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7878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343" autoAdjust="0"/>
  </p:normalViewPr>
  <p:slideViewPr>
    <p:cSldViewPr snapToGrid="0">
      <p:cViewPr>
        <p:scale>
          <a:sx n="80" d="100"/>
          <a:sy n="80" d="100"/>
        </p:scale>
        <p:origin x="-11340" y="-906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13.05.2022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-m-wikipedia-org.translate.goog/wiki/%D8%A7%DB%8C%D8%B1%D8%AC_%D8%A7%D8%B3%DA%A9%D9%86%D8%AF%D8%B1%DB%8C?_x_tr_sl=auto&amp;_x_tr_tl=ru&amp;_x_tr_hl=r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a-m-wikipedia-org.translate.goog/w/index.php?title=%D8%B1%D9%88%D8%B2%D9%86%D8%A7%D9%85%D9%87_%D8%B1%D9%87%D8%A8%D8%B1&amp;action=edit&amp;redlink=1&amp;_x_tr_sl=auto&amp;_x_tr_tl=ru&amp;_x_tr_hl=r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Овал 453"/>
          <p:cNvSpPr/>
          <p:nvPr/>
        </p:nvSpPr>
        <p:spPr>
          <a:xfrm>
            <a:off x="3359708" y="1026878"/>
            <a:ext cx="2806675" cy="355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СОБЫТИЕ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9888848" y="277620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Переворот Народной партии Ирана</a:t>
            </a:r>
          </a:p>
        </p:txBody>
      </p:sp>
      <p:cxnSp>
        <p:nvCxnSpPr>
          <p:cNvPr id="157" name="Прямая соединительная линия 156"/>
          <p:cNvCxnSpPr>
            <a:cxnSpLocks/>
            <a:endCxn id="193" idx="3"/>
          </p:cNvCxnSpPr>
          <p:nvPr/>
        </p:nvCxnSpPr>
        <p:spPr>
          <a:xfrm flipH="1">
            <a:off x="4620127" y="3316204"/>
            <a:ext cx="526872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Соединительная линия уступом 175"/>
          <p:cNvCxnSpPr>
            <a:cxnSpLocks/>
            <a:stCxn id="126" idx="2"/>
            <a:endCxn id="204" idx="0"/>
          </p:cNvCxnSpPr>
          <p:nvPr/>
        </p:nvCxnSpPr>
        <p:spPr>
          <a:xfrm rot="5400000">
            <a:off x="10105685" y="3442518"/>
            <a:ext cx="427437" cy="12548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 стрелкой 201"/>
          <p:cNvCxnSpPr>
            <a:cxnSpLocks/>
            <a:stCxn id="204" idx="2"/>
            <a:endCxn id="339" idx="0"/>
          </p:cNvCxnSpPr>
          <p:nvPr/>
        </p:nvCxnSpPr>
        <p:spPr>
          <a:xfrm>
            <a:off x="9691998" y="5363641"/>
            <a:ext cx="0" cy="414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Прямоугольник 192">
            <a:extLst>
              <a:ext uri="{FF2B5EF4-FFF2-40B4-BE49-F238E27FC236}">
                <a16:creationId xmlns:a16="http://schemas.microsoft.com/office/drawing/2014/main" id="{256359EF-35B1-4148-836D-FED2E32E6FCF}"/>
              </a:ext>
            </a:extLst>
          </p:cNvPr>
          <p:cNvSpPr/>
          <p:nvPr/>
        </p:nvSpPr>
        <p:spPr>
          <a:xfrm>
            <a:off x="2504209" y="277620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Устранить левые партии</a:t>
            </a:r>
          </a:p>
        </p:txBody>
      </p:sp>
      <p:sp>
        <p:nvSpPr>
          <p:cNvPr id="194" name="Прямоугольник 193">
            <a:extLst>
              <a:ext uri="{FF2B5EF4-FFF2-40B4-BE49-F238E27FC236}">
                <a16:creationId xmlns:a16="http://schemas.microsoft.com/office/drawing/2014/main" id="{8600B03E-F615-4C6A-AAD9-29C7A622ABCD}"/>
              </a:ext>
            </a:extLst>
          </p:cNvPr>
          <p:cNvSpPr/>
          <p:nvPr/>
        </p:nvSpPr>
        <p:spPr>
          <a:xfrm>
            <a:off x="21116410" y="1328701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Наследие </a:t>
            </a:r>
            <a:r>
              <a:rPr lang="ru-RU" sz="1400" dirty="0" err="1"/>
              <a:t>Гиляна</a:t>
            </a:r>
            <a:r>
              <a:rPr lang="ru-RU" sz="1400" dirty="0"/>
              <a:t> </a:t>
            </a:r>
          </a:p>
        </p:txBody>
      </p: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53544899-0EE6-4BB7-B778-205C69B53277}"/>
              </a:ext>
            </a:extLst>
          </p:cNvPr>
          <p:cNvSpPr/>
          <p:nvPr/>
        </p:nvSpPr>
        <p:spPr>
          <a:xfrm>
            <a:off x="11147501" y="42792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Организация советов по всей стране</a:t>
            </a:r>
          </a:p>
        </p:txBody>
      </p: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id="{E1D56071-D672-4436-9189-8D4BC6086459}"/>
              </a:ext>
            </a:extLst>
          </p:cNvPr>
          <p:cNvSpPr/>
          <p:nvPr/>
        </p:nvSpPr>
        <p:spPr>
          <a:xfrm>
            <a:off x="8634039" y="42836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с социал-демократами</a:t>
            </a:r>
          </a:p>
        </p:txBody>
      </p:sp>
      <p:sp>
        <p:nvSpPr>
          <p:cNvPr id="207" name="Прямоугольник 206">
            <a:extLst>
              <a:ext uri="{FF2B5EF4-FFF2-40B4-BE49-F238E27FC236}">
                <a16:creationId xmlns:a16="http://schemas.microsoft.com/office/drawing/2014/main" id="{6AEA9393-B0D8-4313-A4D0-D447020821C6}"/>
              </a:ext>
            </a:extLst>
          </p:cNvPr>
          <p:cNvSpPr/>
          <p:nvPr/>
        </p:nvSpPr>
        <p:spPr>
          <a:xfrm>
            <a:off x="9888653" y="102872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автономию меньшинствам</a:t>
            </a:r>
          </a:p>
        </p:txBody>
      </p:sp>
      <p:cxnSp>
        <p:nvCxnSpPr>
          <p:cNvPr id="210" name="Соединительная линия уступом 175">
            <a:extLst>
              <a:ext uri="{FF2B5EF4-FFF2-40B4-BE49-F238E27FC236}">
                <a16:creationId xmlns:a16="http://schemas.microsoft.com/office/drawing/2014/main" id="{4392744C-DFD9-4B55-99AA-618573D88360}"/>
              </a:ext>
            </a:extLst>
          </p:cNvPr>
          <p:cNvCxnSpPr>
            <a:cxnSpLocks/>
            <a:stCxn id="126" idx="2"/>
            <a:endCxn id="201" idx="0"/>
          </p:cNvCxnSpPr>
          <p:nvPr/>
        </p:nvCxnSpPr>
        <p:spPr>
          <a:xfrm rot="16200000" flipH="1">
            <a:off x="11364593" y="3438417"/>
            <a:ext cx="423080" cy="12586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 стрелкой 212">
            <a:extLst>
              <a:ext uri="{FF2B5EF4-FFF2-40B4-BE49-F238E27FC236}">
                <a16:creationId xmlns:a16="http://schemas.microsoft.com/office/drawing/2014/main" id="{D65A97C3-7A1D-48CC-8CED-E7F28B2A02D0}"/>
              </a:ext>
            </a:extLst>
          </p:cNvPr>
          <p:cNvCxnSpPr>
            <a:cxnSpLocks/>
            <a:stCxn id="201" idx="2"/>
            <a:endCxn id="318" idx="0"/>
          </p:cNvCxnSpPr>
          <p:nvPr/>
        </p:nvCxnSpPr>
        <p:spPr>
          <a:xfrm>
            <a:off x="12205460" y="5359284"/>
            <a:ext cx="0" cy="414366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Прямоугольник 213">
            <a:extLst>
              <a:ext uri="{FF2B5EF4-FFF2-40B4-BE49-F238E27FC236}">
                <a16:creationId xmlns:a16="http://schemas.microsoft.com/office/drawing/2014/main" id="{8C25DCDB-E29C-4A78-BF64-C77768A9C020}"/>
              </a:ext>
            </a:extLst>
          </p:cNvPr>
          <p:cNvSpPr/>
          <p:nvPr/>
        </p:nvSpPr>
        <p:spPr>
          <a:xfrm>
            <a:off x="8634039" y="72854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вооружённые отряды</a:t>
            </a:r>
          </a:p>
        </p:txBody>
      </p:sp>
      <p:sp>
        <p:nvSpPr>
          <p:cNvPr id="227" name="Прямоугольник 226">
            <a:extLst>
              <a:ext uri="{FF2B5EF4-FFF2-40B4-BE49-F238E27FC236}">
                <a16:creationId xmlns:a16="http://schemas.microsoft.com/office/drawing/2014/main" id="{F63D8A21-AB15-4A4B-9047-B32FB302D35E}"/>
              </a:ext>
            </a:extLst>
          </p:cNvPr>
          <p:cNvSpPr/>
          <p:nvPr/>
        </p:nvSpPr>
        <p:spPr>
          <a:xfrm>
            <a:off x="6152735" y="72854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СССР нефтяные концессии</a:t>
            </a:r>
          </a:p>
        </p:txBody>
      </p:sp>
      <p:sp>
        <p:nvSpPr>
          <p:cNvPr id="231" name="Прямоугольник 230">
            <a:extLst>
              <a:ext uri="{FF2B5EF4-FFF2-40B4-BE49-F238E27FC236}">
                <a16:creationId xmlns:a16="http://schemas.microsoft.com/office/drawing/2014/main" id="{C0787130-EBEF-4EF4-BC7C-C00048B0C8CB}"/>
              </a:ext>
            </a:extLst>
          </p:cNvPr>
          <p:cNvSpPr/>
          <p:nvPr/>
        </p:nvSpPr>
        <p:spPr>
          <a:xfrm>
            <a:off x="11147501" y="72854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Усиление секуляризации</a:t>
            </a:r>
          </a:p>
        </p:txBody>
      </p:sp>
      <p:cxnSp>
        <p:nvCxnSpPr>
          <p:cNvPr id="234" name="Прямая со стрелкой 233">
            <a:extLst>
              <a:ext uri="{FF2B5EF4-FFF2-40B4-BE49-F238E27FC236}">
                <a16:creationId xmlns:a16="http://schemas.microsoft.com/office/drawing/2014/main" id="{5CB50A55-9425-4D99-8B43-440F3A0CB743}"/>
              </a:ext>
            </a:extLst>
          </p:cNvPr>
          <p:cNvCxnSpPr>
            <a:cxnSpLocks/>
            <a:stCxn id="318" idx="2"/>
            <a:endCxn id="231" idx="0"/>
          </p:cNvCxnSpPr>
          <p:nvPr/>
        </p:nvCxnSpPr>
        <p:spPr>
          <a:xfrm>
            <a:off x="12205460" y="6853650"/>
            <a:ext cx="0" cy="431792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Прямая со стрелкой 235">
            <a:extLst>
              <a:ext uri="{FF2B5EF4-FFF2-40B4-BE49-F238E27FC236}">
                <a16:creationId xmlns:a16="http://schemas.microsoft.com/office/drawing/2014/main" id="{74CB0A0B-562D-4D11-888C-011EED33A2EE}"/>
              </a:ext>
            </a:extLst>
          </p:cNvPr>
          <p:cNvCxnSpPr>
            <a:cxnSpLocks/>
            <a:stCxn id="339" idx="2"/>
            <a:endCxn id="214" idx="0"/>
          </p:cNvCxnSpPr>
          <p:nvPr/>
        </p:nvCxnSpPr>
        <p:spPr>
          <a:xfrm>
            <a:off x="9691998" y="6858004"/>
            <a:ext cx="0" cy="4274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Соединительная линия уступом 175">
            <a:extLst>
              <a:ext uri="{FF2B5EF4-FFF2-40B4-BE49-F238E27FC236}">
                <a16:creationId xmlns:a16="http://schemas.microsoft.com/office/drawing/2014/main" id="{D8037AA3-1999-4B84-97B6-C7E19DCA3970}"/>
              </a:ext>
            </a:extLst>
          </p:cNvPr>
          <p:cNvCxnSpPr>
            <a:cxnSpLocks/>
            <a:stCxn id="339" idx="2"/>
            <a:endCxn id="227" idx="0"/>
          </p:cNvCxnSpPr>
          <p:nvPr/>
        </p:nvCxnSpPr>
        <p:spPr>
          <a:xfrm rot="5400000">
            <a:off x="8237627" y="5831071"/>
            <a:ext cx="427438" cy="24813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Прямоугольник 238">
            <a:extLst>
              <a:ext uri="{FF2B5EF4-FFF2-40B4-BE49-F238E27FC236}">
                <a16:creationId xmlns:a16="http://schemas.microsoft.com/office/drawing/2014/main" id="{227C9D50-4D0A-4438-A48E-4BA797391B05}"/>
              </a:ext>
            </a:extLst>
          </p:cNvPr>
          <p:cNvSpPr/>
          <p:nvPr/>
        </p:nvSpPr>
        <p:spPr>
          <a:xfrm>
            <a:off x="6152735" y="878852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Торжество «Третьей </a:t>
            </a:r>
            <a:r>
              <a:rPr lang="ru-RU" sz="1400"/>
              <a:t>силы»</a:t>
            </a:r>
            <a:endParaRPr lang="ru-RU" sz="1400" dirty="0"/>
          </a:p>
        </p:txBody>
      </p:sp>
      <p:sp>
        <p:nvSpPr>
          <p:cNvPr id="240" name="Прямоугольник 239">
            <a:extLst>
              <a:ext uri="{FF2B5EF4-FFF2-40B4-BE49-F238E27FC236}">
                <a16:creationId xmlns:a16="http://schemas.microsoft.com/office/drawing/2014/main" id="{344DD54B-781A-49E0-891F-9426B75D99B6}"/>
              </a:ext>
            </a:extLst>
          </p:cNvPr>
          <p:cNvSpPr/>
          <p:nvPr/>
        </p:nvSpPr>
        <p:spPr>
          <a:xfrm>
            <a:off x="8634039" y="878852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Отказаться от </a:t>
            </a:r>
            <a:r>
              <a:rPr lang="ru-RU" sz="1400" dirty="0" err="1"/>
              <a:t>просталинской</a:t>
            </a:r>
            <a:r>
              <a:rPr lang="ru-RU" sz="1400" dirty="0"/>
              <a:t> политики</a:t>
            </a:r>
          </a:p>
        </p:txBody>
      </p:sp>
      <p:sp>
        <p:nvSpPr>
          <p:cNvPr id="245" name="Прямоугольник 244">
            <a:extLst>
              <a:ext uri="{FF2B5EF4-FFF2-40B4-BE49-F238E27FC236}">
                <a16:creationId xmlns:a16="http://schemas.microsoft.com/office/drawing/2014/main" id="{0AEA7E10-0A5A-42FB-B182-EAA1D9AAFF0F}"/>
              </a:ext>
            </a:extLst>
          </p:cNvPr>
          <p:cNvSpPr/>
          <p:nvPr/>
        </p:nvSpPr>
        <p:spPr>
          <a:xfrm>
            <a:off x="11147501" y="878852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 СССР</a:t>
            </a:r>
          </a:p>
        </p:txBody>
      </p:sp>
      <p:cxnSp>
        <p:nvCxnSpPr>
          <p:cNvPr id="249" name="Прямая соединительная линия 248">
            <a:extLst>
              <a:ext uri="{FF2B5EF4-FFF2-40B4-BE49-F238E27FC236}">
                <a16:creationId xmlns:a16="http://schemas.microsoft.com/office/drawing/2014/main" id="{193AC89A-C16C-486E-B091-7BD15D4E01E0}"/>
              </a:ext>
            </a:extLst>
          </p:cNvPr>
          <p:cNvCxnSpPr>
            <a:cxnSpLocks/>
            <a:stCxn id="240" idx="1"/>
            <a:endCxn id="239" idx="3"/>
          </p:cNvCxnSpPr>
          <p:nvPr/>
        </p:nvCxnSpPr>
        <p:spPr>
          <a:xfrm flipH="1">
            <a:off x="8268653" y="9328520"/>
            <a:ext cx="36538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единительная линия 250">
            <a:extLst>
              <a:ext uri="{FF2B5EF4-FFF2-40B4-BE49-F238E27FC236}">
                <a16:creationId xmlns:a16="http://schemas.microsoft.com/office/drawing/2014/main" id="{5A02C8F0-16BA-4E6D-9063-B87EF5A0AD5A}"/>
              </a:ext>
            </a:extLst>
          </p:cNvPr>
          <p:cNvCxnSpPr>
            <a:cxnSpLocks/>
            <a:stCxn id="245" idx="1"/>
            <a:endCxn id="240" idx="3"/>
          </p:cNvCxnSpPr>
          <p:nvPr/>
        </p:nvCxnSpPr>
        <p:spPr>
          <a:xfrm flipH="1">
            <a:off x="10749957" y="9328520"/>
            <a:ext cx="3975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Соединительная линия уступом 175">
            <a:extLst>
              <a:ext uri="{FF2B5EF4-FFF2-40B4-BE49-F238E27FC236}">
                <a16:creationId xmlns:a16="http://schemas.microsoft.com/office/drawing/2014/main" id="{A1B0F3E9-B809-43BE-96FF-253AB973CF17}"/>
              </a:ext>
            </a:extLst>
          </p:cNvPr>
          <p:cNvCxnSpPr>
            <a:cxnSpLocks/>
            <a:stCxn id="214" idx="2"/>
            <a:endCxn id="245" idx="0"/>
          </p:cNvCxnSpPr>
          <p:nvPr/>
        </p:nvCxnSpPr>
        <p:spPr>
          <a:xfrm rot="16200000" flipH="1">
            <a:off x="10737190" y="7320250"/>
            <a:ext cx="423078" cy="25134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Прямая со стрелкой 254">
            <a:extLst>
              <a:ext uri="{FF2B5EF4-FFF2-40B4-BE49-F238E27FC236}">
                <a16:creationId xmlns:a16="http://schemas.microsoft.com/office/drawing/2014/main" id="{3D2D7386-666F-4E05-9EFC-DDC6C02BE718}"/>
              </a:ext>
            </a:extLst>
          </p:cNvPr>
          <p:cNvCxnSpPr>
            <a:cxnSpLocks/>
            <a:stCxn id="214" idx="2"/>
            <a:endCxn id="240" idx="0"/>
          </p:cNvCxnSpPr>
          <p:nvPr/>
        </p:nvCxnSpPr>
        <p:spPr>
          <a:xfrm>
            <a:off x="9691998" y="8365442"/>
            <a:ext cx="0" cy="4230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Прямая со стрелкой 255">
            <a:extLst>
              <a:ext uri="{FF2B5EF4-FFF2-40B4-BE49-F238E27FC236}">
                <a16:creationId xmlns:a16="http://schemas.microsoft.com/office/drawing/2014/main" id="{1F3A3C3C-4CCE-41A2-8557-826BC4FFAA75}"/>
              </a:ext>
            </a:extLst>
          </p:cNvPr>
          <p:cNvCxnSpPr>
            <a:cxnSpLocks/>
            <a:stCxn id="227" idx="2"/>
            <a:endCxn id="239" idx="0"/>
          </p:cNvCxnSpPr>
          <p:nvPr/>
        </p:nvCxnSpPr>
        <p:spPr>
          <a:xfrm>
            <a:off x="7210694" y="8365442"/>
            <a:ext cx="0" cy="4230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Прямоугольник 257">
            <a:extLst>
              <a:ext uri="{FF2B5EF4-FFF2-40B4-BE49-F238E27FC236}">
                <a16:creationId xmlns:a16="http://schemas.microsoft.com/office/drawing/2014/main" id="{6E264CD3-06DF-45AF-AC64-5A92031BBA0B}"/>
              </a:ext>
            </a:extLst>
          </p:cNvPr>
          <p:cNvSpPr/>
          <p:nvPr/>
        </p:nvSpPr>
        <p:spPr>
          <a:xfrm>
            <a:off x="3639273" y="72854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добычу нефти </a:t>
            </a:r>
            <a:r>
              <a:rPr lang="ru-RU" sz="1200" dirty="0"/>
              <a:t>(сохранить требования к фокусам на концессии и вооружённые отряды сохранить)</a:t>
            </a:r>
            <a:endParaRPr lang="ru-RU" sz="1400" dirty="0"/>
          </a:p>
        </p:txBody>
      </p:sp>
      <p:sp>
        <p:nvSpPr>
          <p:cNvPr id="262" name="Прямоугольник 261">
            <a:extLst>
              <a:ext uri="{FF2B5EF4-FFF2-40B4-BE49-F238E27FC236}">
                <a16:creationId xmlns:a16="http://schemas.microsoft.com/office/drawing/2014/main" id="{66E16297-5A20-409F-AC22-98FAB8EE8E0A}"/>
              </a:ext>
            </a:extLst>
          </p:cNvPr>
          <p:cNvSpPr/>
          <p:nvPr/>
        </p:nvSpPr>
        <p:spPr>
          <a:xfrm>
            <a:off x="4898121" y="10300004"/>
            <a:ext cx="2115918" cy="1080000"/>
          </a:xfrm>
          <a:prstGeom prst="rect">
            <a:avLst/>
          </a:prstGeom>
          <a:solidFill>
            <a:srgbClr val="E87878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националистические лозунги</a:t>
            </a:r>
          </a:p>
        </p:txBody>
      </p:sp>
      <p:sp>
        <p:nvSpPr>
          <p:cNvPr id="264" name="Прямоугольник 263">
            <a:extLst>
              <a:ext uri="{FF2B5EF4-FFF2-40B4-BE49-F238E27FC236}">
                <a16:creationId xmlns:a16="http://schemas.microsoft.com/office/drawing/2014/main" id="{8C6D3872-E6E3-44D0-997F-AA15B1C00B6C}"/>
              </a:ext>
            </a:extLst>
          </p:cNvPr>
          <p:cNvSpPr/>
          <p:nvPr/>
        </p:nvSpPr>
        <p:spPr>
          <a:xfrm>
            <a:off x="6152735" y="11794677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Позитивный нейтралитет</a:t>
            </a:r>
          </a:p>
        </p:txBody>
      </p:sp>
      <p:sp>
        <p:nvSpPr>
          <p:cNvPr id="265" name="Прямоугольник 264">
            <a:extLst>
              <a:ext uri="{FF2B5EF4-FFF2-40B4-BE49-F238E27FC236}">
                <a16:creationId xmlns:a16="http://schemas.microsoft.com/office/drawing/2014/main" id="{4FE93B01-EF9A-4B81-B73F-460A05B0A057}"/>
              </a:ext>
            </a:extLst>
          </p:cNvPr>
          <p:cNvSpPr/>
          <p:nvPr/>
        </p:nvSpPr>
        <p:spPr>
          <a:xfrm>
            <a:off x="3644056" y="11794677"/>
            <a:ext cx="2115918" cy="1080000"/>
          </a:xfrm>
          <a:prstGeom prst="rect">
            <a:avLst/>
          </a:prstGeom>
          <a:solidFill>
            <a:srgbClr val="E87878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Турцией (если КАДРО у власти)</a:t>
            </a:r>
          </a:p>
        </p:txBody>
      </p: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224587D8-777A-4F71-8C7D-3F6850050BB9}"/>
              </a:ext>
            </a:extLst>
          </p:cNvPr>
          <p:cNvSpPr/>
          <p:nvPr/>
        </p:nvSpPr>
        <p:spPr>
          <a:xfrm>
            <a:off x="4893339" y="14809238"/>
            <a:ext cx="2115918" cy="1080000"/>
          </a:xfrm>
          <a:prstGeom prst="rect">
            <a:avLst/>
          </a:prstGeom>
          <a:solidFill>
            <a:srgbClr val="E87878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Занять Афганистан</a:t>
            </a:r>
          </a:p>
        </p:txBody>
      </p:sp>
      <p:sp>
        <p:nvSpPr>
          <p:cNvPr id="270" name="Прямоугольник 269">
            <a:extLst>
              <a:ext uri="{FF2B5EF4-FFF2-40B4-BE49-F238E27FC236}">
                <a16:creationId xmlns:a16="http://schemas.microsoft.com/office/drawing/2014/main" id="{E897CCD3-F313-45CC-AFEE-D8AC6DEB0B5F}"/>
              </a:ext>
            </a:extLst>
          </p:cNvPr>
          <p:cNvSpPr/>
          <p:nvPr/>
        </p:nvSpPr>
        <p:spPr>
          <a:xfrm>
            <a:off x="7387962" y="16303911"/>
            <a:ext cx="2115918" cy="1080000"/>
          </a:xfrm>
          <a:prstGeom prst="rect">
            <a:avLst/>
          </a:prstGeom>
          <a:solidFill>
            <a:srgbClr val="E87878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Антибольшевизм</a:t>
            </a:r>
            <a:r>
              <a:rPr lang="ru-RU" sz="1400" dirty="0"/>
              <a:t> </a:t>
            </a:r>
            <a:r>
              <a:rPr lang="ru-RU" sz="1200" dirty="0"/>
              <a:t>(убрать цель войны с </a:t>
            </a:r>
            <a:r>
              <a:rPr lang="ru-RU" sz="1200" dirty="0" err="1"/>
              <a:t>ссср</a:t>
            </a:r>
            <a:r>
              <a:rPr lang="ru-RU" sz="1200" dirty="0"/>
              <a:t>, и сделать условие, что для изучения фокуса ты должен с ним воевать)</a:t>
            </a:r>
            <a:endParaRPr lang="ru-RU" sz="1400" dirty="0"/>
          </a:p>
        </p:txBody>
      </p:sp>
      <p:cxnSp>
        <p:nvCxnSpPr>
          <p:cNvPr id="274" name="Прямая соединительная линия 273">
            <a:extLst>
              <a:ext uri="{FF2B5EF4-FFF2-40B4-BE49-F238E27FC236}">
                <a16:creationId xmlns:a16="http://schemas.microsoft.com/office/drawing/2014/main" id="{6895DD2B-76B6-4137-A164-6869AB00A7E9}"/>
              </a:ext>
            </a:extLst>
          </p:cNvPr>
          <p:cNvCxnSpPr>
            <a:cxnSpLocks/>
            <a:stCxn id="264" idx="1"/>
            <a:endCxn id="265" idx="3"/>
          </p:cNvCxnSpPr>
          <p:nvPr/>
        </p:nvCxnSpPr>
        <p:spPr>
          <a:xfrm flipH="1">
            <a:off x="5759974" y="12334677"/>
            <a:ext cx="39276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Соединительная линия уступом 175">
            <a:extLst>
              <a:ext uri="{FF2B5EF4-FFF2-40B4-BE49-F238E27FC236}">
                <a16:creationId xmlns:a16="http://schemas.microsoft.com/office/drawing/2014/main" id="{3C675AB5-C161-46DA-BDC0-A03E1DE2C1F6}"/>
              </a:ext>
            </a:extLst>
          </p:cNvPr>
          <p:cNvCxnSpPr>
            <a:cxnSpLocks/>
            <a:stCxn id="239" idx="2"/>
            <a:endCxn id="262" idx="0"/>
          </p:cNvCxnSpPr>
          <p:nvPr/>
        </p:nvCxnSpPr>
        <p:spPr>
          <a:xfrm rot="5400000">
            <a:off x="6367645" y="9456955"/>
            <a:ext cx="431484" cy="12546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Соединительная линия уступом 175">
            <a:extLst>
              <a:ext uri="{FF2B5EF4-FFF2-40B4-BE49-F238E27FC236}">
                <a16:creationId xmlns:a16="http://schemas.microsoft.com/office/drawing/2014/main" id="{5D570D50-2B1E-4F58-BCED-546D714EA5D2}"/>
              </a:ext>
            </a:extLst>
          </p:cNvPr>
          <p:cNvCxnSpPr>
            <a:cxnSpLocks/>
            <a:stCxn id="239" idx="2"/>
            <a:endCxn id="166" idx="0"/>
          </p:cNvCxnSpPr>
          <p:nvPr/>
        </p:nvCxnSpPr>
        <p:spPr>
          <a:xfrm rot="16200000" flipH="1">
            <a:off x="7615654" y="9463559"/>
            <a:ext cx="425306" cy="12352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Соединительная линия уступом 175">
            <a:extLst>
              <a:ext uri="{FF2B5EF4-FFF2-40B4-BE49-F238E27FC236}">
                <a16:creationId xmlns:a16="http://schemas.microsoft.com/office/drawing/2014/main" id="{4764F581-0CE3-49B3-BB40-2DE87136F8C7}"/>
              </a:ext>
            </a:extLst>
          </p:cNvPr>
          <p:cNvCxnSpPr>
            <a:cxnSpLocks/>
            <a:stCxn id="262" idx="2"/>
            <a:endCxn id="264" idx="0"/>
          </p:cNvCxnSpPr>
          <p:nvPr/>
        </p:nvCxnSpPr>
        <p:spPr>
          <a:xfrm rot="16200000" flipH="1">
            <a:off x="6376051" y="10960033"/>
            <a:ext cx="414673" cy="12546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Соединительная линия уступом 175">
            <a:extLst>
              <a:ext uri="{FF2B5EF4-FFF2-40B4-BE49-F238E27FC236}">
                <a16:creationId xmlns:a16="http://schemas.microsoft.com/office/drawing/2014/main" id="{E289A7F3-B159-4E7F-846A-DC3B529D1566}"/>
              </a:ext>
            </a:extLst>
          </p:cNvPr>
          <p:cNvCxnSpPr>
            <a:cxnSpLocks/>
            <a:stCxn id="262" idx="2"/>
            <a:endCxn id="265" idx="0"/>
          </p:cNvCxnSpPr>
          <p:nvPr/>
        </p:nvCxnSpPr>
        <p:spPr>
          <a:xfrm rot="5400000">
            <a:off x="5121712" y="10960308"/>
            <a:ext cx="414673" cy="12540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Соединительная линия уступом 175">
            <a:extLst>
              <a:ext uri="{FF2B5EF4-FFF2-40B4-BE49-F238E27FC236}">
                <a16:creationId xmlns:a16="http://schemas.microsoft.com/office/drawing/2014/main" id="{4918EA13-29A6-46FC-9E99-75C0A592A04F}"/>
              </a:ext>
            </a:extLst>
          </p:cNvPr>
          <p:cNvCxnSpPr>
            <a:cxnSpLocks/>
            <a:stCxn id="265" idx="2"/>
            <a:endCxn id="298" idx="0"/>
          </p:cNvCxnSpPr>
          <p:nvPr/>
        </p:nvCxnSpPr>
        <p:spPr>
          <a:xfrm rot="16200000" flipH="1">
            <a:off x="5121768" y="12454924"/>
            <a:ext cx="414673" cy="125417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Соединительная линия уступом 175">
            <a:extLst>
              <a:ext uri="{FF2B5EF4-FFF2-40B4-BE49-F238E27FC236}">
                <a16:creationId xmlns:a16="http://schemas.microsoft.com/office/drawing/2014/main" id="{FBB1E41C-6F93-4857-B1B2-D1E08A29CBD6}"/>
              </a:ext>
            </a:extLst>
          </p:cNvPr>
          <p:cNvCxnSpPr>
            <a:cxnSpLocks/>
            <a:stCxn id="264" idx="2"/>
            <a:endCxn id="298" idx="0"/>
          </p:cNvCxnSpPr>
          <p:nvPr/>
        </p:nvCxnSpPr>
        <p:spPr>
          <a:xfrm rot="5400000">
            <a:off x="6376108" y="12454763"/>
            <a:ext cx="414673" cy="125450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175">
            <a:extLst>
              <a:ext uri="{FF2B5EF4-FFF2-40B4-BE49-F238E27FC236}">
                <a16:creationId xmlns:a16="http://schemas.microsoft.com/office/drawing/2014/main" id="{373C4286-A7BA-4167-8C22-E1A6E551BAF2}"/>
              </a:ext>
            </a:extLst>
          </p:cNvPr>
          <p:cNvCxnSpPr>
            <a:cxnSpLocks/>
            <a:stCxn id="267" idx="2"/>
            <a:endCxn id="270" idx="0"/>
          </p:cNvCxnSpPr>
          <p:nvPr/>
        </p:nvCxnSpPr>
        <p:spPr>
          <a:xfrm rot="16200000" flipH="1">
            <a:off x="6991273" y="14849262"/>
            <a:ext cx="414673" cy="24946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Соединительная линия уступом 175">
            <a:extLst>
              <a:ext uri="{FF2B5EF4-FFF2-40B4-BE49-F238E27FC236}">
                <a16:creationId xmlns:a16="http://schemas.microsoft.com/office/drawing/2014/main" id="{8780DB37-6F61-4CE1-AF71-8A28D438A5C5}"/>
              </a:ext>
            </a:extLst>
          </p:cNvPr>
          <p:cNvCxnSpPr>
            <a:cxnSpLocks/>
            <a:stCxn id="240" idx="2"/>
            <a:endCxn id="207" idx="0"/>
          </p:cNvCxnSpPr>
          <p:nvPr/>
        </p:nvCxnSpPr>
        <p:spPr>
          <a:xfrm rot="16200000" flipH="1">
            <a:off x="10109944" y="9450574"/>
            <a:ext cx="418722" cy="12546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Соединительная линия уступом 175">
            <a:extLst>
              <a:ext uri="{FF2B5EF4-FFF2-40B4-BE49-F238E27FC236}">
                <a16:creationId xmlns:a16="http://schemas.microsoft.com/office/drawing/2014/main" id="{48ADA5E6-768F-4609-AF71-2F121764DE47}"/>
              </a:ext>
            </a:extLst>
          </p:cNvPr>
          <p:cNvCxnSpPr>
            <a:cxnSpLocks/>
            <a:stCxn id="245" idx="2"/>
            <a:endCxn id="207" idx="0"/>
          </p:cNvCxnSpPr>
          <p:nvPr/>
        </p:nvCxnSpPr>
        <p:spPr>
          <a:xfrm rot="5400000">
            <a:off x="11366675" y="9448457"/>
            <a:ext cx="418722" cy="125884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Прямоугольник 297">
            <a:extLst>
              <a:ext uri="{FF2B5EF4-FFF2-40B4-BE49-F238E27FC236}">
                <a16:creationId xmlns:a16="http://schemas.microsoft.com/office/drawing/2014/main" id="{17A4F888-0062-4A04-8711-2BFA5F21D77A}"/>
              </a:ext>
            </a:extLst>
          </p:cNvPr>
          <p:cNvSpPr/>
          <p:nvPr/>
        </p:nvSpPr>
        <p:spPr>
          <a:xfrm>
            <a:off x="4898234" y="1328935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иранских народов</a:t>
            </a:r>
          </a:p>
        </p:txBody>
      </p: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6A5F0FBE-4057-4C7E-9CC8-66C773B90CFD}"/>
              </a:ext>
            </a:extLst>
          </p:cNvPr>
          <p:cNvSpPr/>
          <p:nvPr/>
        </p:nvSpPr>
        <p:spPr>
          <a:xfrm>
            <a:off x="6152735" y="4283641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Укрепление национального суверенитета Ирана</a:t>
            </a:r>
          </a:p>
        </p:txBody>
      </p:sp>
      <p:sp>
        <p:nvSpPr>
          <p:cNvPr id="315" name="Прямоугольник 314">
            <a:extLst>
              <a:ext uri="{FF2B5EF4-FFF2-40B4-BE49-F238E27FC236}">
                <a16:creationId xmlns:a16="http://schemas.microsoft.com/office/drawing/2014/main" id="{8C03559B-5E28-4A33-96DF-AEAF8A6F3392}"/>
              </a:ext>
            </a:extLst>
          </p:cNvPr>
          <p:cNvSpPr/>
          <p:nvPr/>
        </p:nvSpPr>
        <p:spPr>
          <a:xfrm>
            <a:off x="6152735" y="5774338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равноправное сотрудничество с другими странами</a:t>
            </a:r>
          </a:p>
        </p:txBody>
      </p:sp>
      <p:sp>
        <p:nvSpPr>
          <p:cNvPr id="316" name="Прямоугольник 315">
            <a:extLst>
              <a:ext uri="{FF2B5EF4-FFF2-40B4-BE49-F238E27FC236}">
                <a16:creationId xmlns:a16="http://schemas.microsoft.com/office/drawing/2014/main" id="{C3BCD66A-CD17-4E6B-83F8-732F0801F672}"/>
              </a:ext>
            </a:extLst>
          </p:cNvPr>
          <p:cNvSpPr/>
          <p:nvPr/>
        </p:nvSpPr>
        <p:spPr>
          <a:xfrm>
            <a:off x="9888652" y="16303911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Борьба против международного империализма </a:t>
            </a:r>
            <a:r>
              <a:rPr lang="en-US" sz="1400" dirty="0"/>
              <a:t>(</a:t>
            </a:r>
            <a:r>
              <a:rPr lang="ru-RU" sz="1400" dirty="0"/>
              <a:t>бывший </a:t>
            </a:r>
            <a:r>
              <a:rPr lang="ru-RU" sz="1400" dirty="0" err="1"/>
              <a:t>антиимперализм</a:t>
            </a:r>
            <a:r>
              <a:rPr lang="ru-RU" sz="1400" dirty="0"/>
              <a:t>) </a:t>
            </a:r>
            <a:r>
              <a:rPr lang="ru-RU" sz="1000" dirty="0"/>
              <a:t>(убрать цель войны с ВБ, и сделать условие, что для изучения фокуса ты должен с ним воевать)</a:t>
            </a:r>
            <a:endParaRPr lang="ru-RU" sz="1400" dirty="0"/>
          </a:p>
        </p:txBody>
      </p:sp>
      <p:sp>
        <p:nvSpPr>
          <p:cNvPr id="318" name="Прямоугольник 317">
            <a:extLst>
              <a:ext uri="{FF2B5EF4-FFF2-40B4-BE49-F238E27FC236}">
                <a16:creationId xmlns:a16="http://schemas.microsoft.com/office/drawing/2014/main" id="{1EFE5386-8F48-4331-B975-9356E5E55F01}"/>
              </a:ext>
            </a:extLst>
          </p:cNvPr>
          <p:cNvSpPr/>
          <p:nvPr/>
        </p:nvSpPr>
        <p:spPr>
          <a:xfrm>
            <a:off x="11147501" y="577365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труде</a:t>
            </a:r>
          </a:p>
        </p:txBody>
      </p:sp>
      <p:sp>
        <p:nvSpPr>
          <p:cNvPr id="320" name="Прямоугольник 319">
            <a:extLst>
              <a:ext uri="{FF2B5EF4-FFF2-40B4-BE49-F238E27FC236}">
                <a16:creationId xmlns:a16="http://schemas.microsoft.com/office/drawing/2014/main" id="{35D82A38-A613-4166-9B6B-78986481D9BE}"/>
              </a:ext>
            </a:extLst>
          </p:cNvPr>
          <p:cNvSpPr/>
          <p:nvPr/>
        </p:nvSpPr>
        <p:spPr>
          <a:xfrm>
            <a:off x="12386217" y="16291149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Аграрная реформа по передаче земель</a:t>
            </a:r>
          </a:p>
        </p:txBody>
      </p:sp>
      <p:sp>
        <p:nvSpPr>
          <p:cNvPr id="326" name="Прямоугольник 325">
            <a:extLst>
              <a:ext uri="{FF2B5EF4-FFF2-40B4-BE49-F238E27FC236}">
                <a16:creationId xmlns:a16="http://schemas.microsoft.com/office/drawing/2014/main" id="{284BA592-3855-4A93-B1B9-CBCE6F9EAD6B}"/>
              </a:ext>
            </a:extLst>
          </p:cNvPr>
          <p:cNvSpPr/>
          <p:nvPr/>
        </p:nvSpPr>
        <p:spPr>
          <a:xfrm>
            <a:off x="11147501" y="14809238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военной организации партии</a:t>
            </a:r>
          </a:p>
        </p:txBody>
      </p:sp>
      <p:sp>
        <p:nvSpPr>
          <p:cNvPr id="327" name="Прямоугольник 326">
            <a:extLst>
              <a:ext uri="{FF2B5EF4-FFF2-40B4-BE49-F238E27FC236}">
                <a16:creationId xmlns:a16="http://schemas.microsoft.com/office/drawing/2014/main" id="{3292A29E-8385-4E69-8784-9D1DA5885C22}"/>
              </a:ext>
            </a:extLst>
          </p:cNvPr>
          <p:cNvSpPr/>
          <p:nvPr/>
        </p:nvSpPr>
        <p:spPr>
          <a:xfrm>
            <a:off x="12386217" y="1328935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партийной газеты «</a:t>
            </a:r>
            <a:r>
              <a:rPr lang="ru-RU" sz="1400" dirty="0" err="1"/>
              <a:t>Рахбах</a:t>
            </a:r>
            <a:r>
              <a:rPr lang="ru-RU" sz="1400" dirty="0"/>
              <a:t>»</a:t>
            </a:r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id="{7E033ED6-0779-4B06-A1D7-E4E34BCA41D8}"/>
              </a:ext>
            </a:extLst>
          </p:cNvPr>
          <p:cNvSpPr/>
          <p:nvPr/>
        </p:nvSpPr>
        <p:spPr>
          <a:xfrm>
            <a:off x="8634039" y="5778004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права женщин</a:t>
            </a: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059347F0-9EFE-4208-8705-ECB11E092B22}"/>
              </a:ext>
            </a:extLst>
          </p:cNvPr>
          <p:cNvSpPr/>
          <p:nvPr/>
        </p:nvSpPr>
        <p:spPr>
          <a:xfrm>
            <a:off x="9888653" y="1329775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Проект буферных республик</a:t>
            </a: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510623E0-82F9-4301-8DFC-7F6E1D0083D2}"/>
              </a:ext>
            </a:extLst>
          </p:cNvPr>
          <p:cNvSpPr/>
          <p:nvPr/>
        </p:nvSpPr>
        <p:spPr>
          <a:xfrm>
            <a:off x="8634039" y="11799034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территорию </a:t>
            </a:r>
            <a:r>
              <a:rPr lang="ru-RU" sz="1400" dirty="0" err="1"/>
              <a:t>Мехабадской</a:t>
            </a:r>
            <a:r>
              <a:rPr lang="ru-RU" sz="1400" dirty="0"/>
              <a:t> народной республики</a:t>
            </a:r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A362B70A-A579-429D-82E6-B30A02430C3C}"/>
              </a:ext>
            </a:extLst>
          </p:cNvPr>
          <p:cNvSpPr/>
          <p:nvPr/>
        </p:nvSpPr>
        <p:spPr>
          <a:xfrm>
            <a:off x="11147501" y="11799033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народы Азербайджана</a:t>
            </a:r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C417D387-5983-4384-9166-D52F9C853C3D}"/>
              </a:ext>
            </a:extLst>
          </p:cNvPr>
          <p:cNvSpPr/>
          <p:nvPr/>
        </p:nvSpPr>
        <p:spPr>
          <a:xfrm>
            <a:off x="14023986" y="266108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00" b="0" i="0" u="none" strike="noStrike" dirty="0" err="1">
                <a:solidFill>
                  <a:srgbClr val="3366CC"/>
                </a:solidFill>
                <a:effectLst/>
                <a:latin typeface="system-ui"/>
                <a:hlinkClick r:id="rId3" tooltip="Ирадж Эскандари"/>
              </a:rPr>
              <a:t>Ирадж</a:t>
            </a:r>
            <a:r>
              <a:rPr lang="ru-RU" sz="400" b="0" i="0" u="none" strike="noStrike" dirty="0">
                <a:solidFill>
                  <a:srgbClr val="3366CC"/>
                </a:solidFill>
                <a:effectLst/>
                <a:latin typeface="system-ui"/>
                <a:hlinkClick r:id="rId3" tooltip="Ирадж Эскандари"/>
              </a:rPr>
              <a:t> </a:t>
            </a:r>
            <a:r>
              <a:rPr lang="ru-RU" sz="400" b="0" i="0" u="none" strike="noStrike" dirty="0" err="1">
                <a:solidFill>
                  <a:srgbClr val="3366CC"/>
                </a:solidFill>
                <a:effectLst/>
                <a:latin typeface="system-ui"/>
                <a:hlinkClick r:id="rId3" tooltip="Ирадж Эскандари"/>
              </a:rPr>
              <a:t>Эскандари</a:t>
            </a:r>
            <a:r>
              <a:rPr lang="ru-RU" sz="400" b="0" i="0" dirty="0">
                <a:solidFill>
                  <a:srgbClr val="202122"/>
                </a:solidFill>
                <a:effectLst/>
                <a:latin typeface="system-ui"/>
              </a:rPr>
              <a:t> пишет в заметке, адресованной первому съезду партии, в </a:t>
            </a:r>
            <a:r>
              <a:rPr lang="ru-RU" sz="400" b="0" i="0" u="none" strike="noStrike" dirty="0">
                <a:solidFill>
                  <a:srgbClr val="DD3333"/>
                </a:solidFill>
                <a:effectLst/>
                <a:latin typeface="system-ui"/>
                <a:hlinkClick r:id="rId4" tooltip="Газета «Лидер» (страница недоступна)"/>
              </a:rPr>
              <a:t>газете «</a:t>
            </a:r>
            <a:r>
              <a:rPr lang="ru-RU" sz="400" b="0" i="0" u="none" strike="noStrike" dirty="0" err="1">
                <a:solidFill>
                  <a:srgbClr val="DD3333"/>
                </a:solidFill>
                <a:effectLst/>
                <a:latin typeface="system-ui"/>
                <a:hlinkClick r:id="rId4" tooltip="Газета «Лидер» (страница недоступна)"/>
              </a:rPr>
              <a:t>Рахбар</a:t>
            </a:r>
            <a:r>
              <a:rPr lang="ru-RU" sz="400" b="0" i="0" u="none" strike="noStrike" dirty="0">
                <a:solidFill>
                  <a:srgbClr val="DD3333"/>
                </a:solidFill>
                <a:effectLst/>
                <a:latin typeface="system-ui"/>
                <a:hlinkClick r:id="rId4" tooltip="Газета «Лидер» (страница недоступна)"/>
              </a:rPr>
              <a:t>»</a:t>
            </a:r>
            <a:r>
              <a:rPr lang="ru-RU" sz="400" b="0" i="0" dirty="0">
                <a:solidFill>
                  <a:srgbClr val="202122"/>
                </a:solidFill>
                <a:effectLst/>
                <a:latin typeface="system-ui"/>
              </a:rPr>
              <a:t> от 13 сентября 1323 года : «Цель партии </a:t>
            </a:r>
            <a:r>
              <a:rPr lang="ru-RU" sz="400" b="0" i="0" dirty="0" err="1">
                <a:solidFill>
                  <a:srgbClr val="202122"/>
                </a:solidFill>
                <a:effectLst/>
                <a:latin typeface="system-ui"/>
              </a:rPr>
              <a:t>Туде</a:t>
            </a:r>
            <a:r>
              <a:rPr lang="ru-RU" sz="400" b="0" i="0" dirty="0">
                <a:solidFill>
                  <a:srgbClr val="202122"/>
                </a:solidFill>
                <a:effectLst/>
                <a:latin typeface="system-ui"/>
              </a:rPr>
              <a:t> — объединить массы, рабочих, крестьян, купцов, ремесленников и передовую интеллигенцию. Конечно, эти классы экономически различны; Например, в то время как рабочие не имеют ничего, кроме собственной рабочей силы, ремесленники распоряжаются своими средствами производства, а крестьяне владеют или стремятся владеть землей; Но в современном Иране этот раскол был омрачен общей борьбой против империализма, отсутствующих землевладельцев, капиталистов-эксплуататоров и грабителей промышленности. «Наша задача — объединить эксплуатируемые классы и создать массовую партию»</a:t>
            </a:r>
            <a:endParaRPr lang="ru-RU" sz="800" dirty="0"/>
          </a:p>
        </p:txBody>
      </p:sp>
      <p:cxnSp>
        <p:nvCxnSpPr>
          <p:cNvPr id="91" name="Соединительная линия уступом 175">
            <a:extLst>
              <a:ext uri="{FF2B5EF4-FFF2-40B4-BE49-F238E27FC236}">
                <a16:creationId xmlns:a16="http://schemas.microsoft.com/office/drawing/2014/main" id="{8D01FE28-373F-4739-8C07-AFE1952735A9}"/>
              </a:ext>
            </a:extLst>
          </p:cNvPr>
          <p:cNvCxnSpPr>
            <a:cxnSpLocks/>
            <a:stCxn id="126" idx="2"/>
            <a:endCxn id="314" idx="0"/>
          </p:cNvCxnSpPr>
          <p:nvPr/>
        </p:nvCxnSpPr>
        <p:spPr>
          <a:xfrm rot="5400000">
            <a:off x="8865033" y="2201866"/>
            <a:ext cx="427437" cy="37361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F562BD1B-425E-417B-BF44-467C11F699DC}"/>
              </a:ext>
            </a:extLst>
          </p:cNvPr>
          <p:cNvCxnSpPr>
            <a:cxnSpLocks/>
            <a:stCxn id="314" idx="2"/>
            <a:endCxn id="315" idx="0"/>
          </p:cNvCxnSpPr>
          <p:nvPr/>
        </p:nvCxnSpPr>
        <p:spPr>
          <a:xfrm>
            <a:off x="7210694" y="5363641"/>
            <a:ext cx="0" cy="4106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Соединительная линия уступом 175">
            <a:extLst>
              <a:ext uri="{FF2B5EF4-FFF2-40B4-BE49-F238E27FC236}">
                <a16:creationId xmlns:a16="http://schemas.microsoft.com/office/drawing/2014/main" id="{3075BEE9-11CC-474D-855C-005950D57B9E}"/>
              </a:ext>
            </a:extLst>
          </p:cNvPr>
          <p:cNvCxnSpPr>
            <a:cxnSpLocks/>
            <a:stCxn id="76" idx="2"/>
            <a:endCxn id="74" idx="0"/>
          </p:cNvCxnSpPr>
          <p:nvPr/>
        </p:nvCxnSpPr>
        <p:spPr>
          <a:xfrm rot="5400000">
            <a:off x="11366675" y="12458970"/>
            <a:ext cx="418722" cy="125884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Соединительная линия уступом 175">
            <a:extLst>
              <a:ext uri="{FF2B5EF4-FFF2-40B4-BE49-F238E27FC236}">
                <a16:creationId xmlns:a16="http://schemas.microsoft.com/office/drawing/2014/main" id="{73E1CD0D-8BCE-4B30-AF69-1B35CC3D2890}"/>
              </a:ext>
            </a:extLst>
          </p:cNvPr>
          <p:cNvCxnSpPr>
            <a:cxnSpLocks/>
            <a:stCxn id="75" idx="2"/>
            <a:endCxn id="74" idx="0"/>
          </p:cNvCxnSpPr>
          <p:nvPr/>
        </p:nvCxnSpPr>
        <p:spPr>
          <a:xfrm rot="16200000" flipH="1">
            <a:off x="10109945" y="12461087"/>
            <a:ext cx="418721" cy="12546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Соединительная линия уступом 175">
            <a:extLst>
              <a:ext uri="{FF2B5EF4-FFF2-40B4-BE49-F238E27FC236}">
                <a16:creationId xmlns:a16="http://schemas.microsoft.com/office/drawing/2014/main" id="{6E6B7B0D-455E-4369-A903-03AAB999211A}"/>
              </a:ext>
            </a:extLst>
          </p:cNvPr>
          <p:cNvCxnSpPr>
            <a:cxnSpLocks/>
            <a:stCxn id="207" idx="2"/>
            <a:endCxn id="75" idx="0"/>
          </p:cNvCxnSpPr>
          <p:nvPr/>
        </p:nvCxnSpPr>
        <p:spPr>
          <a:xfrm rot="5400000">
            <a:off x="10103409" y="10955831"/>
            <a:ext cx="431792" cy="12546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Соединительная линия уступом 175">
            <a:extLst>
              <a:ext uri="{FF2B5EF4-FFF2-40B4-BE49-F238E27FC236}">
                <a16:creationId xmlns:a16="http://schemas.microsoft.com/office/drawing/2014/main" id="{82234B23-3E96-4804-80DA-7D5D3A6DD8A7}"/>
              </a:ext>
            </a:extLst>
          </p:cNvPr>
          <p:cNvCxnSpPr>
            <a:cxnSpLocks/>
            <a:stCxn id="207" idx="2"/>
            <a:endCxn id="76" idx="0"/>
          </p:cNvCxnSpPr>
          <p:nvPr/>
        </p:nvCxnSpPr>
        <p:spPr>
          <a:xfrm rot="16200000" flipH="1">
            <a:off x="11360141" y="10953713"/>
            <a:ext cx="431791" cy="12588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6CD99B64-77D8-497B-B5D9-8CB6BF5176D8}"/>
              </a:ext>
            </a:extLst>
          </p:cNvPr>
          <p:cNvCxnSpPr>
            <a:cxnSpLocks/>
            <a:stCxn id="74" idx="2"/>
            <a:endCxn id="316" idx="0"/>
          </p:cNvCxnSpPr>
          <p:nvPr/>
        </p:nvCxnSpPr>
        <p:spPr>
          <a:xfrm flipH="1">
            <a:off x="10946611" y="14377755"/>
            <a:ext cx="1" cy="1926156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Соединительная линия уступом 175">
            <a:extLst>
              <a:ext uri="{FF2B5EF4-FFF2-40B4-BE49-F238E27FC236}">
                <a16:creationId xmlns:a16="http://schemas.microsoft.com/office/drawing/2014/main" id="{F0E1896A-5E8B-4873-8742-86D6CC26E737}"/>
              </a:ext>
            </a:extLst>
          </p:cNvPr>
          <p:cNvCxnSpPr>
            <a:cxnSpLocks/>
            <a:stCxn id="339" idx="2"/>
            <a:endCxn id="258" idx="0"/>
          </p:cNvCxnSpPr>
          <p:nvPr/>
        </p:nvCxnSpPr>
        <p:spPr>
          <a:xfrm rot="5400000">
            <a:off x="6980896" y="4574340"/>
            <a:ext cx="427438" cy="49947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75">
            <a:extLst>
              <a:ext uri="{FF2B5EF4-FFF2-40B4-BE49-F238E27FC236}">
                <a16:creationId xmlns:a16="http://schemas.microsoft.com/office/drawing/2014/main" id="{0C8B11E2-9089-4619-9092-EA8789AD4D46}"/>
              </a:ext>
            </a:extLst>
          </p:cNvPr>
          <p:cNvCxnSpPr>
            <a:cxnSpLocks/>
            <a:stCxn id="207" idx="2"/>
            <a:endCxn id="327" idx="0"/>
          </p:cNvCxnSpPr>
          <p:nvPr/>
        </p:nvCxnSpPr>
        <p:spPr>
          <a:xfrm rot="16200000" flipH="1">
            <a:off x="11234340" y="11079514"/>
            <a:ext cx="1922108" cy="2497564"/>
          </a:xfrm>
          <a:prstGeom prst="bentConnector3">
            <a:avLst>
              <a:gd name="adj1" fmla="val 1127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FFA096DA-602B-452B-B86E-A138C985FD8C}"/>
              </a:ext>
            </a:extLst>
          </p:cNvPr>
          <p:cNvSpPr/>
          <p:nvPr/>
        </p:nvSpPr>
        <p:spPr>
          <a:xfrm>
            <a:off x="2504209" y="1630391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«Стражи свободы»</a:t>
            </a:r>
          </a:p>
        </p:txBody>
      </p:sp>
      <p:sp>
        <p:nvSpPr>
          <p:cNvPr id="165" name="Прямоугольник 164">
            <a:extLst>
              <a:ext uri="{FF2B5EF4-FFF2-40B4-BE49-F238E27FC236}">
                <a16:creationId xmlns:a16="http://schemas.microsoft.com/office/drawing/2014/main" id="{0C250DD5-2275-44DF-A6B2-FA552670E45B}"/>
              </a:ext>
            </a:extLst>
          </p:cNvPr>
          <p:cNvSpPr/>
          <p:nvPr/>
        </p:nvSpPr>
        <p:spPr>
          <a:xfrm>
            <a:off x="2506186" y="14809238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Упор на рабочий класс</a:t>
            </a:r>
          </a:p>
        </p:txBody>
      </p:sp>
      <p:sp>
        <p:nvSpPr>
          <p:cNvPr id="166" name="Прямоугольник 165">
            <a:extLst>
              <a:ext uri="{FF2B5EF4-FFF2-40B4-BE49-F238E27FC236}">
                <a16:creationId xmlns:a16="http://schemas.microsoft.com/office/drawing/2014/main" id="{C362A74B-6CF9-4CCB-A78D-3ACF0F0FC418}"/>
              </a:ext>
            </a:extLst>
          </p:cNvPr>
          <p:cNvSpPr/>
          <p:nvPr/>
        </p:nvSpPr>
        <p:spPr>
          <a:xfrm>
            <a:off x="7387962" y="10293826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Справедливое распределение богатств</a:t>
            </a:r>
          </a:p>
        </p:txBody>
      </p:sp>
      <p:sp>
        <p:nvSpPr>
          <p:cNvPr id="167" name="Прямоугольник 166">
            <a:extLst>
              <a:ext uri="{FF2B5EF4-FFF2-40B4-BE49-F238E27FC236}">
                <a16:creationId xmlns:a16="http://schemas.microsoft.com/office/drawing/2014/main" id="{9F3DE364-7727-412F-BD32-744AB5E7C825}"/>
              </a:ext>
            </a:extLst>
          </p:cNvPr>
          <p:cNvSpPr/>
          <p:nvPr/>
        </p:nvSpPr>
        <p:spPr>
          <a:xfrm>
            <a:off x="7393387" y="1478838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традиционных иранских отраслей</a:t>
            </a:r>
          </a:p>
        </p:txBody>
      </p:sp>
      <p:sp>
        <p:nvSpPr>
          <p:cNvPr id="171" name="Прямоугольник 170">
            <a:extLst>
              <a:ext uri="{FF2B5EF4-FFF2-40B4-BE49-F238E27FC236}">
                <a16:creationId xmlns:a16="http://schemas.microsoft.com/office/drawing/2014/main" id="{4D30DCCD-ACF0-418F-A76B-BA0B3F7BA0E2}"/>
              </a:ext>
            </a:extLst>
          </p:cNvPr>
          <p:cNvSpPr/>
          <p:nvPr/>
        </p:nvSpPr>
        <p:spPr>
          <a:xfrm>
            <a:off x="7391089" y="13314565"/>
            <a:ext cx="2115918" cy="1080000"/>
          </a:xfrm>
          <a:prstGeom prst="rect">
            <a:avLst/>
          </a:prstGeom>
          <a:solidFill>
            <a:srgbClr val="E87878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Формирование самостоятельной экономики</a:t>
            </a:r>
          </a:p>
        </p:txBody>
      </p:sp>
      <p:cxnSp>
        <p:nvCxnSpPr>
          <p:cNvPr id="179" name="Прямая со стрелкой 178">
            <a:extLst>
              <a:ext uri="{FF2B5EF4-FFF2-40B4-BE49-F238E27FC236}">
                <a16:creationId xmlns:a16="http://schemas.microsoft.com/office/drawing/2014/main" id="{F65460A5-98EC-487F-8315-E111C541ADA3}"/>
              </a:ext>
            </a:extLst>
          </p:cNvPr>
          <p:cNvCxnSpPr>
            <a:cxnSpLocks/>
            <a:stCxn id="166" idx="2"/>
            <a:endCxn id="171" idx="0"/>
          </p:cNvCxnSpPr>
          <p:nvPr/>
        </p:nvCxnSpPr>
        <p:spPr>
          <a:xfrm>
            <a:off x="8445921" y="11373826"/>
            <a:ext cx="3127" cy="19407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Прямая со стрелкой 184">
            <a:extLst>
              <a:ext uri="{FF2B5EF4-FFF2-40B4-BE49-F238E27FC236}">
                <a16:creationId xmlns:a16="http://schemas.microsoft.com/office/drawing/2014/main" id="{9739C25D-3CB0-431E-8B95-C03620B5043E}"/>
              </a:ext>
            </a:extLst>
          </p:cNvPr>
          <p:cNvCxnSpPr>
            <a:cxnSpLocks/>
            <a:stCxn id="171" idx="2"/>
            <a:endCxn id="167" idx="0"/>
          </p:cNvCxnSpPr>
          <p:nvPr/>
        </p:nvCxnSpPr>
        <p:spPr>
          <a:xfrm>
            <a:off x="8449048" y="14394565"/>
            <a:ext cx="2298" cy="3938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Соединительная линия уступом 175">
            <a:extLst>
              <a:ext uri="{FF2B5EF4-FFF2-40B4-BE49-F238E27FC236}">
                <a16:creationId xmlns:a16="http://schemas.microsoft.com/office/drawing/2014/main" id="{B1CFFA39-0108-4D93-AD15-4E6BF4D1FDD0}"/>
              </a:ext>
            </a:extLst>
          </p:cNvPr>
          <p:cNvCxnSpPr>
            <a:cxnSpLocks/>
            <a:stCxn id="171" idx="2"/>
            <a:endCxn id="165" idx="0"/>
          </p:cNvCxnSpPr>
          <p:nvPr/>
        </p:nvCxnSpPr>
        <p:spPr>
          <a:xfrm rot="5400000">
            <a:off x="5799261" y="12159450"/>
            <a:ext cx="414673" cy="4884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Прямая со стрелкой 198">
            <a:extLst>
              <a:ext uri="{FF2B5EF4-FFF2-40B4-BE49-F238E27FC236}">
                <a16:creationId xmlns:a16="http://schemas.microsoft.com/office/drawing/2014/main" id="{F4337881-52A2-406E-88D0-6A196B98292F}"/>
              </a:ext>
            </a:extLst>
          </p:cNvPr>
          <p:cNvCxnSpPr>
            <a:cxnSpLocks/>
            <a:stCxn id="165" idx="2"/>
            <a:endCxn id="164" idx="0"/>
          </p:cNvCxnSpPr>
          <p:nvPr/>
        </p:nvCxnSpPr>
        <p:spPr>
          <a:xfrm flipH="1">
            <a:off x="3562168" y="15889238"/>
            <a:ext cx="1977" cy="4146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 стрелкой 204">
            <a:extLst>
              <a:ext uri="{FF2B5EF4-FFF2-40B4-BE49-F238E27FC236}">
                <a16:creationId xmlns:a16="http://schemas.microsoft.com/office/drawing/2014/main" id="{2F048A43-B179-4172-A295-B9E56AF1E5E9}"/>
              </a:ext>
            </a:extLst>
          </p:cNvPr>
          <p:cNvCxnSpPr>
            <a:cxnSpLocks/>
            <a:stCxn id="298" idx="2"/>
            <a:endCxn id="267" idx="0"/>
          </p:cNvCxnSpPr>
          <p:nvPr/>
        </p:nvCxnSpPr>
        <p:spPr>
          <a:xfrm flipH="1">
            <a:off x="5951298" y="14369350"/>
            <a:ext cx="4895" cy="4398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Прямоугольник 207">
            <a:extLst>
              <a:ext uri="{FF2B5EF4-FFF2-40B4-BE49-F238E27FC236}">
                <a16:creationId xmlns:a16="http://schemas.microsoft.com/office/drawing/2014/main" id="{705F83C2-78C1-471C-ABAF-E00039D9393F}"/>
              </a:ext>
            </a:extLst>
          </p:cNvPr>
          <p:cNvSpPr/>
          <p:nvPr/>
        </p:nvSpPr>
        <p:spPr>
          <a:xfrm>
            <a:off x="4898121" y="1632072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курдские народы</a:t>
            </a:r>
          </a:p>
        </p:txBody>
      </p:sp>
      <p:cxnSp>
        <p:nvCxnSpPr>
          <p:cNvPr id="209" name="Соединительная линия уступом 175">
            <a:extLst>
              <a:ext uri="{FF2B5EF4-FFF2-40B4-BE49-F238E27FC236}">
                <a16:creationId xmlns:a16="http://schemas.microsoft.com/office/drawing/2014/main" id="{DB4C298B-736C-4F1D-8F7F-F6CD365B88D9}"/>
              </a:ext>
            </a:extLst>
          </p:cNvPr>
          <p:cNvCxnSpPr>
            <a:cxnSpLocks/>
            <a:stCxn id="267" idx="2"/>
            <a:endCxn id="316" idx="0"/>
          </p:cNvCxnSpPr>
          <p:nvPr/>
        </p:nvCxnSpPr>
        <p:spPr>
          <a:xfrm rot="16200000" flipH="1">
            <a:off x="8241618" y="13598917"/>
            <a:ext cx="414673" cy="49953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 стрелкой 210">
            <a:extLst>
              <a:ext uri="{FF2B5EF4-FFF2-40B4-BE49-F238E27FC236}">
                <a16:creationId xmlns:a16="http://schemas.microsoft.com/office/drawing/2014/main" id="{AE01F586-6F37-4C68-8C89-57804C51939A}"/>
              </a:ext>
            </a:extLst>
          </p:cNvPr>
          <p:cNvCxnSpPr>
            <a:cxnSpLocks/>
            <a:stCxn id="267" idx="2"/>
            <a:endCxn id="208" idx="0"/>
          </p:cNvCxnSpPr>
          <p:nvPr/>
        </p:nvCxnSpPr>
        <p:spPr>
          <a:xfrm>
            <a:off x="5951298" y="15889238"/>
            <a:ext cx="4782" cy="4314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Соединительная линия уступом 175">
            <a:extLst>
              <a:ext uri="{FF2B5EF4-FFF2-40B4-BE49-F238E27FC236}">
                <a16:creationId xmlns:a16="http://schemas.microsoft.com/office/drawing/2014/main" id="{B21E29C1-A7EC-42EE-84F0-4A13BA16C509}"/>
              </a:ext>
            </a:extLst>
          </p:cNvPr>
          <p:cNvCxnSpPr>
            <a:cxnSpLocks/>
            <a:stCxn id="327" idx="2"/>
            <a:endCxn id="326" idx="0"/>
          </p:cNvCxnSpPr>
          <p:nvPr/>
        </p:nvCxnSpPr>
        <p:spPr>
          <a:xfrm rot="5400000">
            <a:off x="12604874" y="13969936"/>
            <a:ext cx="439888" cy="12387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Прямая со стрелкой 224">
            <a:extLst>
              <a:ext uri="{FF2B5EF4-FFF2-40B4-BE49-F238E27FC236}">
                <a16:creationId xmlns:a16="http://schemas.microsoft.com/office/drawing/2014/main" id="{2D22BD9C-32DC-4098-9357-3609753EF302}"/>
              </a:ext>
            </a:extLst>
          </p:cNvPr>
          <p:cNvCxnSpPr>
            <a:cxnSpLocks/>
            <a:stCxn id="327" idx="2"/>
            <a:endCxn id="320" idx="0"/>
          </p:cNvCxnSpPr>
          <p:nvPr/>
        </p:nvCxnSpPr>
        <p:spPr>
          <a:xfrm>
            <a:off x="13444176" y="14369350"/>
            <a:ext cx="0" cy="19217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Прямоугольник 228">
            <a:extLst>
              <a:ext uri="{FF2B5EF4-FFF2-40B4-BE49-F238E27FC236}">
                <a16:creationId xmlns:a16="http://schemas.microsoft.com/office/drawing/2014/main" id="{08C09B94-B173-4B9B-B503-D11B416C82BD}"/>
              </a:ext>
            </a:extLst>
          </p:cNvPr>
          <p:cNvSpPr/>
          <p:nvPr/>
        </p:nvSpPr>
        <p:spPr>
          <a:xfrm>
            <a:off x="16167200" y="878851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Ресурсы –</a:t>
            </a:r>
            <a:r>
              <a:rPr lang="en-US" sz="1400" dirty="0"/>
              <a:t> </a:t>
            </a:r>
            <a:r>
              <a:rPr lang="ru-RU" sz="1400" dirty="0"/>
              <a:t>национальное богатство</a:t>
            </a:r>
          </a:p>
        </p:txBody>
      </p:sp>
      <p:sp>
        <p:nvSpPr>
          <p:cNvPr id="230" name="Прямоугольник 229">
            <a:extLst>
              <a:ext uri="{FF2B5EF4-FFF2-40B4-BE49-F238E27FC236}">
                <a16:creationId xmlns:a16="http://schemas.microsoft.com/office/drawing/2014/main" id="{63F6B28D-8415-44BB-9329-F7D871486C61}"/>
              </a:ext>
            </a:extLst>
          </p:cNvPr>
          <p:cNvSpPr/>
          <p:nvPr/>
        </p:nvSpPr>
        <p:spPr>
          <a:xfrm>
            <a:off x="16162021" y="1028724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Вложение денег в образование</a:t>
            </a: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E9FAED0E-9205-40F5-9FFF-CEEBE178386D}"/>
              </a:ext>
            </a:extLst>
          </p:cNvPr>
          <p:cNvSpPr/>
          <p:nvPr/>
        </p:nvSpPr>
        <p:spPr>
          <a:xfrm>
            <a:off x="13661711" y="10287242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Синтез шиизма и социализма</a:t>
            </a: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BC1DE439-6CF7-4F10-947D-D39476649F7F}"/>
              </a:ext>
            </a:extLst>
          </p:cNvPr>
          <p:cNvSpPr/>
          <p:nvPr/>
        </p:nvSpPr>
        <p:spPr>
          <a:xfrm>
            <a:off x="13660963" y="878852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Социализм во славу Аллаха!</a:t>
            </a: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96326AF0-B267-42E8-9026-2A5F71998884}"/>
              </a:ext>
            </a:extLst>
          </p:cNvPr>
          <p:cNvSpPr/>
          <p:nvPr/>
        </p:nvSpPr>
        <p:spPr>
          <a:xfrm>
            <a:off x="14883781" y="1329775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Достижение социального равенства и справедливости</a:t>
            </a:r>
          </a:p>
        </p:txBody>
      </p:sp>
      <p:cxnSp>
        <p:nvCxnSpPr>
          <p:cNvPr id="87" name="Соединительная линия уступом 175">
            <a:extLst>
              <a:ext uri="{FF2B5EF4-FFF2-40B4-BE49-F238E27FC236}">
                <a16:creationId xmlns:a16="http://schemas.microsoft.com/office/drawing/2014/main" id="{FA25B1BB-67D8-4956-9439-1A3F89F35675}"/>
              </a:ext>
            </a:extLst>
          </p:cNvPr>
          <p:cNvCxnSpPr>
            <a:cxnSpLocks/>
            <a:stCxn id="231" idx="2"/>
            <a:endCxn id="85" idx="0"/>
          </p:cNvCxnSpPr>
          <p:nvPr/>
        </p:nvCxnSpPr>
        <p:spPr>
          <a:xfrm rot="16200000" flipH="1">
            <a:off x="13250652" y="7320250"/>
            <a:ext cx="423078" cy="25134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>
            <a:extLst>
              <a:ext uri="{FF2B5EF4-FFF2-40B4-BE49-F238E27FC236}">
                <a16:creationId xmlns:a16="http://schemas.microsoft.com/office/drawing/2014/main" id="{CD05AA82-3AED-4345-B43A-259815C198D9}"/>
              </a:ext>
            </a:extLst>
          </p:cNvPr>
          <p:cNvCxnSpPr>
            <a:cxnSpLocks/>
            <a:stCxn id="85" idx="1"/>
            <a:endCxn id="245" idx="3"/>
          </p:cNvCxnSpPr>
          <p:nvPr/>
        </p:nvCxnSpPr>
        <p:spPr>
          <a:xfrm flipH="1">
            <a:off x="13263419" y="9328520"/>
            <a:ext cx="3975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BB921BEC-4411-4383-B0C7-24886C696181}"/>
              </a:ext>
            </a:extLst>
          </p:cNvPr>
          <p:cNvSpPr/>
          <p:nvPr/>
        </p:nvSpPr>
        <p:spPr>
          <a:xfrm>
            <a:off x="16139904" y="11794163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Введение закята</a:t>
            </a:r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EFB6FB72-801C-4AD0-9B62-877773EDEB66}"/>
              </a:ext>
            </a:extLst>
          </p:cNvPr>
          <p:cNvSpPr/>
          <p:nvPr/>
        </p:nvSpPr>
        <p:spPr>
          <a:xfrm>
            <a:off x="14883781" y="1478530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Растворение частной собственности над производственными инструментами</a:t>
            </a:r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49763286-4F4A-41FD-86C9-9C9774144CCD}"/>
              </a:ext>
            </a:extLst>
          </p:cNvPr>
          <p:cNvSpPr/>
          <p:nvPr/>
        </p:nvSpPr>
        <p:spPr>
          <a:xfrm>
            <a:off x="18618846" y="1178829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Советская республика </a:t>
            </a:r>
            <a:r>
              <a:rPr lang="ru-RU" sz="1400" dirty="0" err="1"/>
              <a:t>Гилян</a:t>
            </a:r>
            <a:endParaRPr lang="ru-RU" sz="1400" dirty="0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903CC2A-343F-403C-A511-E2A0CD4BE89D}"/>
              </a:ext>
            </a:extLst>
          </p:cNvPr>
          <p:cNvSpPr/>
          <p:nvPr/>
        </p:nvSpPr>
        <p:spPr>
          <a:xfrm>
            <a:off x="13660962" y="1180419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Земельные реформы</a:t>
            </a:r>
          </a:p>
        </p:txBody>
      </p: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84948E55-661B-406E-8839-C908F8FA5681}"/>
              </a:ext>
            </a:extLst>
          </p:cNvPr>
          <p:cNvSpPr/>
          <p:nvPr/>
        </p:nvSpPr>
        <p:spPr>
          <a:xfrm>
            <a:off x="21097788" y="1178829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Персидской Социалистической Советской Республики</a:t>
            </a:r>
          </a:p>
        </p:txBody>
      </p:sp>
      <p:cxnSp>
        <p:nvCxnSpPr>
          <p:cNvPr id="100" name="Прямая соединительная линия 99">
            <a:extLst>
              <a:ext uri="{FF2B5EF4-FFF2-40B4-BE49-F238E27FC236}">
                <a16:creationId xmlns:a16="http://schemas.microsoft.com/office/drawing/2014/main" id="{2A748D1C-9D5A-4A89-8CA7-EB0C37C6CBE7}"/>
              </a:ext>
            </a:extLst>
          </p:cNvPr>
          <p:cNvCxnSpPr>
            <a:cxnSpLocks/>
            <a:stCxn id="99" idx="1"/>
            <a:endCxn id="97" idx="3"/>
          </p:cNvCxnSpPr>
          <p:nvPr/>
        </p:nvCxnSpPr>
        <p:spPr>
          <a:xfrm flipH="1">
            <a:off x="20734764" y="12328295"/>
            <a:ext cx="3630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FBEE33CF-1E08-44D5-AA92-DFE436F0A2E4}"/>
              </a:ext>
            </a:extLst>
          </p:cNvPr>
          <p:cNvSpPr/>
          <p:nvPr/>
        </p:nvSpPr>
        <p:spPr>
          <a:xfrm>
            <a:off x="18618846" y="1328935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Эттехад</a:t>
            </a:r>
            <a:r>
              <a:rPr lang="ru-RU" sz="1400" dirty="0"/>
              <a:t>-и-Ислам</a:t>
            </a:r>
          </a:p>
        </p:txBody>
      </p: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68EB4441-9E39-444F-85F9-B9345A2B601C}"/>
              </a:ext>
            </a:extLst>
          </p:cNvPr>
          <p:cNvSpPr/>
          <p:nvPr/>
        </p:nvSpPr>
        <p:spPr>
          <a:xfrm>
            <a:off x="12669277" y="8647607"/>
            <a:ext cx="607027" cy="55123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11</a:t>
            </a:r>
          </a:p>
        </p:txBody>
      </p:sp>
      <p:sp>
        <p:nvSpPr>
          <p:cNvPr id="106" name="Прямоугольник 105">
            <a:extLst>
              <a:ext uri="{FF2B5EF4-FFF2-40B4-BE49-F238E27FC236}">
                <a16:creationId xmlns:a16="http://schemas.microsoft.com/office/drawing/2014/main" id="{B745E1FB-CDBE-441E-A437-62324545664E}"/>
              </a:ext>
            </a:extLst>
          </p:cNvPr>
          <p:cNvSpPr/>
          <p:nvPr/>
        </p:nvSpPr>
        <p:spPr>
          <a:xfrm>
            <a:off x="5513550" y="8771675"/>
            <a:ext cx="607027" cy="55123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14</a:t>
            </a:r>
          </a:p>
        </p:txBody>
      </p:sp>
      <p:sp>
        <p:nvSpPr>
          <p:cNvPr id="107" name="Прямоугольник 106">
            <a:extLst>
              <a:ext uri="{FF2B5EF4-FFF2-40B4-BE49-F238E27FC236}">
                <a16:creationId xmlns:a16="http://schemas.microsoft.com/office/drawing/2014/main" id="{3EFFF30D-6007-4A60-AC39-A278E36B16F8}"/>
              </a:ext>
            </a:extLst>
          </p:cNvPr>
          <p:cNvSpPr/>
          <p:nvPr/>
        </p:nvSpPr>
        <p:spPr>
          <a:xfrm>
            <a:off x="15169853" y="8216393"/>
            <a:ext cx="607027" cy="55123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14</a:t>
            </a:r>
          </a:p>
        </p:txBody>
      </p:sp>
      <p:cxnSp>
        <p:nvCxnSpPr>
          <p:cNvPr id="110" name="Прямая со стрелкой 109">
            <a:extLst>
              <a:ext uri="{FF2B5EF4-FFF2-40B4-BE49-F238E27FC236}">
                <a16:creationId xmlns:a16="http://schemas.microsoft.com/office/drawing/2014/main" id="{AA085D42-53FA-4316-AF63-D3E2A66E1B8E}"/>
              </a:ext>
            </a:extLst>
          </p:cNvPr>
          <p:cNvCxnSpPr>
            <a:cxnSpLocks/>
            <a:stCxn id="85" idx="2"/>
            <a:endCxn id="84" idx="0"/>
          </p:cNvCxnSpPr>
          <p:nvPr/>
        </p:nvCxnSpPr>
        <p:spPr>
          <a:xfrm>
            <a:off x="14718922" y="9868520"/>
            <a:ext cx="748" cy="4187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68FA0932-046F-4061-AB7A-C3443322401E}"/>
              </a:ext>
            </a:extLst>
          </p:cNvPr>
          <p:cNvCxnSpPr>
            <a:cxnSpLocks/>
            <a:stCxn id="84" idx="2"/>
            <a:endCxn id="98" idx="0"/>
          </p:cNvCxnSpPr>
          <p:nvPr/>
        </p:nvCxnSpPr>
        <p:spPr>
          <a:xfrm flipH="1">
            <a:off x="14718921" y="11367242"/>
            <a:ext cx="749" cy="4369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75">
            <a:extLst>
              <a:ext uri="{FF2B5EF4-FFF2-40B4-BE49-F238E27FC236}">
                <a16:creationId xmlns:a16="http://schemas.microsoft.com/office/drawing/2014/main" id="{2795D28F-2137-465F-8D57-2CFAF4C5FB37}"/>
              </a:ext>
            </a:extLst>
          </p:cNvPr>
          <p:cNvCxnSpPr>
            <a:cxnSpLocks/>
            <a:stCxn id="84" idx="2"/>
            <a:endCxn id="95" idx="0"/>
          </p:cNvCxnSpPr>
          <p:nvPr/>
        </p:nvCxnSpPr>
        <p:spPr>
          <a:xfrm rot="16200000" flipH="1">
            <a:off x="15745306" y="10341605"/>
            <a:ext cx="426921" cy="24781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Соединительная линия уступом 175">
            <a:extLst>
              <a:ext uri="{FF2B5EF4-FFF2-40B4-BE49-F238E27FC236}">
                <a16:creationId xmlns:a16="http://schemas.microsoft.com/office/drawing/2014/main" id="{EB9567B5-B6B9-44F7-87D0-AC615E93CEF5}"/>
              </a:ext>
            </a:extLst>
          </p:cNvPr>
          <p:cNvCxnSpPr>
            <a:cxnSpLocks/>
            <a:stCxn id="84" idx="2"/>
            <a:endCxn id="97" idx="0"/>
          </p:cNvCxnSpPr>
          <p:nvPr/>
        </p:nvCxnSpPr>
        <p:spPr>
          <a:xfrm rot="16200000" flipH="1">
            <a:off x="16987711" y="9099200"/>
            <a:ext cx="421053" cy="49571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Соединительная линия уступом 175">
            <a:extLst>
              <a:ext uri="{FF2B5EF4-FFF2-40B4-BE49-F238E27FC236}">
                <a16:creationId xmlns:a16="http://schemas.microsoft.com/office/drawing/2014/main" id="{38A879EC-CE0F-4AF5-BB7E-D3FA7836B557}"/>
              </a:ext>
            </a:extLst>
          </p:cNvPr>
          <p:cNvCxnSpPr>
            <a:cxnSpLocks/>
            <a:stCxn id="84" idx="2"/>
            <a:endCxn id="99" idx="0"/>
          </p:cNvCxnSpPr>
          <p:nvPr/>
        </p:nvCxnSpPr>
        <p:spPr>
          <a:xfrm rot="16200000" flipH="1">
            <a:off x="18227182" y="7859729"/>
            <a:ext cx="421053" cy="74360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Соединительная линия уступом 175">
            <a:extLst>
              <a:ext uri="{FF2B5EF4-FFF2-40B4-BE49-F238E27FC236}">
                <a16:creationId xmlns:a16="http://schemas.microsoft.com/office/drawing/2014/main" id="{5B6A7C4C-05DF-4ABA-8939-D6974B487C00}"/>
              </a:ext>
            </a:extLst>
          </p:cNvPr>
          <p:cNvCxnSpPr>
            <a:cxnSpLocks/>
            <a:stCxn id="98" idx="2"/>
            <a:endCxn id="86" idx="0"/>
          </p:cNvCxnSpPr>
          <p:nvPr/>
        </p:nvCxnSpPr>
        <p:spPr>
          <a:xfrm rot="16200000" flipH="1">
            <a:off x="15123550" y="12479565"/>
            <a:ext cx="413560" cy="12228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Соединительная линия уступом 175">
            <a:extLst>
              <a:ext uri="{FF2B5EF4-FFF2-40B4-BE49-F238E27FC236}">
                <a16:creationId xmlns:a16="http://schemas.microsoft.com/office/drawing/2014/main" id="{6AE6B24D-03BF-42B8-B874-4C294ABF161F}"/>
              </a:ext>
            </a:extLst>
          </p:cNvPr>
          <p:cNvCxnSpPr>
            <a:cxnSpLocks/>
            <a:stCxn id="95" idx="2"/>
            <a:endCxn id="86" idx="0"/>
          </p:cNvCxnSpPr>
          <p:nvPr/>
        </p:nvCxnSpPr>
        <p:spPr>
          <a:xfrm rot="5400000">
            <a:off x="16358006" y="12457898"/>
            <a:ext cx="423592" cy="1256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>
            <a:extLst>
              <a:ext uri="{FF2B5EF4-FFF2-40B4-BE49-F238E27FC236}">
                <a16:creationId xmlns:a16="http://schemas.microsoft.com/office/drawing/2014/main" id="{5FF7D5AA-6A9B-45CB-88F0-4231D59AD011}"/>
              </a:ext>
            </a:extLst>
          </p:cNvPr>
          <p:cNvCxnSpPr>
            <a:cxnSpLocks/>
            <a:stCxn id="86" idx="2"/>
            <a:endCxn id="96" idx="0"/>
          </p:cNvCxnSpPr>
          <p:nvPr/>
        </p:nvCxnSpPr>
        <p:spPr>
          <a:xfrm>
            <a:off x="15941740" y="14377755"/>
            <a:ext cx="0" cy="4075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75">
            <a:extLst>
              <a:ext uri="{FF2B5EF4-FFF2-40B4-BE49-F238E27FC236}">
                <a16:creationId xmlns:a16="http://schemas.microsoft.com/office/drawing/2014/main" id="{4453929E-0496-4828-B6E9-D615695859F0}"/>
              </a:ext>
            </a:extLst>
          </p:cNvPr>
          <p:cNvCxnSpPr>
            <a:cxnSpLocks/>
            <a:stCxn id="99" idx="2"/>
            <a:endCxn id="194" idx="0"/>
          </p:cNvCxnSpPr>
          <p:nvPr/>
        </p:nvCxnSpPr>
        <p:spPr>
          <a:xfrm rot="16200000" flipH="1">
            <a:off x="21955697" y="13068345"/>
            <a:ext cx="418722" cy="186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75">
            <a:extLst>
              <a:ext uri="{FF2B5EF4-FFF2-40B4-BE49-F238E27FC236}">
                <a16:creationId xmlns:a16="http://schemas.microsoft.com/office/drawing/2014/main" id="{F35BA08E-E02D-45A2-9700-872309E4BCF0}"/>
              </a:ext>
            </a:extLst>
          </p:cNvPr>
          <p:cNvCxnSpPr>
            <a:cxnSpLocks/>
            <a:stCxn id="97" idx="2"/>
            <a:endCxn id="194" idx="0"/>
          </p:cNvCxnSpPr>
          <p:nvPr/>
        </p:nvCxnSpPr>
        <p:spPr>
          <a:xfrm rot="16200000" flipH="1">
            <a:off x="20716226" y="11828874"/>
            <a:ext cx="418722" cy="249756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Соединительная линия уступом 175">
            <a:extLst>
              <a:ext uri="{FF2B5EF4-FFF2-40B4-BE49-F238E27FC236}">
                <a16:creationId xmlns:a16="http://schemas.microsoft.com/office/drawing/2014/main" id="{F498AFD4-928F-408D-A05C-574A1F33B415}"/>
              </a:ext>
            </a:extLst>
          </p:cNvPr>
          <p:cNvCxnSpPr>
            <a:cxnSpLocks/>
            <a:stCxn id="97" idx="2"/>
            <a:endCxn id="103" idx="0"/>
          </p:cNvCxnSpPr>
          <p:nvPr/>
        </p:nvCxnSpPr>
        <p:spPr>
          <a:xfrm rot="5400000">
            <a:off x="19466278" y="13078822"/>
            <a:ext cx="421055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Соединительная линия уступом 175">
            <a:extLst>
              <a:ext uri="{FF2B5EF4-FFF2-40B4-BE49-F238E27FC236}">
                <a16:creationId xmlns:a16="http://schemas.microsoft.com/office/drawing/2014/main" id="{13D5C591-F01F-4F48-A03E-3EE983C8B3C9}"/>
              </a:ext>
            </a:extLst>
          </p:cNvPr>
          <p:cNvCxnSpPr>
            <a:cxnSpLocks/>
            <a:stCxn id="99" idx="2"/>
            <a:endCxn id="103" idx="0"/>
          </p:cNvCxnSpPr>
          <p:nvPr/>
        </p:nvCxnSpPr>
        <p:spPr>
          <a:xfrm rot="5400000">
            <a:off x="20705749" y="11839351"/>
            <a:ext cx="421055" cy="247894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>
            <a:extLst>
              <a:ext uri="{FF2B5EF4-FFF2-40B4-BE49-F238E27FC236}">
                <a16:creationId xmlns:a16="http://schemas.microsoft.com/office/drawing/2014/main" id="{5D025CF4-6A73-4CCE-820F-ADFC2B421E44}"/>
              </a:ext>
            </a:extLst>
          </p:cNvPr>
          <p:cNvCxnSpPr>
            <a:cxnSpLocks/>
            <a:stCxn id="229" idx="2"/>
            <a:endCxn id="230" idx="0"/>
          </p:cNvCxnSpPr>
          <p:nvPr/>
        </p:nvCxnSpPr>
        <p:spPr>
          <a:xfrm flipH="1">
            <a:off x="17219980" y="9868519"/>
            <a:ext cx="5179" cy="4187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 стрелкой 150">
            <a:extLst>
              <a:ext uri="{FF2B5EF4-FFF2-40B4-BE49-F238E27FC236}">
                <a16:creationId xmlns:a16="http://schemas.microsoft.com/office/drawing/2014/main" id="{B40A2DFD-A780-43C5-ACD2-493D790E0CE2}"/>
              </a:ext>
            </a:extLst>
          </p:cNvPr>
          <p:cNvCxnSpPr>
            <a:cxnSpLocks/>
            <a:endCxn id="229" idx="0"/>
          </p:cNvCxnSpPr>
          <p:nvPr/>
        </p:nvCxnSpPr>
        <p:spPr>
          <a:xfrm>
            <a:off x="17225158" y="5227093"/>
            <a:ext cx="1" cy="35614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Прямоугольник 154">
            <a:extLst>
              <a:ext uri="{FF2B5EF4-FFF2-40B4-BE49-F238E27FC236}">
                <a16:creationId xmlns:a16="http://schemas.microsoft.com/office/drawing/2014/main" id="{97C9DB98-7D6A-41AD-9D31-9814E0B3C855}"/>
              </a:ext>
            </a:extLst>
          </p:cNvPr>
          <p:cNvSpPr/>
          <p:nvPr/>
        </p:nvSpPr>
        <p:spPr>
          <a:xfrm>
            <a:off x="18618846" y="16291149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Социалистический джихад (как у Турции)</a:t>
            </a:r>
          </a:p>
        </p:txBody>
      </p:sp>
      <p:cxnSp>
        <p:nvCxnSpPr>
          <p:cNvPr id="159" name="Прямая со стрелкой 158">
            <a:extLst>
              <a:ext uri="{FF2B5EF4-FFF2-40B4-BE49-F238E27FC236}">
                <a16:creationId xmlns:a16="http://schemas.microsoft.com/office/drawing/2014/main" id="{B9881E70-BB9A-47B4-9F0E-08D8F66FC95B}"/>
              </a:ext>
            </a:extLst>
          </p:cNvPr>
          <p:cNvCxnSpPr>
            <a:cxnSpLocks/>
            <a:stCxn id="103" idx="2"/>
            <a:endCxn id="155" idx="0"/>
          </p:cNvCxnSpPr>
          <p:nvPr/>
        </p:nvCxnSpPr>
        <p:spPr>
          <a:xfrm>
            <a:off x="19676805" y="14369350"/>
            <a:ext cx="0" cy="19217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Прямоугольник 169">
            <a:extLst>
              <a:ext uri="{FF2B5EF4-FFF2-40B4-BE49-F238E27FC236}">
                <a16:creationId xmlns:a16="http://schemas.microsoft.com/office/drawing/2014/main" id="{10B0080C-458A-4969-8D1D-E093F9B2492F}"/>
              </a:ext>
            </a:extLst>
          </p:cNvPr>
          <p:cNvSpPr/>
          <p:nvPr/>
        </p:nvSpPr>
        <p:spPr>
          <a:xfrm>
            <a:off x="17380129" y="14784056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Подарить новое учение Афганистану</a:t>
            </a:r>
          </a:p>
        </p:txBody>
      </p:sp>
      <p:sp>
        <p:nvSpPr>
          <p:cNvPr id="172" name="Прямоугольник 171">
            <a:extLst>
              <a:ext uri="{FF2B5EF4-FFF2-40B4-BE49-F238E27FC236}">
                <a16:creationId xmlns:a16="http://schemas.microsoft.com/office/drawing/2014/main" id="{AC13CE8A-0D83-464A-BD85-CE7D74A40B11}"/>
              </a:ext>
            </a:extLst>
          </p:cNvPr>
          <p:cNvSpPr/>
          <p:nvPr/>
        </p:nvSpPr>
        <p:spPr>
          <a:xfrm>
            <a:off x="19876477" y="1478838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арабов от империалистов</a:t>
            </a:r>
          </a:p>
        </p:txBody>
      </p:sp>
      <p:sp>
        <p:nvSpPr>
          <p:cNvPr id="173" name="Прямоугольник 172">
            <a:extLst>
              <a:ext uri="{FF2B5EF4-FFF2-40B4-BE49-F238E27FC236}">
                <a16:creationId xmlns:a16="http://schemas.microsoft.com/office/drawing/2014/main" id="{3A9327CB-005B-468E-8F03-025178921302}"/>
              </a:ext>
            </a:extLst>
          </p:cNvPr>
          <p:cNvSpPr/>
          <p:nvPr/>
        </p:nvSpPr>
        <p:spPr>
          <a:xfrm>
            <a:off x="16139904" y="1632072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Оказать поддержку </a:t>
            </a:r>
            <a:r>
              <a:rPr lang="ru-RU" sz="1400" dirty="0" err="1"/>
              <a:t>Этхему</a:t>
            </a:r>
            <a:endParaRPr lang="ru-RU" sz="1400" dirty="0"/>
          </a:p>
        </p:txBody>
      </p:sp>
      <p:cxnSp>
        <p:nvCxnSpPr>
          <p:cNvPr id="175" name="Соединительная линия уступом 175">
            <a:extLst>
              <a:ext uri="{FF2B5EF4-FFF2-40B4-BE49-F238E27FC236}">
                <a16:creationId xmlns:a16="http://schemas.microsoft.com/office/drawing/2014/main" id="{B3EA2385-AC71-4DD1-AF86-747CA662011B}"/>
              </a:ext>
            </a:extLst>
          </p:cNvPr>
          <p:cNvCxnSpPr>
            <a:cxnSpLocks/>
            <a:stCxn id="103" idx="2"/>
            <a:endCxn id="173" idx="0"/>
          </p:cNvCxnSpPr>
          <p:nvPr/>
        </p:nvCxnSpPr>
        <p:spPr>
          <a:xfrm rot="5400000">
            <a:off x="17461649" y="14105564"/>
            <a:ext cx="1951370" cy="2478942"/>
          </a:xfrm>
          <a:prstGeom prst="bentConnector3">
            <a:avLst>
              <a:gd name="adj1" fmla="val 1013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Соединительная линия уступом 175">
            <a:extLst>
              <a:ext uri="{FF2B5EF4-FFF2-40B4-BE49-F238E27FC236}">
                <a16:creationId xmlns:a16="http://schemas.microsoft.com/office/drawing/2014/main" id="{75572073-0F40-41D2-B4E5-31084AFA53A8}"/>
              </a:ext>
            </a:extLst>
          </p:cNvPr>
          <p:cNvCxnSpPr>
            <a:cxnSpLocks/>
            <a:stCxn id="103" idx="2"/>
            <a:endCxn id="170" idx="0"/>
          </p:cNvCxnSpPr>
          <p:nvPr/>
        </p:nvCxnSpPr>
        <p:spPr>
          <a:xfrm rot="5400000">
            <a:off x="18850094" y="13957345"/>
            <a:ext cx="414706" cy="12387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Соединительная линия уступом 175">
            <a:extLst>
              <a:ext uri="{FF2B5EF4-FFF2-40B4-BE49-F238E27FC236}">
                <a16:creationId xmlns:a16="http://schemas.microsoft.com/office/drawing/2014/main" id="{C8BA838E-B010-49C7-8AF0-BEB9BD2664E2}"/>
              </a:ext>
            </a:extLst>
          </p:cNvPr>
          <p:cNvCxnSpPr>
            <a:cxnSpLocks/>
            <a:stCxn id="103" idx="2"/>
            <a:endCxn id="172" idx="0"/>
          </p:cNvCxnSpPr>
          <p:nvPr/>
        </p:nvCxnSpPr>
        <p:spPr>
          <a:xfrm rot="16200000" flipH="1">
            <a:off x="20096105" y="13950049"/>
            <a:ext cx="419030" cy="12576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Прямоугольник 185">
            <a:extLst>
              <a:ext uri="{FF2B5EF4-FFF2-40B4-BE49-F238E27FC236}">
                <a16:creationId xmlns:a16="http://schemas.microsoft.com/office/drawing/2014/main" id="{974628D3-98F6-4444-A9FE-072CDAF9BF4F}"/>
              </a:ext>
            </a:extLst>
          </p:cNvPr>
          <p:cNvSpPr/>
          <p:nvPr/>
        </p:nvSpPr>
        <p:spPr>
          <a:xfrm>
            <a:off x="21097788" y="1628302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социализм Арабам </a:t>
            </a:r>
          </a:p>
        </p:txBody>
      </p:sp>
      <p:cxnSp>
        <p:nvCxnSpPr>
          <p:cNvPr id="187" name="Соединительная линия уступом 175">
            <a:extLst>
              <a:ext uri="{FF2B5EF4-FFF2-40B4-BE49-F238E27FC236}">
                <a16:creationId xmlns:a16="http://schemas.microsoft.com/office/drawing/2014/main" id="{F2734469-22D8-4412-BE01-8049C04783DA}"/>
              </a:ext>
            </a:extLst>
          </p:cNvPr>
          <p:cNvCxnSpPr>
            <a:cxnSpLocks/>
            <a:stCxn id="103" idx="2"/>
            <a:endCxn id="186" idx="0"/>
          </p:cNvCxnSpPr>
          <p:nvPr/>
        </p:nvCxnSpPr>
        <p:spPr>
          <a:xfrm rot="16200000" flipH="1">
            <a:off x="19959441" y="14086714"/>
            <a:ext cx="1913670" cy="2478942"/>
          </a:xfrm>
          <a:prstGeom prst="bentConnector3">
            <a:avLst>
              <a:gd name="adj1" fmla="val 1110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Прямоугольник 189">
            <a:extLst>
              <a:ext uri="{FF2B5EF4-FFF2-40B4-BE49-F238E27FC236}">
                <a16:creationId xmlns:a16="http://schemas.microsoft.com/office/drawing/2014/main" id="{51114BB1-7D9C-4281-9B70-EE6F65398BBB}"/>
              </a:ext>
            </a:extLst>
          </p:cNvPr>
          <p:cNvSpPr/>
          <p:nvPr/>
        </p:nvSpPr>
        <p:spPr>
          <a:xfrm>
            <a:off x="13660962" y="1777306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Молодёжь </a:t>
            </a:r>
            <a:r>
              <a:rPr lang="ru-RU" sz="1400" dirty="0" err="1"/>
              <a:t>Туде</a:t>
            </a:r>
            <a:endParaRPr lang="ru-RU" sz="1400" dirty="0"/>
          </a:p>
        </p:txBody>
      </p:sp>
      <p:cxnSp>
        <p:nvCxnSpPr>
          <p:cNvPr id="191" name="Соединительная линия уступом 175">
            <a:extLst>
              <a:ext uri="{FF2B5EF4-FFF2-40B4-BE49-F238E27FC236}">
                <a16:creationId xmlns:a16="http://schemas.microsoft.com/office/drawing/2014/main" id="{062947DE-752D-4680-982E-4E21867AF7A3}"/>
              </a:ext>
            </a:extLst>
          </p:cNvPr>
          <p:cNvCxnSpPr>
            <a:cxnSpLocks/>
            <a:stCxn id="327" idx="2"/>
            <a:endCxn id="190" idx="0"/>
          </p:cNvCxnSpPr>
          <p:nvPr/>
        </p:nvCxnSpPr>
        <p:spPr>
          <a:xfrm rot="16200000" flipH="1">
            <a:off x="12379693" y="15433832"/>
            <a:ext cx="3403710" cy="1274745"/>
          </a:xfrm>
          <a:prstGeom prst="bentConnector3">
            <a:avLst>
              <a:gd name="adj1" fmla="val 629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Прямоугольник 194">
            <a:extLst>
              <a:ext uri="{FF2B5EF4-FFF2-40B4-BE49-F238E27FC236}">
                <a16:creationId xmlns:a16="http://schemas.microsoft.com/office/drawing/2014/main" id="{E1172234-8142-480B-B929-3DEC8472C3ED}"/>
              </a:ext>
            </a:extLst>
          </p:cNvPr>
          <p:cNvSpPr/>
          <p:nvPr/>
        </p:nvSpPr>
        <p:spPr>
          <a:xfrm>
            <a:off x="11137435" y="17771641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Центральный совет объединенных профсоюзов</a:t>
            </a:r>
          </a:p>
        </p:txBody>
      </p:sp>
      <p:cxnSp>
        <p:nvCxnSpPr>
          <p:cNvPr id="197" name="Соединительная линия уступом 175">
            <a:extLst>
              <a:ext uri="{FF2B5EF4-FFF2-40B4-BE49-F238E27FC236}">
                <a16:creationId xmlns:a16="http://schemas.microsoft.com/office/drawing/2014/main" id="{09C34B99-81F7-4979-9320-241D48BDDB76}"/>
              </a:ext>
            </a:extLst>
          </p:cNvPr>
          <p:cNvCxnSpPr>
            <a:cxnSpLocks/>
            <a:stCxn id="320" idx="2"/>
            <a:endCxn id="195" idx="0"/>
          </p:cNvCxnSpPr>
          <p:nvPr/>
        </p:nvCxnSpPr>
        <p:spPr>
          <a:xfrm rot="5400000">
            <a:off x="12619539" y="16947004"/>
            <a:ext cx="400492" cy="124878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id="{1B602A8B-8088-4375-BC09-240528BDBC22}"/>
              </a:ext>
            </a:extLst>
          </p:cNvPr>
          <p:cNvSpPr/>
          <p:nvPr/>
        </p:nvSpPr>
        <p:spPr>
          <a:xfrm>
            <a:off x="6136656" y="17832202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Поиск утерянных народов (бывший фокус Объединение иранских народов)</a:t>
            </a:r>
          </a:p>
        </p:txBody>
      </p:sp>
      <p:cxnSp>
        <p:nvCxnSpPr>
          <p:cNvPr id="129" name="Соединительная линия уступом 175">
            <a:extLst>
              <a:ext uri="{FF2B5EF4-FFF2-40B4-BE49-F238E27FC236}">
                <a16:creationId xmlns:a16="http://schemas.microsoft.com/office/drawing/2014/main" id="{F4223B92-D4DC-461A-832B-2AA38F5CA1B1}"/>
              </a:ext>
            </a:extLst>
          </p:cNvPr>
          <p:cNvCxnSpPr>
            <a:cxnSpLocks/>
            <a:stCxn id="267" idx="2"/>
            <a:endCxn id="128" idx="0"/>
          </p:cNvCxnSpPr>
          <p:nvPr/>
        </p:nvCxnSpPr>
        <p:spPr>
          <a:xfrm rot="16200000" flipH="1">
            <a:off x="5601474" y="16239061"/>
            <a:ext cx="1942964" cy="1243317"/>
          </a:xfrm>
          <a:prstGeom prst="bentConnector3">
            <a:avLst>
              <a:gd name="adj1" fmla="val 1119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Прямоугольник 130">
            <a:extLst>
              <a:ext uri="{FF2B5EF4-FFF2-40B4-BE49-F238E27FC236}">
                <a16:creationId xmlns:a16="http://schemas.microsoft.com/office/drawing/2014/main" id="{0B5A93EC-4934-4ACC-AB11-8AEB1717AC02}"/>
              </a:ext>
            </a:extLst>
          </p:cNvPr>
          <p:cNvSpPr/>
          <p:nvPr/>
        </p:nvSpPr>
        <p:spPr>
          <a:xfrm>
            <a:off x="3644056" y="17832202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персов  Ормузского пролива</a:t>
            </a:r>
          </a:p>
        </p:txBody>
      </p:sp>
      <p:cxnSp>
        <p:nvCxnSpPr>
          <p:cNvPr id="134" name="Соединительная линия уступом 175">
            <a:extLst>
              <a:ext uri="{FF2B5EF4-FFF2-40B4-BE49-F238E27FC236}">
                <a16:creationId xmlns:a16="http://schemas.microsoft.com/office/drawing/2014/main" id="{4D8D36B3-E4E5-4D03-B3E7-8460EA696E7B}"/>
              </a:ext>
            </a:extLst>
          </p:cNvPr>
          <p:cNvCxnSpPr>
            <a:cxnSpLocks/>
            <a:stCxn id="298" idx="2"/>
            <a:endCxn id="131" idx="0"/>
          </p:cNvCxnSpPr>
          <p:nvPr/>
        </p:nvCxnSpPr>
        <p:spPr>
          <a:xfrm rot="5400000">
            <a:off x="3597678" y="15473687"/>
            <a:ext cx="3462852" cy="1254178"/>
          </a:xfrm>
          <a:prstGeom prst="bentConnector3">
            <a:avLst>
              <a:gd name="adj1" fmla="val 645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F87D31CF-F371-40B6-889C-658AEEB8DA78}"/>
              </a:ext>
            </a:extLst>
          </p:cNvPr>
          <p:cNvSpPr/>
          <p:nvPr/>
        </p:nvSpPr>
        <p:spPr>
          <a:xfrm>
            <a:off x="32792807" y="274839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Красной Армии Ирана </a:t>
            </a:r>
            <a:r>
              <a:rPr lang="ru-RU" sz="700" dirty="0"/>
              <a:t>(Однако целью этих офицеров в этом восстании было устранение системы слепого повиновения в армии, заявить о недовольстве тогдашним начальником штаба армии генерал-майором Арфой и провести реформы в прогнившей системе императорской армии.)</a:t>
            </a:r>
            <a:endParaRPr lang="ru-RU" sz="1400" dirty="0"/>
          </a:p>
        </p:txBody>
      </p: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id="{49BA36A3-6301-491A-A6CF-7E93A7A1B671}"/>
              </a:ext>
            </a:extLst>
          </p:cNvPr>
          <p:cNvSpPr/>
          <p:nvPr/>
        </p:nvSpPr>
        <p:spPr>
          <a:xfrm>
            <a:off x="29051969" y="577800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Следовать доктрине </a:t>
            </a:r>
            <a:r>
              <a:rPr lang="ru-RU" sz="1400" dirty="0" err="1"/>
              <a:t>Хосро</a:t>
            </a:r>
            <a:r>
              <a:rPr lang="ru-RU" sz="1400" dirty="0"/>
              <a:t> </a:t>
            </a:r>
            <a:r>
              <a:rPr lang="ru-RU" sz="1050" dirty="0"/>
              <a:t>(доктрина на партизанскую войну, </a:t>
            </a:r>
            <a:r>
              <a:rPr lang="ru-RU" sz="1050" dirty="0" err="1"/>
              <a:t>Хосро</a:t>
            </a:r>
            <a:r>
              <a:rPr lang="ru-RU" sz="1050" dirty="0"/>
              <a:t> становится фельдмаршалом, и станет доступен как теоретик</a:t>
            </a:r>
            <a:endParaRPr lang="ru-RU" sz="1400" dirty="0"/>
          </a:p>
        </p:txBody>
      </p:sp>
      <p:sp>
        <p:nvSpPr>
          <p:cNvPr id="138" name="Прямоугольник 137">
            <a:extLst>
              <a:ext uri="{FF2B5EF4-FFF2-40B4-BE49-F238E27FC236}">
                <a16:creationId xmlns:a16="http://schemas.microsoft.com/office/drawing/2014/main" id="{EB77241D-3768-47B9-84B4-976D469D4510}"/>
              </a:ext>
            </a:extLst>
          </p:cNvPr>
          <p:cNvSpPr/>
          <p:nvPr/>
        </p:nvSpPr>
        <p:spPr>
          <a:xfrm>
            <a:off x="31484765" y="578317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Современная Красная Армия </a:t>
            </a:r>
            <a:r>
              <a:rPr lang="ru-RU" sz="1050" dirty="0"/>
              <a:t>(доктрина на арту, </a:t>
            </a:r>
            <a:r>
              <a:rPr lang="ru-RU" sz="1050" dirty="0" err="1"/>
              <a:t>Лохак</a:t>
            </a:r>
            <a:r>
              <a:rPr lang="ru-RU" sz="1050" dirty="0"/>
              <a:t> становится фельдмаршалом, и станет доступен как теоретик</a:t>
            </a:r>
            <a:endParaRPr lang="ru-RU" sz="1400" dirty="0"/>
          </a:p>
        </p:txBody>
      </p:sp>
      <p:cxnSp>
        <p:nvCxnSpPr>
          <p:cNvPr id="141" name="Прямая соединительная линия 140">
            <a:extLst>
              <a:ext uri="{FF2B5EF4-FFF2-40B4-BE49-F238E27FC236}">
                <a16:creationId xmlns:a16="http://schemas.microsoft.com/office/drawing/2014/main" id="{DA92BAF1-BBB9-4B2C-9791-CC263F2B6C19}"/>
              </a:ext>
            </a:extLst>
          </p:cNvPr>
          <p:cNvCxnSpPr>
            <a:cxnSpLocks/>
            <a:stCxn id="137" idx="3"/>
            <a:endCxn id="138" idx="1"/>
          </p:cNvCxnSpPr>
          <p:nvPr/>
        </p:nvCxnSpPr>
        <p:spPr>
          <a:xfrm>
            <a:off x="31167887" y="6318004"/>
            <a:ext cx="316878" cy="51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id="{0BF8BF63-3B9E-4EC2-9F7A-D4F49956CCF0}"/>
              </a:ext>
            </a:extLst>
          </p:cNvPr>
          <p:cNvSpPr/>
          <p:nvPr/>
        </p:nvSpPr>
        <p:spPr>
          <a:xfrm>
            <a:off x="29051969" y="72854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Использовать армию в деле революции (шпионы от числа </a:t>
            </a:r>
            <a:r>
              <a:rPr lang="ru-RU" sz="1400" dirty="0" err="1"/>
              <a:t>дивок</a:t>
            </a:r>
            <a:r>
              <a:rPr lang="ru-RU" sz="1400" dirty="0"/>
              <a:t> может быть?)</a:t>
            </a:r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486D98A0-EB1B-43D1-9BA1-9ADD77FCC31C}"/>
              </a:ext>
            </a:extLst>
          </p:cNvPr>
          <p:cNvSpPr/>
          <p:nvPr/>
        </p:nvSpPr>
        <p:spPr>
          <a:xfrm>
            <a:off x="31477959" y="72854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Военная академия КАИ </a:t>
            </a:r>
            <a:r>
              <a:rPr lang="ru-RU" sz="700" dirty="0"/>
              <a:t>(Некогда восставший против шаха офицер, после разгрома вместе со своими солдатами был сослан в СССР, где он изучал артиллерийское ремесло в военной академии Красной армии Хмурого и даже получил звание майора)</a:t>
            </a:r>
            <a:endParaRPr lang="ru-RU" sz="1400" dirty="0"/>
          </a:p>
        </p:txBody>
      </p:sp>
      <p:sp>
        <p:nvSpPr>
          <p:cNvPr id="146" name="Прямоугольник 145">
            <a:extLst>
              <a:ext uri="{FF2B5EF4-FFF2-40B4-BE49-F238E27FC236}">
                <a16:creationId xmlns:a16="http://schemas.microsoft.com/office/drawing/2014/main" id="{D3CF3B55-2E39-4F94-BE47-D83FF2E79512}"/>
              </a:ext>
            </a:extLst>
          </p:cNvPr>
          <p:cNvSpPr/>
          <p:nvPr/>
        </p:nvSpPr>
        <p:spPr>
          <a:xfrm>
            <a:off x="35329925" y="427056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Возрождение военной промышленности</a:t>
            </a:r>
          </a:p>
        </p:txBody>
      </p:sp>
      <p:cxnSp>
        <p:nvCxnSpPr>
          <p:cNvPr id="147" name="Прямая со стрелкой 146">
            <a:extLst>
              <a:ext uri="{FF2B5EF4-FFF2-40B4-BE49-F238E27FC236}">
                <a16:creationId xmlns:a16="http://schemas.microsoft.com/office/drawing/2014/main" id="{82B4BB3C-B2F8-4482-9ABA-D0F7555522ED}"/>
              </a:ext>
            </a:extLst>
          </p:cNvPr>
          <p:cNvCxnSpPr>
            <a:cxnSpLocks/>
            <a:stCxn id="138" idx="2"/>
            <a:endCxn id="144" idx="0"/>
          </p:cNvCxnSpPr>
          <p:nvPr/>
        </p:nvCxnSpPr>
        <p:spPr>
          <a:xfrm flipH="1">
            <a:off x="32535918" y="6863175"/>
            <a:ext cx="6806" cy="4222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Соединительная линия уступом 175">
            <a:extLst>
              <a:ext uri="{FF2B5EF4-FFF2-40B4-BE49-F238E27FC236}">
                <a16:creationId xmlns:a16="http://schemas.microsoft.com/office/drawing/2014/main" id="{2B17403C-EEE6-4896-B3BA-436C9BE92065}"/>
              </a:ext>
            </a:extLst>
          </p:cNvPr>
          <p:cNvCxnSpPr>
            <a:cxnSpLocks/>
            <a:stCxn id="135" idx="2"/>
            <a:endCxn id="146" idx="0"/>
          </p:cNvCxnSpPr>
          <p:nvPr/>
        </p:nvCxnSpPr>
        <p:spPr>
          <a:xfrm rot="16200000" flipH="1">
            <a:off x="34898236" y="2780920"/>
            <a:ext cx="442178" cy="25371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>
            <a:extLst>
              <a:ext uri="{FF2B5EF4-FFF2-40B4-BE49-F238E27FC236}">
                <a16:creationId xmlns:a16="http://schemas.microsoft.com/office/drawing/2014/main" id="{728075E2-998C-408C-8A54-BDC2F39E6687}"/>
              </a:ext>
            </a:extLst>
          </p:cNvPr>
          <p:cNvCxnSpPr>
            <a:cxnSpLocks/>
            <a:stCxn id="137" idx="2"/>
            <a:endCxn id="143" idx="0"/>
          </p:cNvCxnSpPr>
          <p:nvPr/>
        </p:nvCxnSpPr>
        <p:spPr>
          <a:xfrm>
            <a:off x="30109928" y="6858004"/>
            <a:ext cx="0" cy="427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Прямоугольник 155">
            <a:extLst>
              <a:ext uri="{FF2B5EF4-FFF2-40B4-BE49-F238E27FC236}">
                <a16:creationId xmlns:a16="http://schemas.microsoft.com/office/drawing/2014/main" id="{377D5909-415A-4F8E-95B2-1775A6D6FF33}"/>
              </a:ext>
            </a:extLst>
          </p:cNvPr>
          <p:cNvSpPr/>
          <p:nvPr/>
        </p:nvSpPr>
        <p:spPr>
          <a:xfrm>
            <a:off x="34055790" y="576881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Автоматизация кавалерии</a:t>
            </a:r>
          </a:p>
        </p:txBody>
      </p:sp>
      <p:sp>
        <p:nvSpPr>
          <p:cNvPr id="158" name="Прямоугольник 157">
            <a:extLst>
              <a:ext uri="{FF2B5EF4-FFF2-40B4-BE49-F238E27FC236}">
                <a16:creationId xmlns:a16="http://schemas.microsoft.com/office/drawing/2014/main" id="{2B29B70B-8A2E-4086-A613-0AF82C7A82D5}"/>
              </a:ext>
            </a:extLst>
          </p:cNvPr>
          <p:cNvSpPr/>
          <p:nvPr/>
        </p:nvSpPr>
        <p:spPr>
          <a:xfrm>
            <a:off x="36635958" y="576881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Реформировать кавалерию</a:t>
            </a:r>
          </a:p>
        </p:txBody>
      </p:sp>
      <p:cxnSp>
        <p:nvCxnSpPr>
          <p:cNvPr id="160" name="Прямая соединительная линия 159">
            <a:extLst>
              <a:ext uri="{FF2B5EF4-FFF2-40B4-BE49-F238E27FC236}">
                <a16:creationId xmlns:a16="http://schemas.microsoft.com/office/drawing/2014/main" id="{7B93C457-F8D5-4FC9-A67F-99B4C1247992}"/>
              </a:ext>
            </a:extLst>
          </p:cNvPr>
          <p:cNvCxnSpPr>
            <a:cxnSpLocks/>
            <a:stCxn id="158" idx="1"/>
            <a:endCxn id="156" idx="3"/>
          </p:cNvCxnSpPr>
          <p:nvPr/>
        </p:nvCxnSpPr>
        <p:spPr>
          <a:xfrm flipH="1">
            <a:off x="36171708" y="6308819"/>
            <a:ext cx="4642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Соединительная линия уступом 175">
            <a:extLst>
              <a:ext uri="{FF2B5EF4-FFF2-40B4-BE49-F238E27FC236}">
                <a16:creationId xmlns:a16="http://schemas.microsoft.com/office/drawing/2014/main" id="{78417968-5148-43D3-9A73-22689540E1F1}"/>
              </a:ext>
            </a:extLst>
          </p:cNvPr>
          <p:cNvCxnSpPr>
            <a:cxnSpLocks/>
            <a:stCxn id="146" idx="2"/>
            <a:endCxn id="158" idx="0"/>
          </p:cNvCxnSpPr>
          <p:nvPr/>
        </p:nvCxnSpPr>
        <p:spPr>
          <a:xfrm rot="16200000" flipH="1">
            <a:off x="36831775" y="4906676"/>
            <a:ext cx="418251" cy="13060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Соединительная линия уступом 175">
            <a:extLst>
              <a:ext uri="{FF2B5EF4-FFF2-40B4-BE49-F238E27FC236}">
                <a16:creationId xmlns:a16="http://schemas.microsoft.com/office/drawing/2014/main" id="{BEB12358-8129-41E0-B0CD-D58B7EFA044A}"/>
              </a:ext>
            </a:extLst>
          </p:cNvPr>
          <p:cNvCxnSpPr>
            <a:cxnSpLocks/>
            <a:stCxn id="146" idx="2"/>
            <a:endCxn id="156" idx="0"/>
          </p:cNvCxnSpPr>
          <p:nvPr/>
        </p:nvCxnSpPr>
        <p:spPr>
          <a:xfrm rot="5400000">
            <a:off x="35541692" y="4922626"/>
            <a:ext cx="418251" cy="12741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Прямоугольник 168">
            <a:extLst>
              <a:ext uri="{FF2B5EF4-FFF2-40B4-BE49-F238E27FC236}">
                <a16:creationId xmlns:a16="http://schemas.microsoft.com/office/drawing/2014/main" id="{B2A2D316-5D41-4326-BAB8-6BB5FF211D8B}"/>
              </a:ext>
            </a:extLst>
          </p:cNvPr>
          <p:cNvSpPr/>
          <p:nvPr/>
        </p:nvSpPr>
        <p:spPr>
          <a:xfrm>
            <a:off x="30255689" y="427056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 секретарей Красной Армии Ирана </a:t>
            </a:r>
            <a:r>
              <a:rPr lang="ru-RU" sz="700" dirty="0"/>
              <a:t>(Однако целью этих офицеров в этом восстании было устранение системы слепого повиновения в армии, заявить о недовольстве тогдашним начальником штаба армии генерал-майором Арфой и провести реформы в прогнившей системе императорской армии.)</a:t>
            </a:r>
            <a:endParaRPr lang="ru-RU" sz="1400" dirty="0"/>
          </a:p>
        </p:txBody>
      </p:sp>
      <p:cxnSp>
        <p:nvCxnSpPr>
          <p:cNvPr id="198" name="Соединительная линия уступом 175">
            <a:extLst>
              <a:ext uri="{FF2B5EF4-FFF2-40B4-BE49-F238E27FC236}">
                <a16:creationId xmlns:a16="http://schemas.microsoft.com/office/drawing/2014/main" id="{3F70111F-ACD9-4338-BD33-9EF7ABBD3ACB}"/>
              </a:ext>
            </a:extLst>
          </p:cNvPr>
          <p:cNvCxnSpPr>
            <a:cxnSpLocks/>
            <a:stCxn id="169" idx="2"/>
            <a:endCxn id="138" idx="0"/>
          </p:cNvCxnSpPr>
          <p:nvPr/>
        </p:nvCxnSpPr>
        <p:spPr>
          <a:xfrm rot="16200000" flipH="1">
            <a:off x="31711883" y="4952334"/>
            <a:ext cx="432606" cy="12290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Соединительная линия уступом 175">
            <a:extLst>
              <a:ext uri="{FF2B5EF4-FFF2-40B4-BE49-F238E27FC236}">
                <a16:creationId xmlns:a16="http://schemas.microsoft.com/office/drawing/2014/main" id="{B74973C9-CF6A-4D85-8A53-42DCB083CB73}"/>
              </a:ext>
            </a:extLst>
          </p:cNvPr>
          <p:cNvCxnSpPr>
            <a:cxnSpLocks/>
            <a:stCxn id="169" idx="2"/>
            <a:endCxn id="137" idx="0"/>
          </p:cNvCxnSpPr>
          <p:nvPr/>
        </p:nvCxnSpPr>
        <p:spPr>
          <a:xfrm rot="5400000">
            <a:off x="30498071" y="4962426"/>
            <a:ext cx="427435" cy="1203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Прямоугольник 205">
            <a:extLst>
              <a:ext uri="{FF2B5EF4-FFF2-40B4-BE49-F238E27FC236}">
                <a16:creationId xmlns:a16="http://schemas.microsoft.com/office/drawing/2014/main" id="{C166DCB1-5F79-4E75-94C5-CB720CC9BEF1}"/>
              </a:ext>
            </a:extLst>
          </p:cNvPr>
          <p:cNvSpPr/>
          <p:nvPr/>
        </p:nvSpPr>
        <p:spPr>
          <a:xfrm>
            <a:off x="27855285" y="427056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Отдел военной разведки </a:t>
            </a:r>
            <a:r>
              <a:rPr lang="ru-RU" sz="1200" dirty="0"/>
              <a:t>(Капитан Хосров </a:t>
            </a:r>
            <a:r>
              <a:rPr lang="ru-RU" sz="1200" dirty="0" err="1"/>
              <a:t>Розбех</a:t>
            </a:r>
            <a:r>
              <a:rPr lang="ru-RU" sz="1200" dirty="0"/>
              <a:t> руководил отделом военной разведки партии.)</a:t>
            </a:r>
            <a:endParaRPr lang="ru-RU" sz="1400" dirty="0"/>
          </a:p>
        </p:txBody>
      </p:sp>
      <p:cxnSp>
        <p:nvCxnSpPr>
          <p:cNvPr id="212" name="Соединительная линия уступом 175">
            <a:extLst>
              <a:ext uri="{FF2B5EF4-FFF2-40B4-BE49-F238E27FC236}">
                <a16:creationId xmlns:a16="http://schemas.microsoft.com/office/drawing/2014/main" id="{A74B013F-A059-42DB-84A2-24888EA5DA4C}"/>
              </a:ext>
            </a:extLst>
          </p:cNvPr>
          <p:cNvCxnSpPr>
            <a:cxnSpLocks/>
            <a:stCxn id="206" idx="2"/>
            <a:endCxn id="137" idx="0"/>
          </p:cNvCxnSpPr>
          <p:nvPr/>
        </p:nvCxnSpPr>
        <p:spPr>
          <a:xfrm rot="16200000" flipH="1">
            <a:off x="29297868" y="4965944"/>
            <a:ext cx="427436" cy="11966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175">
            <a:extLst>
              <a:ext uri="{FF2B5EF4-FFF2-40B4-BE49-F238E27FC236}">
                <a16:creationId xmlns:a16="http://schemas.microsoft.com/office/drawing/2014/main" id="{6E88CED9-6007-413B-B269-C40360827C4A}"/>
              </a:ext>
            </a:extLst>
          </p:cNvPr>
          <p:cNvCxnSpPr>
            <a:cxnSpLocks/>
            <a:stCxn id="135" idx="2"/>
            <a:endCxn id="206" idx="0"/>
          </p:cNvCxnSpPr>
          <p:nvPr/>
        </p:nvCxnSpPr>
        <p:spPr>
          <a:xfrm rot="5400000">
            <a:off x="31160916" y="1580718"/>
            <a:ext cx="442178" cy="49375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Прямоугольник 215">
            <a:extLst>
              <a:ext uri="{FF2B5EF4-FFF2-40B4-BE49-F238E27FC236}">
                <a16:creationId xmlns:a16="http://schemas.microsoft.com/office/drawing/2014/main" id="{FA0F0E31-A588-49D9-906D-07782A740C37}"/>
              </a:ext>
            </a:extLst>
          </p:cNvPr>
          <p:cNvSpPr/>
          <p:nvPr/>
        </p:nvSpPr>
        <p:spPr>
          <a:xfrm>
            <a:off x="37857245" y="880306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верблюжьей кавалерии</a:t>
            </a:r>
          </a:p>
        </p:txBody>
      </p:sp>
      <p:sp>
        <p:nvSpPr>
          <p:cNvPr id="217" name="Прямоугольник 216">
            <a:extLst>
              <a:ext uri="{FF2B5EF4-FFF2-40B4-BE49-F238E27FC236}">
                <a16:creationId xmlns:a16="http://schemas.microsoft.com/office/drawing/2014/main" id="{ED56EC24-DAFD-4758-A10D-F6F44F78E81F}"/>
              </a:ext>
            </a:extLst>
          </p:cNvPr>
          <p:cNvSpPr/>
          <p:nvPr/>
        </p:nvSpPr>
        <p:spPr>
          <a:xfrm>
            <a:off x="32792807" y="879723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бронетанковых дивизий</a:t>
            </a:r>
          </a:p>
        </p:txBody>
      </p:sp>
      <p:cxnSp>
        <p:nvCxnSpPr>
          <p:cNvPr id="250" name="Соединительная линия уступом 175">
            <a:extLst>
              <a:ext uri="{FF2B5EF4-FFF2-40B4-BE49-F238E27FC236}">
                <a16:creationId xmlns:a16="http://schemas.microsoft.com/office/drawing/2014/main" id="{E64614AE-189E-4EDF-86AC-54FDCB76F5D9}"/>
              </a:ext>
            </a:extLst>
          </p:cNvPr>
          <p:cNvCxnSpPr>
            <a:cxnSpLocks/>
            <a:stCxn id="156" idx="2"/>
            <a:endCxn id="217" idx="0"/>
          </p:cNvCxnSpPr>
          <p:nvPr/>
        </p:nvCxnSpPr>
        <p:spPr>
          <a:xfrm rot="5400000">
            <a:off x="33508052" y="7191534"/>
            <a:ext cx="1948413" cy="1262983"/>
          </a:xfrm>
          <a:prstGeom prst="bentConnector3">
            <a:avLst>
              <a:gd name="adj1" fmla="val 1070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Соединительная линия уступом 175">
            <a:extLst>
              <a:ext uri="{FF2B5EF4-FFF2-40B4-BE49-F238E27FC236}">
                <a16:creationId xmlns:a16="http://schemas.microsoft.com/office/drawing/2014/main" id="{25BBF92D-4831-4347-A7CC-C0BE962A1887}"/>
              </a:ext>
            </a:extLst>
          </p:cNvPr>
          <p:cNvCxnSpPr>
            <a:cxnSpLocks/>
            <a:stCxn id="144" idx="2"/>
            <a:endCxn id="217" idx="0"/>
          </p:cNvCxnSpPr>
          <p:nvPr/>
        </p:nvCxnSpPr>
        <p:spPr>
          <a:xfrm rot="16200000" flipH="1">
            <a:off x="32977447" y="7923912"/>
            <a:ext cx="431791" cy="13148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Прямоугольник 259">
            <a:extLst>
              <a:ext uri="{FF2B5EF4-FFF2-40B4-BE49-F238E27FC236}">
                <a16:creationId xmlns:a16="http://schemas.microsoft.com/office/drawing/2014/main" id="{6F96A6F9-45C5-4070-A295-A94862F721FC}"/>
              </a:ext>
            </a:extLst>
          </p:cNvPr>
          <p:cNvSpPr/>
          <p:nvPr/>
        </p:nvSpPr>
        <p:spPr>
          <a:xfrm>
            <a:off x="34056524" y="728302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Реформирование армейской логистики</a:t>
            </a:r>
          </a:p>
        </p:txBody>
      </p:sp>
      <p:cxnSp>
        <p:nvCxnSpPr>
          <p:cNvPr id="261" name="Прямая со стрелкой 260">
            <a:extLst>
              <a:ext uri="{FF2B5EF4-FFF2-40B4-BE49-F238E27FC236}">
                <a16:creationId xmlns:a16="http://schemas.microsoft.com/office/drawing/2014/main" id="{C313E580-DA0A-45C9-B638-D91CED067BCA}"/>
              </a:ext>
            </a:extLst>
          </p:cNvPr>
          <p:cNvCxnSpPr>
            <a:cxnSpLocks/>
            <a:stCxn id="156" idx="2"/>
            <a:endCxn id="260" idx="0"/>
          </p:cNvCxnSpPr>
          <p:nvPr/>
        </p:nvCxnSpPr>
        <p:spPr>
          <a:xfrm>
            <a:off x="35113749" y="6848819"/>
            <a:ext cx="734" cy="434206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175">
            <a:extLst>
              <a:ext uri="{FF2B5EF4-FFF2-40B4-BE49-F238E27FC236}">
                <a16:creationId xmlns:a16="http://schemas.microsoft.com/office/drawing/2014/main" id="{BB28B076-6515-44D5-91C7-0A5EC27B1EE6}"/>
              </a:ext>
            </a:extLst>
          </p:cNvPr>
          <p:cNvCxnSpPr>
            <a:cxnSpLocks/>
            <a:stCxn id="158" idx="2"/>
            <a:endCxn id="260" idx="0"/>
          </p:cNvCxnSpPr>
          <p:nvPr/>
        </p:nvCxnSpPr>
        <p:spPr>
          <a:xfrm rot="5400000">
            <a:off x="36187097" y="5776205"/>
            <a:ext cx="434206" cy="25794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Прямоугольник 267">
            <a:extLst>
              <a:ext uri="{FF2B5EF4-FFF2-40B4-BE49-F238E27FC236}">
                <a16:creationId xmlns:a16="http://schemas.microsoft.com/office/drawing/2014/main" id="{B0D6C94D-9A2B-481C-AB59-A367C73342FE}"/>
              </a:ext>
            </a:extLst>
          </p:cNvPr>
          <p:cNvSpPr/>
          <p:nvPr/>
        </p:nvSpPr>
        <p:spPr>
          <a:xfrm>
            <a:off x="40456443" y="426975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Лётчики верные Марксу </a:t>
            </a:r>
            <a:r>
              <a:rPr lang="ru-RU" sz="900" dirty="0"/>
              <a:t>(с самого начала существования партии </a:t>
            </a:r>
            <a:r>
              <a:rPr lang="ru-RU" sz="900" dirty="0" err="1"/>
              <a:t>Туде</a:t>
            </a:r>
            <a:r>
              <a:rPr lang="ru-RU" sz="900" dirty="0"/>
              <a:t> к ней присоединились несколько армейских офицеров, особенно </a:t>
            </a:r>
            <a:r>
              <a:rPr lang="ru-RU" sz="900" dirty="0" err="1"/>
              <a:t>марксистски</a:t>
            </a:r>
            <a:r>
              <a:rPr lang="ru-RU" sz="900" dirty="0"/>
              <a:t> настроенных ВВС)</a:t>
            </a:r>
            <a:endParaRPr lang="ru-RU" sz="1400" dirty="0"/>
          </a:p>
        </p:txBody>
      </p:sp>
      <p:cxnSp>
        <p:nvCxnSpPr>
          <p:cNvPr id="269" name="Соединительная линия уступом 175">
            <a:extLst>
              <a:ext uri="{FF2B5EF4-FFF2-40B4-BE49-F238E27FC236}">
                <a16:creationId xmlns:a16="http://schemas.microsoft.com/office/drawing/2014/main" id="{E5063ED7-9C89-40E3-92EA-F0A44644F498}"/>
              </a:ext>
            </a:extLst>
          </p:cNvPr>
          <p:cNvCxnSpPr>
            <a:cxnSpLocks/>
            <a:stCxn id="135" idx="2"/>
            <a:endCxn id="268" idx="0"/>
          </p:cNvCxnSpPr>
          <p:nvPr/>
        </p:nvCxnSpPr>
        <p:spPr>
          <a:xfrm rot="16200000" flipH="1">
            <a:off x="37461900" y="217256"/>
            <a:ext cx="441369" cy="76636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Соединительная линия уступом 175">
            <a:extLst>
              <a:ext uri="{FF2B5EF4-FFF2-40B4-BE49-F238E27FC236}">
                <a16:creationId xmlns:a16="http://schemas.microsoft.com/office/drawing/2014/main" id="{FAB12AD6-E143-4381-B5EB-508651C800B7}"/>
              </a:ext>
            </a:extLst>
          </p:cNvPr>
          <p:cNvCxnSpPr>
            <a:cxnSpLocks/>
            <a:stCxn id="144" idx="2"/>
            <a:endCxn id="276" idx="0"/>
          </p:cNvCxnSpPr>
          <p:nvPr/>
        </p:nvCxnSpPr>
        <p:spPr>
          <a:xfrm rot="5400000">
            <a:off x="31708888" y="7970201"/>
            <a:ext cx="431791" cy="122227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Прямоугольник 275">
            <a:extLst>
              <a:ext uri="{FF2B5EF4-FFF2-40B4-BE49-F238E27FC236}">
                <a16:creationId xmlns:a16="http://schemas.microsoft.com/office/drawing/2014/main" id="{BFFA81ED-E8EF-4295-A123-44371E58EA47}"/>
              </a:ext>
            </a:extLst>
          </p:cNvPr>
          <p:cNvSpPr/>
          <p:nvPr/>
        </p:nvSpPr>
        <p:spPr>
          <a:xfrm>
            <a:off x="30255689" y="879723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Народные офицеры </a:t>
            </a:r>
            <a:r>
              <a:rPr lang="ru-RU" sz="500" dirty="0"/>
              <a:t>(Первоначально военная академия была основным центром деятельности массового офицерства, но позже усилиями полковника </a:t>
            </a:r>
            <a:r>
              <a:rPr lang="ru-RU" sz="500" dirty="0" err="1"/>
              <a:t>Абдолреза</a:t>
            </a:r>
            <a:r>
              <a:rPr lang="ru-RU" sz="500" dirty="0"/>
              <a:t> Азара эта военная организация была организована. Али </a:t>
            </a:r>
            <a:r>
              <a:rPr lang="ru-RU" sz="500" dirty="0" err="1"/>
              <a:t>Асгар</a:t>
            </a:r>
            <a:r>
              <a:rPr lang="ru-RU" sz="500" dirty="0"/>
              <a:t> </a:t>
            </a:r>
            <a:r>
              <a:rPr lang="ru-RU" sz="500" dirty="0" err="1"/>
              <a:t>Эхсани</a:t>
            </a:r>
            <a:r>
              <a:rPr lang="ru-RU" sz="500" dirty="0"/>
              <a:t> описывает мотивы вербовки некоторых офицеров в партию </a:t>
            </a:r>
            <a:r>
              <a:rPr lang="ru-RU" sz="500" dirty="0" err="1"/>
              <a:t>Туде</a:t>
            </a:r>
            <a:r>
              <a:rPr lang="ru-RU" sz="500" dirty="0"/>
              <a:t> следующим образом: «Потому что на нас, не из влиятельных и богатых семей, смотрели свысока»)</a:t>
            </a:r>
          </a:p>
        </p:txBody>
      </p:sp>
      <p:cxnSp>
        <p:nvCxnSpPr>
          <p:cNvPr id="278" name="Соединительная линия уступом 175">
            <a:extLst>
              <a:ext uri="{FF2B5EF4-FFF2-40B4-BE49-F238E27FC236}">
                <a16:creationId xmlns:a16="http://schemas.microsoft.com/office/drawing/2014/main" id="{81607F1D-D0B5-4EA4-894D-E74EC4F5B485}"/>
              </a:ext>
            </a:extLst>
          </p:cNvPr>
          <p:cNvCxnSpPr>
            <a:cxnSpLocks/>
            <a:stCxn id="143" idx="2"/>
            <a:endCxn id="276" idx="0"/>
          </p:cNvCxnSpPr>
          <p:nvPr/>
        </p:nvCxnSpPr>
        <p:spPr>
          <a:xfrm rot="16200000" flipH="1">
            <a:off x="30495893" y="7979476"/>
            <a:ext cx="431791" cy="120372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Прямоугольник 282">
            <a:extLst>
              <a:ext uri="{FF2B5EF4-FFF2-40B4-BE49-F238E27FC236}">
                <a16:creationId xmlns:a16="http://schemas.microsoft.com/office/drawing/2014/main" id="{23F47D6A-F2C2-4717-AA78-E5300EEF8D3B}"/>
              </a:ext>
            </a:extLst>
          </p:cNvPr>
          <p:cNvSpPr/>
          <p:nvPr/>
        </p:nvSpPr>
        <p:spPr>
          <a:xfrm>
            <a:off x="36635958" y="728302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к войне в пустыне</a:t>
            </a:r>
          </a:p>
        </p:txBody>
      </p:sp>
      <p:cxnSp>
        <p:nvCxnSpPr>
          <p:cNvPr id="289" name="Соединительная линия уступом 175">
            <a:extLst>
              <a:ext uri="{FF2B5EF4-FFF2-40B4-BE49-F238E27FC236}">
                <a16:creationId xmlns:a16="http://schemas.microsoft.com/office/drawing/2014/main" id="{38933410-BBAE-49A5-8E61-5B0F25DCE413}"/>
              </a:ext>
            </a:extLst>
          </p:cNvPr>
          <p:cNvCxnSpPr>
            <a:cxnSpLocks/>
            <a:stCxn id="156" idx="2"/>
            <a:endCxn id="283" idx="0"/>
          </p:cNvCxnSpPr>
          <p:nvPr/>
        </p:nvCxnSpPr>
        <p:spPr>
          <a:xfrm rot="16200000" flipH="1">
            <a:off x="36186730" y="5775838"/>
            <a:ext cx="434206" cy="25801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Прямая со стрелкой 289">
            <a:extLst>
              <a:ext uri="{FF2B5EF4-FFF2-40B4-BE49-F238E27FC236}">
                <a16:creationId xmlns:a16="http://schemas.microsoft.com/office/drawing/2014/main" id="{672128C6-8ECE-4FD3-99DC-31FF4B9CDB6B}"/>
              </a:ext>
            </a:extLst>
          </p:cNvPr>
          <p:cNvCxnSpPr>
            <a:cxnSpLocks/>
            <a:stCxn id="158" idx="2"/>
            <a:endCxn id="283" idx="0"/>
          </p:cNvCxnSpPr>
          <p:nvPr/>
        </p:nvCxnSpPr>
        <p:spPr>
          <a:xfrm>
            <a:off x="37693917" y="6848819"/>
            <a:ext cx="0" cy="434206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Соединительная линия уступом 175">
            <a:extLst>
              <a:ext uri="{FF2B5EF4-FFF2-40B4-BE49-F238E27FC236}">
                <a16:creationId xmlns:a16="http://schemas.microsoft.com/office/drawing/2014/main" id="{BC61209C-F780-491E-82AD-CA454C714FA3}"/>
              </a:ext>
            </a:extLst>
          </p:cNvPr>
          <p:cNvCxnSpPr>
            <a:cxnSpLocks/>
            <a:stCxn id="158" idx="2"/>
            <a:endCxn id="216" idx="0"/>
          </p:cNvCxnSpPr>
          <p:nvPr/>
        </p:nvCxnSpPr>
        <p:spPr>
          <a:xfrm rot="16200000" flipH="1">
            <a:off x="37327437" y="7215298"/>
            <a:ext cx="1954247" cy="1221287"/>
          </a:xfrm>
          <a:prstGeom prst="bentConnector3">
            <a:avLst>
              <a:gd name="adj1" fmla="val 1082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Соединительная линия уступом 175">
            <a:extLst>
              <a:ext uri="{FF2B5EF4-FFF2-40B4-BE49-F238E27FC236}">
                <a16:creationId xmlns:a16="http://schemas.microsoft.com/office/drawing/2014/main" id="{EEA79DDF-E420-4D9A-9126-75E15BD2A149}"/>
              </a:ext>
            </a:extLst>
          </p:cNvPr>
          <p:cNvCxnSpPr>
            <a:cxnSpLocks/>
            <a:stCxn id="283" idx="2"/>
            <a:endCxn id="216" idx="0"/>
          </p:cNvCxnSpPr>
          <p:nvPr/>
        </p:nvCxnSpPr>
        <p:spPr>
          <a:xfrm rot="16200000" flipH="1">
            <a:off x="38084540" y="7972401"/>
            <a:ext cx="440041" cy="12212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Прямоугольник 301">
            <a:extLst>
              <a:ext uri="{FF2B5EF4-FFF2-40B4-BE49-F238E27FC236}">
                <a16:creationId xmlns:a16="http://schemas.microsoft.com/office/drawing/2014/main" id="{8E631C04-3388-4E66-AAC4-5A73E9FE06DB}"/>
              </a:ext>
            </a:extLst>
          </p:cNvPr>
          <p:cNvSpPr/>
          <p:nvPr/>
        </p:nvSpPr>
        <p:spPr>
          <a:xfrm>
            <a:off x="35329925" y="880616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военной академии Давос</a:t>
            </a:r>
          </a:p>
        </p:txBody>
      </p:sp>
      <p:cxnSp>
        <p:nvCxnSpPr>
          <p:cNvPr id="305" name="Соединительная линия уступом 175">
            <a:extLst>
              <a:ext uri="{FF2B5EF4-FFF2-40B4-BE49-F238E27FC236}">
                <a16:creationId xmlns:a16="http://schemas.microsoft.com/office/drawing/2014/main" id="{BEC6142B-1911-4233-90FF-55440DC12062}"/>
              </a:ext>
            </a:extLst>
          </p:cNvPr>
          <p:cNvCxnSpPr>
            <a:cxnSpLocks/>
            <a:stCxn id="156" idx="2"/>
            <a:endCxn id="302" idx="0"/>
          </p:cNvCxnSpPr>
          <p:nvPr/>
        </p:nvCxnSpPr>
        <p:spPr>
          <a:xfrm rot="16200000" flipH="1">
            <a:off x="34772142" y="7190425"/>
            <a:ext cx="1957349" cy="1274135"/>
          </a:xfrm>
          <a:prstGeom prst="bentConnector3">
            <a:avLst>
              <a:gd name="adj1" fmla="val 1143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Соединительная линия уступом 175">
            <a:extLst>
              <a:ext uri="{FF2B5EF4-FFF2-40B4-BE49-F238E27FC236}">
                <a16:creationId xmlns:a16="http://schemas.microsoft.com/office/drawing/2014/main" id="{75D47999-4D7F-44C6-9F70-A79B5B0C8A2C}"/>
              </a:ext>
            </a:extLst>
          </p:cNvPr>
          <p:cNvCxnSpPr>
            <a:cxnSpLocks/>
            <a:stCxn id="158" idx="2"/>
            <a:endCxn id="302" idx="0"/>
          </p:cNvCxnSpPr>
          <p:nvPr/>
        </p:nvCxnSpPr>
        <p:spPr>
          <a:xfrm rot="5400000">
            <a:off x="36062227" y="7174477"/>
            <a:ext cx="1957349" cy="1306033"/>
          </a:xfrm>
          <a:prstGeom prst="bentConnector3">
            <a:avLst>
              <a:gd name="adj1" fmla="val 1143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Прямоугольник 316">
            <a:extLst>
              <a:ext uri="{FF2B5EF4-FFF2-40B4-BE49-F238E27FC236}">
                <a16:creationId xmlns:a16="http://schemas.microsoft.com/office/drawing/2014/main" id="{AF6B82F5-6B00-4594-99CE-127FF5CC9FB5}"/>
              </a:ext>
            </a:extLst>
          </p:cNvPr>
          <p:cNvSpPr/>
          <p:nvPr/>
        </p:nvSpPr>
        <p:spPr>
          <a:xfrm>
            <a:off x="40453479" y="576881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Конструкторское бюро </a:t>
            </a:r>
            <a:r>
              <a:rPr lang="ru-RU" sz="1400" dirty="0" err="1"/>
              <a:t>Каджара</a:t>
            </a:r>
            <a:r>
              <a:rPr lang="ru-RU" sz="1400" dirty="0"/>
              <a:t> (будет доступен как министр)</a:t>
            </a:r>
          </a:p>
        </p:txBody>
      </p:sp>
      <p:sp>
        <p:nvSpPr>
          <p:cNvPr id="323" name="Прямоугольник 322">
            <a:extLst>
              <a:ext uri="{FF2B5EF4-FFF2-40B4-BE49-F238E27FC236}">
                <a16:creationId xmlns:a16="http://schemas.microsoft.com/office/drawing/2014/main" id="{85CF8CBD-33A5-49E1-B533-E4B7C3A2505A}"/>
              </a:ext>
            </a:extLst>
          </p:cNvPr>
          <p:cNvSpPr/>
          <p:nvPr/>
        </p:nvSpPr>
        <p:spPr>
          <a:xfrm>
            <a:off x="39216126" y="728302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Красная земля</a:t>
            </a:r>
          </a:p>
        </p:txBody>
      </p:sp>
      <p:sp>
        <p:nvSpPr>
          <p:cNvPr id="324" name="Прямоугольник 323">
            <a:extLst>
              <a:ext uri="{FF2B5EF4-FFF2-40B4-BE49-F238E27FC236}">
                <a16:creationId xmlns:a16="http://schemas.microsoft.com/office/drawing/2014/main" id="{5C47D2D0-77DF-4D07-8067-E655AAA6F914}"/>
              </a:ext>
            </a:extLst>
          </p:cNvPr>
          <p:cNvSpPr/>
          <p:nvPr/>
        </p:nvSpPr>
        <p:spPr>
          <a:xfrm>
            <a:off x="41721201" y="728302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Красное небо</a:t>
            </a:r>
          </a:p>
        </p:txBody>
      </p:sp>
      <p:cxnSp>
        <p:nvCxnSpPr>
          <p:cNvPr id="325" name="Прямая соединительная линия 324">
            <a:extLst>
              <a:ext uri="{FF2B5EF4-FFF2-40B4-BE49-F238E27FC236}">
                <a16:creationId xmlns:a16="http://schemas.microsoft.com/office/drawing/2014/main" id="{A1A2D9B4-645C-428A-A09F-BDDF758CE045}"/>
              </a:ext>
            </a:extLst>
          </p:cNvPr>
          <p:cNvCxnSpPr>
            <a:cxnSpLocks/>
            <a:stCxn id="324" idx="1"/>
            <a:endCxn id="323" idx="3"/>
          </p:cNvCxnSpPr>
          <p:nvPr/>
        </p:nvCxnSpPr>
        <p:spPr>
          <a:xfrm flipH="1">
            <a:off x="41332044" y="7823024"/>
            <a:ext cx="389157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Соединительная линия уступом 175">
            <a:extLst>
              <a:ext uri="{FF2B5EF4-FFF2-40B4-BE49-F238E27FC236}">
                <a16:creationId xmlns:a16="http://schemas.microsoft.com/office/drawing/2014/main" id="{DD2EEFDB-9CD8-4A2E-8030-FB63CD030AE0}"/>
              </a:ext>
            </a:extLst>
          </p:cNvPr>
          <p:cNvCxnSpPr>
            <a:cxnSpLocks/>
            <a:stCxn id="317" idx="2"/>
            <a:endCxn id="324" idx="0"/>
          </p:cNvCxnSpPr>
          <p:nvPr/>
        </p:nvCxnSpPr>
        <p:spPr>
          <a:xfrm rot="16200000" flipH="1">
            <a:off x="41928197" y="6432060"/>
            <a:ext cx="434205" cy="12677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Прямоугольник 328">
            <a:extLst>
              <a:ext uri="{FF2B5EF4-FFF2-40B4-BE49-F238E27FC236}">
                <a16:creationId xmlns:a16="http://schemas.microsoft.com/office/drawing/2014/main" id="{366B5609-F8E8-4337-BEE2-D472328A694B}"/>
              </a:ext>
            </a:extLst>
          </p:cNvPr>
          <p:cNvSpPr/>
          <p:nvPr/>
        </p:nvSpPr>
        <p:spPr>
          <a:xfrm>
            <a:off x="40450410" y="879723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Следовать новой доктрине ВВС</a:t>
            </a:r>
          </a:p>
        </p:txBody>
      </p:sp>
      <p:cxnSp>
        <p:nvCxnSpPr>
          <p:cNvPr id="335" name="Соединительная линия уступом 175">
            <a:extLst>
              <a:ext uri="{FF2B5EF4-FFF2-40B4-BE49-F238E27FC236}">
                <a16:creationId xmlns:a16="http://schemas.microsoft.com/office/drawing/2014/main" id="{ED34560B-43F4-43B0-B80C-F3CE2DEDCEF4}"/>
              </a:ext>
            </a:extLst>
          </p:cNvPr>
          <p:cNvCxnSpPr>
            <a:cxnSpLocks/>
            <a:stCxn id="324" idx="2"/>
            <a:endCxn id="329" idx="0"/>
          </p:cNvCxnSpPr>
          <p:nvPr/>
        </p:nvCxnSpPr>
        <p:spPr>
          <a:xfrm rot="5400000">
            <a:off x="41926662" y="7944732"/>
            <a:ext cx="434207" cy="127079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Соединительная линия уступом 175">
            <a:extLst>
              <a:ext uri="{FF2B5EF4-FFF2-40B4-BE49-F238E27FC236}">
                <a16:creationId xmlns:a16="http://schemas.microsoft.com/office/drawing/2014/main" id="{06E2D247-72E3-4467-AF08-59E8E1E994D2}"/>
              </a:ext>
            </a:extLst>
          </p:cNvPr>
          <p:cNvCxnSpPr>
            <a:cxnSpLocks/>
            <a:stCxn id="323" idx="2"/>
            <a:endCxn id="329" idx="0"/>
          </p:cNvCxnSpPr>
          <p:nvPr/>
        </p:nvCxnSpPr>
        <p:spPr>
          <a:xfrm rot="16200000" flipH="1">
            <a:off x="40674124" y="7962986"/>
            <a:ext cx="434206" cy="123428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175">
            <a:extLst>
              <a:ext uri="{FF2B5EF4-FFF2-40B4-BE49-F238E27FC236}">
                <a16:creationId xmlns:a16="http://schemas.microsoft.com/office/drawing/2014/main" id="{3EA9064E-86B9-41E7-81C2-591BD9C7EEB4}"/>
              </a:ext>
            </a:extLst>
          </p:cNvPr>
          <p:cNvCxnSpPr>
            <a:cxnSpLocks/>
            <a:stCxn id="317" idx="2"/>
            <a:endCxn id="323" idx="0"/>
          </p:cNvCxnSpPr>
          <p:nvPr/>
        </p:nvCxnSpPr>
        <p:spPr>
          <a:xfrm rot="5400000">
            <a:off x="40675659" y="6447246"/>
            <a:ext cx="434206" cy="12373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Соединительная линия уступом 175">
            <a:extLst>
              <a:ext uri="{FF2B5EF4-FFF2-40B4-BE49-F238E27FC236}">
                <a16:creationId xmlns:a16="http://schemas.microsoft.com/office/drawing/2014/main" id="{0048EA7C-D521-4158-B3DA-BCAD4A8E6E76}"/>
              </a:ext>
            </a:extLst>
          </p:cNvPr>
          <p:cNvCxnSpPr>
            <a:cxnSpLocks/>
            <a:stCxn id="146" idx="2"/>
            <a:endCxn id="317" idx="0"/>
          </p:cNvCxnSpPr>
          <p:nvPr/>
        </p:nvCxnSpPr>
        <p:spPr>
          <a:xfrm rot="16200000" flipH="1">
            <a:off x="38740536" y="2997916"/>
            <a:ext cx="418251" cy="51235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Прямая со стрелкой 350">
            <a:extLst>
              <a:ext uri="{FF2B5EF4-FFF2-40B4-BE49-F238E27FC236}">
                <a16:creationId xmlns:a16="http://schemas.microsoft.com/office/drawing/2014/main" id="{5C71E8BE-E84C-4EF4-A88D-2A51E676CA5D}"/>
              </a:ext>
            </a:extLst>
          </p:cNvPr>
          <p:cNvCxnSpPr>
            <a:cxnSpLocks/>
            <a:stCxn id="268" idx="2"/>
            <a:endCxn id="317" idx="0"/>
          </p:cNvCxnSpPr>
          <p:nvPr/>
        </p:nvCxnSpPr>
        <p:spPr>
          <a:xfrm flipH="1">
            <a:off x="41511438" y="5349759"/>
            <a:ext cx="2964" cy="4190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Прямоугольник 182">
            <a:extLst>
              <a:ext uri="{FF2B5EF4-FFF2-40B4-BE49-F238E27FC236}">
                <a16:creationId xmlns:a16="http://schemas.microsoft.com/office/drawing/2014/main" id="{FB76991C-F95D-46AA-B459-ACFD08786DF0}"/>
              </a:ext>
            </a:extLst>
          </p:cNvPr>
          <p:cNvSpPr/>
          <p:nvPr/>
        </p:nvSpPr>
        <p:spPr>
          <a:xfrm>
            <a:off x="25451497" y="276171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Формирование Красного Флота</a:t>
            </a:r>
          </a:p>
        </p:txBody>
      </p:sp>
      <p:sp>
        <p:nvSpPr>
          <p:cNvPr id="184" name="Прямоугольник 183">
            <a:extLst>
              <a:ext uri="{FF2B5EF4-FFF2-40B4-BE49-F238E27FC236}">
                <a16:creationId xmlns:a16="http://schemas.microsoft.com/office/drawing/2014/main" id="{F37869BF-9159-43F0-9E1A-D2BAC1FCA52F}"/>
              </a:ext>
            </a:extLst>
          </p:cNvPr>
          <p:cNvSpPr/>
          <p:nvPr/>
        </p:nvSpPr>
        <p:spPr>
          <a:xfrm>
            <a:off x="25454881" y="42792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Школа </a:t>
            </a:r>
            <a:r>
              <a:rPr lang="ru-RU" sz="1400" dirty="0" err="1"/>
              <a:t>Махвани</a:t>
            </a:r>
            <a:r>
              <a:rPr lang="ru-RU" sz="1400" dirty="0"/>
              <a:t> (остаётся с общего древа флота)</a:t>
            </a:r>
          </a:p>
        </p:txBody>
      </p:sp>
      <p:sp>
        <p:nvSpPr>
          <p:cNvPr id="188" name="Прямоугольник 187">
            <a:extLst>
              <a:ext uri="{FF2B5EF4-FFF2-40B4-BE49-F238E27FC236}">
                <a16:creationId xmlns:a16="http://schemas.microsoft.com/office/drawing/2014/main" id="{377C0291-760C-42B6-BF9E-18ABC8CC2708}"/>
              </a:ext>
            </a:extLst>
          </p:cNvPr>
          <p:cNvSpPr/>
          <p:nvPr/>
        </p:nvSpPr>
        <p:spPr>
          <a:xfrm>
            <a:off x="25451497" y="72863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контроль над островами Ормузского пролива </a:t>
            </a:r>
            <a:r>
              <a:rPr lang="ru-RU" sz="400" dirty="0"/>
              <a:t>(Согласно </a:t>
            </a:r>
            <a:r>
              <a:rPr lang="ru-RU" sz="400" dirty="0" err="1"/>
              <a:t>иранологу</a:t>
            </a:r>
            <a:r>
              <a:rPr lang="ru-RU" sz="400" dirty="0"/>
              <a:t> </a:t>
            </a:r>
            <a:r>
              <a:rPr lang="ru-RU" sz="400" dirty="0" err="1"/>
              <a:t>Пирузу</a:t>
            </a:r>
            <a:r>
              <a:rPr lang="ru-RU" sz="400" dirty="0"/>
              <a:t> </a:t>
            </a:r>
            <a:r>
              <a:rPr lang="ru-RU" sz="400" dirty="0" err="1"/>
              <a:t>Моджтахедзаде</a:t>
            </a:r>
            <a:r>
              <a:rPr lang="ru-RU" sz="400" dirty="0"/>
              <a:t> , </a:t>
            </a:r>
            <a:r>
              <a:rPr lang="ru-RU" sz="400" dirty="0" err="1"/>
              <a:t>тунбы</a:t>
            </a:r>
            <a:r>
              <a:rPr lang="ru-RU" sz="400" dirty="0"/>
              <a:t> находились во владениях королей </a:t>
            </a:r>
            <a:r>
              <a:rPr lang="ru-RU" sz="400" dirty="0" err="1"/>
              <a:t>Ормуза</a:t>
            </a:r>
            <a:r>
              <a:rPr lang="ru-RU" sz="400" dirty="0"/>
              <a:t> с 1330 по 1507 год, когда они были захвачены Португалией . Португальцы оккупировали остров до 1622 года, когда они были изгнаны шахом Аббасом . Острова были частью различных персидских империй с 1622 по 7 июня 1921 года, когда они были оккупированы Британской империей и переданы под управление эмирата </a:t>
            </a:r>
            <a:r>
              <a:rPr lang="ru-RU" sz="400" dirty="0" err="1"/>
              <a:t>Шарджа</a:t>
            </a:r>
            <a:r>
              <a:rPr lang="ru-RU" sz="400" dirty="0"/>
              <a:t> .)</a:t>
            </a:r>
            <a:endParaRPr lang="ru-RU" sz="1400" dirty="0"/>
          </a:p>
        </p:txBody>
      </p: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id="{A1F6AD46-652E-4B01-9BF3-C457D83AC3B2}"/>
              </a:ext>
            </a:extLst>
          </p:cNvPr>
          <p:cNvSpPr/>
          <p:nvPr/>
        </p:nvSpPr>
        <p:spPr>
          <a:xfrm>
            <a:off x="26660117" y="578236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развитие ВВС во флоте</a:t>
            </a:r>
          </a:p>
        </p:txBody>
      </p:sp>
      <p:sp>
        <p:nvSpPr>
          <p:cNvPr id="192" name="Прямоугольник 191">
            <a:extLst>
              <a:ext uri="{FF2B5EF4-FFF2-40B4-BE49-F238E27FC236}">
                <a16:creationId xmlns:a16="http://schemas.microsoft.com/office/drawing/2014/main" id="{6F483C67-5C70-404C-8699-C0AB875428F5}"/>
              </a:ext>
            </a:extLst>
          </p:cNvPr>
          <p:cNvSpPr/>
          <p:nvPr/>
        </p:nvSpPr>
        <p:spPr>
          <a:xfrm>
            <a:off x="24227321" y="576881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флота эсминцев</a:t>
            </a:r>
          </a:p>
        </p:txBody>
      </p:sp>
      <p:sp>
        <p:nvSpPr>
          <p:cNvPr id="203" name="Прямоугольник 202">
            <a:extLst>
              <a:ext uri="{FF2B5EF4-FFF2-40B4-BE49-F238E27FC236}">
                <a16:creationId xmlns:a16="http://schemas.microsoft.com/office/drawing/2014/main" id="{FC8DB64B-A6A2-42FB-AC4E-24406897BCB2}"/>
              </a:ext>
            </a:extLst>
          </p:cNvPr>
          <p:cNvSpPr/>
          <p:nvPr/>
        </p:nvSpPr>
        <p:spPr>
          <a:xfrm>
            <a:off x="23028903" y="728302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и вооружить яхту шаха </a:t>
            </a:r>
            <a:r>
              <a:rPr lang="ru-RU" sz="600" dirty="0"/>
              <a:t>(В 1932 году </a:t>
            </a:r>
            <a:r>
              <a:rPr lang="ru-RU" sz="600" dirty="0" err="1"/>
              <a:t>онофициально</a:t>
            </a:r>
            <a:r>
              <a:rPr lang="ru-RU" sz="600" dirty="0"/>
              <a:t> учрежден </a:t>
            </a:r>
            <a:r>
              <a:rPr lang="ru-RU" sz="600" dirty="0" err="1"/>
              <a:t>ИмператорскийВМС</a:t>
            </a:r>
            <a:r>
              <a:rPr lang="ru-RU" sz="600" dirty="0"/>
              <a:t> Ирана (ИИН) и </a:t>
            </a:r>
            <a:r>
              <a:rPr lang="ru-RU" sz="600" dirty="0" err="1"/>
              <a:t>вскорепосле</a:t>
            </a:r>
            <a:r>
              <a:rPr lang="ru-RU" sz="600" dirty="0"/>
              <a:t> приобретения </a:t>
            </a:r>
            <a:r>
              <a:rPr lang="ru-RU" sz="600" dirty="0" err="1"/>
              <a:t>доп.четыре</a:t>
            </a:r>
            <a:r>
              <a:rPr lang="ru-RU" sz="600" dirty="0"/>
              <a:t> итальянских корабля. Эти </a:t>
            </a:r>
            <a:r>
              <a:rPr lang="ru-RU" sz="600" dirty="0" err="1"/>
              <a:t>восемьсуда</a:t>
            </a:r>
            <a:r>
              <a:rPr lang="ru-RU" sz="600" dirty="0"/>
              <a:t> составляли </a:t>
            </a:r>
            <a:r>
              <a:rPr lang="ru-RU" sz="600" dirty="0" err="1"/>
              <a:t>Южныйфлот</a:t>
            </a:r>
            <a:r>
              <a:rPr lang="ru-RU" sz="600" dirty="0"/>
              <a:t> в Персидском заливе, </a:t>
            </a:r>
            <a:r>
              <a:rPr lang="ru-RU" sz="600" dirty="0" err="1"/>
              <a:t>афлотилия</a:t>
            </a:r>
            <a:r>
              <a:rPr lang="ru-RU" sz="600" dirty="0"/>
              <a:t> из четырех кораблей меньшего </a:t>
            </a:r>
            <a:r>
              <a:rPr lang="ru-RU" sz="600" dirty="0" err="1"/>
              <a:t>размерасуда</a:t>
            </a:r>
            <a:r>
              <a:rPr lang="ru-RU" sz="600" dirty="0"/>
              <a:t> и яхта </a:t>
            </a:r>
            <a:r>
              <a:rPr lang="ru-RU" sz="600" dirty="0" err="1"/>
              <a:t>шаха,служил</a:t>
            </a:r>
            <a:r>
              <a:rPr lang="ru-RU" sz="600" dirty="0"/>
              <a:t> Каспийскому флоту.)</a:t>
            </a:r>
            <a:endParaRPr lang="ru-RU" sz="1400" dirty="0"/>
          </a:p>
        </p:txBody>
      </p:sp>
      <p:cxnSp>
        <p:nvCxnSpPr>
          <p:cNvPr id="218" name="Прямая со стрелкой 217">
            <a:extLst>
              <a:ext uri="{FF2B5EF4-FFF2-40B4-BE49-F238E27FC236}">
                <a16:creationId xmlns:a16="http://schemas.microsoft.com/office/drawing/2014/main" id="{4D10BBC3-EA64-4EAA-89DB-117F0F574965}"/>
              </a:ext>
            </a:extLst>
          </p:cNvPr>
          <p:cNvCxnSpPr>
            <a:cxnSpLocks/>
            <a:stCxn id="183" idx="2"/>
            <a:endCxn id="184" idx="0"/>
          </p:cNvCxnSpPr>
          <p:nvPr/>
        </p:nvCxnSpPr>
        <p:spPr>
          <a:xfrm>
            <a:off x="26509456" y="3841717"/>
            <a:ext cx="3384" cy="4375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Соединительная линия уступом 175">
            <a:extLst>
              <a:ext uri="{FF2B5EF4-FFF2-40B4-BE49-F238E27FC236}">
                <a16:creationId xmlns:a16="http://schemas.microsoft.com/office/drawing/2014/main" id="{7B688F17-38A5-40AE-A719-4D17B1A7A7D2}"/>
              </a:ext>
            </a:extLst>
          </p:cNvPr>
          <p:cNvCxnSpPr>
            <a:cxnSpLocks/>
            <a:stCxn id="183" idx="2"/>
            <a:endCxn id="192" idx="0"/>
          </p:cNvCxnSpPr>
          <p:nvPr/>
        </p:nvCxnSpPr>
        <p:spPr>
          <a:xfrm rot="5400000">
            <a:off x="24933818" y="4193179"/>
            <a:ext cx="1927101" cy="1224176"/>
          </a:xfrm>
          <a:prstGeom prst="bentConnector3">
            <a:avLst>
              <a:gd name="adj1" fmla="val 1175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175">
            <a:extLst>
              <a:ext uri="{FF2B5EF4-FFF2-40B4-BE49-F238E27FC236}">
                <a16:creationId xmlns:a16="http://schemas.microsoft.com/office/drawing/2014/main" id="{62C9125E-6113-447C-A00D-D10BCB6CED83}"/>
              </a:ext>
            </a:extLst>
          </p:cNvPr>
          <p:cNvCxnSpPr>
            <a:cxnSpLocks/>
            <a:stCxn id="183" idx="2"/>
            <a:endCxn id="189" idx="0"/>
          </p:cNvCxnSpPr>
          <p:nvPr/>
        </p:nvCxnSpPr>
        <p:spPr>
          <a:xfrm rot="16200000" flipH="1">
            <a:off x="26143442" y="4207731"/>
            <a:ext cx="1940648" cy="1208620"/>
          </a:xfrm>
          <a:prstGeom prst="bentConnector3">
            <a:avLst>
              <a:gd name="adj1" fmla="val 1132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Соединительная линия уступом 175">
            <a:extLst>
              <a:ext uri="{FF2B5EF4-FFF2-40B4-BE49-F238E27FC236}">
                <a16:creationId xmlns:a16="http://schemas.microsoft.com/office/drawing/2014/main" id="{90F99ADF-AF0F-49CC-9BF5-FE851C4FCB16}"/>
              </a:ext>
            </a:extLst>
          </p:cNvPr>
          <p:cNvCxnSpPr>
            <a:cxnSpLocks/>
            <a:stCxn id="192" idx="2"/>
            <a:endCxn id="203" idx="0"/>
          </p:cNvCxnSpPr>
          <p:nvPr/>
        </p:nvCxnSpPr>
        <p:spPr>
          <a:xfrm rot="5400000">
            <a:off x="24468968" y="6466712"/>
            <a:ext cx="434206" cy="11984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Соединительная линия уступом 175">
            <a:extLst>
              <a:ext uri="{FF2B5EF4-FFF2-40B4-BE49-F238E27FC236}">
                <a16:creationId xmlns:a16="http://schemas.microsoft.com/office/drawing/2014/main" id="{F39DF970-0D5E-4CF2-9C7B-E7D8C46DC4B5}"/>
              </a:ext>
            </a:extLst>
          </p:cNvPr>
          <p:cNvCxnSpPr>
            <a:cxnSpLocks/>
            <a:stCxn id="192" idx="2"/>
            <a:endCxn id="188" idx="0"/>
          </p:cNvCxnSpPr>
          <p:nvPr/>
        </p:nvCxnSpPr>
        <p:spPr>
          <a:xfrm rot="16200000" flipH="1">
            <a:off x="25678585" y="6455513"/>
            <a:ext cx="437567" cy="12241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Соединительная линия уступом 175">
            <a:extLst>
              <a:ext uri="{FF2B5EF4-FFF2-40B4-BE49-F238E27FC236}">
                <a16:creationId xmlns:a16="http://schemas.microsoft.com/office/drawing/2014/main" id="{B986B6A1-B0F3-4ACC-B2DB-22A6F4E4CAEC}"/>
              </a:ext>
            </a:extLst>
          </p:cNvPr>
          <p:cNvCxnSpPr>
            <a:cxnSpLocks/>
            <a:stCxn id="189" idx="2"/>
            <a:endCxn id="188" idx="0"/>
          </p:cNvCxnSpPr>
          <p:nvPr/>
        </p:nvCxnSpPr>
        <p:spPr>
          <a:xfrm rot="5400000">
            <a:off x="26901756" y="6470065"/>
            <a:ext cx="424020" cy="12086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 стрелкой 227">
            <a:extLst>
              <a:ext uri="{FF2B5EF4-FFF2-40B4-BE49-F238E27FC236}">
                <a16:creationId xmlns:a16="http://schemas.microsoft.com/office/drawing/2014/main" id="{8EC1E294-A068-4456-8046-C017192539D0}"/>
              </a:ext>
            </a:extLst>
          </p:cNvPr>
          <p:cNvCxnSpPr>
            <a:cxnSpLocks/>
            <a:stCxn id="184" idx="2"/>
            <a:endCxn id="188" idx="0"/>
          </p:cNvCxnSpPr>
          <p:nvPr/>
        </p:nvCxnSpPr>
        <p:spPr>
          <a:xfrm flipH="1">
            <a:off x="26509456" y="5359284"/>
            <a:ext cx="3384" cy="19271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Соединительная линия уступом 175">
            <a:extLst>
              <a:ext uri="{FF2B5EF4-FFF2-40B4-BE49-F238E27FC236}">
                <a16:creationId xmlns:a16="http://schemas.microsoft.com/office/drawing/2014/main" id="{F048A91E-5CED-45E3-BC3C-97489FF5AE16}"/>
              </a:ext>
            </a:extLst>
          </p:cNvPr>
          <p:cNvCxnSpPr>
            <a:cxnSpLocks/>
            <a:stCxn id="135" idx="2"/>
            <a:endCxn id="169" idx="0"/>
          </p:cNvCxnSpPr>
          <p:nvPr/>
        </p:nvCxnSpPr>
        <p:spPr>
          <a:xfrm rot="5400000">
            <a:off x="32361118" y="2780920"/>
            <a:ext cx="442179" cy="25371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>
            <a:extLst>
              <a:ext uri="{FF2B5EF4-FFF2-40B4-BE49-F238E27FC236}">
                <a16:creationId xmlns:a16="http://schemas.microsoft.com/office/drawing/2014/main" id="{CCE3A90E-14C5-4F03-A07F-DFCDD3686E0D}"/>
              </a:ext>
            </a:extLst>
          </p:cNvPr>
          <p:cNvSpPr/>
          <p:nvPr/>
        </p:nvSpPr>
        <p:spPr>
          <a:xfrm>
            <a:off x="24227524" y="878851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Расположить морские базы в проливе</a:t>
            </a:r>
          </a:p>
        </p:txBody>
      </p:sp>
      <p:cxnSp>
        <p:nvCxnSpPr>
          <p:cNvPr id="235" name="Соединительная линия уступом 175">
            <a:extLst>
              <a:ext uri="{FF2B5EF4-FFF2-40B4-BE49-F238E27FC236}">
                <a16:creationId xmlns:a16="http://schemas.microsoft.com/office/drawing/2014/main" id="{12991036-0F78-43F6-87D7-ACE616E39399}"/>
              </a:ext>
            </a:extLst>
          </p:cNvPr>
          <p:cNvCxnSpPr>
            <a:cxnSpLocks/>
            <a:stCxn id="188" idx="2"/>
            <a:endCxn id="233" idx="0"/>
          </p:cNvCxnSpPr>
          <p:nvPr/>
        </p:nvCxnSpPr>
        <p:spPr>
          <a:xfrm rot="5400000">
            <a:off x="25686403" y="7965466"/>
            <a:ext cx="422134" cy="12239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Прямоугольник 236">
            <a:extLst>
              <a:ext uri="{FF2B5EF4-FFF2-40B4-BE49-F238E27FC236}">
                <a16:creationId xmlns:a16="http://schemas.microsoft.com/office/drawing/2014/main" id="{8A885BCE-A698-49C5-8A38-2AA25042AF8F}"/>
              </a:ext>
            </a:extLst>
          </p:cNvPr>
          <p:cNvSpPr/>
          <p:nvPr/>
        </p:nvSpPr>
        <p:spPr>
          <a:xfrm>
            <a:off x="26660117" y="879030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Выход в Индийский океан</a:t>
            </a:r>
          </a:p>
        </p:txBody>
      </p:sp>
      <p:cxnSp>
        <p:nvCxnSpPr>
          <p:cNvPr id="241" name="Соединительная линия уступом 175">
            <a:extLst>
              <a:ext uri="{FF2B5EF4-FFF2-40B4-BE49-F238E27FC236}">
                <a16:creationId xmlns:a16="http://schemas.microsoft.com/office/drawing/2014/main" id="{54E3AB3F-7942-441F-B27D-DB0CFFC02024}"/>
              </a:ext>
            </a:extLst>
          </p:cNvPr>
          <p:cNvCxnSpPr>
            <a:cxnSpLocks/>
            <a:stCxn id="188" idx="2"/>
            <a:endCxn id="237" idx="0"/>
          </p:cNvCxnSpPr>
          <p:nvPr/>
        </p:nvCxnSpPr>
        <p:spPr>
          <a:xfrm rot="16200000" flipH="1">
            <a:off x="26901807" y="7974034"/>
            <a:ext cx="423919" cy="12086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21748</TotalTime>
  <Words>720</Words>
  <Application>Microsoft Office PowerPoint</Application>
  <PresentationFormat>Произвольный</PresentationFormat>
  <Paragraphs>91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system-ui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1473</cp:revision>
  <dcterms:created xsi:type="dcterms:W3CDTF">2018-10-23T08:09:21Z</dcterms:created>
  <dcterms:modified xsi:type="dcterms:W3CDTF">2022-05-13T09:53:47Z</dcterms:modified>
</cp:coreProperties>
</file>