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39" autoAdjust="0"/>
  </p:normalViewPr>
  <p:slideViewPr>
    <p:cSldViewPr snapToGrid="0">
      <p:cViewPr>
        <p:scale>
          <a:sx n="140" d="100"/>
          <a:sy n="140" d="100"/>
        </p:scale>
        <p:origin x="-13188" y="-327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42300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18901915" y="12003786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17834728" y="13832361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193717" y="4022545"/>
            <a:ext cx="1370843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>
            <a:extLst>
              <a:ext uri="{FF2B5EF4-FFF2-40B4-BE49-F238E27FC236}">
                <a16:creationId xmlns:a16="http://schemas.microsoft.com/office/drawing/2014/main" id="{C0AC7FB0-09CD-4FB0-BC8D-7432640DB532}"/>
              </a:ext>
            </a:extLst>
          </p:cNvPr>
          <p:cNvSpPr/>
          <p:nvPr/>
        </p:nvSpPr>
        <p:spPr>
          <a:xfrm>
            <a:off x="754793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«Рейнский фронт» (</a:t>
            </a:r>
            <a:r>
              <a:rPr lang="ru-RU" sz="700" dirty="0" err="1"/>
              <a:t>неистор</a:t>
            </a:r>
            <a:r>
              <a:rPr lang="ru-RU" sz="700" dirty="0"/>
              <a:t>)</a:t>
            </a:r>
          </a:p>
          <a:p>
            <a:pPr algn="ctr"/>
            <a:r>
              <a:rPr lang="ru-RU" sz="700" dirty="0"/>
              <a:t> </a:t>
            </a:r>
            <a:r>
              <a:rPr lang="ru-RU" sz="200" dirty="0"/>
              <a:t>(Возвращение Рейнской области в Германию в 1935 году и политические потрясения, связанные с бельгийской декларацией о нейтралитете в 1936 году, привели к необходимости усиления линии укрепрайона «Рейнский фронт»</a:t>
            </a:r>
            <a:endParaRPr lang="ru-RU" sz="700" dirty="0"/>
          </a:p>
        </p:txBody>
      </p:sp>
      <p:sp>
        <p:nvSpPr>
          <p:cNvPr id="924" name="Прямоугольник 923">
            <a:extLst>
              <a:ext uri="{FF2B5EF4-FFF2-40B4-BE49-F238E27FC236}">
                <a16:creationId xmlns:a16="http://schemas.microsoft.com/office/drawing/2014/main" id="{D7D13295-51E8-4AF7-A685-554F97006B0C}"/>
              </a:ext>
            </a:extLst>
          </p:cNvPr>
          <p:cNvSpPr/>
          <p:nvPr/>
        </p:nvSpPr>
        <p:spPr>
          <a:xfrm>
            <a:off x="190952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линии Мажино (1937-1940) </a:t>
            </a:r>
            <a:r>
              <a:rPr lang="ru-RU" sz="200" dirty="0"/>
              <a:t>(привели к необходимости усиления линии укрепрайона «Рейнский фронт» и границы с Бельгией — сектор «продолжение линии Мажино») </a:t>
            </a:r>
            <a:endParaRPr lang="ru-RU" sz="700" dirty="0"/>
          </a:p>
        </p:txBody>
      </p:sp>
      <p:sp>
        <p:nvSpPr>
          <p:cNvPr id="925" name="Прямоугольник 924">
            <a:extLst>
              <a:ext uri="{FF2B5EF4-FFF2-40B4-BE49-F238E27FC236}">
                <a16:creationId xmlns:a16="http://schemas.microsoft.com/office/drawing/2014/main" id="{6416009A-47B8-4821-8C24-DF6AE79D6A00}"/>
              </a:ext>
            </a:extLst>
          </p:cNvPr>
          <p:cNvSpPr/>
          <p:nvPr/>
        </p:nvSpPr>
        <p:spPr>
          <a:xfrm>
            <a:off x="1909522" y="323464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линию Мажино </a:t>
            </a:r>
            <a:r>
              <a:rPr lang="ru-RU" sz="400" dirty="0"/>
              <a:t>(1936-1940(не были завершены), после того как Бельгия объявила о нейтралитете) </a:t>
            </a:r>
          </a:p>
          <a:p>
            <a:pPr algn="ctr"/>
            <a:r>
              <a:rPr lang="ru-RU" sz="100" dirty="0"/>
              <a:t>Однако средств на крупные оборонительные сооружения уже не было. Поэтому строительные работы в 1935—1936 году продолжались, но по сооружению небольших, лёгких укреплений, которые возводились самими воинскими частями, а не гражданскими строительными организациями, как это было ранее. Кроме того, в этот период, строятся укрепления, заполняющие интервалы между фортами и казематами всех оборонительных линий. Мелкие укрепления, в силу конструктивной простоты, применения менее квалифицированного труда и стандартизированных конструкций, потребовали значительно меньших финансовых затрат при колоссальном объеме строительства — 15 тысяч блокпостов. Этот новый этап строительства больше не финансировался из многолетнего программного закона, а из бюджетных ассигнований, утверждаемых ежегодно в контексте распределения общего оборонного бюджета. Несмотря на все это, в течение 1936—1939 года на оборонительные линии было израсходовано в общей сложности 2,4 млрд франков. Таким образом, приблизительная сумма затрат на строительство всех секторов линии Мажино составила не менее 7,4 млрд франков, а не 3 млрд, как принято считать в популярной литературе.[2]</a:t>
            </a:r>
            <a:endParaRPr lang="ru-RU" sz="700" dirty="0"/>
          </a:p>
        </p:txBody>
      </p:sp>
      <p:sp>
        <p:nvSpPr>
          <p:cNvPr id="930" name="Прямоугольник 929">
            <a:extLst>
              <a:ext uri="{FF2B5EF4-FFF2-40B4-BE49-F238E27FC236}">
                <a16:creationId xmlns:a16="http://schemas.microsoft.com/office/drawing/2014/main" id="{E67E15E5-A2F4-4D52-AEF5-46BE102841C4}"/>
              </a:ext>
            </a:extLst>
          </p:cNvPr>
          <p:cNvSpPr/>
          <p:nvPr/>
        </p:nvSpPr>
        <p:spPr>
          <a:xfrm>
            <a:off x="1332157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</a:t>
            </a:r>
            <a:r>
              <a:rPr lang="ru-RU" sz="700" dirty="0" err="1"/>
              <a:t>Шовино</a:t>
            </a:r>
            <a:r>
              <a:rPr lang="ru-RU" sz="700" dirty="0"/>
              <a:t> (1939)</a:t>
            </a:r>
          </a:p>
          <a:p>
            <a:pPr algn="ctr"/>
            <a:r>
              <a:rPr lang="ru-RU" sz="200" dirty="0"/>
              <a:t>Линия </a:t>
            </a:r>
            <a:r>
              <a:rPr lang="ru-RU" sz="200" dirty="0" err="1"/>
              <a:t>Шовино</a:t>
            </a:r>
            <a:r>
              <a:rPr lang="ru-RU" sz="200" dirty="0"/>
              <a:t> представляет собой комплекс укреплений , строительство которых началось незадолго до Второй мировой войны , предназначенных для обороны Парижа и его окрестностей .Эта линия разворачивается по дуге вокруг Парижа на протяжении 130 км . Изучал с 1931 года, но начал только в 1939 году, его реализация была слишком поздней и слишком краткой, чтобы играть какую-либо роль в 1940 году </a:t>
            </a:r>
            <a:r>
              <a:rPr lang="en-US" sz="200" dirty="0"/>
              <a:t>https://fr.m.wikipedia.org/wiki/Ligne_Chauvineau</a:t>
            </a:r>
            <a:r>
              <a:rPr lang="ru-RU" sz="200" dirty="0"/>
              <a:t>.</a:t>
            </a:r>
            <a:endParaRPr lang="ru-RU" sz="700" dirty="0"/>
          </a:p>
        </p:txBody>
      </p:sp>
      <p:cxnSp>
        <p:nvCxnSpPr>
          <p:cNvPr id="936" name="Соединительная линия уступом 595">
            <a:extLst>
              <a:ext uri="{FF2B5EF4-FFF2-40B4-BE49-F238E27FC236}">
                <a16:creationId xmlns:a16="http://schemas.microsoft.com/office/drawing/2014/main" id="{8D5A0549-FB77-4C2E-B594-B65A1485BEE6}"/>
              </a:ext>
            </a:extLst>
          </p:cNvPr>
          <p:cNvCxnSpPr>
            <a:cxnSpLocks/>
            <a:stCxn id="838" idx="2"/>
            <a:endCxn id="930" idx="0"/>
          </p:cNvCxnSpPr>
          <p:nvPr/>
        </p:nvCxnSpPr>
        <p:spPr>
          <a:xfrm rot="16200000" flipH="1">
            <a:off x="1381075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620">
            <a:extLst>
              <a:ext uri="{FF2B5EF4-FFF2-40B4-BE49-F238E27FC236}">
                <a16:creationId xmlns:a16="http://schemas.microsoft.com/office/drawing/2014/main" id="{867AC884-CE39-4867-96DB-D9EBBF18C52F}"/>
              </a:ext>
            </a:extLst>
          </p:cNvPr>
          <p:cNvCxnSpPr>
            <a:cxnSpLocks/>
            <a:stCxn id="925" idx="2"/>
            <a:endCxn id="968" idx="0"/>
          </p:cNvCxnSpPr>
          <p:nvPr/>
        </p:nvCxnSpPr>
        <p:spPr>
          <a:xfrm rot="5400000">
            <a:off x="1669757" y="32434624"/>
            <a:ext cx="251126" cy="1154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Прямая со стрелкой 961">
            <a:extLst>
              <a:ext uri="{FF2B5EF4-FFF2-40B4-BE49-F238E27FC236}">
                <a16:creationId xmlns:a16="http://schemas.microsoft.com/office/drawing/2014/main" id="{09B6E0E6-D6FF-4608-A962-E5444DD2B1F6}"/>
              </a:ext>
            </a:extLst>
          </p:cNvPr>
          <p:cNvCxnSpPr>
            <a:cxnSpLocks/>
            <a:stCxn id="966" idx="2"/>
            <a:endCxn id="972" idx="0"/>
          </p:cNvCxnSpPr>
          <p:nvPr/>
        </p:nvCxnSpPr>
        <p:spPr>
          <a:xfrm flipH="1">
            <a:off x="3527411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единительная линия 964">
            <a:extLst>
              <a:ext uri="{FF2B5EF4-FFF2-40B4-BE49-F238E27FC236}">
                <a16:creationId xmlns:a16="http://schemas.microsoft.com/office/drawing/2014/main" id="{13113D0D-26A3-4F82-8078-878772B0A3B5}"/>
              </a:ext>
            </a:extLst>
          </p:cNvPr>
          <p:cNvCxnSpPr>
            <a:cxnSpLocks/>
          </p:cNvCxnSpPr>
          <p:nvPr/>
        </p:nvCxnSpPr>
        <p:spPr>
          <a:xfrm>
            <a:off x="4964538" y="32586017"/>
            <a:ext cx="1938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Прямоугольник 965">
            <a:extLst>
              <a:ext uri="{FF2B5EF4-FFF2-40B4-BE49-F238E27FC236}">
                <a16:creationId xmlns:a16="http://schemas.microsoft.com/office/drawing/2014/main" id="{1B7C5495-CBF2-458D-8838-0ABA9DD8CEFE}"/>
              </a:ext>
            </a:extLst>
          </p:cNvPr>
          <p:cNvSpPr/>
          <p:nvPr/>
        </p:nvSpPr>
        <p:spPr>
          <a:xfrm>
            <a:off x="3064249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Марет (1936-1939)</a:t>
            </a:r>
          </a:p>
          <a:p>
            <a:pPr algn="ctr"/>
            <a:r>
              <a:rPr lang="ru-RU" sz="200" dirty="0"/>
              <a:t>он был предназначен для защиты Туниса от экспансионистских тенденций итальянцев из Ливии , тогдашней итальянской колонии . Названная «линией Мажино пустыни», она тянется на 45 километров, пересекая прибрежную дорогу. Имеет сорок пехотных казематов , восемь больших артиллерийских казематов , пятнадцать командных пунктов и 28 опорных пунктов .</a:t>
            </a:r>
            <a:endParaRPr lang="ru-RU" sz="700" dirty="0"/>
          </a:p>
        </p:txBody>
      </p:sp>
      <p:sp>
        <p:nvSpPr>
          <p:cNvPr id="968" name="Прямоугольник 967">
            <a:extLst>
              <a:ext uri="{FF2B5EF4-FFF2-40B4-BE49-F238E27FC236}">
                <a16:creationId xmlns:a16="http://schemas.microsoft.com/office/drawing/2014/main" id="{7D33C24F-6ED5-40E9-A05B-D1CF8F162A3A}"/>
              </a:ext>
            </a:extLst>
          </p:cNvPr>
          <p:cNvSpPr/>
          <p:nvPr/>
        </p:nvSpPr>
        <p:spPr>
          <a:xfrm>
            <a:off x="75479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на «Новый фронт»(</a:t>
            </a:r>
            <a:r>
              <a:rPr lang="ru-RU" sz="700" dirty="0" err="1"/>
              <a:t>неистор</a:t>
            </a:r>
            <a:r>
              <a:rPr lang="ru-RU" sz="700" dirty="0"/>
              <a:t>) </a:t>
            </a:r>
            <a:r>
              <a:rPr lang="ru-RU" sz="100" dirty="0"/>
              <a:t>С 1934 г. разрабатывались участки «новых фронтов» укрепленных секторов Эско (имеющий два каземата КОРФ и небольшое сооружение: </a:t>
            </a:r>
            <a:r>
              <a:rPr lang="ru-RU" sz="100" dirty="0" err="1"/>
              <a:t>Эт</a:t>
            </a:r>
            <a:r>
              <a:rPr lang="ru-RU" sz="100" dirty="0"/>
              <a:t> ) и </a:t>
            </a:r>
            <a:r>
              <a:rPr lang="ru-RU" sz="100" dirty="0" err="1"/>
              <a:t>Мобеж</a:t>
            </a:r>
            <a:r>
              <a:rPr lang="ru-RU" sz="100" dirty="0"/>
              <a:t> (семь казематов и четыре малых сооружения: </a:t>
            </a:r>
            <a:r>
              <a:rPr lang="ru-RU" sz="100" dirty="0" err="1"/>
              <a:t>Ле-Сарт</a:t>
            </a:r>
            <a:r>
              <a:rPr lang="ru-RU" sz="100" dirty="0"/>
              <a:t> , </a:t>
            </a:r>
            <a:r>
              <a:rPr lang="ru-RU" sz="100" dirty="0" err="1"/>
              <a:t>Берсильи</a:t>
            </a:r>
            <a:r>
              <a:rPr lang="ru-RU" sz="100" dirty="0"/>
              <a:t> , Ла-</a:t>
            </a:r>
            <a:r>
              <a:rPr lang="ru-RU" sz="100" dirty="0" err="1"/>
              <a:t>Сальмань</a:t>
            </a:r>
            <a:r>
              <a:rPr lang="ru-RU" sz="100" dirty="0"/>
              <a:t> ).и </a:t>
            </a:r>
            <a:r>
              <a:rPr lang="ru-RU" sz="100" dirty="0" err="1"/>
              <a:t>Буссуа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2D04A20C-B8D7-4BFF-A71A-A324C27DCC29}"/>
              </a:ext>
            </a:extLst>
          </p:cNvPr>
          <p:cNvSpPr/>
          <p:nvPr/>
        </p:nvSpPr>
        <p:spPr>
          <a:xfrm>
            <a:off x="1909521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Продлить линию «Рейнского фронта» </a:t>
            </a:r>
          </a:p>
          <a:p>
            <a:pPr algn="ctr"/>
            <a:r>
              <a:rPr lang="ru-RU" sz="400" dirty="0"/>
              <a:t>(на границе со </a:t>
            </a:r>
            <a:r>
              <a:rPr lang="ru-RU" sz="400" dirty="0" err="1"/>
              <a:t>швецарией</a:t>
            </a:r>
            <a:r>
              <a:rPr lang="ru-RU" sz="400" dirty="0"/>
              <a:t>)</a:t>
            </a:r>
            <a:endParaRPr lang="ru-RU" sz="700" dirty="0"/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DE3F59CE-A92C-40DB-BADE-2CF310169F9C}"/>
              </a:ext>
            </a:extLst>
          </p:cNvPr>
          <p:cNvSpPr/>
          <p:nvPr/>
        </p:nvSpPr>
        <p:spPr>
          <a:xfrm>
            <a:off x="3064248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Оборона Корсики</a:t>
            </a:r>
          </a:p>
        </p:txBody>
      </p:sp>
      <p:cxnSp>
        <p:nvCxnSpPr>
          <p:cNvPr id="973" name="Соединительная линия уступом 620">
            <a:extLst>
              <a:ext uri="{FF2B5EF4-FFF2-40B4-BE49-F238E27FC236}">
                <a16:creationId xmlns:a16="http://schemas.microsoft.com/office/drawing/2014/main" id="{5236FF21-9101-46CE-8DA2-35F78614F3C0}"/>
              </a:ext>
            </a:extLst>
          </p:cNvPr>
          <p:cNvCxnSpPr>
            <a:cxnSpLocks/>
            <a:stCxn id="925" idx="2"/>
            <a:endCxn id="966" idx="0"/>
          </p:cNvCxnSpPr>
          <p:nvPr/>
        </p:nvCxnSpPr>
        <p:spPr>
          <a:xfrm rot="16200000" flipH="1">
            <a:off x="2824485" y="32434625"/>
            <a:ext cx="251126" cy="1154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620">
            <a:extLst>
              <a:ext uri="{FF2B5EF4-FFF2-40B4-BE49-F238E27FC236}">
                <a16:creationId xmlns:a16="http://schemas.microsoft.com/office/drawing/2014/main" id="{05C116D7-0143-44ED-A7FE-268D9F7F5586}"/>
              </a:ext>
            </a:extLst>
          </p:cNvPr>
          <p:cNvCxnSpPr>
            <a:cxnSpLocks/>
            <a:stCxn id="924" idx="2"/>
            <a:endCxn id="838" idx="0"/>
          </p:cNvCxnSpPr>
          <p:nvPr/>
        </p:nvCxnSpPr>
        <p:spPr>
          <a:xfrm rot="5400000">
            <a:off x="1669758" y="33225751"/>
            <a:ext cx="251126" cy="11547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Соединительная линия уступом 595">
            <a:extLst>
              <a:ext uri="{FF2B5EF4-FFF2-40B4-BE49-F238E27FC236}">
                <a16:creationId xmlns:a16="http://schemas.microsoft.com/office/drawing/2014/main" id="{AC5768FC-E45F-45EF-867C-1650EF004378}"/>
              </a:ext>
            </a:extLst>
          </p:cNvPr>
          <p:cNvCxnSpPr>
            <a:cxnSpLocks/>
            <a:stCxn id="969" idx="2"/>
            <a:endCxn id="930" idx="0"/>
          </p:cNvCxnSpPr>
          <p:nvPr/>
        </p:nvCxnSpPr>
        <p:spPr>
          <a:xfrm rot="5400000">
            <a:off x="1958439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Прямая со стрелкой 977">
            <a:extLst>
              <a:ext uri="{FF2B5EF4-FFF2-40B4-BE49-F238E27FC236}">
                <a16:creationId xmlns:a16="http://schemas.microsoft.com/office/drawing/2014/main" id="{3F9A7E43-0B2E-4D22-9E07-A88E010CF448}"/>
              </a:ext>
            </a:extLst>
          </p:cNvPr>
          <p:cNvCxnSpPr>
            <a:cxnSpLocks/>
            <a:stCxn id="924" idx="2"/>
            <a:endCxn id="969" idx="0"/>
          </p:cNvCxnSpPr>
          <p:nvPr/>
        </p:nvCxnSpPr>
        <p:spPr>
          <a:xfrm flipH="1">
            <a:off x="2372684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>
            <a:extLst>
              <a:ext uri="{FF2B5EF4-FFF2-40B4-BE49-F238E27FC236}">
                <a16:creationId xmlns:a16="http://schemas.microsoft.com/office/drawing/2014/main" id="{122E826A-E9DD-45E8-A66C-2B30C8C04CF7}"/>
              </a:ext>
            </a:extLst>
          </p:cNvPr>
          <p:cNvSpPr/>
          <p:nvPr/>
        </p:nvSpPr>
        <p:spPr>
          <a:xfrm>
            <a:off x="2486886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южную линию Мажино (укрепы на границе с Испанией)</a:t>
            </a:r>
          </a:p>
        </p:txBody>
      </p:sp>
      <p:cxnSp>
        <p:nvCxnSpPr>
          <p:cNvPr id="983" name="Соединительная линия уступом 620">
            <a:extLst>
              <a:ext uri="{FF2B5EF4-FFF2-40B4-BE49-F238E27FC236}">
                <a16:creationId xmlns:a16="http://schemas.microsoft.com/office/drawing/2014/main" id="{3CE80882-2CA0-4491-8835-7D1C49910A5A}"/>
              </a:ext>
            </a:extLst>
          </p:cNvPr>
          <p:cNvCxnSpPr>
            <a:cxnSpLocks/>
            <a:stCxn id="924" idx="2"/>
            <a:endCxn id="979" idx="0"/>
          </p:cNvCxnSpPr>
          <p:nvPr/>
        </p:nvCxnSpPr>
        <p:spPr>
          <a:xfrm rot="16200000" flipH="1">
            <a:off x="2140241" y="33909996"/>
            <a:ext cx="1042252" cy="577364"/>
          </a:xfrm>
          <a:prstGeom prst="bentConnector3">
            <a:avLst>
              <a:gd name="adj1" fmla="val 121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19727326" y="1252766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22079778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22469419" y="15454233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17962983" y="14819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18551097" y="132896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16192033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17374869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19727325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19139211" y="14819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18551097" y="140557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19727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0906856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0908310" y="1558373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19727324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19491381" y="12590548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0668422" y="12589734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0190488" y="13067668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19490704" y="13355917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0668721" y="13354127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0190487" y="13832361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19403091" y="14031644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19784084" y="15177330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19195971" y="15177330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17371565" y="140620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18551097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18608534" y="14413313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19014260" y="14595701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0318742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0375740" y="14410172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0965506" y="14411824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17135082" y="13352475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2325600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869066" y="217073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4974368" y="21693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34038819" y="1738775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42682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67392" y="3752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56456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33129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183681" y="3046242"/>
            <a:ext cx="253178" cy="11594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090355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17371565" y="1558992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24961389" y="146843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22675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16835235" y="14415385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23315129" y="13651387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22727016" y="13643953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1256535" y="12001622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21844647" y="11413509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22675324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1370019" y="14595425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23138487" y="14595425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17834728" y="14602050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16781800" y="1482511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25177954" y="15445232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72BB3CF-D76E-496B-BF14-CAA7D59B3D3C}"/>
              </a:ext>
            </a:extLst>
          </p:cNvPr>
          <p:cNvSpPr/>
          <p:nvPr/>
        </p:nvSpPr>
        <p:spPr>
          <a:xfrm>
            <a:off x="25857072" y="120359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единого профцентра (март 1936) </a:t>
            </a:r>
            <a:r>
              <a:rPr lang="ru-RU" sz="100" dirty="0"/>
              <a:t>(Народные массы все решительнее требовали ее выполнения. С середины мая 1936 г. пролетариат развернул решительную борьбу за улучшение своего положения . Этому предшествовало объединение профсоюзов. В марте 1936 г. на объединительном съезде в Тулузе был, наконец, преодолен раскол профдвижения. Создание единого </a:t>
            </a:r>
            <a:r>
              <a:rPr lang="ru-RU" sz="100" dirty="0" err="1"/>
              <a:t>профценгра</a:t>
            </a:r>
            <a:r>
              <a:rPr lang="ru-RU" sz="100" dirty="0"/>
              <a:t>— ВКТ — имело огромное значение не только для успеха стачечной борьбы, но и для судеб рабочего движения в целом. Единство рабочих рядов на антифашистской платформе, закрепленное профсоюзным единством в борьбе за экономические требования, во многом определило размах и успех майских и июньских стачек 1936 г. В ходе их быстро росла численность ВКТ и создавались новые профсоюзные организации.)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1926445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0412955" y="266991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038726" y="2560561"/>
            <a:ext cx="250065" cy="5475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478397" y="1762962"/>
            <a:ext cx="261604" cy="5539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031763" y="1763533"/>
            <a:ext cx="260173" cy="5513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486789" y="2556172"/>
            <a:ext cx="248634" cy="5577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725403" y="454960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56456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5895964" y="454960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20237010" y="4819607"/>
            <a:ext cx="24883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16822289" y="4819607"/>
            <a:ext cx="248839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916310" y="735362"/>
            <a:ext cx="257063" cy="73714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23671" y="2442723"/>
            <a:ext cx="257062" cy="3956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267392" y="117667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21576917" y="534472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позицию в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20443801" y="534472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Испанской республике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60D17E70-80EB-4591-AE40-68BEF296B8EA}"/>
              </a:ext>
            </a:extLst>
          </p:cNvPr>
          <p:cNvSpPr/>
          <p:nvPr/>
        </p:nvSpPr>
        <p:spPr>
          <a:xfrm>
            <a:off x="1931068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1817244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 (с 7го по 19го июня)</a:t>
            </a: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99EE9BA4-78C3-4ABA-ADB8-97A3C54AB418}"/>
              </a:ext>
            </a:extLst>
          </p:cNvPr>
          <p:cNvSpPr/>
          <p:nvPr/>
        </p:nvSpPr>
        <p:spPr>
          <a:xfrm>
            <a:off x="1703420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21370126" y="5614726"/>
            <a:ext cx="2067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8505486" y="2943248"/>
            <a:ext cx="255119" cy="4547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16200000" flipH="1">
            <a:off x="20212846" y="4650609"/>
            <a:ext cx="255120" cy="11331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2486764" y="4642923"/>
            <a:ext cx="255119" cy="11484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16200000" flipH="1">
            <a:off x="20779405" y="4084050"/>
            <a:ext cx="255119" cy="22662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02772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4757721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5895963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340756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endParaRPr lang="ru-RU" sz="700" dirty="0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>
            <a:off x="14333893" y="4819608"/>
            <a:ext cx="15620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10142" y="81656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140121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27475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8409387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9544020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30678653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331030" y="4150082"/>
            <a:ext cx="257062" cy="541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72865" y="6348971"/>
            <a:ext cx="3076015" cy="557286"/>
          </a:xfrm>
          <a:prstGeom prst="bentConnector3">
            <a:avLst>
              <a:gd name="adj1" fmla="val 34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795391" y="8435622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5400000">
            <a:off x="21850066" y="10647179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42635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53255432-2869-48F1-A1E1-A0BE56536348}"/>
              </a:ext>
            </a:extLst>
          </p:cNvPr>
          <p:cNvSpPr/>
          <p:nvPr/>
        </p:nvSpPr>
        <p:spPr>
          <a:xfrm>
            <a:off x="21581670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5664389" y="4646104"/>
            <a:ext cx="251235" cy="1138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 flipH="1">
            <a:off x="16359126" y="5089608"/>
            <a:ext cx="1" cy="251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643403" y="6335719"/>
            <a:ext cx="3076015" cy="583790"/>
          </a:xfrm>
          <a:prstGeom prst="bentConnector3">
            <a:avLst>
              <a:gd name="adj1" fmla="val 34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33105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181504" y="3841596"/>
            <a:ext cx="257062" cy="11589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28199421" y="3152114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Подъём рабочих ВКТ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28158332" y="3649510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7B805C4F-1AC0-4C6B-A69A-979E67CE5011}"/>
              </a:ext>
            </a:extLst>
          </p:cNvPr>
          <p:cNvSpPr/>
          <p:nvPr/>
        </p:nvSpPr>
        <p:spPr>
          <a:xfrm>
            <a:off x="19310684" y="61547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все законы, ограничивающие свободу печати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19338028" y="700063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 обучение детей (до 14 лет)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0405049" y="694901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Специальная парламентская комиссия должна была обследовать политическое, экономическое и моральное состояние французских колониальных владений.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869066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723672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649997" y="8435622"/>
            <a:ext cx="219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1B9610BC-BEAD-42BE-A81A-905822006B53}"/>
              </a:ext>
            </a:extLst>
          </p:cNvPr>
          <p:cNvSpPr/>
          <p:nvPr/>
        </p:nvSpPr>
        <p:spPr>
          <a:xfrm>
            <a:off x="22730824" y="5340843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Двести семей </a:t>
            </a:r>
            <a:r>
              <a:rPr lang="ru-RU" sz="3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700" dirty="0"/>
          </a:p>
        </p:txBody>
      </p: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928128" y="9964329"/>
            <a:ext cx="3061134" cy="543720"/>
          </a:xfrm>
          <a:prstGeom prst="bentConnector3">
            <a:avLst>
              <a:gd name="adj1" fmla="val 567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500825" y="9935352"/>
            <a:ext cx="3061134" cy="601674"/>
          </a:xfrm>
          <a:prstGeom prst="bentConnector3">
            <a:avLst>
              <a:gd name="adj1" fmla="val 567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33981669" y="1819420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37086819" y="1733060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19 марта : закон о реорганизации Национального экономического совета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364712" y="1732213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 (окончание 1 января 1938) </a:t>
            </a:r>
            <a:r>
              <a:rPr lang="ru-RU" sz="100" dirty="0"/>
              <a:t>(История SNCF ( </a:t>
            </a:r>
            <a:r>
              <a:rPr lang="ru-RU" sz="100" dirty="0" err="1"/>
              <a:t>Societe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chemins</a:t>
            </a:r>
            <a:r>
              <a:rPr lang="ru-RU" sz="100" dirty="0"/>
              <a:t> </a:t>
            </a:r>
            <a:r>
              <a:rPr lang="ru-RU" sz="100" dirty="0" err="1"/>
              <a:t>defer</a:t>
            </a:r>
            <a:r>
              <a:rPr lang="ru-RU" sz="100" dirty="0"/>
              <a:t> </a:t>
            </a:r>
            <a:r>
              <a:rPr lang="ru-RU" sz="100" dirty="0" err="1"/>
              <a:t>français</a:t>
            </a:r>
            <a:r>
              <a:rPr lang="ru-RU" sz="100" dirty="0"/>
              <a:t> ) начинается1 января 1938 года, дата вступления в силу конвенции31 августа 1937 </a:t>
            </a:r>
            <a:r>
              <a:rPr lang="ru-RU" sz="100" dirty="0" err="1"/>
              <a:t>г.в</a:t>
            </a:r>
            <a:r>
              <a:rPr lang="ru-RU" sz="100" dirty="0"/>
              <a:t> связи с созданием SNCF. С этой даты она практически сливается с историей железных дорог Франции , поскольку SNCF берет на себя концессию почти всей французской железнодорожной сети, за исключением второстепенных </a:t>
            </a:r>
            <a:r>
              <a:rPr lang="ru-RU" sz="100" dirty="0" err="1"/>
              <a:t>линийНовая</a:t>
            </a:r>
            <a:r>
              <a:rPr lang="ru-RU" sz="100" dirty="0"/>
              <a:t> компания создала свою организацию по образцу старых частных компаний. Они были обнаружены более или менее в виде пяти регионов: Восток (</a:t>
            </a:r>
            <a:r>
              <a:rPr lang="ru-RU" sz="100" dirty="0" err="1"/>
              <a:t>Compagnie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l'Est</a:t>
            </a:r>
            <a:r>
              <a:rPr lang="ru-RU" sz="100" dirty="0"/>
              <a:t> и Эльзас-Лотарингия ), Север (</a:t>
            </a:r>
            <a:r>
              <a:rPr lang="ru-RU" sz="100" dirty="0" err="1"/>
              <a:t>Compagnie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Nord</a:t>
            </a:r>
            <a:r>
              <a:rPr lang="ru-RU" sz="100" dirty="0"/>
              <a:t>), Запад (штат), Юго-Запад (PO-</a:t>
            </a:r>
            <a:r>
              <a:rPr lang="ru-RU" sz="100" dirty="0" err="1"/>
              <a:t>Midi</a:t>
            </a:r>
            <a:r>
              <a:rPr lang="ru-RU" sz="100" dirty="0"/>
              <a:t>) и Юг. -</a:t>
            </a:r>
            <a:r>
              <a:rPr lang="ru-RU" sz="100" dirty="0" err="1"/>
              <a:t>Est</a:t>
            </a:r>
            <a:r>
              <a:rPr lang="ru-RU" sz="100" dirty="0"/>
              <a:t> (PLM), штаб-квартира которой находилась в Париже, и возглавлялась центральным руководством, ответственным за общую координацию. Основной задачей этого управления была, прежде всего, унификация правил эксплуатации и сигнализации , а также оборудования.)</a:t>
            </a:r>
            <a:endParaRPr lang="ru-RU" sz="700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77B82CEA-3C90-4FE0-9156-5924BFF6910F}"/>
              </a:ext>
            </a:extLst>
          </p:cNvPr>
          <p:cNvSpPr/>
          <p:nvPr/>
        </p:nvSpPr>
        <p:spPr>
          <a:xfrm>
            <a:off x="6930964" y="2237377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Северная национальная авиастроительная компания (окончание 1 февраля 1937) </a:t>
            </a:r>
          </a:p>
          <a:p>
            <a:pPr algn="ctr"/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du Nord (SNCAN) — </a:t>
            </a:r>
            <a:r>
              <a:rPr lang="ru-RU" sz="100" dirty="0"/>
              <a:t>французская компания, созданная в результате национализации производителей военной техники в соответствии с законом Франции.11 августа 1936 г.[ 1 ] .Она была образована группой фабрик </a:t>
            </a:r>
            <a:r>
              <a:rPr lang="en-US" sz="100" dirty="0" err="1"/>
              <a:t>Potez</a:t>
            </a:r>
            <a:r>
              <a:rPr lang="en-US" sz="100" dirty="0"/>
              <a:t> de </a:t>
            </a:r>
            <a:r>
              <a:rPr lang="en-US" sz="100" dirty="0" err="1"/>
              <a:t>Méaulte</a:t>
            </a:r>
            <a:r>
              <a:rPr lang="en-US" sz="100" dirty="0"/>
              <a:t> , CAMS de </a:t>
            </a:r>
            <a:r>
              <a:rPr lang="en-US" sz="100" dirty="0" err="1"/>
              <a:t>Sartrouville</a:t>
            </a:r>
            <a:r>
              <a:rPr lang="en-US" sz="100" dirty="0"/>
              <a:t> , ANF Les </a:t>
            </a:r>
            <a:r>
              <a:rPr lang="en-US" sz="100" dirty="0" err="1"/>
              <a:t>Mureaux</a:t>
            </a:r>
            <a:r>
              <a:rPr lang="en-US" sz="100" dirty="0"/>
              <a:t> aux </a:t>
            </a:r>
            <a:r>
              <a:rPr lang="en-US" sz="100" dirty="0" err="1"/>
              <a:t>Mureaux</a:t>
            </a:r>
            <a:r>
              <a:rPr lang="en-US" sz="100" dirty="0"/>
              <a:t> , </a:t>
            </a:r>
            <a:r>
              <a:rPr lang="en-US" sz="100" dirty="0" err="1"/>
              <a:t>Amiot</a:t>
            </a:r>
            <a:r>
              <a:rPr lang="en-US" sz="100" dirty="0"/>
              <a:t> de </a:t>
            </a:r>
            <a:r>
              <a:rPr lang="en-US" sz="100" dirty="0" err="1"/>
              <a:t>Caudebec-en-Caux</a:t>
            </a:r>
            <a:r>
              <a:rPr lang="en-US" sz="100" dirty="0"/>
              <a:t> </a:t>
            </a:r>
            <a:r>
              <a:rPr lang="ru-RU" sz="100" dirty="0"/>
              <a:t>и </a:t>
            </a:r>
            <a:r>
              <a:rPr lang="en-US" sz="100" dirty="0"/>
              <a:t>Breguet du Havre .</a:t>
            </a:r>
            <a:endParaRPr lang="ru-RU" sz="7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6305509" y="156463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 (окончание 11 августа 1936) </a:t>
            </a:r>
            <a:r>
              <a:rPr lang="ru-RU" sz="100" dirty="0"/>
              <a:t>(Таким образом, по закону о национализации11 августа 1936 </a:t>
            </a:r>
            <a:r>
              <a:rPr lang="ru-RU" sz="100" dirty="0" err="1"/>
              <a:t>г.Правительство</a:t>
            </a:r>
            <a:r>
              <a:rPr lang="ru-RU" sz="100" dirty="0"/>
              <a:t> Франции объединяет заводы и конструкторские бюро нескольких частных компаний в рамках шести государственных компаний ( SNCASO , SNCASE , SNCAC , SNCAN, SNCAO , SNCAM ) [ 3 ] , [ 4 ] . Созданные в статусе публичных компаний с ограниченной ответственностью смешанной экономики, в которых государству принадлежит две трети акций, они управляются советом директоров, все члены которого назначаются государством и президентом которого является Анри де </a:t>
            </a:r>
            <a:r>
              <a:rPr lang="ru-RU" sz="100" dirty="0" err="1"/>
              <a:t>л'Эскайль</a:t>
            </a:r>
            <a:r>
              <a:rPr lang="ru-RU" sz="100" dirty="0"/>
              <a:t> . 4 ] .</a:t>
            </a:r>
            <a:endParaRPr lang="ru-RU" sz="700" dirty="0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73788" y="18852751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5099049" y="1732213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 (окончание ноябрь 1936) </a:t>
            </a:r>
          </a:p>
          <a:p>
            <a:pPr algn="ctr"/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5099049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6309388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6309387" y="1732844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 (окончание 1 апреля 1937) </a:t>
            </a:r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6025374" y="18464200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</p:cNvCxnSpPr>
          <p:nvPr/>
        </p:nvCxnSpPr>
        <p:spPr>
          <a:xfrm rot="5400000">
            <a:off x="4175120" y="13960836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6772550" y="17868441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5562212" y="17862134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6309387" y="1900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6772550" y="18734200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6903420" y="1970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6616065" y="15959055"/>
            <a:ext cx="309227" cy="24169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4491916" y="1970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4339484" y="18477730"/>
            <a:ext cx="1838325" cy="607133"/>
          </a:xfrm>
          <a:prstGeom prst="bentConnector3">
            <a:avLst>
              <a:gd name="adj1" fmla="val 8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5418241" y="19970459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4491916" y="2051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4955079" y="20240459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8117401" y="17323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 (окончание 16 ноября 1936) </a:t>
            </a:r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7515982" y="190041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8723652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7515980" y="164729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 (окончание 25 августа 1936) </a:t>
            </a:r>
            <a:r>
              <a:rPr lang="ru-RU" sz="100" dirty="0"/>
              <a:t>(Таким образом, по закону о национализации11 августа 1936 </a:t>
            </a:r>
            <a:r>
              <a:rPr lang="ru-RU" sz="100" dirty="0" err="1"/>
              <a:t>г.Правительство</a:t>
            </a:r>
            <a:r>
              <a:rPr lang="ru-RU" sz="100" dirty="0"/>
              <a:t> Франции объединяет заводы и конструкторские бюро нескольких частных компаний в рамках шести государственных компаний ( SNCASO , SNCASE , SNCAC , SNCAN, SNCAO , SNCAM ) [ 3 ] , [ 4 ] . Созданные в статусе публичных компаний с ограниченной ответственностью смешанной экономики, в которых государству принадлежит две трети акций, они управляются советом директоров, все члены которого назначаются государством и президентом которого является Анри де </a:t>
            </a:r>
            <a:r>
              <a:rPr lang="ru-RU" sz="100" dirty="0" err="1"/>
              <a:t>л'Эскайль</a:t>
            </a:r>
            <a:r>
              <a:rPr lang="ru-RU" sz="100" dirty="0"/>
              <a:t> . 4 ] .</a:t>
            </a:r>
            <a:endParaRPr lang="ru-RU" sz="700" dirty="0"/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7515981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8718132" y="17725517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7979144" y="18734200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8722575" y="190041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8447442" y="18265902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7829745" y="19970459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620">
            <a:extLst>
              <a:ext uri="{FF2B5EF4-FFF2-40B4-BE49-F238E27FC236}">
                <a16:creationId xmlns:a16="http://schemas.microsoft.com/office/drawing/2014/main" id="{5D24F816-9CB1-4969-868F-446F1DF9BFA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 rot="16200000" flipH="1">
            <a:off x="8124764" y="16867285"/>
            <a:ext cx="310179" cy="601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9334523" y="1970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9051278" y="18868661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0BDC597B-90E5-4855-91F5-F15B370E6E8F}"/>
              </a:ext>
            </a:extLst>
          </p:cNvPr>
          <p:cNvSpPr/>
          <p:nvPr/>
        </p:nvSpPr>
        <p:spPr>
          <a:xfrm>
            <a:off x="8059502" y="223775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Юго-восточная национальная авиастроительная компания (окончание 1 февраля 1937)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Constructions</a:t>
            </a:r>
            <a:r>
              <a:rPr lang="ru-RU" sz="100" dirty="0"/>
              <a:t> </a:t>
            </a:r>
            <a:r>
              <a:rPr lang="ru-RU" sz="100" dirty="0" err="1"/>
              <a:t>aéronautiques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Sud-Est</a:t>
            </a:r>
            <a:r>
              <a:rPr lang="ru-RU" sz="100" dirty="0"/>
              <a:t> ( SNCASE ) — французская компания, созданная в1 февраля 1937 </a:t>
            </a:r>
            <a:r>
              <a:rPr lang="ru-RU" sz="100" dirty="0" err="1"/>
              <a:t>годаи</a:t>
            </a:r>
            <a:r>
              <a:rPr lang="ru-RU" sz="100" dirty="0"/>
              <a:t> исчезла в 1957 году. Она была создана путем национализации и перегруппировки компаний </a:t>
            </a:r>
            <a:r>
              <a:rPr lang="ru-RU" sz="100" dirty="0" err="1"/>
              <a:t>Potez</a:t>
            </a:r>
            <a:r>
              <a:rPr lang="ru-RU" sz="100" dirty="0"/>
              <a:t> в </a:t>
            </a:r>
            <a:r>
              <a:rPr lang="ru-RU" sz="100" dirty="0" err="1"/>
              <a:t>Берре</a:t>
            </a:r>
            <a:r>
              <a:rPr lang="ru-RU" sz="100" dirty="0"/>
              <a:t> , CAMS в </a:t>
            </a:r>
            <a:r>
              <a:rPr lang="ru-RU" sz="100" dirty="0" err="1"/>
              <a:t>Витроле</a:t>
            </a:r>
            <a:r>
              <a:rPr lang="ru-RU" sz="100" dirty="0"/>
              <a:t> , </a:t>
            </a:r>
            <a:r>
              <a:rPr lang="ru-RU" sz="100" dirty="0" err="1"/>
              <a:t>Romano</a:t>
            </a:r>
            <a:r>
              <a:rPr lang="ru-RU" sz="100" dirty="0"/>
              <a:t> в Каннах , SPCA в Марселе , а также </a:t>
            </a:r>
            <a:r>
              <a:rPr lang="ru-RU" sz="100" dirty="0" err="1"/>
              <a:t>Lioré</a:t>
            </a:r>
            <a:r>
              <a:rPr lang="ru-RU" sz="100" dirty="0"/>
              <a:t> и </a:t>
            </a:r>
            <a:r>
              <a:rPr lang="ru-RU" sz="100" dirty="0" err="1"/>
              <a:t>Olivier</a:t>
            </a:r>
            <a:r>
              <a:rPr lang="ru-RU" sz="100" dirty="0"/>
              <a:t> в </a:t>
            </a:r>
            <a:r>
              <a:rPr lang="ru-RU" sz="100" dirty="0" err="1"/>
              <a:t>Аржантёе</a:t>
            </a:r>
            <a:r>
              <a:rPr lang="ru-RU" sz="100" dirty="0"/>
              <a:t> и </a:t>
            </a:r>
            <a:r>
              <a:rPr lang="ru-RU" sz="100" dirty="0" err="1"/>
              <a:t>Клиши</a:t>
            </a:r>
            <a:r>
              <a:rPr lang="ru-RU" sz="100" dirty="0"/>
              <a:t>-ла-</a:t>
            </a:r>
            <a:r>
              <a:rPr lang="ru-RU" sz="100" dirty="0" err="1"/>
              <a:t>Гаренне</a:t>
            </a:r>
            <a:r>
              <a:rPr lang="ru-RU" sz="100" dirty="0"/>
              <a:t> [ 1 ] .В 1939 году была открыта для производства фабрика </a:t>
            </a:r>
            <a:r>
              <a:rPr lang="ru-RU" sz="100" dirty="0" err="1"/>
              <a:t>Мариньян</a:t>
            </a:r>
            <a:r>
              <a:rPr lang="ru-RU" sz="100" dirty="0"/>
              <a:t> там, где уже располагался аэропорт </a:t>
            </a:r>
            <a:r>
              <a:rPr lang="ru-RU" sz="100" dirty="0" err="1"/>
              <a:t>Мариньян</a:t>
            </a:r>
            <a:r>
              <a:rPr lang="ru-RU" sz="100" dirty="0"/>
              <a:t> [ 2 ] .В конце 1940 года SNCASE поглотила Национальное общество авиационного строительства Миди (SNCAM), базирующееся в </a:t>
            </a:r>
            <a:r>
              <a:rPr lang="ru-RU" sz="100" dirty="0" err="1"/>
              <a:t>Тулузе.В</a:t>
            </a:r>
            <a:r>
              <a:rPr lang="ru-RU" sz="100" dirty="0"/>
              <a:t> 1957 году SNCASE была объединена с SNCASO и образовала компанию </a:t>
            </a:r>
            <a:r>
              <a:rPr lang="ru-RU" sz="100" dirty="0" err="1"/>
              <a:t>Sud-Aviation</a:t>
            </a:r>
            <a:r>
              <a:rPr lang="ru-RU" sz="100" dirty="0"/>
              <a:t> , прародительницу компании </a:t>
            </a:r>
            <a:r>
              <a:rPr lang="ru-RU" sz="100" dirty="0" err="1"/>
              <a:t>Aérospatiale</a:t>
            </a:r>
            <a:r>
              <a:rPr lang="ru-RU" sz="100" dirty="0"/>
              <a:t> (см. также </a:t>
            </a:r>
            <a:r>
              <a:rPr lang="ru-RU" sz="100" dirty="0" err="1"/>
              <a:t>Eurocopter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9927904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 (окончание 1 февраля 1937)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Constructions</a:t>
            </a:r>
            <a:r>
              <a:rPr lang="ru-RU" sz="100" dirty="0"/>
              <a:t> </a:t>
            </a:r>
            <a:r>
              <a:rPr lang="ru-RU" sz="100" dirty="0" err="1"/>
              <a:t>aéronautiques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Sud-Est</a:t>
            </a:r>
            <a:r>
              <a:rPr lang="ru-RU" sz="100" dirty="0"/>
              <a:t> ( SNCASE ) — французская компания, созданная в1 февраля 1937 </a:t>
            </a:r>
            <a:r>
              <a:rPr lang="ru-RU" sz="100" dirty="0" err="1"/>
              <a:t>годаи</a:t>
            </a:r>
            <a:r>
              <a:rPr lang="ru-RU" sz="100" dirty="0"/>
              <a:t> исчезла в 1957 году. Она была создана путем национализации и перегруппировки компаний </a:t>
            </a:r>
            <a:r>
              <a:rPr lang="ru-RU" sz="100" dirty="0" err="1"/>
              <a:t>Potez</a:t>
            </a:r>
            <a:r>
              <a:rPr lang="ru-RU" sz="100" dirty="0"/>
              <a:t> в </a:t>
            </a:r>
            <a:r>
              <a:rPr lang="ru-RU" sz="100" dirty="0" err="1"/>
              <a:t>Берре</a:t>
            </a:r>
            <a:r>
              <a:rPr lang="ru-RU" sz="100" dirty="0"/>
              <a:t> , CAMS в </a:t>
            </a:r>
            <a:r>
              <a:rPr lang="ru-RU" sz="100" dirty="0" err="1"/>
              <a:t>Витроле</a:t>
            </a:r>
            <a:r>
              <a:rPr lang="ru-RU" sz="100" dirty="0"/>
              <a:t> , </a:t>
            </a:r>
            <a:r>
              <a:rPr lang="ru-RU" sz="100" dirty="0" err="1"/>
              <a:t>Romano</a:t>
            </a:r>
            <a:r>
              <a:rPr lang="ru-RU" sz="100" dirty="0"/>
              <a:t> в Каннах , SPCA в Марселе , а также </a:t>
            </a:r>
            <a:r>
              <a:rPr lang="ru-RU" sz="100" dirty="0" err="1"/>
              <a:t>Lioré</a:t>
            </a:r>
            <a:r>
              <a:rPr lang="ru-RU" sz="100" dirty="0"/>
              <a:t> и </a:t>
            </a:r>
            <a:r>
              <a:rPr lang="ru-RU" sz="100" dirty="0" err="1"/>
              <a:t>Olivier</a:t>
            </a:r>
            <a:r>
              <a:rPr lang="ru-RU" sz="100" dirty="0"/>
              <a:t> в </a:t>
            </a:r>
            <a:r>
              <a:rPr lang="ru-RU" sz="100" dirty="0" err="1"/>
              <a:t>Аржантёе</a:t>
            </a:r>
            <a:r>
              <a:rPr lang="ru-RU" sz="100" dirty="0"/>
              <a:t> и </a:t>
            </a:r>
            <a:r>
              <a:rPr lang="ru-RU" sz="100" dirty="0" err="1"/>
              <a:t>Клиши</a:t>
            </a:r>
            <a:r>
              <a:rPr lang="ru-RU" sz="100" dirty="0"/>
              <a:t>-ла-</a:t>
            </a:r>
            <a:r>
              <a:rPr lang="ru-RU" sz="100" dirty="0" err="1"/>
              <a:t>Гаренне</a:t>
            </a:r>
            <a:r>
              <a:rPr lang="ru-RU" sz="100" dirty="0"/>
              <a:t> [ 1 ] .В 1939 году была открыта для производства фабрика </a:t>
            </a:r>
            <a:r>
              <a:rPr lang="ru-RU" sz="100" dirty="0" err="1"/>
              <a:t>Мариньян</a:t>
            </a:r>
            <a:r>
              <a:rPr lang="ru-RU" sz="100" dirty="0"/>
              <a:t> там, где уже располагался аэропорт </a:t>
            </a:r>
            <a:r>
              <a:rPr lang="ru-RU" sz="100" dirty="0" err="1"/>
              <a:t>Мариньян</a:t>
            </a:r>
            <a:r>
              <a:rPr lang="ru-RU" sz="100" dirty="0"/>
              <a:t> [ 2 ] .В конце 1940 года SNCASE поглотила Национальное общество авиационного строительства Миди (SNCAM), базирующееся в </a:t>
            </a:r>
            <a:r>
              <a:rPr lang="ru-RU" sz="100" dirty="0" err="1"/>
              <a:t>Тулузе.В</a:t>
            </a:r>
            <a:r>
              <a:rPr lang="ru-RU" sz="100" dirty="0"/>
              <a:t> 1957 году SNCASE была объединена с SNCASO и образовала компанию </a:t>
            </a:r>
            <a:r>
              <a:rPr lang="ru-RU" sz="100" dirty="0" err="1"/>
              <a:t>Sud-Aviation</a:t>
            </a:r>
            <a:r>
              <a:rPr lang="ru-RU" sz="100" dirty="0"/>
              <a:t> , прародительницу компании </a:t>
            </a:r>
            <a:r>
              <a:rPr lang="ru-RU" sz="100" dirty="0" err="1"/>
              <a:t>Aérospatiale</a:t>
            </a:r>
            <a:r>
              <a:rPr lang="ru-RU" sz="100" dirty="0"/>
              <a:t> (см. также </a:t>
            </a:r>
            <a:r>
              <a:rPr lang="ru-RU" sz="100" dirty="0" err="1"/>
              <a:t>Eurocopter</a:t>
            </a:r>
            <a:r>
              <a:rPr lang="ru-RU" sz="100" dirty="0"/>
              <a:t> ).</a:t>
            </a:r>
            <a:endParaRPr lang="ru-RU" sz="700" dirty="0"/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8594459" y="16397591"/>
            <a:ext cx="1181293" cy="2411924"/>
          </a:xfrm>
          <a:prstGeom prst="bentConnector3">
            <a:avLst>
              <a:gd name="adj1" fmla="val 130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9927903" y="190041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10391066" y="18734200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8114297" y="17727933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9009121" y="18911893"/>
            <a:ext cx="966259" cy="610871"/>
          </a:xfrm>
          <a:prstGeom prst="bentConnector3">
            <a:avLst>
              <a:gd name="adj1" fmla="val 1412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6586438" y="18920313"/>
            <a:ext cx="966259" cy="594032"/>
          </a:xfrm>
          <a:prstGeom prst="bentConnector3">
            <a:avLst>
              <a:gd name="adj1" fmla="val 122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7218080" y="16567378"/>
            <a:ext cx="315534" cy="12065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7235713" y="18464200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9329638" y="1732213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8731359" y="16260691"/>
            <a:ext cx="309227" cy="1813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10537309" y="1732213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 (1 апреля 1937)</a:t>
            </a:r>
          </a:p>
          <a:p>
            <a:pPr algn="ctr"/>
            <a:r>
              <a:rPr lang="ru-RU" sz="100" dirty="0"/>
              <a:t>В другом районе,1 апреля 1937 </a:t>
            </a:r>
            <a:r>
              <a:rPr lang="ru-RU" sz="100" dirty="0" err="1"/>
              <a:t>годаКапитан</a:t>
            </a:r>
            <a:r>
              <a:rPr lang="ru-RU" sz="100" dirty="0"/>
              <a:t> Фредерик </a:t>
            </a:r>
            <a:r>
              <a:rPr lang="ru-RU" sz="100" dirty="0" err="1"/>
              <a:t>Жей</a:t>
            </a:r>
            <a:r>
              <a:rPr lang="ru-RU" sz="100" dirty="0"/>
              <a:t> создал первое парашютное подразделение ВВС (и французской военной истории) — 601-ю группу воздушной пехоты ( 601-я GIA ). В составе 602-й GIA она останется оружием под рукой во время французской кампании [ 30 ] .</a:t>
            </a:r>
            <a:endParaRPr lang="ru-RU" sz="700" dirty="0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11134499" y="181941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12347656" y="1818854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11741562" y="1732213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11741562" y="190041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9335194" y="15656855"/>
            <a:ext cx="309227" cy="30213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9937321" y="15054729"/>
            <a:ext cx="309227" cy="4225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11735162" y="17724635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12344565" y="17722294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12204725" y="17862134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7369808" y="4078926"/>
            <a:ext cx="255119" cy="2276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5400000">
            <a:off x="19077168" y="4648047"/>
            <a:ext cx="255120" cy="11382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0784527" y="2940688"/>
            <a:ext cx="255120" cy="455295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43735</TotalTime>
  <Words>4972</Words>
  <Application>Microsoft Office PowerPoint</Application>
  <PresentationFormat>Произвольный</PresentationFormat>
  <Paragraphs>141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2262</cp:revision>
  <dcterms:created xsi:type="dcterms:W3CDTF">2018-10-23T08:09:21Z</dcterms:created>
  <dcterms:modified xsi:type="dcterms:W3CDTF">2024-03-10T19:24:37Z</dcterms:modified>
</cp:coreProperties>
</file>