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5906" autoAdjust="0"/>
  </p:normalViewPr>
  <p:slideViewPr>
    <p:cSldViewPr snapToGrid="0">
      <p:cViewPr>
        <p:scale>
          <a:sx n="60" d="100"/>
          <a:sy n="60" d="100"/>
        </p:scale>
        <p:origin x="-7302" y="-16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2173419" y="4766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 (</a:t>
            </a:r>
            <a:r>
              <a:rPr lang="en-US" sz="1400" dirty="0"/>
              <a:t>Johan Willem </a:t>
            </a:r>
            <a:r>
              <a:rPr lang="en-US" sz="1400" dirty="0" err="1"/>
              <a:t>Albarda</a:t>
            </a:r>
            <a:r>
              <a:rPr lang="ru-RU" sz="1400" dirty="0"/>
              <a:t>)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 </a:t>
            </a:r>
            <a:r>
              <a:rPr lang="ru-RU" sz="300" dirty="0"/>
              <a:t>(Для достижения второго План труда предусматривал создание Общеэкономического совета, в котором предприятия, рабочие и правительство могли бы координировать экономику посредством рационализации, индустриализации и инвестиций. [1] Таким образом, План Труда был отказом от </a:t>
            </a:r>
            <a:r>
              <a:rPr lang="ru-RU" sz="300" dirty="0" err="1"/>
              <a:t>марксистскойортодоксия</a:t>
            </a:r>
            <a:r>
              <a:rPr lang="ru-RU" sz="300" dirty="0"/>
              <a:t> пассивной оппозиции во время завершающегося кризиса капитализма, предоставляющая SDAP образец для поиска ответственности правительства. [6])</a:t>
            </a:r>
            <a:endParaRPr lang="ru-RU" sz="1400" dirty="0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0495208" y="3601293"/>
            <a:ext cx="491113" cy="4981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435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580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435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580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32478" y="125416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399882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20695" y="10493258"/>
            <a:ext cx="418093" cy="36786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16013" y="11697940"/>
            <a:ext cx="418093" cy="12692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15054" y="11766225"/>
            <a:ext cx="438238" cy="11125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51517" y="10529762"/>
            <a:ext cx="432716" cy="3579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2475" y="11730719"/>
            <a:ext cx="412571" cy="11981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7158" y="11724199"/>
            <a:ext cx="412571" cy="1211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2173420" y="63351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 </a:t>
            </a:r>
            <a:r>
              <a:rPr lang="ru-RU" sz="500" dirty="0"/>
              <a:t>(</a:t>
            </a:r>
            <a:r>
              <a:rPr lang="ru-RU" sz="500" dirty="0" err="1"/>
              <a:t>Doorbraak</a:t>
            </a:r>
            <a:r>
              <a:rPr lang="ru-RU" sz="500" dirty="0"/>
              <a:t> («Прорыв») был краткосрочным политическим движением в Нидерландах после Второй мировой войны , с заявленной целью обновления политики Нидерландов путем объединения прогрессивных либералов , христианских демократов и социал-демократов в единую прогрессивную политическую партию. При этом движение стремилось «прорваться» через </a:t>
            </a:r>
            <a:r>
              <a:rPr lang="ru-RU" sz="500" dirty="0" err="1"/>
              <a:t>столбничество</a:t>
            </a:r>
            <a:r>
              <a:rPr lang="ru-RU" sz="500" dirty="0"/>
              <a:t> в голландской политике. Это привело к созданию современной Лейбористской партии)</a:t>
            </a:r>
            <a:endParaRPr lang="ru-RU" sz="1400" dirty="0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4F316976-911A-4E72-B1C8-52264BC14EA0}"/>
              </a:ext>
            </a:extLst>
          </p:cNvPr>
          <p:cNvSpPr/>
          <p:nvPr/>
        </p:nvSpPr>
        <p:spPr>
          <a:xfrm>
            <a:off x="22173420" y="77054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Всеобщее избирательное право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 </a:t>
            </a:r>
            <a:r>
              <a:rPr lang="ru-RU" sz="800" dirty="0"/>
              <a:t>(партия хотела разоружить голландскую армию . Партия выступала против милитаризма и национализма . После подъема немецкой нацистской партии SDAP начала агитировать за создание народной армии.)</a:t>
            </a:r>
            <a:endParaRPr lang="ru-RU" sz="1400" dirty="0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7108229" y="63331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65161" y="92905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 </a:t>
            </a:r>
            <a:r>
              <a:rPr lang="ru-RU" sz="200" dirty="0"/>
              <a:t>(Лейбористский и Социалистический Интернационал ( LSI ; нем . </a:t>
            </a:r>
            <a:r>
              <a:rPr lang="ru-RU" sz="200" dirty="0" err="1"/>
              <a:t>Sozialistische</a:t>
            </a:r>
            <a:r>
              <a:rPr lang="ru-RU" sz="200" dirty="0"/>
              <a:t> </a:t>
            </a:r>
            <a:r>
              <a:rPr lang="ru-RU" sz="200" dirty="0" err="1"/>
              <a:t>Arbeiter-Internationale</a:t>
            </a:r>
            <a:r>
              <a:rPr lang="ru-RU" sz="200" dirty="0"/>
              <a:t> , SAI ) был международной организацией социалистических и рабочих партий, действовавшей между 1923 и 1940 годами. Группа была создана путем слияния конкурирующего Венского Интернационала и бывшего Второго Интернационала . , основанный в Лондоне, и был предшественником современного Социалистического Интернационала .Лейбористский и Социалистический Интернационал.</a:t>
            </a:r>
            <a:br>
              <a:rPr lang="ru-RU" sz="200" dirty="0"/>
            </a:br>
            <a:r>
              <a:rPr lang="ru-RU" sz="200" dirty="0"/>
              <a:t>У LSI была история соперничества с Коммунистическим Интернационалом (Коминтерном), с которым она конкурировала за лидерство в международном социалистическом и рабочем движении. Однако, в отличие от Коминтерна, LSI не осуществлял прямого контроля над действиями своих секций, будучи созданным как федерация автономных национальных партий)</a:t>
            </a:r>
            <a:endParaRPr lang="ru-RU" sz="14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69289" y="928276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7112929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алкоголь (партия считала алкоголизм одним из злейших врагов рабочего класса.)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>
            <a:off x="25481079" y="9822765"/>
            <a:ext cx="388210" cy="7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4" idx="2"/>
            <a:endCxn id="377" idx="0"/>
          </p:cNvCxnSpPr>
          <p:nvPr/>
        </p:nvCxnSpPr>
        <p:spPr>
          <a:xfrm rot="16200000" flipH="1">
            <a:off x="23574721" y="8442100"/>
            <a:ext cx="505057" cy="11917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3231378" y="5846351"/>
            <a:ext cx="1" cy="488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1705805" y="4809590"/>
            <a:ext cx="488813" cy="25623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226265" y="4851463"/>
            <a:ext cx="477631" cy="24674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16200000" flipH="1">
            <a:off x="25455401" y="3622328"/>
            <a:ext cx="486764" cy="49348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 стрелкой 386">
            <a:extLst>
              <a:ext uri="{FF2B5EF4-FFF2-40B4-BE49-F238E27FC236}">
                <a16:creationId xmlns:a16="http://schemas.microsoft.com/office/drawing/2014/main" id="{92C2693E-C249-4BE0-B4C9-8EF032E230A4}"/>
              </a:ext>
            </a:extLst>
          </p:cNvPr>
          <p:cNvCxnSpPr>
            <a:cxnSpLocks/>
            <a:stCxn id="373" idx="2"/>
            <a:endCxn id="374" idx="0"/>
          </p:cNvCxnSpPr>
          <p:nvPr/>
        </p:nvCxnSpPr>
        <p:spPr>
          <a:xfrm>
            <a:off x="23231379" y="7415163"/>
            <a:ext cx="0" cy="290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640824" y="63239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6786251" y="6316513"/>
            <a:ext cx="297169" cy="2472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4645525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552549" y="7550215"/>
            <a:ext cx="297169" cy="4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 </a:t>
            </a:r>
            <a:r>
              <a:rPr lang="ru-RU" sz="600" dirty="0"/>
              <a:t>(Молодые социалисты в </a:t>
            </a:r>
            <a:r>
              <a:rPr lang="ru-RU" sz="600" dirty="0" err="1"/>
              <a:t>PvdA</a:t>
            </a:r>
            <a:r>
              <a:rPr lang="ru-RU" sz="600" dirty="0"/>
              <a:t> ( голландский : </a:t>
            </a:r>
            <a:r>
              <a:rPr lang="ru-RU" sz="600" dirty="0" err="1"/>
              <a:t>Jonge</a:t>
            </a:r>
            <a:r>
              <a:rPr lang="ru-RU" sz="600" dirty="0"/>
              <a:t> </a:t>
            </a:r>
            <a:r>
              <a:rPr lang="ru-RU" sz="600" dirty="0" err="1"/>
              <a:t>Socialisten</a:t>
            </a:r>
            <a:r>
              <a:rPr lang="ru-RU" sz="600" dirty="0"/>
              <a:t> </a:t>
            </a:r>
            <a:r>
              <a:rPr lang="ru-RU" sz="600" dirty="0" err="1"/>
              <a:t>in</a:t>
            </a:r>
            <a:r>
              <a:rPr lang="ru-RU" sz="600" dirty="0"/>
              <a:t> </a:t>
            </a:r>
            <a:r>
              <a:rPr lang="ru-RU" sz="600" dirty="0" err="1"/>
              <a:t>de</a:t>
            </a:r>
            <a:r>
              <a:rPr lang="ru-RU" sz="600" dirty="0"/>
              <a:t> </a:t>
            </a:r>
            <a:r>
              <a:rPr lang="ru-RU" sz="600" dirty="0" err="1"/>
              <a:t>PvdA</a:t>
            </a:r>
            <a:r>
              <a:rPr lang="ru-RU" sz="600" dirty="0"/>
              <a:t> , JS ) — голландская социал-демократическая молодежная организация. JS — политически независимая организация, но она связана с Лейбористской партией (</a:t>
            </a:r>
            <a:r>
              <a:rPr lang="ru-RU" sz="600" dirty="0" err="1"/>
              <a:t>PvdA</a:t>
            </a:r>
            <a:r>
              <a:rPr lang="ru-RU" sz="600" dirty="0"/>
              <a:t>) . Участникам должно быть от 12 до 28 лет. Члены не обязаны быть членами Лейбористской партии.)</a:t>
            </a:r>
            <a:endParaRPr lang="ru-RU" sz="1400" dirty="0"/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0877769" y="6925620"/>
            <a:ext cx="3432878" cy="1274340"/>
          </a:xfrm>
          <a:prstGeom prst="bentConnector3">
            <a:avLst>
              <a:gd name="adj1" fmla="val 72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C690B294-5BDF-4A5A-AA15-5512A511E9A7}"/>
              </a:ext>
            </a:extLst>
          </p:cNvPr>
          <p:cNvSpPr/>
          <p:nvPr/>
        </p:nvSpPr>
        <p:spPr>
          <a:xfrm>
            <a:off x="23365161" y="110441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партии интернационала (пути </a:t>
            </a:r>
            <a:r>
              <a:rPr lang="ru-RU" sz="1400" dirty="0" err="1"/>
              <a:t>соц-демов</a:t>
            </a:r>
            <a:r>
              <a:rPr lang="ru-RU" sz="1400" dirty="0"/>
              <a:t>)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496E61C3-6180-4378-8D82-CD2A389D3C3F}"/>
              </a:ext>
            </a:extLst>
          </p:cNvPr>
          <p:cNvCxnSpPr>
            <a:cxnSpLocks/>
            <a:stCxn id="377" idx="2"/>
            <a:endCxn id="397" idx="0"/>
          </p:cNvCxnSpPr>
          <p:nvPr/>
        </p:nvCxnSpPr>
        <p:spPr>
          <a:xfrm>
            <a:off x="24423120" y="10370500"/>
            <a:ext cx="0" cy="673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97" idx="2"/>
            <a:endCxn id="402" idx="0"/>
          </p:cNvCxnSpPr>
          <p:nvPr/>
        </p:nvCxnSpPr>
        <p:spPr>
          <a:xfrm rot="16200000" flipH="1">
            <a:off x="24821596" y="11725713"/>
            <a:ext cx="434093" cy="12310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97" idx="2"/>
            <a:endCxn id="401" idx="0"/>
          </p:cNvCxnSpPr>
          <p:nvPr/>
        </p:nvCxnSpPr>
        <p:spPr>
          <a:xfrm rot="5400000">
            <a:off x="23588369" y="11725398"/>
            <a:ext cx="435960" cy="123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26517" y="13240564"/>
            <a:ext cx="455803" cy="1206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395575" y="13216469"/>
            <a:ext cx="450281" cy="12605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2173419" y="29614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C6779BB4-BB4D-4894-91E3-C6F71EBAE86C}"/>
              </a:ext>
            </a:extLst>
          </p:cNvPr>
          <p:cNvSpPr/>
          <p:nvPr/>
        </p:nvSpPr>
        <p:spPr>
          <a:xfrm>
            <a:off x="6562448" y="5213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Уступка требованиям Великобритании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4" idx="2"/>
            <a:endCxn id="378" idx="0"/>
          </p:cNvCxnSpPr>
          <p:nvPr/>
        </p:nvCxnSpPr>
        <p:spPr>
          <a:xfrm rot="16200000" flipH="1">
            <a:off x="24830652" y="7186169"/>
            <a:ext cx="497322" cy="3695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2868939" y="4403912"/>
            <a:ext cx="72487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 </a:t>
            </a:r>
            <a:r>
              <a:rPr lang="ru-RU" sz="400" dirty="0"/>
              <a:t>(опасаясь агрессии со стороны Германии, для которой </a:t>
            </a:r>
            <a:r>
              <a:rPr lang="ru-RU" sz="400" dirty="0" err="1"/>
              <a:t>Нидерландыбыли</a:t>
            </a:r>
            <a:r>
              <a:rPr lang="ru-RU" sz="400" dirty="0"/>
              <a:t> удобным плацдармом для действий в северо-западном на15% членов НСД были выходцами из Нидерландской Индии, но именно их </a:t>
            </a:r>
            <a:r>
              <a:rPr lang="ru-RU" sz="400" dirty="0" err="1"/>
              <a:t>взносысоставляли</a:t>
            </a:r>
            <a:r>
              <a:rPr lang="ru-RU" sz="400" dirty="0"/>
              <a:t> третью часть доходов партии.348 НОВЕЙШИЙ </a:t>
            </a:r>
            <a:r>
              <a:rPr lang="ru-RU" sz="400" dirty="0" err="1"/>
              <a:t>ПЕРИОДправлении</a:t>
            </a:r>
            <a:r>
              <a:rPr lang="ru-RU" sz="400" dirty="0"/>
              <a:t>, в декабре 1937 г. все же приняли закон об </a:t>
            </a:r>
            <a:r>
              <a:rPr lang="ru-RU" sz="400" dirty="0" err="1"/>
              <a:t>увеличенииармии</a:t>
            </a:r>
            <a:r>
              <a:rPr lang="ru-RU" sz="400" dirty="0"/>
              <a:t>.)</a:t>
            </a:r>
            <a:endParaRPr lang="ru-RU" sz="1400" dirty="0"/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 </a:t>
            </a:r>
            <a:r>
              <a:rPr lang="ru-RU" sz="400" dirty="0"/>
              <a:t>(В то же время нидерландское правительство отклонило </a:t>
            </a:r>
            <a:r>
              <a:rPr lang="ru-RU" sz="400" dirty="0" err="1"/>
              <a:t>ипредложение</a:t>
            </a:r>
            <a:r>
              <a:rPr lang="ru-RU" sz="400" dirty="0"/>
              <a:t> Германии от 29 октября 1937 г. заключить с ней </a:t>
            </a:r>
            <a:r>
              <a:rPr lang="ru-RU" sz="400" dirty="0" err="1"/>
              <a:t>договор,гарантировавший</a:t>
            </a:r>
            <a:r>
              <a:rPr lang="ru-RU" sz="400" dirty="0"/>
              <a:t> нейтралитет </a:t>
            </a:r>
            <a:r>
              <a:rPr lang="ru-RU" sz="400" dirty="0" err="1"/>
              <a:t>Нидерландов.Опасаясь</a:t>
            </a:r>
            <a:r>
              <a:rPr lang="ru-RU" sz="400" dirty="0"/>
              <a:t> также возможного захвата Индонезии Японией (</a:t>
            </a:r>
            <a:r>
              <a:rPr lang="ru-RU" sz="400" dirty="0" err="1"/>
              <a:t>заключениегермано</a:t>
            </a:r>
            <a:r>
              <a:rPr lang="ru-RU" sz="400" dirty="0"/>
              <a:t>-японского так называемого «</a:t>
            </a:r>
            <a:r>
              <a:rPr lang="ru-RU" sz="400" dirty="0" err="1"/>
              <a:t>антикоминтернов-ского</a:t>
            </a:r>
            <a:r>
              <a:rPr lang="ru-RU" sz="400" dirty="0"/>
              <a:t>» пакта 1936 г. давало все основания полагать, что Германия </a:t>
            </a:r>
            <a:r>
              <a:rPr lang="ru-RU" sz="400" dirty="0" err="1"/>
              <a:t>поддержалабы</a:t>
            </a:r>
            <a:r>
              <a:rPr lang="ru-RU" sz="400" dirty="0"/>
              <a:t> Японию), нидерландское правительство вынуждено </a:t>
            </a:r>
            <a:r>
              <a:rPr lang="ru-RU" sz="400" dirty="0" err="1"/>
              <a:t>былозаключить</a:t>
            </a:r>
            <a:r>
              <a:rPr lang="ru-RU" sz="400" dirty="0"/>
              <a:t> соглашение с Англией о совместной защите </a:t>
            </a:r>
            <a:r>
              <a:rPr lang="ru-RU" sz="400" dirty="0" err="1"/>
              <a:t>колониальныхвладений</a:t>
            </a:r>
            <a:r>
              <a:rPr lang="ru-RU" sz="400" dirty="0"/>
              <a:t> в Юго-Восточной Азии. После нападения 1 сентября 1939 г..)</a:t>
            </a:r>
            <a:endParaRPr lang="ru-RU" sz="1400" dirty="0"/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 </a:t>
            </a:r>
            <a:r>
              <a:rPr lang="ru-RU" sz="600" dirty="0"/>
              <a:t>(В то же время нидерландское правительство отклонило предложение Германии от 29 октября 1937 г. заключить с ней </a:t>
            </a:r>
            <a:r>
              <a:rPr lang="ru-RU" sz="600" dirty="0" err="1"/>
              <a:t>договор,гарантировавший</a:t>
            </a:r>
            <a:r>
              <a:rPr lang="ru-RU" sz="600" dirty="0"/>
              <a:t> нейтралитет Нидерландов.)</a:t>
            </a:r>
            <a:endParaRPr lang="ru-RU" sz="1400" dirty="0"/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187285" y="-3277742"/>
            <a:ext cx="724878" cy="153633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233026" y="39824"/>
            <a:ext cx="720966" cy="8724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 </a:t>
            </a:r>
            <a:r>
              <a:rPr lang="ru-RU" sz="300" dirty="0"/>
              <a:t>(Коллективный трудовой договор ( КТД ) — письменное соглашение , в котором излагаются соглашения об условиях занятости , заключенные между одним или несколькими работодателями или организациями работодателей с одной или несколькими организациями работников . Во многих случаях переговоры проходят через торговый совет . Коллективные переговоры должны обеспечивать равенство сторон. Коллективный трудовой договор находит отражение в индивидуальном трудовом договоре , который работодатель и работник заключают друг с другом. С коллективным </a:t>
            </a:r>
            <a:r>
              <a:rPr lang="ru-RU" sz="300" dirty="0" err="1"/>
              <a:t>договоромчасто</a:t>
            </a:r>
            <a:r>
              <a:rPr lang="ru-RU" sz="300" dirty="0"/>
              <a:t> относится к конкретному коллективному трудовому договору, с коллективным трудовым договором в целом.)</a:t>
            </a:r>
            <a:endParaRPr lang="ru-RU" sz="14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306351"/>
            <a:ext cx="13247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>
            <a:off x="24289337" y="5302439"/>
            <a:ext cx="6608345" cy="3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1604394" y="-4331543"/>
            <a:ext cx="720965" cy="17466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 </a:t>
            </a:r>
            <a:r>
              <a:rPr lang="ru-RU" sz="500" dirty="0"/>
              <a:t>(В течение 1930-х годов группы молодых членов партии, в том числе Пит </a:t>
            </a:r>
            <a:r>
              <a:rPr lang="ru-RU" sz="500" dirty="0" err="1"/>
              <a:t>Лифтинк</a:t>
            </a:r>
            <a:r>
              <a:rPr lang="ru-RU" sz="500" dirty="0"/>
              <a:t> , начинают развивать поддержку государственного вмешательства в экономику и формируют христианскую основу для этого вмешательства на основе работы теолога Карла Барта)</a:t>
            </a:r>
            <a:endParaRPr lang="ru-RU" sz="1400" dirty="0"/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 </a:t>
            </a:r>
            <a:r>
              <a:rPr lang="ru-RU" sz="300" dirty="0"/>
              <a:t>(Вильгельмина хотела, чтобы принц </a:t>
            </a:r>
            <a:r>
              <a:rPr lang="ru-RU" sz="300" dirty="0" err="1"/>
              <a:t>Бернхард</a:t>
            </a:r>
            <a:r>
              <a:rPr lang="ru-RU" sz="300" dirty="0"/>
              <a:t> был назначен Верховным главнокомандующим вооруженными силами Нидерландов. </a:t>
            </a:r>
            <a:r>
              <a:rPr lang="ru-RU" sz="300" dirty="0" err="1"/>
              <a:t>Бернхард</a:t>
            </a:r>
            <a:r>
              <a:rPr lang="ru-RU" sz="300" dirty="0"/>
              <a:t> хотел сделать себя «полезным», и таким образом Вильгельмина получила бы влияние. </a:t>
            </a:r>
            <a:r>
              <a:rPr lang="ru-RU" sz="300" dirty="0" err="1"/>
              <a:t>Бернхард</a:t>
            </a:r>
            <a:r>
              <a:rPr lang="ru-RU" sz="300" dirty="0"/>
              <a:t>, как главнокомандующий, будет иметь под своим командованием военную власть в Нидерландах. Поскольку осенью 1944 года линия фронта проходила через центр Нидерландов, власть в освобожденных Нидерландах принадлежала Военным властям. Поначалу это назначение встретило отказ Эйзенхауэра , </a:t>
            </a:r>
            <a:r>
              <a:rPr lang="ru-RU" sz="300" dirty="0" err="1"/>
              <a:t>Бернхард</a:t>
            </a:r>
            <a:r>
              <a:rPr lang="ru-RU" sz="300" dirty="0"/>
              <a:t> не имел военной подготовки и военного опыта. Однако в ноябре 1944 года </a:t>
            </a:r>
            <a:r>
              <a:rPr lang="ru-RU" sz="300" dirty="0" err="1"/>
              <a:t>Бернхарду</a:t>
            </a:r>
            <a:r>
              <a:rPr lang="ru-RU" sz="300" dirty="0"/>
              <a:t> удалось получить разрешение от начальника штаба Эйзенхауэра </a:t>
            </a:r>
            <a:r>
              <a:rPr lang="ru-RU" sz="300" dirty="0" err="1"/>
              <a:t>Беделла</a:t>
            </a:r>
            <a:r>
              <a:rPr lang="ru-RU" sz="300" dirty="0"/>
              <a:t> Смита . [63]28 ноября 1944 года Вильгельмина направила в кабинет письмо, в котором говорилось, что она была бы признательна за назначение принца </a:t>
            </a:r>
            <a:r>
              <a:rPr lang="ru-RU" sz="300" dirty="0" err="1"/>
              <a:t>Бернхарда</a:t>
            </a:r>
            <a:r>
              <a:rPr lang="ru-RU" sz="300" dirty="0"/>
              <a:t> главнокомандующим с 1 декабря. Ван </a:t>
            </a:r>
            <a:r>
              <a:rPr lang="ru-RU" sz="300" dirty="0" err="1"/>
              <a:t>Лидт</a:t>
            </a:r>
            <a:r>
              <a:rPr lang="ru-RU" sz="300" dirty="0"/>
              <a:t> де </a:t>
            </a:r>
            <a:r>
              <a:rPr lang="ru-RU" sz="300" dirty="0" err="1"/>
              <a:t>Жеуд</a:t>
            </a:r>
            <a:r>
              <a:rPr lang="ru-RU" sz="300" dirty="0"/>
              <a:t> удивился и рассказал о « странном послании » и « кувырком » методах. Он сообщил Вильгельмине, поддержанной кабинетом, что « реальность момента заставляет присутствующих здесь министров прийти к заключению, что такое назначение теперь решительно не рекомендуется, Ваше Величество». [63]Кабинет не ждал большего влияния Вильгельмины и ожидал, что главнокомандующему, возможно, придется запачкать руки, что может навредить принцу. </a:t>
            </a:r>
            <a:r>
              <a:rPr lang="ru-RU" sz="300" dirty="0" err="1"/>
              <a:t>Гербранди</a:t>
            </a:r>
            <a:r>
              <a:rPr lang="ru-RU" sz="300" dirty="0"/>
              <a:t> заявил в 1956 году, что роман привел к ужасной ссоре с королевой. Но назначение </a:t>
            </a:r>
            <a:r>
              <a:rPr lang="ru-RU" sz="300" dirty="0" err="1"/>
              <a:t>Бернхарда</a:t>
            </a:r>
            <a:r>
              <a:rPr lang="ru-RU" sz="300" dirty="0"/>
              <a:t> провалилось. [63]) </a:t>
            </a:r>
            <a:endParaRPr lang="ru-RU" sz="1400" dirty="0"/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 с Бельгией </a:t>
            </a:r>
            <a:r>
              <a:rPr lang="ru-RU" sz="600" dirty="0"/>
              <a:t>(Вместе с королем Леопольдом III теперь также нейтральной Бельгии она разработала несколько инициатив по поддержанию мира в Европе, которые не принесли никаких результатов, но помогли улучшить голландско-бельгийские отношения.)</a:t>
            </a:r>
            <a:endParaRPr lang="ru-RU" sz="1400" dirty="0"/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 </a:t>
            </a:r>
            <a:br>
              <a:rPr lang="ru-RU" sz="1400" dirty="0"/>
            </a:br>
            <a:r>
              <a:rPr lang="ru-RU" sz="400" dirty="0"/>
              <a:t>(Во время войны она говорила о политической идее «обновления», которая возникла из-за ее разочарования в довоенной политической системе. Это так и не было полностью проработано, но основные темы были следующими: отмена столпов , еще большая власть Короны и более объединенные Нидерланды. У нее часто возникали конфликты со своими министрами, которые были сторонниками довоенной системы. Однако она верила, что народ ее поддержит.)</a:t>
            </a:r>
            <a:endParaRPr lang="ru-RU" sz="1400" dirty="0"/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7050178" y="2963243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4289337" y="3501472"/>
            <a:ext cx="2472895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30790</TotalTime>
  <Words>3193</Words>
  <Application>Microsoft Office PowerPoint</Application>
  <PresentationFormat>Произвольный</PresentationFormat>
  <Paragraphs>278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1751</cp:revision>
  <dcterms:created xsi:type="dcterms:W3CDTF">2018-10-23T08:09:21Z</dcterms:created>
  <dcterms:modified xsi:type="dcterms:W3CDTF">2023-07-28T11:56:29Z</dcterms:modified>
</cp:coreProperties>
</file>