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51206400" cy="36018788"/>
  <p:notesSz cx="6858000" cy="9144000"/>
  <p:defaultTextStyle>
    <a:defPPr>
      <a:defRPr lang="ru-RU"/>
    </a:defPPr>
    <a:lvl1pPr marL="0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6144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2289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98433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64578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30722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96867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63011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29155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4">
          <p15:clr>
            <a:srgbClr val="A4A3A4"/>
          </p15:clr>
        </p15:guide>
        <p15:guide id="2" pos="161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3FB1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5" autoAdjust="0"/>
    <p:restoredTop sz="96374" autoAdjust="0"/>
  </p:normalViewPr>
  <p:slideViewPr>
    <p:cSldViewPr snapToGrid="0">
      <p:cViewPr>
        <p:scale>
          <a:sx n="160" d="100"/>
          <a:sy n="160" d="100"/>
        </p:scale>
        <p:origin x="-20376" y="-17478"/>
      </p:cViewPr>
      <p:guideLst>
        <p:guide orient="horz" pos="11344"/>
        <p:guide pos="161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29.03.2024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667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00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4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8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1999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5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89332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36663" y="1143000"/>
            <a:ext cx="43846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6EE9E-3817-4644-8752-DBAA6FA3C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7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1" y="5894744"/>
            <a:ext cx="38404800" cy="12539874"/>
          </a:xfrm>
        </p:spPr>
        <p:txBody>
          <a:bodyPr anchor="b"/>
          <a:lstStyle>
            <a:lvl1pPr algn="ctr"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1" y="18918204"/>
            <a:ext cx="38404800" cy="8696200"/>
          </a:xfrm>
        </p:spPr>
        <p:txBody>
          <a:bodyPr/>
          <a:lstStyle>
            <a:lvl1pPr marL="0" indent="0" algn="ctr">
              <a:buNone/>
              <a:defRPr sz="9900"/>
            </a:lvl1pPr>
            <a:lvl2pPr marL="1878359" indent="0" algn="ctr">
              <a:buNone/>
              <a:defRPr sz="8200"/>
            </a:lvl2pPr>
            <a:lvl3pPr marL="3756718" indent="0" algn="ctr">
              <a:buNone/>
              <a:defRPr sz="7400"/>
            </a:lvl3pPr>
            <a:lvl4pPr marL="5635077" indent="0" algn="ctr">
              <a:buNone/>
              <a:defRPr sz="6600"/>
            </a:lvl4pPr>
            <a:lvl5pPr marL="7513436" indent="0" algn="ctr">
              <a:buNone/>
              <a:defRPr sz="6600"/>
            </a:lvl5pPr>
            <a:lvl6pPr marL="9391794" indent="0" algn="ctr">
              <a:buNone/>
              <a:defRPr sz="6600"/>
            </a:lvl6pPr>
            <a:lvl7pPr marL="11270153" indent="0" algn="ctr">
              <a:buNone/>
              <a:defRPr sz="6600"/>
            </a:lvl7pPr>
            <a:lvl8pPr marL="13148512" indent="0" algn="ctr">
              <a:buNone/>
              <a:defRPr sz="6600"/>
            </a:lvl8pPr>
            <a:lvl9pPr marL="15026871" indent="0" algn="ctr">
              <a:buNone/>
              <a:defRPr sz="6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29.03.2024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29.03.2024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917668"/>
            <a:ext cx="11041380" cy="3052425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17668"/>
            <a:ext cx="32484061" cy="3052425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29.03.2024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29.03.2024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4" y="8979693"/>
            <a:ext cx="44165519" cy="14982813"/>
          </a:xfrm>
        </p:spPr>
        <p:txBody>
          <a:bodyPr anchor="b"/>
          <a:lstStyle>
            <a:lvl1pPr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4" y="24104247"/>
            <a:ext cx="44165519" cy="7879108"/>
          </a:xfrm>
        </p:spPr>
        <p:txBody>
          <a:bodyPr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187835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375671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56350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75134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939179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12701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31485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50268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29.03.2024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2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1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29.03.2024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917674"/>
            <a:ext cx="44165519" cy="69619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829610"/>
            <a:ext cx="21662706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3156863"/>
            <a:ext cx="21662706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829610"/>
            <a:ext cx="21769390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3156863"/>
            <a:ext cx="21769390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29.03.2024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29.03.2024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29.03.2024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186042"/>
            <a:ext cx="25923240" cy="25596684"/>
          </a:xfrm>
        </p:spPr>
        <p:txBody>
          <a:bodyPr/>
          <a:lstStyle>
            <a:lvl1pPr>
              <a:defRPr sz="131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29.03.2024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186042"/>
            <a:ext cx="25923240" cy="25596684"/>
          </a:xfrm>
        </p:spPr>
        <p:txBody>
          <a:bodyPr anchor="t"/>
          <a:lstStyle>
            <a:lvl1pPr marL="0" indent="0">
              <a:buNone/>
              <a:defRPr sz="13100"/>
            </a:lvl1pPr>
            <a:lvl2pPr marL="1878359" indent="0">
              <a:buNone/>
              <a:defRPr sz="11500"/>
            </a:lvl2pPr>
            <a:lvl3pPr marL="3756718" indent="0">
              <a:buNone/>
              <a:defRPr sz="9900"/>
            </a:lvl3pPr>
            <a:lvl4pPr marL="5635077" indent="0">
              <a:buNone/>
              <a:defRPr sz="8200"/>
            </a:lvl4pPr>
            <a:lvl5pPr marL="7513436" indent="0">
              <a:buNone/>
              <a:defRPr sz="8200"/>
            </a:lvl5pPr>
            <a:lvl6pPr marL="9391794" indent="0">
              <a:buNone/>
              <a:defRPr sz="8200"/>
            </a:lvl6pPr>
            <a:lvl7pPr marL="11270153" indent="0">
              <a:buNone/>
              <a:defRPr sz="8200"/>
            </a:lvl7pPr>
            <a:lvl8pPr marL="13148512" indent="0">
              <a:buNone/>
              <a:defRPr sz="8200"/>
            </a:lvl8pPr>
            <a:lvl9pPr marL="15026871" indent="0">
              <a:buNone/>
              <a:defRPr sz="8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29.03.2024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4" y="1917674"/>
            <a:ext cx="44165519" cy="6961967"/>
          </a:xfrm>
          <a:prstGeom prst="rect">
            <a:avLst/>
          </a:prstGeom>
        </p:spPr>
        <p:txBody>
          <a:bodyPr vert="horz" lIns="124733" tIns="62367" rIns="124733" bIns="62367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4" y="9588334"/>
            <a:ext cx="44165519" cy="22853590"/>
          </a:xfrm>
          <a:prstGeom prst="rect">
            <a:avLst/>
          </a:prstGeom>
        </p:spPr>
        <p:txBody>
          <a:bodyPr vert="horz" lIns="124733" tIns="62367" rIns="124733" bIns="62367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2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29.03.2024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33384083"/>
            <a:ext cx="17282159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756718" rtl="0" eaLnBrk="1" latinLnBrk="0" hangingPunct="1">
        <a:lnSpc>
          <a:spcPct val="90000"/>
        </a:lnSpc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179" indent="-939179" algn="l" defTabSz="3756718" rtl="0" eaLnBrk="1" latinLnBrk="0" hangingPunct="1">
        <a:lnSpc>
          <a:spcPct val="90000"/>
        </a:lnSpc>
        <a:spcBef>
          <a:spcPts val="4109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17538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695897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55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8452614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0973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09332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7691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66050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8359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6718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5077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3436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1794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0153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48512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26871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fr.m.wikipedia.org/wiki/Claude_Delvincourt" TargetMode="External"/><Relationship Id="rId3" Type="http://schemas.openxmlformats.org/officeDocument/2006/relationships/hyperlink" Target="https://fr.m.wikipedia.org/wiki/Fran&#231;ois_Mitterrand" TargetMode="External"/><Relationship Id="rId7" Type="http://schemas.openxmlformats.org/officeDocument/2006/relationships/hyperlink" Target="https://fr.m.wikipedia.org/wiki/Jean_Borotr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fr.m.wikipedia.org/wiki/Antoinette_de_Pr&#233;val" TargetMode="External"/><Relationship Id="rId5" Type="http://schemas.openxmlformats.org/officeDocument/2006/relationships/hyperlink" Target="https://fr.m.wikipedia.org/wiki/Augustin_Ibazizen" TargetMode="External"/><Relationship Id="rId10" Type="http://schemas.openxmlformats.org/officeDocument/2006/relationships/hyperlink" Target="https://fr.m.wikipedia.org/wiki/Bernard_Dup&#233;rier" TargetMode="External"/><Relationship Id="rId4" Type="http://schemas.openxmlformats.org/officeDocument/2006/relationships/hyperlink" Target="https://fr.m.wikipedia.org/wiki/Jean_Mermoz" TargetMode="External"/><Relationship Id="rId9" Type="http://schemas.openxmlformats.org/officeDocument/2006/relationships/hyperlink" Target="https://fr.m.wikipedia.org/wiki/Louis-Alexandre_Audiber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Прямоугольник 614"/>
          <p:cNvSpPr/>
          <p:nvPr/>
        </p:nvSpPr>
        <p:spPr>
          <a:xfrm>
            <a:off x="7043790" y="361121"/>
            <a:ext cx="971265" cy="6755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600" b="1" dirty="0"/>
              <a:t>340</a:t>
            </a:r>
          </a:p>
        </p:txBody>
      </p:sp>
      <p:sp>
        <p:nvSpPr>
          <p:cNvPr id="582" name="Прямоугольник 581"/>
          <p:cNvSpPr/>
          <p:nvPr/>
        </p:nvSpPr>
        <p:spPr>
          <a:xfrm>
            <a:off x="24534685" y="1369129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Отставка кабинета Лаваля</a:t>
            </a:r>
          </a:p>
        </p:txBody>
      </p:sp>
      <p:cxnSp>
        <p:nvCxnSpPr>
          <p:cNvPr id="621" name="Соединительная линия уступом 620"/>
          <p:cNvCxnSpPr>
            <a:cxnSpLocks/>
            <a:stCxn id="984" idx="2"/>
            <a:endCxn id="994" idx="0"/>
          </p:cNvCxnSpPr>
          <p:nvPr/>
        </p:nvCxnSpPr>
        <p:spPr>
          <a:xfrm rot="5400000">
            <a:off x="27239229" y="12114903"/>
            <a:ext cx="224693" cy="235245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4" name="Прямая со стрелкой 623"/>
          <p:cNvCxnSpPr>
            <a:cxnSpLocks/>
            <a:stCxn id="994" idx="2"/>
            <a:endCxn id="1018" idx="0"/>
          </p:cNvCxnSpPr>
          <p:nvPr/>
        </p:nvCxnSpPr>
        <p:spPr>
          <a:xfrm flipH="1">
            <a:off x="26172042" y="13943478"/>
            <a:ext cx="3304" cy="22968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6" name="Прямая соединительная линия 635"/>
          <p:cNvCxnSpPr>
            <a:cxnSpLocks/>
            <a:stCxn id="1031" idx="3"/>
            <a:endCxn id="1032" idx="1"/>
          </p:cNvCxnSpPr>
          <p:nvPr/>
        </p:nvCxnSpPr>
        <p:spPr>
          <a:xfrm>
            <a:off x="24312813" y="4023238"/>
            <a:ext cx="1363427" cy="124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4" name="Прямоугольник 983">
            <a:extLst>
              <a:ext uri="{FF2B5EF4-FFF2-40B4-BE49-F238E27FC236}">
                <a16:creationId xmlns:a16="http://schemas.microsoft.com/office/drawing/2014/main" id="{7E9D3D83-3030-47F4-892C-8537B371B473}"/>
              </a:ext>
            </a:extLst>
          </p:cNvPr>
          <p:cNvSpPr/>
          <p:nvPr/>
        </p:nvSpPr>
        <p:spPr>
          <a:xfrm>
            <a:off x="28064640" y="12638785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Победа огненного креста </a:t>
            </a:r>
            <a:r>
              <a:rPr lang="ru-RU" sz="300" dirty="0"/>
              <a:t>(Знак отличия движения </a:t>
            </a:r>
            <a:r>
              <a:rPr lang="ru-RU" sz="300" dirty="0" err="1"/>
              <a:t>Croix-de-Feu</a:t>
            </a:r>
            <a:r>
              <a:rPr lang="ru-RU" sz="300" dirty="0"/>
              <a:t> представляет собой череп, наложенный на ортогональный крест из шести огненных языков и по диагонали из двух мечей.)</a:t>
            </a:r>
            <a:endParaRPr lang="ru-RU" sz="700" dirty="0"/>
          </a:p>
        </p:txBody>
      </p:sp>
      <p:sp>
        <p:nvSpPr>
          <p:cNvPr id="986" name="Прямоугольник 985">
            <a:extLst>
              <a:ext uri="{FF2B5EF4-FFF2-40B4-BE49-F238E27FC236}">
                <a16:creationId xmlns:a16="http://schemas.microsoft.com/office/drawing/2014/main" id="{60BE58DB-A42E-4BAC-8C3F-35A0FFFF08A2}"/>
              </a:ext>
            </a:extLst>
          </p:cNvPr>
          <p:cNvSpPr/>
          <p:nvPr/>
        </p:nvSpPr>
        <p:spPr>
          <a:xfrm>
            <a:off x="30417092" y="13399145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err="1"/>
              <a:t>Атигерманская</a:t>
            </a:r>
            <a:r>
              <a:rPr lang="ru-RU" sz="700" dirty="0"/>
              <a:t> политика</a:t>
            </a:r>
          </a:p>
          <a:p>
            <a:pPr algn="ctr"/>
            <a:r>
              <a:rPr lang="ru-RU" sz="600" dirty="0"/>
              <a:t> </a:t>
            </a:r>
            <a:r>
              <a:rPr lang="ru-RU" sz="100" dirty="0"/>
              <a:t>(Направление Ла Рока привело ко многим изменениям внутри ассоциации, как в ее структуре, так и в идеологии, и стало настоящим поворотным моментом в существовании </a:t>
            </a:r>
            <a:r>
              <a:rPr lang="ru-RU" sz="100" dirty="0" err="1"/>
              <a:t>Круа</a:t>
            </a:r>
            <a:r>
              <a:rPr lang="ru-RU" sz="100" dirty="0"/>
              <a:t>-де-</a:t>
            </a:r>
            <a:r>
              <a:rPr lang="ru-RU" sz="100" dirty="0" err="1"/>
              <a:t>Фё</a:t>
            </a:r>
            <a:r>
              <a:rPr lang="ru-RU" sz="100" dirty="0"/>
              <a:t>. Основанное как ассоциация памяти, движение стало политическим и требовало </a:t>
            </a:r>
            <a:r>
              <a:rPr lang="ru-RU" sz="100" dirty="0" err="1"/>
              <a:t>антигерманского</a:t>
            </a:r>
            <a:r>
              <a:rPr lang="ru-RU" sz="100" dirty="0"/>
              <a:t> социального и патриотического подхода.)</a:t>
            </a:r>
            <a:endParaRPr lang="ru-RU" sz="600" dirty="0"/>
          </a:p>
        </p:txBody>
      </p:sp>
      <p:sp>
        <p:nvSpPr>
          <p:cNvPr id="987" name="Прямоугольник 986">
            <a:extLst>
              <a:ext uri="{FF2B5EF4-FFF2-40B4-BE49-F238E27FC236}">
                <a16:creationId xmlns:a16="http://schemas.microsoft.com/office/drawing/2014/main" id="{39816ADB-D95E-45AA-96AF-7E2FE747B17E}"/>
              </a:ext>
            </a:extLst>
          </p:cNvPr>
          <p:cNvSpPr/>
          <p:nvPr/>
        </p:nvSpPr>
        <p:spPr>
          <a:xfrm>
            <a:off x="30806733" y="15565350"/>
            <a:ext cx="2221709" cy="1119741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Министры</a:t>
            </a:r>
            <a:r>
              <a:rPr lang="en-US" sz="700" dirty="0"/>
              <a:t>:</a:t>
            </a:r>
            <a:br>
              <a:rPr lang="ru-RU" sz="700" dirty="0"/>
            </a:br>
            <a:r>
              <a:rPr lang="en-US" sz="700" dirty="0">
                <a:hlinkClick r:id="rId3"/>
              </a:rPr>
              <a:t>https://fr.m.wikipedia.org/wiki/</a:t>
            </a:r>
            <a:r>
              <a:rPr lang="en-US" sz="700" dirty="0" err="1">
                <a:hlinkClick r:id="rId3"/>
              </a:rPr>
              <a:t>François_Mitterrand</a:t>
            </a:r>
            <a:endParaRPr lang="ru-RU" sz="700" dirty="0"/>
          </a:p>
          <a:p>
            <a:pPr algn="ctr"/>
            <a:r>
              <a:rPr lang="en-US" sz="700" dirty="0">
                <a:hlinkClick r:id="rId4"/>
              </a:rPr>
              <a:t>https://fr.m.wikipedia.org/wiki/Jean_Mermoz</a:t>
            </a:r>
            <a:endParaRPr lang="ru-RU" sz="700" dirty="0"/>
          </a:p>
          <a:p>
            <a:pPr algn="ctr"/>
            <a:r>
              <a:rPr lang="en-US" sz="700" dirty="0">
                <a:hlinkClick r:id="rId5"/>
              </a:rPr>
              <a:t>https://fr.m.wikipedia.org/wiki/Augustin_Ibazizen</a:t>
            </a:r>
            <a:endParaRPr lang="ru-RU" sz="700" dirty="0"/>
          </a:p>
          <a:p>
            <a:pPr algn="ctr"/>
            <a:r>
              <a:rPr lang="en-US" sz="700" dirty="0">
                <a:hlinkClick r:id="rId6"/>
              </a:rPr>
              <a:t>https://fr.m.wikipedia.org/wiki/</a:t>
            </a:r>
            <a:r>
              <a:rPr lang="en-US" sz="700" dirty="0" err="1">
                <a:hlinkClick r:id="rId6"/>
              </a:rPr>
              <a:t>Antoinette_de_Préval</a:t>
            </a:r>
            <a:endParaRPr lang="ru-RU" sz="700" dirty="0"/>
          </a:p>
          <a:p>
            <a:pPr algn="ctr"/>
            <a:r>
              <a:rPr lang="en-US" sz="700" dirty="0">
                <a:hlinkClick r:id="rId7"/>
              </a:rPr>
              <a:t>https://fr.m.wikipedia.org/wiki/Jean_Borotra</a:t>
            </a:r>
            <a:endParaRPr lang="ru-RU" sz="700" dirty="0"/>
          </a:p>
          <a:p>
            <a:pPr algn="ctr"/>
            <a:r>
              <a:rPr lang="en-US" sz="700" dirty="0">
                <a:hlinkClick r:id="rId8"/>
              </a:rPr>
              <a:t>https://fr.m.wikipedia.org/wiki/Claude_Delvincourt</a:t>
            </a:r>
            <a:endParaRPr lang="ru-RU" sz="700" dirty="0"/>
          </a:p>
          <a:p>
            <a:pPr algn="ctr"/>
            <a:endParaRPr lang="ru-RU" sz="700" dirty="0"/>
          </a:p>
        </p:txBody>
      </p:sp>
      <p:sp>
        <p:nvSpPr>
          <p:cNvPr id="990" name="Прямоугольник 989">
            <a:extLst>
              <a:ext uri="{FF2B5EF4-FFF2-40B4-BE49-F238E27FC236}">
                <a16:creationId xmlns:a16="http://schemas.microsoft.com/office/drawing/2014/main" id="{60F490D6-4802-46A4-9AE4-A3F515FE1C8A}"/>
              </a:ext>
            </a:extLst>
          </p:cNvPr>
          <p:cNvSpPr/>
          <p:nvPr/>
        </p:nvSpPr>
        <p:spPr>
          <a:xfrm>
            <a:off x="26300297" y="14930157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Поддержка крупного капитала</a:t>
            </a:r>
          </a:p>
        </p:txBody>
      </p:sp>
      <p:sp>
        <p:nvSpPr>
          <p:cNvPr id="991" name="Прямоугольник 990">
            <a:extLst>
              <a:ext uri="{FF2B5EF4-FFF2-40B4-BE49-F238E27FC236}">
                <a16:creationId xmlns:a16="http://schemas.microsoft.com/office/drawing/2014/main" id="{F901CDC5-B382-48AD-B75C-B703D61D2EE9}"/>
              </a:ext>
            </a:extLst>
          </p:cNvPr>
          <p:cNvSpPr/>
          <p:nvPr/>
        </p:nvSpPr>
        <p:spPr>
          <a:xfrm>
            <a:off x="26888411" y="13400774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Подавить левые силы </a:t>
            </a:r>
            <a:r>
              <a:rPr lang="ru-RU" sz="200" dirty="0"/>
              <a:t>(Таким образом, </a:t>
            </a:r>
            <a:r>
              <a:rPr lang="ru-RU" sz="200" dirty="0" err="1"/>
              <a:t>Croix-de-Feu</a:t>
            </a:r>
            <a:r>
              <a:rPr lang="ru-RU" sz="200" dirty="0"/>
              <a:t> выступают против интернационализма коммунистической партии и крайне левых групп , которые часто приходят, чтобы нарушить парады.)</a:t>
            </a:r>
            <a:endParaRPr lang="ru-RU" sz="700" dirty="0"/>
          </a:p>
        </p:txBody>
      </p:sp>
      <p:sp>
        <p:nvSpPr>
          <p:cNvPr id="993" name="Прямоугольник 992">
            <a:extLst>
              <a:ext uri="{FF2B5EF4-FFF2-40B4-BE49-F238E27FC236}">
                <a16:creationId xmlns:a16="http://schemas.microsoft.com/office/drawing/2014/main" id="{FB492527-B050-424E-9E2A-5739D0C7FB7C}"/>
              </a:ext>
            </a:extLst>
          </p:cNvPr>
          <p:cNvSpPr/>
          <p:nvPr/>
        </p:nvSpPr>
        <p:spPr>
          <a:xfrm>
            <a:off x="24529347" y="14166542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Равенство, лояльность и уважение</a:t>
            </a:r>
          </a:p>
          <a:p>
            <a:pPr algn="ctr"/>
            <a:r>
              <a:rPr lang="ru-RU" sz="700" dirty="0"/>
              <a:t> </a:t>
            </a:r>
            <a:r>
              <a:rPr lang="ru-RU" sz="100" dirty="0"/>
              <a:t>(</a:t>
            </a:r>
            <a:r>
              <a:rPr lang="ru-RU" sz="100" dirty="0" err="1"/>
              <a:t>La</a:t>
            </a:r>
            <a:r>
              <a:rPr lang="ru-RU" sz="100" dirty="0"/>
              <a:t> </a:t>
            </a:r>
            <a:r>
              <a:rPr lang="ru-RU" sz="100" dirty="0" err="1"/>
              <a:t>Rocque</a:t>
            </a:r>
            <a:r>
              <a:rPr lang="ru-RU" sz="100" dirty="0"/>
              <a:t> также является главным подрядчиком для органического развития ассоциации и организует пропаганду в поддержку принципов, символизируемых боевым братством ее членов (равенство, лояльность и уважение))</a:t>
            </a:r>
            <a:endParaRPr lang="ru-RU" sz="700" dirty="0"/>
          </a:p>
        </p:txBody>
      </p:sp>
      <p:sp>
        <p:nvSpPr>
          <p:cNvPr id="994" name="Прямоугольник 993">
            <a:extLst>
              <a:ext uri="{FF2B5EF4-FFF2-40B4-BE49-F238E27FC236}">
                <a16:creationId xmlns:a16="http://schemas.microsoft.com/office/drawing/2014/main" id="{8D9F26B4-3328-421C-BAD2-E5CE1234BBCE}"/>
              </a:ext>
            </a:extLst>
          </p:cNvPr>
          <p:cNvSpPr/>
          <p:nvPr/>
        </p:nvSpPr>
        <p:spPr>
          <a:xfrm>
            <a:off x="25712183" y="13403478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/>
              <a:t>Le Flambeau</a:t>
            </a:r>
            <a:r>
              <a:rPr lang="ru-RU" sz="700" dirty="0"/>
              <a:t> </a:t>
            </a:r>
            <a:r>
              <a:rPr lang="ru-RU" sz="500" dirty="0"/>
              <a:t>(преобразует </a:t>
            </a:r>
            <a:r>
              <a:rPr lang="ru-RU" sz="500" dirty="0" err="1"/>
              <a:t>Le</a:t>
            </a:r>
            <a:r>
              <a:rPr lang="ru-RU" sz="500" dirty="0"/>
              <a:t> </a:t>
            </a:r>
            <a:r>
              <a:rPr lang="ru-RU" sz="500" dirty="0" err="1"/>
              <a:t>Flambeau</a:t>
            </a:r>
            <a:r>
              <a:rPr lang="ru-RU" sz="500" dirty="0"/>
              <a:t> , ежемесячный журнал движения , еженедельный.)</a:t>
            </a:r>
            <a:endParaRPr lang="ru-RU" sz="700" dirty="0"/>
          </a:p>
        </p:txBody>
      </p:sp>
      <p:sp>
        <p:nvSpPr>
          <p:cNvPr id="997" name="Прямоугольник 996">
            <a:extLst>
              <a:ext uri="{FF2B5EF4-FFF2-40B4-BE49-F238E27FC236}">
                <a16:creationId xmlns:a16="http://schemas.microsoft.com/office/drawing/2014/main" id="{B85A1186-B028-4289-9CD1-FE8D9FD285A8}"/>
              </a:ext>
            </a:extLst>
          </p:cNvPr>
          <p:cNvSpPr/>
          <p:nvPr/>
        </p:nvSpPr>
        <p:spPr>
          <a:xfrm>
            <a:off x="28064639" y="13403478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Служба публике </a:t>
            </a:r>
            <a:r>
              <a:rPr lang="ru-RU" sz="200" dirty="0"/>
              <a:t>(Политические амбиции ассоциации набирали обороты и стали яснее в работе Ла Рока « Служба публики », опубликованной в ноябре 1934 г. де-</a:t>
            </a:r>
            <a:r>
              <a:rPr lang="ru-RU" sz="200" dirty="0" err="1"/>
              <a:t>Фё</a:t>
            </a:r>
            <a:r>
              <a:rPr lang="ru-RU" sz="200" dirty="0"/>
              <a:t>) и обобщить модель сотрудничества между классами, господствовавшую во время Великой войны)</a:t>
            </a:r>
            <a:endParaRPr lang="ru-RU" sz="700" dirty="0"/>
          </a:p>
        </p:txBody>
      </p:sp>
      <p:sp>
        <p:nvSpPr>
          <p:cNvPr id="998" name="Прямоугольник 997">
            <a:extLst>
              <a:ext uri="{FF2B5EF4-FFF2-40B4-BE49-F238E27FC236}">
                <a16:creationId xmlns:a16="http://schemas.microsoft.com/office/drawing/2014/main" id="{E98F482E-BC64-4D9C-B4B8-2A79AC4B66AA}"/>
              </a:ext>
            </a:extLst>
          </p:cNvPr>
          <p:cNvSpPr/>
          <p:nvPr/>
        </p:nvSpPr>
        <p:spPr>
          <a:xfrm>
            <a:off x="27476525" y="14930158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Кооперация отраслей по видам деятельности</a:t>
            </a:r>
          </a:p>
          <a:p>
            <a:pPr algn="ctr"/>
            <a:r>
              <a:rPr lang="ru-RU" sz="200" dirty="0"/>
              <a:t>(«организованная профессия» </a:t>
            </a:r>
            <a:r>
              <a:rPr lang="ru-RU" sz="200" dirty="0" err="1"/>
              <a:t>корпоративистского</a:t>
            </a:r>
            <a:r>
              <a:rPr lang="ru-RU" sz="200" dirty="0"/>
              <a:t> типа , вдохновленная социал-католицизмом : кооперация отраслей по видам деятельности, кооперация между начальниками и рабочими и воссоединение рабочих по отраслям;</a:t>
            </a:r>
            <a:endParaRPr lang="ru-RU" sz="700" dirty="0"/>
          </a:p>
        </p:txBody>
      </p:sp>
      <p:sp>
        <p:nvSpPr>
          <p:cNvPr id="999" name="Прямоугольник 998">
            <a:extLst>
              <a:ext uri="{FF2B5EF4-FFF2-40B4-BE49-F238E27FC236}">
                <a16:creationId xmlns:a16="http://schemas.microsoft.com/office/drawing/2014/main" id="{AF683A0D-9C6E-48CF-B9D4-4E32590364E3}"/>
              </a:ext>
            </a:extLst>
          </p:cNvPr>
          <p:cNvSpPr/>
          <p:nvPr/>
        </p:nvSpPr>
        <p:spPr>
          <a:xfrm>
            <a:off x="26888411" y="14166818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Объединение капитала и труда</a:t>
            </a:r>
          </a:p>
        </p:txBody>
      </p:sp>
      <p:sp>
        <p:nvSpPr>
          <p:cNvPr id="1000" name="Прямоугольник 999">
            <a:extLst>
              <a:ext uri="{FF2B5EF4-FFF2-40B4-BE49-F238E27FC236}">
                <a16:creationId xmlns:a16="http://schemas.microsoft.com/office/drawing/2014/main" id="{628CCD80-6D78-44BF-A523-05FEF1AC5D89}"/>
              </a:ext>
            </a:extLst>
          </p:cNvPr>
          <p:cNvSpPr/>
          <p:nvPr/>
        </p:nvSpPr>
        <p:spPr>
          <a:xfrm>
            <a:off x="28064638" y="14166542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Отпуска и МРОТ (минимальная заработная плата; оплачиваемый отпуск ;)</a:t>
            </a:r>
          </a:p>
        </p:txBody>
      </p:sp>
      <p:sp>
        <p:nvSpPr>
          <p:cNvPr id="1002" name="Прямоугольник 1001">
            <a:extLst>
              <a:ext uri="{FF2B5EF4-FFF2-40B4-BE49-F238E27FC236}">
                <a16:creationId xmlns:a16="http://schemas.microsoft.com/office/drawing/2014/main" id="{C4081F49-D6A3-45F5-8446-89C1C2D93A30}"/>
              </a:ext>
            </a:extLst>
          </p:cNvPr>
          <p:cNvSpPr/>
          <p:nvPr/>
        </p:nvSpPr>
        <p:spPr>
          <a:xfrm>
            <a:off x="29244170" y="14166542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Голоса женщин и семей</a:t>
            </a:r>
          </a:p>
          <a:p>
            <a:pPr algn="ctr"/>
            <a:r>
              <a:rPr lang="ru-RU" sz="200" dirty="0"/>
              <a:t>(голосование женщин и голосование семьи)</a:t>
            </a:r>
            <a:endParaRPr lang="ru-RU" sz="700" dirty="0"/>
          </a:p>
        </p:txBody>
      </p:sp>
      <p:sp>
        <p:nvSpPr>
          <p:cNvPr id="1003" name="Прямоугольник 1002">
            <a:extLst>
              <a:ext uri="{FF2B5EF4-FFF2-40B4-BE49-F238E27FC236}">
                <a16:creationId xmlns:a16="http://schemas.microsoft.com/office/drawing/2014/main" id="{E0B8AD29-3AAC-4D9E-A488-B91ABF977E44}"/>
              </a:ext>
            </a:extLst>
          </p:cNvPr>
          <p:cNvSpPr/>
          <p:nvPr/>
        </p:nvSpPr>
        <p:spPr>
          <a:xfrm>
            <a:off x="29245624" y="15694850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Реформа процедур работы парламента </a:t>
            </a:r>
            <a:r>
              <a:rPr lang="ru-RU" sz="300" dirty="0"/>
              <a:t>(Идеологию PSF можно обобщить следующими элементами, в частности, взятыми из книги Франсуа де Ла Рока « Общественная служба » (1934):Политика : сильный президентский режим, уже не парламентский.)</a:t>
            </a:r>
            <a:endParaRPr lang="ru-RU" sz="700" dirty="0"/>
          </a:p>
        </p:txBody>
      </p:sp>
      <p:sp>
        <p:nvSpPr>
          <p:cNvPr id="1004" name="Прямоугольник 1003">
            <a:extLst>
              <a:ext uri="{FF2B5EF4-FFF2-40B4-BE49-F238E27FC236}">
                <a16:creationId xmlns:a16="http://schemas.microsoft.com/office/drawing/2014/main" id="{B94C00EC-6932-40C1-A09E-C9FC8F9BD237}"/>
              </a:ext>
            </a:extLst>
          </p:cNvPr>
          <p:cNvSpPr/>
          <p:nvPr/>
        </p:nvSpPr>
        <p:spPr>
          <a:xfrm>
            <a:off x="28064638" y="15694851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Мониторинг качества популярных видов досуга</a:t>
            </a:r>
          </a:p>
        </p:txBody>
      </p:sp>
      <p:cxnSp>
        <p:nvCxnSpPr>
          <p:cNvPr id="1007" name="Соединительная линия уступом 620">
            <a:extLst>
              <a:ext uri="{FF2B5EF4-FFF2-40B4-BE49-F238E27FC236}">
                <a16:creationId xmlns:a16="http://schemas.microsoft.com/office/drawing/2014/main" id="{8DC8CC03-E438-4255-9DAE-E736110390EF}"/>
              </a:ext>
            </a:extLst>
          </p:cNvPr>
          <p:cNvCxnSpPr>
            <a:cxnSpLocks/>
            <a:stCxn id="984" idx="2"/>
            <a:endCxn id="991" idx="0"/>
          </p:cNvCxnSpPr>
          <p:nvPr/>
        </p:nvCxnSpPr>
        <p:spPr>
          <a:xfrm rot="5400000">
            <a:off x="27828695" y="12701665"/>
            <a:ext cx="221989" cy="117622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8" name="Соединительная линия уступом 620">
            <a:extLst>
              <a:ext uri="{FF2B5EF4-FFF2-40B4-BE49-F238E27FC236}">
                <a16:creationId xmlns:a16="http://schemas.microsoft.com/office/drawing/2014/main" id="{69F4DABF-0B89-4E6E-A884-7682291E2166}"/>
              </a:ext>
            </a:extLst>
          </p:cNvPr>
          <p:cNvCxnSpPr>
            <a:cxnSpLocks/>
            <a:stCxn id="984" idx="2"/>
            <a:endCxn id="1040" idx="0"/>
          </p:cNvCxnSpPr>
          <p:nvPr/>
        </p:nvCxnSpPr>
        <p:spPr>
          <a:xfrm rot="16200000" flipH="1">
            <a:off x="29005736" y="12700851"/>
            <a:ext cx="220360" cy="117622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0" name="Прямая со стрелкой 1009">
            <a:extLst>
              <a:ext uri="{FF2B5EF4-FFF2-40B4-BE49-F238E27FC236}">
                <a16:creationId xmlns:a16="http://schemas.microsoft.com/office/drawing/2014/main" id="{7B5D9633-00B4-4316-A821-77A31547EF26}"/>
              </a:ext>
            </a:extLst>
          </p:cNvPr>
          <p:cNvCxnSpPr>
            <a:cxnSpLocks/>
            <a:stCxn id="984" idx="2"/>
            <a:endCxn id="997" idx="0"/>
          </p:cNvCxnSpPr>
          <p:nvPr/>
        </p:nvCxnSpPr>
        <p:spPr>
          <a:xfrm flipH="1">
            <a:off x="28527802" y="13178785"/>
            <a:ext cx="1" cy="22469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1" name="Соединительная линия уступом 620">
            <a:extLst>
              <a:ext uri="{FF2B5EF4-FFF2-40B4-BE49-F238E27FC236}">
                <a16:creationId xmlns:a16="http://schemas.microsoft.com/office/drawing/2014/main" id="{2F66B47F-A728-48CF-A652-EE4F6D45D52D}"/>
              </a:ext>
            </a:extLst>
          </p:cNvPr>
          <p:cNvCxnSpPr>
            <a:cxnSpLocks/>
            <a:stCxn id="997" idx="2"/>
            <a:endCxn id="999" idx="0"/>
          </p:cNvCxnSpPr>
          <p:nvPr/>
        </p:nvCxnSpPr>
        <p:spPr>
          <a:xfrm rot="5400000">
            <a:off x="27828018" y="13467034"/>
            <a:ext cx="223340" cy="117622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2" name="Соединительная линия уступом 620">
            <a:extLst>
              <a:ext uri="{FF2B5EF4-FFF2-40B4-BE49-F238E27FC236}">
                <a16:creationId xmlns:a16="http://schemas.microsoft.com/office/drawing/2014/main" id="{862CB465-E9DD-4308-A315-AA4601965A58}"/>
              </a:ext>
            </a:extLst>
          </p:cNvPr>
          <p:cNvCxnSpPr>
            <a:cxnSpLocks/>
            <a:stCxn id="997" idx="2"/>
            <a:endCxn id="1002" idx="0"/>
          </p:cNvCxnSpPr>
          <p:nvPr/>
        </p:nvCxnSpPr>
        <p:spPr>
          <a:xfrm rot="16200000" flipH="1">
            <a:off x="29006035" y="13465244"/>
            <a:ext cx="223064" cy="117953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4" name="Прямая со стрелкой 1013">
            <a:extLst>
              <a:ext uri="{FF2B5EF4-FFF2-40B4-BE49-F238E27FC236}">
                <a16:creationId xmlns:a16="http://schemas.microsoft.com/office/drawing/2014/main" id="{94CDD2A9-5B7B-404F-8FD4-5EED876C6E93}"/>
              </a:ext>
            </a:extLst>
          </p:cNvPr>
          <p:cNvCxnSpPr>
            <a:cxnSpLocks/>
            <a:stCxn id="997" idx="2"/>
            <a:endCxn id="1000" idx="0"/>
          </p:cNvCxnSpPr>
          <p:nvPr/>
        </p:nvCxnSpPr>
        <p:spPr>
          <a:xfrm flipH="1">
            <a:off x="28527801" y="13943478"/>
            <a:ext cx="1" cy="22306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5" name="Соединительная линия уступом 620">
            <a:extLst>
              <a:ext uri="{FF2B5EF4-FFF2-40B4-BE49-F238E27FC236}">
                <a16:creationId xmlns:a16="http://schemas.microsoft.com/office/drawing/2014/main" id="{057EB024-4EB5-4F7B-A21A-7CD2345BE680}"/>
              </a:ext>
            </a:extLst>
          </p:cNvPr>
          <p:cNvCxnSpPr>
            <a:cxnSpLocks/>
            <a:stCxn id="997" idx="2"/>
            <a:endCxn id="998" idx="0"/>
          </p:cNvCxnSpPr>
          <p:nvPr/>
        </p:nvCxnSpPr>
        <p:spPr>
          <a:xfrm rot="5400000">
            <a:off x="27740405" y="14142761"/>
            <a:ext cx="986680" cy="588114"/>
          </a:xfrm>
          <a:prstGeom prst="bentConnector3">
            <a:avLst>
              <a:gd name="adj1" fmla="val 11349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6" name="Соединительная линия уступом 620">
            <a:extLst>
              <a:ext uri="{FF2B5EF4-FFF2-40B4-BE49-F238E27FC236}">
                <a16:creationId xmlns:a16="http://schemas.microsoft.com/office/drawing/2014/main" id="{342FDE3F-B13E-4B4B-9DA2-810154EC600A}"/>
              </a:ext>
            </a:extLst>
          </p:cNvPr>
          <p:cNvCxnSpPr>
            <a:cxnSpLocks/>
            <a:stCxn id="998" idx="2"/>
            <a:endCxn id="1004" idx="0"/>
          </p:cNvCxnSpPr>
          <p:nvPr/>
        </p:nvCxnSpPr>
        <p:spPr>
          <a:xfrm rot="16200000" flipH="1">
            <a:off x="28121398" y="15288447"/>
            <a:ext cx="224693" cy="58811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7" name="Соединительная линия уступом 620">
            <a:extLst>
              <a:ext uri="{FF2B5EF4-FFF2-40B4-BE49-F238E27FC236}">
                <a16:creationId xmlns:a16="http://schemas.microsoft.com/office/drawing/2014/main" id="{507563A3-ED21-434A-97CA-47072B52AF59}"/>
              </a:ext>
            </a:extLst>
          </p:cNvPr>
          <p:cNvCxnSpPr>
            <a:cxnSpLocks/>
            <a:stCxn id="998" idx="2"/>
            <a:endCxn id="1019" idx="0"/>
          </p:cNvCxnSpPr>
          <p:nvPr/>
        </p:nvCxnSpPr>
        <p:spPr>
          <a:xfrm rot="5400000">
            <a:off x="27533285" y="15288447"/>
            <a:ext cx="224693" cy="5881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8" name="Прямоугольник 1017">
            <a:extLst>
              <a:ext uri="{FF2B5EF4-FFF2-40B4-BE49-F238E27FC236}">
                <a16:creationId xmlns:a16="http://schemas.microsoft.com/office/drawing/2014/main" id="{7D96995A-247F-4421-9E92-16E84D06E3BF}"/>
              </a:ext>
            </a:extLst>
          </p:cNvPr>
          <p:cNvSpPr/>
          <p:nvPr/>
        </p:nvSpPr>
        <p:spPr>
          <a:xfrm>
            <a:off x="25708879" y="14173167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Служба спортивной подготовки и образования </a:t>
            </a:r>
          </a:p>
          <a:p>
            <a:pPr algn="ctr"/>
            <a:r>
              <a:rPr lang="ru-RU" sz="100" dirty="0"/>
              <a:t>(Служба спортивной подготовки и образования, известная как SPES (1936 г.): вовлекает детей из малообеспеченных семей в спортивные мероприятия;</a:t>
            </a:r>
            <a:endParaRPr lang="ru-RU" sz="700" dirty="0"/>
          </a:p>
        </p:txBody>
      </p:sp>
      <p:sp>
        <p:nvSpPr>
          <p:cNvPr id="1019" name="Прямоугольник 1018">
            <a:extLst>
              <a:ext uri="{FF2B5EF4-FFF2-40B4-BE49-F238E27FC236}">
                <a16:creationId xmlns:a16="http://schemas.microsoft.com/office/drawing/2014/main" id="{8175A825-48D7-42FD-B24A-78DC21036C90}"/>
              </a:ext>
            </a:extLst>
          </p:cNvPr>
          <p:cNvSpPr/>
          <p:nvPr/>
        </p:nvSpPr>
        <p:spPr>
          <a:xfrm>
            <a:off x="26888411" y="15694851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Конфедерация французских профессиональных союзов</a:t>
            </a:r>
          </a:p>
          <a:p>
            <a:pPr algn="ctr"/>
            <a:r>
              <a:rPr lang="ru-RU" sz="700" dirty="0"/>
              <a:t> </a:t>
            </a:r>
            <a:r>
              <a:rPr lang="ru-RU" sz="100" dirty="0"/>
              <a:t>(Он призывал к </a:t>
            </a:r>
            <a:r>
              <a:rPr lang="ru-RU" sz="100" dirty="0" err="1"/>
              <a:t>юнионизму</a:t>
            </a:r>
            <a:r>
              <a:rPr lang="ru-RU" sz="100" dirty="0"/>
              <a:t> сотрудничества против </a:t>
            </a:r>
            <a:r>
              <a:rPr lang="ru-RU" sz="100" dirty="0" err="1"/>
              <a:t>юнионизма</a:t>
            </a:r>
            <a:r>
              <a:rPr lang="ru-RU" sz="100" dirty="0"/>
              <a:t> классовой борьбы. в </a:t>
            </a:r>
            <a:r>
              <a:rPr lang="ru-RU" sz="100" dirty="0" err="1"/>
              <a:t>Croix-de-feu</a:t>
            </a:r>
            <a:r>
              <a:rPr lang="ru-RU" sz="100" dirty="0"/>
              <a:t> был создан отдел профсоюзных исследований с целью создания профсоюзов на каждой фабрике, вдохновленных принципами движения. Создаются федеральные союзы и8 января 1937 </a:t>
            </a:r>
            <a:r>
              <a:rPr lang="ru-RU" sz="100" dirty="0" err="1"/>
              <a:t>г.происходит</a:t>
            </a:r>
            <a:r>
              <a:rPr lang="ru-RU" sz="100" dirty="0"/>
              <a:t> учредительное собрание Конфедерации французских профессиональных синдикатов</a:t>
            </a:r>
            <a:endParaRPr lang="ru-RU" sz="700" dirty="0"/>
          </a:p>
        </p:txBody>
      </p:sp>
      <p:cxnSp>
        <p:nvCxnSpPr>
          <p:cNvPr id="1020" name="Соединительная линия уступом 620">
            <a:extLst>
              <a:ext uri="{FF2B5EF4-FFF2-40B4-BE49-F238E27FC236}">
                <a16:creationId xmlns:a16="http://schemas.microsoft.com/office/drawing/2014/main" id="{2EABA15C-391F-42AF-B9CE-7A5305C21DC1}"/>
              </a:ext>
            </a:extLst>
          </p:cNvPr>
          <p:cNvCxnSpPr>
            <a:cxnSpLocks/>
            <a:stCxn id="999" idx="2"/>
            <a:endCxn id="990" idx="0"/>
          </p:cNvCxnSpPr>
          <p:nvPr/>
        </p:nvCxnSpPr>
        <p:spPr>
          <a:xfrm rot="5400000">
            <a:off x="26945848" y="14524430"/>
            <a:ext cx="223339" cy="5881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1" name="Прямая со стрелкой 1020">
            <a:extLst>
              <a:ext uri="{FF2B5EF4-FFF2-40B4-BE49-F238E27FC236}">
                <a16:creationId xmlns:a16="http://schemas.microsoft.com/office/drawing/2014/main" id="{C6434A68-2E02-4D9E-9BB0-581BF724CC80}"/>
              </a:ext>
            </a:extLst>
          </p:cNvPr>
          <p:cNvCxnSpPr>
            <a:cxnSpLocks/>
            <a:stCxn id="999" idx="2"/>
            <a:endCxn id="1019" idx="0"/>
          </p:cNvCxnSpPr>
          <p:nvPr/>
        </p:nvCxnSpPr>
        <p:spPr>
          <a:xfrm>
            <a:off x="27351574" y="14706818"/>
            <a:ext cx="0" cy="98803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2" name="Прямоугольник 1021">
            <a:extLst>
              <a:ext uri="{FF2B5EF4-FFF2-40B4-BE49-F238E27FC236}">
                <a16:creationId xmlns:a16="http://schemas.microsoft.com/office/drawing/2014/main" id="{45E05F2B-F443-4F43-BC28-43AA48028647}"/>
              </a:ext>
            </a:extLst>
          </p:cNvPr>
          <p:cNvSpPr/>
          <p:nvPr/>
        </p:nvSpPr>
        <p:spPr>
          <a:xfrm>
            <a:off x="28656056" y="14927454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Социальное прежде всего!</a:t>
            </a:r>
          </a:p>
          <a:p>
            <a:pPr algn="ctr"/>
            <a:r>
              <a:rPr lang="ru-RU" sz="200" dirty="0"/>
              <a:t>Вопреки лозунгу </a:t>
            </a:r>
            <a:r>
              <a:rPr lang="ru-RU" sz="200" dirty="0" err="1"/>
              <a:t>Action</a:t>
            </a:r>
            <a:r>
              <a:rPr lang="ru-RU" sz="200" dirty="0"/>
              <a:t> </a:t>
            </a:r>
            <a:r>
              <a:rPr lang="ru-RU" sz="200" dirty="0" err="1"/>
              <a:t>Française</a:t>
            </a:r>
            <a:r>
              <a:rPr lang="ru-RU" sz="200" dirty="0"/>
              <a:t>: «Политика прежде всего! «, созданный его лидером Шарлем </a:t>
            </a:r>
            <a:r>
              <a:rPr lang="ru-RU" sz="200" dirty="0" err="1"/>
              <a:t>Моррасом</a:t>
            </a:r>
            <a:r>
              <a:rPr lang="ru-RU" sz="200" dirty="0"/>
              <a:t> , Ла Рок заставил свое движение принять девиз «Социальное прежде всего! ".</a:t>
            </a:r>
            <a:endParaRPr lang="ru-RU" sz="700" dirty="0"/>
          </a:p>
        </p:txBody>
      </p:sp>
      <p:cxnSp>
        <p:nvCxnSpPr>
          <p:cNvPr id="1023" name="Соединительная линия уступом 620">
            <a:extLst>
              <a:ext uri="{FF2B5EF4-FFF2-40B4-BE49-F238E27FC236}">
                <a16:creationId xmlns:a16="http://schemas.microsoft.com/office/drawing/2014/main" id="{1C35EBA1-A931-4B6C-AA4A-80729E916E47}"/>
              </a:ext>
            </a:extLst>
          </p:cNvPr>
          <p:cNvCxnSpPr>
            <a:cxnSpLocks/>
            <a:stCxn id="1000" idx="2"/>
            <a:endCxn id="1022" idx="0"/>
          </p:cNvCxnSpPr>
          <p:nvPr/>
        </p:nvCxnSpPr>
        <p:spPr>
          <a:xfrm rot="16200000" flipH="1">
            <a:off x="28713054" y="14521289"/>
            <a:ext cx="220912" cy="59141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Соединительная линия уступом 620">
            <a:extLst>
              <a:ext uri="{FF2B5EF4-FFF2-40B4-BE49-F238E27FC236}">
                <a16:creationId xmlns:a16="http://schemas.microsoft.com/office/drawing/2014/main" id="{7B5CAEB9-5C8C-4876-BA8D-D5AFAE83F90E}"/>
              </a:ext>
            </a:extLst>
          </p:cNvPr>
          <p:cNvCxnSpPr>
            <a:cxnSpLocks/>
            <a:stCxn id="1002" idx="2"/>
            <a:endCxn id="1022" idx="0"/>
          </p:cNvCxnSpPr>
          <p:nvPr/>
        </p:nvCxnSpPr>
        <p:spPr>
          <a:xfrm rot="5400000">
            <a:off x="29302820" y="14522941"/>
            <a:ext cx="220912" cy="5881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Соединительная линия уступом 620">
            <a:extLst>
              <a:ext uri="{FF2B5EF4-FFF2-40B4-BE49-F238E27FC236}">
                <a16:creationId xmlns:a16="http://schemas.microsoft.com/office/drawing/2014/main" id="{FFA2C793-4B29-4F99-98E9-4669E69C97AD}"/>
              </a:ext>
            </a:extLst>
          </p:cNvPr>
          <p:cNvCxnSpPr>
            <a:cxnSpLocks/>
            <a:stCxn id="994" idx="2"/>
            <a:endCxn id="993" idx="0"/>
          </p:cNvCxnSpPr>
          <p:nvPr/>
        </p:nvCxnSpPr>
        <p:spPr>
          <a:xfrm rot="5400000">
            <a:off x="25472396" y="13463592"/>
            <a:ext cx="223064" cy="118283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6" name="Прямоугольник 1025">
            <a:extLst>
              <a:ext uri="{FF2B5EF4-FFF2-40B4-BE49-F238E27FC236}">
                <a16:creationId xmlns:a16="http://schemas.microsoft.com/office/drawing/2014/main" id="{DE407236-6717-4F48-AFCA-5A3738174520}"/>
              </a:ext>
            </a:extLst>
          </p:cNvPr>
          <p:cNvSpPr/>
          <p:nvPr/>
        </p:nvSpPr>
        <p:spPr>
          <a:xfrm>
            <a:off x="31593317" y="13399145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Защита французской нации превыше всего!</a:t>
            </a:r>
          </a:p>
          <a:p>
            <a:pPr algn="ctr"/>
            <a:r>
              <a:rPr lang="ru-RU" sz="600" dirty="0"/>
              <a:t> </a:t>
            </a:r>
            <a:r>
              <a:rPr lang="ru-RU" sz="100" b="1" dirty="0"/>
              <a:t>Его защита французской нации имеет приоритет над любыми другими идеями, особенно если они исходят из-за границы. Согласно многим источникам, в частности Рене </a:t>
            </a:r>
            <a:r>
              <a:rPr lang="ru-RU" sz="100" b="1" dirty="0" err="1"/>
              <a:t>Ремону</a:t>
            </a:r>
            <a:r>
              <a:rPr lang="ru-RU" sz="100" b="1" dirty="0"/>
              <a:t> и авторам парламентского доклада о ДПС [ 9 ] , это обвинение, до сих пор выдвигаемое теми, кто утверждает, что французский фашизм существовал в 1930-х годах, является ложным. </a:t>
            </a:r>
            <a:r>
              <a:rPr lang="ru-RU" sz="100" b="1" dirty="0" err="1"/>
              <a:t>Круа</a:t>
            </a:r>
            <a:r>
              <a:rPr lang="ru-RU" sz="100" b="1" dirty="0"/>
              <a:t>-де-</a:t>
            </a:r>
            <a:r>
              <a:rPr lang="ru-RU" sz="100" b="1" dirty="0" err="1"/>
              <a:t>Фё</a:t>
            </a:r>
            <a:r>
              <a:rPr lang="ru-RU" sz="100" b="1" dirty="0"/>
              <a:t> не тронул агрессивный, воинственный и воинственный национализм.</a:t>
            </a:r>
            <a:endParaRPr lang="ru-RU" sz="600" b="1" dirty="0"/>
          </a:p>
        </p:txBody>
      </p:sp>
      <p:sp>
        <p:nvSpPr>
          <p:cNvPr id="1027" name="Прямоугольник 1026">
            <a:extLst>
              <a:ext uri="{FF2B5EF4-FFF2-40B4-BE49-F238E27FC236}">
                <a16:creationId xmlns:a16="http://schemas.microsoft.com/office/drawing/2014/main" id="{DB1631C9-91EC-471F-8438-3881EA858FD4}"/>
              </a:ext>
            </a:extLst>
          </p:cNvPr>
          <p:cNvSpPr/>
          <p:nvPr/>
        </p:nvSpPr>
        <p:spPr>
          <a:xfrm>
            <a:off x="23385340" y="2178545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Ратификация Франко-Советского пакта</a:t>
            </a:r>
          </a:p>
        </p:txBody>
      </p:sp>
      <p:sp>
        <p:nvSpPr>
          <p:cNvPr id="1028" name="Прямоугольник 1027">
            <a:extLst>
              <a:ext uri="{FF2B5EF4-FFF2-40B4-BE49-F238E27FC236}">
                <a16:creationId xmlns:a16="http://schemas.microsoft.com/office/drawing/2014/main" id="{D6E92AC8-0AE9-46F9-A924-784EB6A3DC97}"/>
              </a:ext>
            </a:extLst>
          </p:cNvPr>
          <p:cNvSpPr/>
          <p:nvPr/>
        </p:nvSpPr>
        <p:spPr>
          <a:xfrm>
            <a:off x="25676239" y="2184428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Продолжить политику дефляции</a:t>
            </a:r>
          </a:p>
        </p:txBody>
      </p:sp>
      <p:sp>
        <p:nvSpPr>
          <p:cNvPr id="1030" name="Прямоугольник 1029">
            <a:extLst>
              <a:ext uri="{FF2B5EF4-FFF2-40B4-BE49-F238E27FC236}">
                <a16:creationId xmlns:a16="http://schemas.microsoft.com/office/drawing/2014/main" id="{8D4D7D52-105E-4376-9DD0-2B8522DA7F1B}"/>
              </a:ext>
            </a:extLst>
          </p:cNvPr>
          <p:cNvSpPr/>
          <p:nvPr/>
        </p:nvSpPr>
        <p:spPr>
          <a:xfrm>
            <a:off x="24538501" y="2959367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Выборы 1936</a:t>
            </a:r>
          </a:p>
        </p:txBody>
      </p:sp>
      <p:sp>
        <p:nvSpPr>
          <p:cNvPr id="1031" name="Прямоугольник 1030">
            <a:extLst>
              <a:ext uri="{FF2B5EF4-FFF2-40B4-BE49-F238E27FC236}">
                <a16:creationId xmlns:a16="http://schemas.microsoft.com/office/drawing/2014/main" id="{9F451564-3CC7-4336-95B9-519C482189ED}"/>
              </a:ext>
            </a:extLst>
          </p:cNvPr>
          <p:cNvSpPr/>
          <p:nvPr/>
        </p:nvSpPr>
        <p:spPr>
          <a:xfrm>
            <a:off x="23386488" y="3753238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Победа Народного Фронта</a:t>
            </a:r>
          </a:p>
        </p:txBody>
      </p:sp>
      <p:sp>
        <p:nvSpPr>
          <p:cNvPr id="1032" name="Прямоугольник 1031">
            <a:extLst>
              <a:ext uri="{FF2B5EF4-FFF2-40B4-BE49-F238E27FC236}">
                <a16:creationId xmlns:a16="http://schemas.microsoft.com/office/drawing/2014/main" id="{9118DC19-A553-477F-B393-1A451FEA2E22}"/>
              </a:ext>
            </a:extLst>
          </p:cNvPr>
          <p:cNvSpPr/>
          <p:nvPr/>
        </p:nvSpPr>
        <p:spPr>
          <a:xfrm>
            <a:off x="25676240" y="3754487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Победа Парламентского права</a:t>
            </a:r>
          </a:p>
        </p:txBody>
      </p:sp>
      <p:cxnSp>
        <p:nvCxnSpPr>
          <p:cNvPr id="1038" name="Соединительная линия уступом 620">
            <a:extLst>
              <a:ext uri="{FF2B5EF4-FFF2-40B4-BE49-F238E27FC236}">
                <a16:creationId xmlns:a16="http://schemas.microsoft.com/office/drawing/2014/main" id="{30AB627E-E3A0-4496-88F9-6BFDA477FF01}"/>
              </a:ext>
            </a:extLst>
          </p:cNvPr>
          <p:cNvCxnSpPr>
            <a:cxnSpLocks/>
            <a:stCxn id="1030" idx="2"/>
            <a:endCxn id="1032" idx="0"/>
          </p:cNvCxnSpPr>
          <p:nvPr/>
        </p:nvCxnSpPr>
        <p:spPr>
          <a:xfrm rot="16200000" flipH="1">
            <a:off x="25442973" y="3058057"/>
            <a:ext cx="255120" cy="113773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Соединительная линия уступом 620">
            <a:extLst>
              <a:ext uri="{FF2B5EF4-FFF2-40B4-BE49-F238E27FC236}">
                <a16:creationId xmlns:a16="http://schemas.microsoft.com/office/drawing/2014/main" id="{E95C8750-3161-440F-8135-BA328D17561C}"/>
              </a:ext>
            </a:extLst>
          </p:cNvPr>
          <p:cNvCxnSpPr>
            <a:cxnSpLocks/>
            <a:stCxn id="1030" idx="2"/>
            <a:endCxn id="1031" idx="0"/>
          </p:cNvCxnSpPr>
          <p:nvPr/>
        </p:nvCxnSpPr>
        <p:spPr>
          <a:xfrm rot="5400000">
            <a:off x="24298723" y="3050296"/>
            <a:ext cx="253871" cy="115201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0" name="Прямоугольник 1039">
            <a:extLst>
              <a:ext uri="{FF2B5EF4-FFF2-40B4-BE49-F238E27FC236}">
                <a16:creationId xmlns:a16="http://schemas.microsoft.com/office/drawing/2014/main" id="{E8BC4B56-5ECE-4456-AD1E-3B33F45347D8}"/>
              </a:ext>
            </a:extLst>
          </p:cNvPr>
          <p:cNvSpPr/>
          <p:nvPr/>
        </p:nvSpPr>
        <p:spPr>
          <a:xfrm>
            <a:off x="29240867" y="13399145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Работа, семья, отечество </a:t>
            </a:r>
            <a:r>
              <a:rPr lang="ru-RU" sz="200" dirty="0"/>
              <a:t>(«патриотизм не являясь монополией правых, и социальные устремления также не являются монополией левых». Его девиз подхватит позже, не спрашивая его мнения, Виши : «Работа, Семья, Отечество».)</a:t>
            </a:r>
            <a:endParaRPr lang="ru-RU" sz="700" dirty="0"/>
          </a:p>
        </p:txBody>
      </p:sp>
      <p:sp>
        <p:nvSpPr>
          <p:cNvPr id="1041" name="Прямоугольник 1040">
            <a:extLst>
              <a:ext uri="{FF2B5EF4-FFF2-40B4-BE49-F238E27FC236}">
                <a16:creationId xmlns:a16="http://schemas.microsoft.com/office/drawing/2014/main" id="{D4788916-2671-418A-BFC4-7E9040A64A2D}"/>
              </a:ext>
            </a:extLst>
          </p:cNvPr>
          <p:cNvSpPr/>
          <p:nvPr/>
        </p:nvSpPr>
        <p:spPr>
          <a:xfrm>
            <a:off x="25708879" y="15701040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Аэроклубы Жана </a:t>
            </a:r>
            <a:r>
              <a:rPr lang="ru-RU" sz="700" dirty="0" err="1"/>
              <a:t>Мермоза</a:t>
            </a:r>
            <a:endParaRPr lang="ru-RU" sz="700" dirty="0"/>
          </a:p>
        </p:txBody>
      </p:sp>
      <p:sp>
        <p:nvSpPr>
          <p:cNvPr id="1042" name="Прямоугольник 1041">
            <a:extLst>
              <a:ext uri="{FF2B5EF4-FFF2-40B4-BE49-F238E27FC236}">
                <a16:creationId xmlns:a16="http://schemas.microsoft.com/office/drawing/2014/main" id="{E5B456C6-FF4A-45D0-BFEA-98EDD5DFFDA6}"/>
              </a:ext>
            </a:extLst>
          </p:cNvPr>
          <p:cNvSpPr/>
          <p:nvPr/>
        </p:nvSpPr>
        <p:spPr>
          <a:xfrm>
            <a:off x="33298703" y="14795437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500" dirty="0"/>
              <a:t>Со своей стороны, Пьер </a:t>
            </a:r>
            <a:r>
              <a:rPr lang="ru-RU" sz="500" dirty="0" err="1"/>
              <a:t>Мильца</a:t>
            </a:r>
            <a:r>
              <a:rPr lang="ru-RU" sz="500" dirty="0"/>
              <a:t> считает, что PSF практиковала « социал- патриотическое христианство</a:t>
            </a:r>
          </a:p>
        </p:txBody>
      </p:sp>
      <p:sp>
        <p:nvSpPr>
          <p:cNvPr id="1043" name="Прямоугольник 1042">
            <a:extLst>
              <a:ext uri="{FF2B5EF4-FFF2-40B4-BE49-F238E27FC236}">
                <a16:creationId xmlns:a16="http://schemas.microsoft.com/office/drawing/2014/main" id="{D3DBC406-3A8E-42CB-8FE0-8E458AD78DCE}"/>
              </a:ext>
            </a:extLst>
          </p:cNvPr>
          <p:cNvSpPr/>
          <p:nvPr/>
        </p:nvSpPr>
        <p:spPr>
          <a:xfrm>
            <a:off x="31012638" y="14166542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Экономическое соглашение с Европой</a:t>
            </a:r>
          </a:p>
        </p:txBody>
      </p:sp>
      <p:cxnSp>
        <p:nvCxnSpPr>
          <p:cNvPr id="1044" name="Соединительная линия уступом 620">
            <a:extLst>
              <a:ext uri="{FF2B5EF4-FFF2-40B4-BE49-F238E27FC236}">
                <a16:creationId xmlns:a16="http://schemas.microsoft.com/office/drawing/2014/main" id="{113C0C0F-8E8E-4798-93FC-458D975DEBBB}"/>
              </a:ext>
            </a:extLst>
          </p:cNvPr>
          <p:cNvCxnSpPr>
            <a:cxnSpLocks/>
            <a:stCxn id="993" idx="2"/>
            <a:endCxn id="1053" idx="0"/>
          </p:cNvCxnSpPr>
          <p:nvPr/>
        </p:nvCxnSpPr>
        <p:spPr>
          <a:xfrm rot="16200000" flipH="1">
            <a:off x="25172549" y="14526502"/>
            <a:ext cx="229689" cy="58976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5" name="Соединительная линия уступом 595">
            <a:extLst>
              <a:ext uri="{FF2B5EF4-FFF2-40B4-BE49-F238E27FC236}">
                <a16:creationId xmlns:a16="http://schemas.microsoft.com/office/drawing/2014/main" id="{028CDF1A-E6D3-4E97-8704-B7C2DA459A15}"/>
              </a:ext>
            </a:extLst>
          </p:cNvPr>
          <p:cNvCxnSpPr>
            <a:cxnSpLocks/>
            <a:stCxn id="1026" idx="2"/>
            <a:endCxn id="1043" idx="0"/>
          </p:cNvCxnSpPr>
          <p:nvPr/>
        </p:nvCxnSpPr>
        <p:spPr>
          <a:xfrm rot="5400000">
            <a:off x="31652443" y="13762504"/>
            <a:ext cx="227397" cy="58067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6" name="Соединительная линия уступом 595">
            <a:extLst>
              <a:ext uri="{FF2B5EF4-FFF2-40B4-BE49-F238E27FC236}">
                <a16:creationId xmlns:a16="http://schemas.microsoft.com/office/drawing/2014/main" id="{87A70FCB-646F-4243-94AE-BDBBA959B037}"/>
              </a:ext>
            </a:extLst>
          </p:cNvPr>
          <p:cNvCxnSpPr>
            <a:cxnSpLocks/>
            <a:stCxn id="986" idx="2"/>
            <a:endCxn id="1043" idx="0"/>
          </p:cNvCxnSpPr>
          <p:nvPr/>
        </p:nvCxnSpPr>
        <p:spPr>
          <a:xfrm rot="16200000" flipH="1">
            <a:off x="31064330" y="13755070"/>
            <a:ext cx="227397" cy="595546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7" name="Соединительная линия уступом 620">
            <a:extLst>
              <a:ext uri="{FF2B5EF4-FFF2-40B4-BE49-F238E27FC236}">
                <a16:creationId xmlns:a16="http://schemas.microsoft.com/office/drawing/2014/main" id="{921906D8-5265-4753-862F-CD5BB467FF70}"/>
              </a:ext>
            </a:extLst>
          </p:cNvPr>
          <p:cNvCxnSpPr>
            <a:cxnSpLocks/>
            <a:stCxn id="984" idx="2"/>
            <a:endCxn id="986" idx="0"/>
          </p:cNvCxnSpPr>
          <p:nvPr/>
        </p:nvCxnSpPr>
        <p:spPr>
          <a:xfrm rot="16200000" flipH="1">
            <a:off x="29593849" y="12112739"/>
            <a:ext cx="220360" cy="235245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8" name="Соединительная линия уступом 620">
            <a:extLst>
              <a:ext uri="{FF2B5EF4-FFF2-40B4-BE49-F238E27FC236}">
                <a16:creationId xmlns:a16="http://schemas.microsoft.com/office/drawing/2014/main" id="{F5591766-AC4B-465B-BF39-5C19DB3A2E73}"/>
              </a:ext>
            </a:extLst>
          </p:cNvPr>
          <p:cNvCxnSpPr>
            <a:cxnSpLocks/>
            <a:stCxn id="984" idx="2"/>
            <a:endCxn id="1026" idx="0"/>
          </p:cNvCxnSpPr>
          <p:nvPr/>
        </p:nvCxnSpPr>
        <p:spPr>
          <a:xfrm rot="16200000" flipH="1">
            <a:off x="30181961" y="11524626"/>
            <a:ext cx="220360" cy="352867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9" name="Прямоугольник 1048">
            <a:extLst>
              <a:ext uri="{FF2B5EF4-FFF2-40B4-BE49-F238E27FC236}">
                <a16:creationId xmlns:a16="http://schemas.microsoft.com/office/drawing/2014/main" id="{736C24D4-7EE2-42A5-B37D-6CE9FAAFD89A}"/>
              </a:ext>
            </a:extLst>
          </p:cNvPr>
          <p:cNvSpPr/>
          <p:nvPr/>
        </p:nvSpPr>
        <p:spPr>
          <a:xfrm>
            <a:off x="31012638" y="14927454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Европейский союз</a:t>
            </a:r>
          </a:p>
        </p:txBody>
      </p:sp>
      <p:cxnSp>
        <p:nvCxnSpPr>
          <p:cNvPr id="1050" name="Прямая со стрелкой 1049">
            <a:extLst>
              <a:ext uri="{FF2B5EF4-FFF2-40B4-BE49-F238E27FC236}">
                <a16:creationId xmlns:a16="http://schemas.microsoft.com/office/drawing/2014/main" id="{4EA86BE2-F187-40E4-9676-D3AD23B4D16C}"/>
              </a:ext>
            </a:extLst>
          </p:cNvPr>
          <p:cNvCxnSpPr>
            <a:cxnSpLocks/>
            <a:stCxn id="1002" idx="2"/>
            <a:endCxn id="1003" idx="0"/>
          </p:cNvCxnSpPr>
          <p:nvPr/>
        </p:nvCxnSpPr>
        <p:spPr>
          <a:xfrm>
            <a:off x="29707333" y="14706542"/>
            <a:ext cx="1454" cy="98830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1" name="Прямая со стрелкой 1050">
            <a:extLst>
              <a:ext uri="{FF2B5EF4-FFF2-40B4-BE49-F238E27FC236}">
                <a16:creationId xmlns:a16="http://schemas.microsoft.com/office/drawing/2014/main" id="{3E1D0921-FB55-43B1-B7C4-BED6CED0BD09}"/>
              </a:ext>
            </a:extLst>
          </p:cNvPr>
          <p:cNvCxnSpPr>
            <a:cxnSpLocks/>
            <a:stCxn id="1043" idx="2"/>
            <a:endCxn id="1049" idx="0"/>
          </p:cNvCxnSpPr>
          <p:nvPr/>
        </p:nvCxnSpPr>
        <p:spPr>
          <a:xfrm>
            <a:off x="31475801" y="14706542"/>
            <a:ext cx="0" cy="22091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2" name="Прямая со стрелкой 1051">
            <a:extLst>
              <a:ext uri="{FF2B5EF4-FFF2-40B4-BE49-F238E27FC236}">
                <a16:creationId xmlns:a16="http://schemas.microsoft.com/office/drawing/2014/main" id="{A8260B80-7DCB-47B0-8BC7-F93B7F762AB4}"/>
              </a:ext>
            </a:extLst>
          </p:cNvPr>
          <p:cNvCxnSpPr>
            <a:cxnSpLocks/>
            <a:stCxn id="1018" idx="2"/>
            <a:endCxn id="1041" idx="0"/>
          </p:cNvCxnSpPr>
          <p:nvPr/>
        </p:nvCxnSpPr>
        <p:spPr>
          <a:xfrm>
            <a:off x="26172042" y="14713167"/>
            <a:ext cx="0" cy="98787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3" name="Прямоугольник 1052">
            <a:extLst>
              <a:ext uri="{FF2B5EF4-FFF2-40B4-BE49-F238E27FC236}">
                <a16:creationId xmlns:a16="http://schemas.microsoft.com/office/drawing/2014/main" id="{89FA5A8C-8B8A-447D-8BA1-756F3CCE6A3B}"/>
              </a:ext>
            </a:extLst>
          </p:cNvPr>
          <p:cNvSpPr/>
          <p:nvPr/>
        </p:nvSpPr>
        <p:spPr>
          <a:xfrm>
            <a:off x="25119114" y="14936231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Братство между французами и берберами </a:t>
            </a:r>
            <a:r>
              <a:rPr lang="ru-RU" sz="100" dirty="0"/>
              <a:t>() По словам Рене </a:t>
            </a:r>
            <a:r>
              <a:rPr lang="ru-RU" sz="100" dirty="0" err="1"/>
              <a:t>Ремона</a:t>
            </a:r>
            <a:r>
              <a:rPr lang="ru-RU" sz="100" dirty="0"/>
              <a:t> , в предисловии к произведению Огюстена </a:t>
            </a:r>
            <a:r>
              <a:rPr lang="ru-RU" sz="100" dirty="0" err="1"/>
              <a:t>Ибазизена</a:t>
            </a:r>
            <a:r>
              <a:rPr lang="ru-RU" sz="100" dirty="0"/>
              <a:t> , который останется «верным памяти полковника де Ла Рока и после смерти», последний «в свою очередь, вслед за другими, обязывает пересмотреть черную легенду, которую слишком долго маскировал образ </a:t>
            </a:r>
            <a:r>
              <a:rPr lang="ru-RU" sz="100" dirty="0" err="1"/>
              <a:t>Croix</a:t>
            </a:r>
            <a:r>
              <a:rPr lang="ru-RU" sz="100" dirty="0"/>
              <a:t> </a:t>
            </a:r>
            <a:r>
              <a:rPr lang="ru-RU" sz="100" dirty="0" err="1"/>
              <a:t>de</a:t>
            </a:r>
            <a:r>
              <a:rPr lang="ru-RU" sz="100" dirty="0"/>
              <a:t> </a:t>
            </a:r>
            <a:r>
              <a:rPr lang="ru-RU" sz="100" dirty="0" err="1"/>
              <a:t>Feu</a:t>
            </a:r>
            <a:r>
              <a:rPr lang="ru-RU" sz="100" dirty="0"/>
              <a:t> и PSF: он свидетельствует об отсутствии расизма, социальной открытости и братстве между двумя [французскими и арабо-берберскими] общинами»)</a:t>
            </a:r>
            <a:endParaRPr lang="ru-RU" sz="700" dirty="0"/>
          </a:p>
        </p:txBody>
      </p:sp>
      <p:sp>
        <p:nvSpPr>
          <p:cNvPr id="86" name="Прямоугольник 85">
            <a:extLst>
              <a:ext uri="{FF2B5EF4-FFF2-40B4-BE49-F238E27FC236}">
                <a16:creationId xmlns:a16="http://schemas.microsoft.com/office/drawing/2014/main" id="{D3588B4A-E518-43B2-8D41-733948440E87}"/>
              </a:ext>
            </a:extLst>
          </p:cNvPr>
          <p:cNvSpPr/>
          <p:nvPr/>
        </p:nvSpPr>
        <p:spPr>
          <a:xfrm>
            <a:off x="33515268" y="15556349"/>
            <a:ext cx="2461934" cy="1119741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Генералы и военные министры</a:t>
            </a:r>
            <a:r>
              <a:rPr lang="en-US" sz="700" dirty="0"/>
              <a:t>:</a:t>
            </a:r>
            <a:br>
              <a:rPr lang="ru-RU" sz="700" dirty="0"/>
            </a:br>
            <a:r>
              <a:rPr lang="en-US" sz="700" dirty="0">
                <a:hlinkClick r:id="rId9"/>
              </a:rPr>
              <a:t>https://fr.m.wikipedia.org/wiki/Louis-Alexandre_Audibert</a:t>
            </a:r>
            <a:endParaRPr lang="ru-RU" sz="700" dirty="0"/>
          </a:p>
          <a:p>
            <a:pPr algn="ctr"/>
            <a:r>
              <a:rPr lang="en-US" sz="700" dirty="0">
                <a:hlinkClick r:id="rId10"/>
              </a:rPr>
              <a:t>https://fr.m.wikipedia.org/wiki/</a:t>
            </a:r>
            <a:r>
              <a:rPr lang="en-US" sz="700" dirty="0" err="1">
                <a:hlinkClick r:id="rId10"/>
              </a:rPr>
              <a:t>Bernard_Dupérier</a:t>
            </a:r>
            <a:endParaRPr lang="ru-RU" sz="700" dirty="0"/>
          </a:p>
          <a:p>
            <a:pPr algn="ctr"/>
            <a:endParaRPr lang="ru-RU" sz="700" dirty="0"/>
          </a:p>
        </p:txBody>
      </p:sp>
      <p:sp>
        <p:nvSpPr>
          <p:cNvPr id="91" name="Прямоугольник 90">
            <a:extLst>
              <a:ext uri="{FF2B5EF4-FFF2-40B4-BE49-F238E27FC236}">
                <a16:creationId xmlns:a16="http://schemas.microsoft.com/office/drawing/2014/main" id="{3F640845-5C33-482B-B8D0-FA981AB544C4}"/>
              </a:ext>
            </a:extLst>
          </p:cNvPr>
          <p:cNvSpPr/>
          <p:nvPr/>
        </p:nvSpPr>
        <p:spPr>
          <a:xfrm>
            <a:off x="18193666" y="2663404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200" dirty="0"/>
              <a:t>Доктрина </a:t>
            </a:r>
            <a:r>
              <a:rPr lang="ru-RU" sz="200" dirty="0" err="1"/>
              <a:t>Сарро</a:t>
            </a:r>
            <a:r>
              <a:rPr lang="ru-RU" sz="200" dirty="0"/>
              <a:t> для </a:t>
            </a:r>
            <a:r>
              <a:rPr lang="ru-RU" sz="200" dirty="0" err="1"/>
              <a:t>колонийВ</a:t>
            </a:r>
            <a:r>
              <a:rPr lang="ru-RU" sz="200" dirty="0"/>
              <a:t> начале 1920-х годов </a:t>
            </a:r>
            <a:r>
              <a:rPr lang="ru-RU" sz="200" dirty="0" err="1"/>
              <a:t>Сарро</a:t>
            </a:r>
            <a:r>
              <a:rPr lang="ru-RU" sz="200" dirty="0"/>
              <a:t>, тогдашний министр колоний , разработал план развития колоний, который, хотя и не был реализован на практике, ознаменовал возобновление интереса властей взять под контроль развитие колоний. Идеи, которые он излагает в своей работе « Развитие французских колоний», образуют последовательную доктрину экономической колонизации, которая оправдывает заботу администрации о местном населении, и он пишет: «Политика коренных народов — это сохранение породы. » Поэтому он рекомендует программу инвестиций в здравоохранение и социальную сферу, которая не будет реализована из-за нехватки бюджета [ 15 ] .ТО16 апреля 1922 </a:t>
            </a:r>
            <a:r>
              <a:rPr lang="ru-RU" sz="200" dirty="0" err="1"/>
              <a:t>г.В</a:t>
            </a:r>
            <a:r>
              <a:rPr lang="ru-RU" sz="200" dirty="0"/>
              <a:t> день Пасхи он открыл Марсельскую колониальную выставку [ 16 ] , [ 17 ] .С 1925 по 1926 год он был назначен послом Франции в Турции .</a:t>
            </a:r>
          </a:p>
        </p:txBody>
      </p:sp>
      <p:cxnSp>
        <p:nvCxnSpPr>
          <p:cNvPr id="102" name="Соединительная линия уступом 620">
            <a:extLst>
              <a:ext uri="{FF2B5EF4-FFF2-40B4-BE49-F238E27FC236}">
                <a16:creationId xmlns:a16="http://schemas.microsoft.com/office/drawing/2014/main" id="{2827AE48-910F-459B-8016-E8A6BF76D772}"/>
              </a:ext>
            </a:extLst>
          </p:cNvPr>
          <p:cNvCxnSpPr>
            <a:cxnSpLocks/>
            <a:stCxn id="1028" idx="2"/>
            <a:endCxn id="1030" idx="0"/>
          </p:cNvCxnSpPr>
          <p:nvPr/>
        </p:nvCxnSpPr>
        <p:spPr>
          <a:xfrm rot="5400000">
            <a:off x="25453064" y="2273028"/>
            <a:ext cx="234939" cy="113773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Соединительная линия уступом 620">
            <a:extLst>
              <a:ext uri="{FF2B5EF4-FFF2-40B4-BE49-F238E27FC236}">
                <a16:creationId xmlns:a16="http://schemas.microsoft.com/office/drawing/2014/main" id="{C1702904-0E50-4FBA-B873-2C147B00B9E8}"/>
              </a:ext>
            </a:extLst>
          </p:cNvPr>
          <p:cNvCxnSpPr>
            <a:cxnSpLocks/>
            <a:stCxn id="582" idx="2"/>
            <a:endCxn id="1027" idx="0"/>
          </p:cNvCxnSpPr>
          <p:nvPr/>
        </p:nvCxnSpPr>
        <p:spPr>
          <a:xfrm rot="5400000">
            <a:off x="24288468" y="1469165"/>
            <a:ext cx="269416" cy="114934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Соединительная линия уступом 620">
            <a:extLst>
              <a:ext uri="{FF2B5EF4-FFF2-40B4-BE49-F238E27FC236}">
                <a16:creationId xmlns:a16="http://schemas.microsoft.com/office/drawing/2014/main" id="{2C4B12DA-382A-45C6-AD96-13081055D21D}"/>
              </a:ext>
            </a:extLst>
          </p:cNvPr>
          <p:cNvCxnSpPr>
            <a:cxnSpLocks/>
            <a:stCxn id="582" idx="2"/>
            <a:endCxn id="1028" idx="0"/>
          </p:cNvCxnSpPr>
          <p:nvPr/>
        </p:nvCxnSpPr>
        <p:spPr>
          <a:xfrm rot="16200000" flipH="1">
            <a:off x="25430976" y="1476001"/>
            <a:ext cx="275299" cy="114155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Соединительная линия уступом 620">
            <a:extLst>
              <a:ext uri="{FF2B5EF4-FFF2-40B4-BE49-F238E27FC236}">
                <a16:creationId xmlns:a16="http://schemas.microsoft.com/office/drawing/2014/main" id="{B0D254CE-501E-44AB-9DED-04147283115B}"/>
              </a:ext>
            </a:extLst>
          </p:cNvPr>
          <p:cNvCxnSpPr>
            <a:cxnSpLocks/>
            <a:stCxn id="1027" idx="2"/>
            <a:endCxn id="1030" idx="0"/>
          </p:cNvCxnSpPr>
          <p:nvPr/>
        </p:nvCxnSpPr>
        <p:spPr>
          <a:xfrm rot="16200000" flipH="1">
            <a:off x="24304672" y="2262375"/>
            <a:ext cx="240822" cy="115316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Прямоугольник 132">
            <a:extLst>
              <a:ext uri="{FF2B5EF4-FFF2-40B4-BE49-F238E27FC236}">
                <a16:creationId xmlns:a16="http://schemas.microsoft.com/office/drawing/2014/main" id="{E965DD84-0BC3-4B3C-B2E6-DE72473D0EDC}"/>
              </a:ext>
            </a:extLst>
          </p:cNvPr>
          <p:cNvSpPr/>
          <p:nvPr/>
        </p:nvSpPr>
        <p:spPr>
          <a:xfrm>
            <a:off x="22806916" y="4548137"/>
            <a:ext cx="926325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Кабинет Эдуарда </a:t>
            </a:r>
            <a:r>
              <a:rPr lang="ru-RU" sz="700" dirty="0" err="1"/>
              <a:t>Деладье</a:t>
            </a:r>
            <a:endParaRPr lang="ru-RU" sz="700" dirty="0"/>
          </a:p>
        </p:txBody>
      </p:sp>
      <p:sp>
        <p:nvSpPr>
          <p:cNvPr id="134" name="Прямоугольник 133">
            <a:extLst>
              <a:ext uri="{FF2B5EF4-FFF2-40B4-BE49-F238E27FC236}">
                <a16:creationId xmlns:a16="http://schemas.microsoft.com/office/drawing/2014/main" id="{698CFD18-7803-4F48-BFA6-6620ABD67FE0}"/>
              </a:ext>
            </a:extLst>
          </p:cNvPr>
          <p:cNvSpPr/>
          <p:nvPr/>
        </p:nvSpPr>
        <p:spPr>
          <a:xfrm>
            <a:off x="25676240" y="4549607"/>
            <a:ext cx="926325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Кабинет Луи Марина</a:t>
            </a:r>
          </a:p>
        </p:txBody>
      </p:sp>
      <p:sp>
        <p:nvSpPr>
          <p:cNvPr id="135" name="Прямоугольник 134">
            <a:extLst>
              <a:ext uri="{FF2B5EF4-FFF2-40B4-BE49-F238E27FC236}">
                <a16:creationId xmlns:a16="http://schemas.microsoft.com/office/drawing/2014/main" id="{4D37C6B0-79B8-4AB0-8C7B-ECD9C95746B4}"/>
              </a:ext>
            </a:extLst>
          </p:cNvPr>
          <p:cNvSpPr/>
          <p:nvPr/>
        </p:nvSpPr>
        <p:spPr>
          <a:xfrm>
            <a:off x="19310685" y="4549607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Кабинет Леона Блюма</a:t>
            </a:r>
          </a:p>
          <a:p>
            <a:pPr algn="ctr"/>
            <a:r>
              <a:rPr lang="ru-RU" sz="100" dirty="0"/>
              <a:t>(В условиях небывалой активности народных масс начались </a:t>
            </a:r>
            <a:r>
              <a:rPr lang="ru-RU" sz="100" dirty="0" err="1"/>
              <a:t>пе-реговоры</a:t>
            </a:r>
            <a:r>
              <a:rPr lang="ru-RU" sz="100" dirty="0"/>
              <a:t> о создании нового правительства. Социалистической </a:t>
            </a:r>
            <a:r>
              <a:rPr lang="ru-RU" sz="100" dirty="0" err="1"/>
              <a:t>пар¬тии</a:t>
            </a:r>
            <a:r>
              <a:rPr lang="ru-RU" sz="100" dirty="0"/>
              <a:t> принадлежало право его формирования, ибо она располагала наибольшим числом мест в палате депутатов. Новое </a:t>
            </a:r>
            <a:r>
              <a:rPr lang="ru-RU" sz="100" dirty="0" err="1"/>
              <a:t>правитель¬ство</a:t>
            </a:r>
            <a:r>
              <a:rPr lang="ru-RU" sz="100" dirty="0"/>
              <a:t>, опиравшееся на Народный фронт, было сформировано 4 июня 1936 г. Премьер-министром стал Л. Блюм. В соответствии со своей теорией «исполнения власти» лидер СФИО четко </a:t>
            </a:r>
            <a:r>
              <a:rPr lang="ru-RU" sz="100" dirty="0" err="1"/>
              <a:t>опреде¬лил</a:t>
            </a:r>
            <a:r>
              <a:rPr lang="ru-RU" sz="100" dirty="0"/>
              <a:t> и задачи нового кабинета: действовать в рамках </a:t>
            </a:r>
            <a:r>
              <a:rPr lang="ru-RU" sz="100" dirty="0" err="1"/>
              <a:t>существующе¬го</a:t>
            </a:r>
            <a:r>
              <a:rPr lang="ru-RU" sz="100" dirty="0"/>
              <a:t> режима и не предпринимать каких-либо попыток проведения </a:t>
            </a:r>
            <a:r>
              <a:rPr lang="ru-RU" sz="100" dirty="0" err="1"/>
              <a:t>со¬циальных</a:t>
            </a:r>
            <a:r>
              <a:rPr lang="ru-RU" sz="100" dirty="0"/>
              <a:t> преобразований или захвата власти . </a:t>
            </a:r>
            <a:r>
              <a:rPr lang="ru-RU" sz="100" dirty="0" err="1"/>
              <a:t>Министер¬ские</a:t>
            </a:r>
            <a:r>
              <a:rPr lang="ru-RU" sz="100" dirty="0"/>
              <a:t> посты заняли социалисты, радикалы, представители </a:t>
            </a:r>
            <a:r>
              <a:rPr lang="ru-RU" sz="100" dirty="0" err="1"/>
              <a:t>Респуб</a:t>
            </a:r>
            <a:r>
              <a:rPr lang="ru-RU" sz="100" dirty="0"/>
              <a:t>-</a:t>
            </a:r>
            <a:r>
              <a:rPr lang="ru-RU" sz="100" dirty="0" err="1"/>
              <a:t>ликанско</a:t>
            </a:r>
            <a:r>
              <a:rPr lang="ru-RU" sz="100" dirty="0"/>
              <a:t>-социалистического союза. Коммунистическая партия, от-казавшись участвовать в правительстве, заявила о своей </a:t>
            </a:r>
            <a:r>
              <a:rPr lang="ru-RU" sz="100" dirty="0" err="1"/>
              <a:t>готовно¬сти</a:t>
            </a:r>
            <a:r>
              <a:rPr lang="ru-RU" sz="100" dirty="0"/>
              <a:t> поддерживав все его мероприятия, направленные на </a:t>
            </a:r>
            <a:r>
              <a:rPr lang="ru-RU" sz="100" dirty="0" err="1"/>
              <a:t>осуще¬ствление</a:t>
            </a:r>
            <a:r>
              <a:rPr lang="ru-RU" sz="100" dirty="0"/>
              <a:t> программы Народного фронта. Решение Политбюро ЦК ФКП о неучастии коммунистов в правительстве было </a:t>
            </a:r>
            <a:r>
              <a:rPr lang="ru-RU" sz="100" dirty="0" err="1"/>
              <a:t>при¬нято</a:t>
            </a:r>
            <a:r>
              <a:rPr lang="ru-RU" sz="100" dirty="0"/>
              <a:t> после тщательного обсуждения всех «за» и «против» .Мощный размах забастовочного движения заставил </a:t>
            </a:r>
            <a:r>
              <a:rPr lang="ru-RU" sz="100" dirty="0" err="1"/>
              <a:t>предприпимателей</a:t>
            </a:r>
            <a:r>
              <a:rPr lang="ru-RU" sz="100" dirty="0"/>
              <a:t> пойти на выполнение многих требований рабочих. </a:t>
            </a:r>
            <a:r>
              <a:rPr lang="ru-RU" sz="100" dirty="0" err="1"/>
              <a:t>Пер¬вый</a:t>
            </a:r>
            <a:r>
              <a:rPr lang="ru-RU" sz="100" dirty="0"/>
              <a:t> шаг сделала Всеобщая конфедерация французских </a:t>
            </a:r>
            <a:r>
              <a:rPr lang="ru-RU" sz="100" dirty="0" err="1"/>
              <a:t>предпри¬нимателей</a:t>
            </a:r>
            <a:r>
              <a:rPr lang="ru-RU" sz="100" dirty="0"/>
              <a:t>. Через генерального секретаря «</a:t>
            </a:r>
            <a:r>
              <a:rPr lang="ru-RU" sz="100" dirty="0" err="1"/>
              <a:t>Комите</a:t>
            </a:r>
            <a:r>
              <a:rPr lang="ru-RU" sz="100" dirty="0"/>
              <a:t> де </a:t>
            </a:r>
            <a:r>
              <a:rPr lang="ru-RU" sz="100" dirty="0" err="1"/>
              <a:t>форж</a:t>
            </a:r>
            <a:r>
              <a:rPr lang="ru-RU" sz="100" dirty="0"/>
              <a:t>» </a:t>
            </a:r>
            <a:r>
              <a:rPr lang="ru-RU" sz="100" dirty="0" err="1"/>
              <a:t>Лам¬бер-Рибо</a:t>
            </a:r>
            <a:r>
              <a:rPr lang="ru-RU" sz="100" dirty="0"/>
              <a:t> она обратилась к главе правительства с просьбой </a:t>
            </a:r>
            <a:r>
              <a:rPr lang="ru-RU" sz="100" dirty="0" err="1"/>
              <a:t>орга¬низовать</a:t>
            </a:r>
            <a:r>
              <a:rPr lang="ru-RU" sz="100" dirty="0"/>
              <a:t> встречу с представителями ВКТ)</a:t>
            </a:r>
            <a:endParaRPr lang="ru-RU" sz="700" dirty="0"/>
          </a:p>
        </p:txBody>
      </p:sp>
      <p:sp>
        <p:nvSpPr>
          <p:cNvPr id="136" name="Прямоугольник 135">
            <a:extLst>
              <a:ext uri="{FF2B5EF4-FFF2-40B4-BE49-F238E27FC236}">
                <a16:creationId xmlns:a16="http://schemas.microsoft.com/office/drawing/2014/main" id="{D3B35A14-509E-48B8-BFF9-049144597747}"/>
              </a:ext>
            </a:extLst>
          </p:cNvPr>
          <p:cNvSpPr/>
          <p:nvPr/>
        </p:nvSpPr>
        <p:spPr>
          <a:xfrm>
            <a:off x="14768460" y="4548136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Кабинет Мориса Тореза</a:t>
            </a:r>
          </a:p>
        </p:txBody>
      </p:sp>
      <p:cxnSp>
        <p:nvCxnSpPr>
          <p:cNvPr id="137" name="Прямая соединительная линия 136">
            <a:extLst>
              <a:ext uri="{FF2B5EF4-FFF2-40B4-BE49-F238E27FC236}">
                <a16:creationId xmlns:a16="http://schemas.microsoft.com/office/drawing/2014/main" id="{FED88272-20BB-44CE-AB5D-202077F1B670}"/>
              </a:ext>
            </a:extLst>
          </p:cNvPr>
          <p:cNvCxnSpPr>
            <a:cxnSpLocks/>
            <a:stCxn id="135" idx="3"/>
            <a:endCxn id="133" idx="1"/>
          </p:cNvCxnSpPr>
          <p:nvPr/>
        </p:nvCxnSpPr>
        <p:spPr>
          <a:xfrm flipV="1">
            <a:off x="20237010" y="4818137"/>
            <a:ext cx="2569906" cy="147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Прямая соединительная линия 139">
            <a:extLst>
              <a:ext uri="{FF2B5EF4-FFF2-40B4-BE49-F238E27FC236}">
                <a16:creationId xmlns:a16="http://schemas.microsoft.com/office/drawing/2014/main" id="{E1CA0ECE-E625-43A1-8DB7-876D17EBA56B}"/>
              </a:ext>
            </a:extLst>
          </p:cNvPr>
          <p:cNvCxnSpPr>
            <a:cxnSpLocks/>
            <a:stCxn id="136" idx="3"/>
            <a:endCxn id="135" idx="1"/>
          </p:cNvCxnSpPr>
          <p:nvPr/>
        </p:nvCxnSpPr>
        <p:spPr>
          <a:xfrm>
            <a:off x="15694785" y="4818136"/>
            <a:ext cx="3615900" cy="147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Соединительная линия уступом 620">
            <a:extLst>
              <a:ext uri="{FF2B5EF4-FFF2-40B4-BE49-F238E27FC236}">
                <a16:creationId xmlns:a16="http://schemas.microsoft.com/office/drawing/2014/main" id="{BC366BF4-DD53-41D7-B7E0-45F1BD3C5634}"/>
              </a:ext>
            </a:extLst>
          </p:cNvPr>
          <p:cNvCxnSpPr>
            <a:cxnSpLocks/>
            <a:stCxn id="1031" idx="2"/>
            <a:endCxn id="136" idx="0"/>
          </p:cNvCxnSpPr>
          <p:nvPr/>
        </p:nvCxnSpPr>
        <p:spPr>
          <a:xfrm rot="5400000">
            <a:off x="19413188" y="111673"/>
            <a:ext cx="254898" cy="861802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Соединительная линия уступом 620">
            <a:extLst>
              <a:ext uri="{FF2B5EF4-FFF2-40B4-BE49-F238E27FC236}">
                <a16:creationId xmlns:a16="http://schemas.microsoft.com/office/drawing/2014/main" id="{9E90BACC-4865-4C86-AE54-52968B7D00FD}"/>
              </a:ext>
            </a:extLst>
          </p:cNvPr>
          <p:cNvCxnSpPr>
            <a:cxnSpLocks/>
            <a:stCxn id="1031" idx="2"/>
            <a:endCxn id="135" idx="0"/>
          </p:cNvCxnSpPr>
          <p:nvPr/>
        </p:nvCxnSpPr>
        <p:spPr>
          <a:xfrm rot="5400000">
            <a:off x="21683566" y="2383521"/>
            <a:ext cx="256369" cy="407580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Прямоугольник 153">
            <a:extLst>
              <a:ext uri="{FF2B5EF4-FFF2-40B4-BE49-F238E27FC236}">
                <a16:creationId xmlns:a16="http://schemas.microsoft.com/office/drawing/2014/main" id="{C1B3CA50-85C2-45DE-BC7A-2A5E537343E7}"/>
              </a:ext>
            </a:extLst>
          </p:cNvPr>
          <p:cNvSpPr/>
          <p:nvPr/>
        </p:nvSpPr>
        <p:spPr>
          <a:xfrm>
            <a:off x="23383710" y="11824924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Выборы 1940</a:t>
            </a:r>
          </a:p>
        </p:txBody>
      </p:sp>
      <p:sp>
        <p:nvSpPr>
          <p:cNvPr id="155" name="Прямоугольник 154">
            <a:extLst>
              <a:ext uri="{FF2B5EF4-FFF2-40B4-BE49-F238E27FC236}">
                <a16:creationId xmlns:a16="http://schemas.microsoft.com/office/drawing/2014/main" id="{68020855-CA49-4B88-BD8D-8E7F1830D1E1}"/>
              </a:ext>
            </a:extLst>
          </p:cNvPr>
          <p:cNvSpPr/>
          <p:nvPr/>
        </p:nvSpPr>
        <p:spPr>
          <a:xfrm>
            <a:off x="18177412" y="5337352"/>
            <a:ext cx="926325" cy="540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Занять нейтральную линию по Испании</a:t>
            </a:r>
          </a:p>
        </p:txBody>
      </p:sp>
      <p:sp>
        <p:nvSpPr>
          <p:cNvPr id="156" name="Прямоугольник 155">
            <a:extLst>
              <a:ext uri="{FF2B5EF4-FFF2-40B4-BE49-F238E27FC236}">
                <a16:creationId xmlns:a16="http://schemas.microsoft.com/office/drawing/2014/main" id="{11144716-2BE1-420A-A74D-237112BDF333}"/>
              </a:ext>
            </a:extLst>
          </p:cNvPr>
          <p:cNvSpPr/>
          <p:nvPr/>
        </p:nvSpPr>
        <p:spPr>
          <a:xfrm>
            <a:off x="17039169" y="5336277"/>
            <a:ext cx="926325" cy="540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rgbClr val="FF0000"/>
              </a:gs>
            </a:gsLst>
            <a:lin ang="5400000" scaled="1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Скрытая помощь Испанской республике</a:t>
            </a:r>
          </a:p>
        </p:txBody>
      </p:sp>
      <p:sp>
        <p:nvSpPr>
          <p:cNvPr id="168" name="Прямоугольник 167">
            <a:extLst>
              <a:ext uri="{FF2B5EF4-FFF2-40B4-BE49-F238E27FC236}">
                <a16:creationId xmlns:a16="http://schemas.microsoft.com/office/drawing/2014/main" id="{1D141B85-F4E0-43FB-8151-1DA96BCD550D}"/>
              </a:ext>
            </a:extLst>
          </p:cNvPr>
          <p:cNvSpPr/>
          <p:nvPr/>
        </p:nvSpPr>
        <p:spPr>
          <a:xfrm>
            <a:off x="21024192" y="5340843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Закрепить законопроекты для рабочих</a:t>
            </a:r>
          </a:p>
        </p:txBody>
      </p:sp>
      <p:cxnSp>
        <p:nvCxnSpPr>
          <p:cNvPr id="173" name="Прямая соединительная линия 172">
            <a:extLst>
              <a:ext uri="{FF2B5EF4-FFF2-40B4-BE49-F238E27FC236}">
                <a16:creationId xmlns:a16="http://schemas.microsoft.com/office/drawing/2014/main" id="{8D85F986-0E48-4C26-A0AB-C1A811E023F4}"/>
              </a:ext>
            </a:extLst>
          </p:cNvPr>
          <p:cNvCxnSpPr>
            <a:cxnSpLocks/>
            <a:stCxn id="156" idx="3"/>
            <a:endCxn id="155" idx="1"/>
          </p:cNvCxnSpPr>
          <p:nvPr/>
        </p:nvCxnSpPr>
        <p:spPr>
          <a:xfrm>
            <a:off x="17965494" y="5606277"/>
            <a:ext cx="211918" cy="107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Соединительная линия уступом 595">
            <a:extLst>
              <a:ext uri="{FF2B5EF4-FFF2-40B4-BE49-F238E27FC236}">
                <a16:creationId xmlns:a16="http://schemas.microsoft.com/office/drawing/2014/main" id="{73E69E05-D0F5-4E8D-A4FD-A8096F962C1D}"/>
              </a:ext>
            </a:extLst>
          </p:cNvPr>
          <p:cNvCxnSpPr>
            <a:cxnSpLocks/>
            <a:stCxn id="136" idx="2"/>
            <a:endCxn id="156" idx="0"/>
          </p:cNvCxnSpPr>
          <p:nvPr/>
        </p:nvCxnSpPr>
        <p:spPr>
          <a:xfrm rot="16200000" flipH="1">
            <a:off x="16242907" y="4076851"/>
            <a:ext cx="248141" cy="227070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Соединительная линия уступом 595">
            <a:extLst>
              <a:ext uri="{FF2B5EF4-FFF2-40B4-BE49-F238E27FC236}">
                <a16:creationId xmlns:a16="http://schemas.microsoft.com/office/drawing/2014/main" id="{170DCA97-BB69-4506-BB39-220285B5E466}"/>
              </a:ext>
            </a:extLst>
          </p:cNvPr>
          <p:cNvCxnSpPr>
            <a:cxnSpLocks/>
            <a:stCxn id="135" idx="2"/>
            <a:endCxn id="156" idx="0"/>
          </p:cNvCxnSpPr>
          <p:nvPr/>
        </p:nvCxnSpPr>
        <p:spPr>
          <a:xfrm rot="5400000">
            <a:off x="18514755" y="4077184"/>
            <a:ext cx="246670" cy="2271516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Соединительная линия уступом 595">
            <a:extLst>
              <a:ext uri="{FF2B5EF4-FFF2-40B4-BE49-F238E27FC236}">
                <a16:creationId xmlns:a16="http://schemas.microsoft.com/office/drawing/2014/main" id="{C3448E77-E4C9-4A92-B8FE-9086C929B34A}"/>
              </a:ext>
            </a:extLst>
          </p:cNvPr>
          <p:cNvCxnSpPr>
            <a:cxnSpLocks/>
            <a:stCxn id="133" idx="2"/>
            <a:endCxn id="155" idx="0"/>
          </p:cNvCxnSpPr>
          <p:nvPr/>
        </p:nvCxnSpPr>
        <p:spPr>
          <a:xfrm rot="5400000">
            <a:off x="20830720" y="2897992"/>
            <a:ext cx="249215" cy="462950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Соединительная линия уступом 595">
            <a:extLst>
              <a:ext uri="{FF2B5EF4-FFF2-40B4-BE49-F238E27FC236}">
                <a16:creationId xmlns:a16="http://schemas.microsoft.com/office/drawing/2014/main" id="{CEC102EA-C5AB-44F2-97D4-7F8FD6943395}"/>
              </a:ext>
            </a:extLst>
          </p:cNvPr>
          <p:cNvCxnSpPr>
            <a:cxnSpLocks/>
            <a:stCxn id="135" idx="2"/>
            <a:endCxn id="155" idx="0"/>
          </p:cNvCxnSpPr>
          <p:nvPr/>
        </p:nvCxnSpPr>
        <p:spPr>
          <a:xfrm rot="5400000">
            <a:off x="19083340" y="4646843"/>
            <a:ext cx="247745" cy="1133273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Прямая со стрелкой 191">
            <a:extLst>
              <a:ext uri="{FF2B5EF4-FFF2-40B4-BE49-F238E27FC236}">
                <a16:creationId xmlns:a16="http://schemas.microsoft.com/office/drawing/2014/main" id="{71F73AE7-BA57-41B1-892E-BBD073BECB02}"/>
              </a:ext>
            </a:extLst>
          </p:cNvPr>
          <p:cNvCxnSpPr>
            <a:cxnSpLocks/>
            <a:stCxn id="1032" idx="2"/>
            <a:endCxn id="134" idx="0"/>
          </p:cNvCxnSpPr>
          <p:nvPr/>
        </p:nvCxnSpPr>
        <p:spPr>
          <a:xfrm>
            <a:off x="26139403" y="4294487"/>
            <a:ext cx="0" cy="25512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Прямоугольник 194">
            <a:extLst>
              <a:ext uri="{FF2B5EF4-FFF2-40B4-BE49-F238E27FC236}">
                <a16:creationId xmlns:a16="http://schemas.microsoft.com/office/drawing/2014/main" id="{4ED83002-387E-457B-9EA9-6718AE9CC6D4}"/>
              </a:ext>
            </a:extLst>
          </p:cNvPr>
          <p:cNvSpPr/>
          <p:nvPr/>
        </p:nvSpPr>
        <p:spPr>
          <a:xfrm>
            <a:off x="13631845" y="5334300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Культ личности </a:t>
            </a:r>
            <a:r>
              <a:rPr lang="ru-RU" sz="700" dirty="0" err="1"/>
              <a:t>Мореса</a:t>
            </a:r>
            <a:r>
              <a:rPr lang="ru-RU" sz="700" dirty="0"/>
              <a:t> </a:t>
            </a:r>
            <a:r>
              <a:rPr lang="ru-RU" sz="100" dirty="0"/>
              <a:t>(Именно в это время Торез, следуя примеру Сталина в СССР, установил внутри партии определенный культ своей личности. Действительно, Торез очень восхищается Сталиным. Для укрепления своего личного имиджа он опубликовал в 1937 году автобиографию « Сын народа », которая должна была, по предложению Поля </a:t>
            </a:r>
            <a:r>
              <a:rPr lang="ru-RU" sz="100" dirty="0" err="1"/>
              <a:t>Вайан</a:t>
            </a:r>
            <a:r>
              <a:rPr lang="ru-RU" sz="100" dirty="0"/>
              <a:t>-Кутюрье , воплотить историю французского коммунизма [ 3 ] . Книга была написана с помощью Жана </a:t>
            </a:r>
            <a:r>
              <a:rPr lang="ru-RU" sz="100" dirty="0" err="1"/>
              <a:t>Фревиля</a:t>
            </a:r>
            <a:r>
              <a:rPr lang="ru-RU" sz="100" dirty="0"/>
              <a:t> [ 2 ] , который вставил в рассказ отрывок, где инициалы слов образовывали предложение «</a:t>
            </a:r>
            <a:r>
              <a:rPr lang="ru-RU" sz="100" dirty="0" err="1"/>
              <a:t>Фревиль</a:t>
            </a:r>
            <a:r>
              <a:rPr lang="ru-RU" sz="100" dirty="0"/>
              <a:t> написал эту книгу». Этот отрывок, присутствующий на страницах 36-37 первого издания, будет удален в последующих изданиях [ 9 ] . Публикация книги сопровождалась обширной рекламной кампанией, стоимость которой оценивалась в 180 000 франков, или от трети до половины ежегодных рекламных расходов </a:t>
            </a:r>
            <a:r>
              <a:rPr lang="ru-RU" sz="100" dirty="0" err="1"/>
              <a:t>Éditions</a:t>
            </a:r>
            <a:r>
              <a:rPr lang="ru-RU" sz="100" dirty="0"/>
              <a:t> </a:t>
            </a:r>
            <a:r>
              <a:rPr lang="ru-RU" sz="100" dirty="0" err="1"/>
              <a:t>Sociales</a:t>
            </a:r>
            <a:r>
              <a:rPr lang="ru-RU" sz="100" dirty="0"/>
              <a:t> [ 10 ] . В некоммунистической прессе были опубликованы вставки, а в 1937 году был снят рекламный фильм продолжительностью 5 минут, в котором Морис Торез и Жаннет </a:t>
            </a:r>
            <a:r>
              <a:rPr lang="ru-RU" sz="100" dirty="0" err="1"/>
              <a:t>Вермеерш</a:t>
            </a:r>
            <a:r>
              <a:rPr lang="ru-RU" sz="100" dirty="0"/>
              <a:t> были сняты у себя дома . ее директором был Жан Ренуар , тогда близкий к Коммунистической партии и крестный отец первого сына четы Торез [ 11 ] .Популярность Тореза тогда достигла наивысшего уровня. ТО24 июня 1937 </a:t>
            </a:r>
            <a:r>
              <a:rPr lang="ru-RU" sz="100" dirty="0" err="1"/>
              <a:t>г.Мы</a:t>
            </a:r>
            <a:r>
              <a:rPr lang="ru-RU" sz="100" dirty="0"/>
              <a:t> услышали, как демонстранты скандировали «Пляс де ля Нация»: «Торез к власти».)</a:t>
            </a:r>
            <a:endParaRPr lang="ru-RU" sz="700" dirty="0"/>
          </a:p>
        </p:txBody>
      </p:sp>
      <p:sp>
        <p:nvSpPr>
          <p:cNvPr id="196" name="Прямоугольник 195">
            <a:extLst>
              <a:ext uri="{FF2B5EF4-FFF2-40B4-BE49-F238E27FC236}">
                <a16:creationId xmlns:a16="http://schemas.microsoft.com/office/drawing/2014/main" id="{4005884C-3B92-4BEE-969B-B3032927502E}"/>
              </a:ext>
            </a:extLst>
          </p:cNvPr>
          <p:cNvSpPr/>
          <p:nvPr/>
        </p:nvSpPr>
        <p:spPr>
          <a:xfrm>
            <a:off x="14770088" y="5340843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Французский фронт</a:t>
            </a:r>
          </a:p>
          <a:p>
            <a:pPr algn="ctr"/>
            <a:r>
              <a:rPr lang="ru-RU" sz="100" dirty="0"/>
              <a:t>(В августе 1936 </a:t>
            </a:r>
            <a:r>
              <a:rPr lang="ru-RU" sz="100" dirty="0" err="1"/>
              <a:t>г.Он</a:t>
            </a:r>
            <a:r>
              <a:rPr lang="ru-RU" sz="100" dirty="0"/>
              <a:t> предложил расширить Народный фронт вправо , создав на основе антифашизма «Французский фронт». Это не мешает Коммунистической партии осуждать невмешательство в дела Испании и вкладывать огромные средства в поддержку республиканской Испании.)</a:t>
            </a:r>
            <a:br>
              <a:rPr lang="ru-RU" sz="100" dirty="0"/>
            </a:br>
            <a:r>
              <a:rPr lang="ru-RU" sz="100" dirty="0"/>
              <a:t>17 апреля 1936 г., за несколько дней до выборов, впервые получив возможность выступить по радио, Торез провозгласил курс на единство действий со всеми патриотами, получивший впоследствии наименование «политика протянутой </a:t>
            </a:r>
            <a:r>
              <a:rPr lang="ru-RU" sz="100" dirty="0" err="1"/>
              <a:t>руки».Он</a:t>
            </a:r>
            <a:r>
              <a:rPr lang="ru-RU" sz="100" dirty="0"/>
              <a:t> заявил, что для спасения страны коммунисты готовы протянуть руку всем французским патриотам, в том числе католикам, ветеранам войны и даже членам «Боевых крестов», желающим бороться за мир и независимость Франции.</a:t>
            </a:r>
            <a:endParaRPr lang="ru-RU" sz="600" dirty="0"/>
          </a:p>
        </p:txBody>
      </p:sp>
      <p:sp>
        <p:nvSpPr>
          <p:cNvPr id="197" name="Прямоугольник 196">
            <a:extLst>
              <a:ext uri="{FF2B5EF4-FFF2-40B4-BE49-F238E27FC236}">
                <a16:creationId xmlns:a16="http://schemas.microsoft.com/office/drawing/2014/main" id="{6291D9D2-50CB-491A-B4D5-B10C6DC9544D}"/>
              </a:ext>
            </a:extLst>
          </p:cNvPr>
          <p:cNvSpPr/>
          <p:nvPr/>
        </p:nvSpPr>
        <p:spPr>
          <a:xfrm>
            <a:off x="12029618" y="4549608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Реализация плана </a:t>
            </a:r>
            <a:r>
              <a:rPr lang="en-US" sz="700" dirty="0"/>
              <a:t>Z</a:t>
            </a:r>
            <a:r>
              <a:rPr lang="ru-RU" sz="700" dirty="0"/>
              <a:t> (Реакция </a:t>
            </a:r>
            <a:r>
              <a:rPr lang="ru-RU" sz="700" dirty="0" err="1"/>
              <a:t>Аксьон</a:t>
            </a:r>
            <a:r>
              <a:rPr lang="ru-RU" sz="700" dirty="0"/>
              <a:t> </a:t>
            </a:r>
            <a:r>
              <a:rPr lang="ru-RU" sz="700" dirty="0" err="1"/>
              <a:t>Франсез</a:t>
            </a:r>
            <a:r>
              <a:rPr lang="ru-RU" sz="700" dirty="0"/>
              <a:t>)</a:t>
            </a:r>
          </a:p>
        </p:txBody>
      </p:sp>
      <p:cxnSp>
        <p:nvCxnSpPr>
          <p:cNvPr id="198" name="Прямая соединительная линия 197">
            <a:extLst>
              <a:ext uri="{FF2B5EF4-FFF2-40B4-BE49-F238E27FC236}">
                <a16:creationId xmlns:a16="http://schemas.microsoft.com/office/drawing/2014/main" id="{9783EA16-A147-4CEC-A184-C370ACCE0BDD}"/>
              </a:ext>
            </a:extLst>
          </p:cNvPr>
          <p:cNvCxnSpPr>
            <a:cxnSpLocks/>
            <a:stCxn id="197" idx="3"/>
            <a:endCxn id="136" idx="1"/>
          </p:cNvCxnSpPr>
          <p:nvPr/>
        </p:nvCxnSpPr>
        <p:spPr>
          <a:xfrm flipV="1">
            <a:off x="12955943" y="4818136"/>
            <a:ext cx="1812517" cy="14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Прямоугольник 200">
            <a:extLst>
              <a:ext uri="{FF2B5EF4-FFF2-40B4-BE49-F238E27FC236}">
                <a16:creationId xmlns:a16="http://schemas.microsoft.com/office/drawing/2014/main" id="{F5D1AB46-7F7F-4271-A9D5-FB8F4258C30A}"/>
              </a:ext>
            </a:extLst>
          </p:cNvPr>
          <p:cNvSpPr/>
          <p:nvPr/>
        </p:nvSpPr>
        <p:spPr>
          <a:xfrm>
            <a:off x="25090699" y="8499674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Реакция </a:t>
            </a:r>
            <a:r>
              <a:rPr lang="ru-RU" sz="700" dirty="0" err="1"/>
              <a:t>Дорио</a:t>
            </a:r>
            <a:endParaRPr lang="ru-RU" sz="700" dirty="0"/>
          </a:p>
        </p:txBody>
      </p:sp>
      <p:sp>
        <p:nvSpPr>
          <p:cNvPr id="202" name="Прямоугольник 201">
            <a:extLst>
              <a:ext uri="{FF2B5EF4-FFF2-40B4-BE49-F238E27FC236}">
                <a16:creationId xmlns:a16="http://schemas.microsoft.com/office/drawing/2014/main" id="{1CA56B37-EC7F-410D-8B4E-2F669E88A915}"/>
              </a:ext>
            </a:extLst>
          </p:cNvPr>
          <p:cNvSpPr/>
          <p:nvPr/>
        </p:nvSpPr>
        <p:spPr>
          <a:xfrm>
            <a:off x="26251801" y="5343848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Кабинет Луи Марина</a:t>
            </a:r>
          </a:p>
        </p:txBody>
      </p:sp>
      <p:sp>
        <p:nvSpPr>
          <p:cNvPr id="203" name="Прямоугольник 202">
            <a:extLst>
              <a:ext uri="{FF2B5EF4-FFF2-40B4-BE49-F238E27FC236}">
                <a16:creationId xmlns:a16="http://schemas.microsoft.com/office/drawing/2014/main" id="{CE30C686-C927-40F7-BD6B-E9858E0C070E}"/>
              </a:ext>
            </a:extLst>
          </p:cNvPr>
          <p:cNvSpPr/>
          <p:nvPr/>
        </p:nvSpPr>
        <p:spPr>
          <a:xfrm>
            <a:off x="27386434" y="5344727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Кабинет Луи Марина</a:t>
            </a:r>
          </a:p>
        </p:txBody>
      </p:sp>
      <p:sp>
        <p:nvSpPr>
          <p:cNvPr id="204" name="Прямоугольник 203">
            <a:extLst>
              <a:ext uri="{FF2B5EF4-FFF2-40B4-BE49-F238E27FC236}">
                <a16:creationId xmlns:a16="http://schemas.microsoft.com/office/drawing/2014/main" id="{1F824EAC-5677-414F-BFD3-64DD55F14E47}"/>
              </a:ext>
            </a:extLst>
          </p:cNvPr>
          <p:cNvSpPr/>
          <p:nvPr/>
        </p:nvSpPr>
        <p:spPr>
          <a:xfrm>
            <a:off x="27386434" y="6132078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Кабинет Луи Марина</a:t>
            </a:r>
          </a:p>
        </p:txBody>
      </p:sp>
      <p:sp>
        <p:nvSpPr>
          <p:cNvPr id="205" name="Прямоугольник 204">
            <a:extLst>
              <a:ext uri="{FF2B5EF4-FFF2-40B4-BE49-F238E27FC236}">
                <a16:creationId xmlns:a16="http://schemas.microsoft.com/office/drawing/2014/main" id="{993609C2-914E-48AF-B0B0-7B5A808DD526}"/>
              </a:ext>
            </a:extLst>
          </p:cNvPr>
          <p:cNvSpPr/>
          <p:nvPr/>
        </p:nvSpPr>
        <p:spPr>
          <a:xfrm>
            <a:off x="26251801" y="6905493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Кабинет Луи Марина</a:t>
            </a:r>
          </a:p>
        </p:txBody>
      </p:sp>
      <p:sp>
        <p:nvSpPr>
          <p:cNvPr id="206" name="Прямоугольник 205">
            <a:extLst>
              <a:ext uri="{FF2B5EF4-FFF2-40B4-BE49-F238E27FC236}">
                <a16:creationId xmlns:a16="http://schemas.microsoft.com/office/drawing/2014/main" id="{06932679-9A8D-4D9E-B2A2-0C069694885B}"/>
              </a:ext>
            </a:extLst>
          </p:cNvPr>
          <p:cNvSpPr/>
          <p:nvPr/>
        </p:nvSpPr>
        <p:spPr>
          <a:xfrm>
            <a:off x="26251801" y="6132078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Кабинет Луи Марина</a:t>
            </a:r>
          </a:p>
        </p:txBody>
      </p:sp>
      <p:cxnSp>
        <p:nvCxnSpPr>
          <p:cNvPr id="235" name="Соединительная линия уступом 620">
            <a:extLst>
              <a:ext uri="{FF2B5EF4-FFF2-40B4-BE49-F238E27FC236}">
                <a16:creationId xmlns:a16="http://schemas.microsoft.com/office/drawing/2014/main" id="{AA93CFFD-71AF-4A74-94E0-16397668E4E2}"/>
              </a:ext>
            </a:extLst>
          </p:cNvPr>
          <p:cNvCxnSpPr>
            <a:cxnSpLocks/>
            <a:stCxn id="1031" idx="2"/>
            <a:endCxn id="133" idx="0"/>
          </p:cNvCxnSpPr>
          <p:nvPr/>
        </p:nvCxnSpPr>
        <p:spPr>
          <a:xfrm rot="5400000">
            <a:off x="23432416" y="4130901"/>
            <a:ext cx="254899" cy="57957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Соединительная линия уступом 620">
            <a:extLst>
              <a:ext uri="{FF2B5EF4-FFF2-40B4-BE49-F238E27FC236}">
                <a16:creationId xmlns:a16="http://schemas.microsoft.com/office/drawing/2014/main" id="{923D5A76-F2BD-4F08-B620-1BC8C437B4ED}"/>
              </a:ext>
            </a:extLst>
          </p:cNvPr>
          <p:cNvCxnSpPr>
            <a:cxnSpLocks/>
            <a:stCxn id="257" idx="2"/>
            <a:endCxn id="164" idx="0"/>
          </p:cNvCxnSpPr>
          <p:nvPr/>
        </p:nvCxnSpPr>
        <p:spPr>
          <a:xfrm rot="5400000">
            <a:off x="23001958" y="6500436"/>
            <a:ext cx="3410067" cy="588409"/>
          </a:xfrm>
          <a:prstGeom prst="bentConnector3">
            <a:avLst>
              <a:gd name="adj1" fmla="val 3975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Прямая соединительная линия 250">
            <a:extLst>
              <a:ext uri="{FF2B5EF4-FFF2-40B4-BE49-F238E27FC236}">
                <a16:creationId xmlns:a16="http://schemas.microsoft.com/office/drawing/2014/main" id="{D63A9B50-A887-4BB4-A8A5-4299084908FA}"/>
              </a:ext>
            </a:extLst>
          </p:cNvPr>
          <p:cNvCxnSpPr>
            <a:cxnSpLocks/>
            <a:stCxn id="164" idx="3"/>
            <a:endCxn id="201" idx="1"/>
          </p:cNvCxnSpPr>
          <p:nvPr/>
        </p:nvCxnSpPr>
        <p:spPr>
          <a:xfrm>
            <a:off x="24875948" y="8769674"/>
            <a:ext cx="21475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Соединительная линия уступом 620">
            <a:extLst>
              <a:ext uri="{FF2B5EF4-FFF2-40B4-BE49-F238E27FC236}">
                <a16:creationId xmlns:a16="http://schemas.microsoft.com/office/drawing/2014/main" id="{3A39BE62-9D04-4E4E-A4F0-A0ABD51D0B91}"/>
              </a:ext>
            </a:extLst>
          </p:cNvPr>
          <p:cNvCxnSpPr>
            <a:cxnSpLocks/>
            <a:stCxn id="154" idx="2"/>
            <a:endCxn id="984" idx="0"/>
          </p:cNvCxnSpPr>
          <p:nvPr/>
        </p:nvCxnSpPr>
        <p:spPr>
          <a:xfrm rot="16200000" flipH="1">
            <a:off x="26050408" y="10161389"/>
            <a:ext cx="273861" cy="468093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Прямоугольник 256">
            <a:extLst>
              <a:ext uri="{FF2B5EF4-FFF2-40B4-BE49-F238E27FC236}">
                <a16:creationId xmlns:a16="http://schemas.microsoft.com/office/drawing/2014/main" id="{1DC75E89-3A6D-4FDC-B71B-F5626652457D}"/>
              </a:ext>
            </a:extLst>
          </p:cNvPr>
          <p:cNvSpPr/>
          <p:nvPr/>
        </p:nvSpPr>
        <p:spPr>
          <a:xfrm>
            <a:off x="24538032" y="4549607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Роспуск фашистских лиг (с 19 по 28 июня)</a:t>
            </a:r>
          </a:p>
        </p:txBody>
      </p:sp>
      <p:cxnSp>
        <p:nvCxnSpPr>
          <p:cNvPr id="130" name="Соединительная линия уступом 620">
            <a:extLst>
              <a:ext uri="{FF2B5EF4-FFF2-40B4-BE49-F238E27FC236}">
                <a16:creationId xmlns:a16="http://schemas.microsoft.com/office/drawing/2014/main" id="{BA756D7F-B589-4EE1-9BCC-5E66794FCE38}"/>
              </a:ext>
            </a:extLst>
          </p:cNvPr>
          <p:cNvCxnSpPr>
            <a:cxnSpLocks/>
            <a:stCxn id="136" idx="2"/>
            <a:endCxn id="195" idx="0"/>
          </p:cNvCxnSpPr>
          <p:nvPr/>
        </p:nvCxnSpPr>
        <p:spPr>
          <a:xfrm rot="5400000">
            <a:off x="14540234" y="4642911"/>
            <a:ext cx="246164" cy="113661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Прямая со стрелкой 137">
            <a:extLst>
              <a:ext uri="{FF2B5EF4-FFF2-40B4-BE49-F238E27FC236}">
                <a16:creationId xmlns:a16="http://schemas.microsoft.com/office/drawing/2014/main" id="{93E9F719-D05D-424A-A796-B5B320992009}"/>
              </a:ext>
            </a:extLst>
          </p:cNvPr>
          <p:cNvCxnSpPr>
            <a:cxnSpLocks/>
            <a:stCxn id="136" idx="2"/>
            <a:endCxn id="196" idx="0"/>
          </p:cNvCxnSpPr>
          <p:nvPr/>
        </p:nvCxnSpPr>
        <p:spPr>
          <a:xfrm>
            <a:off x="15231623" y="5088136"/>
            <a:ext cx="1628" cy="25270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Соединительная линия уступом 620">
            <a:extLst>
              <a:ext uri="{FF2B5EF4-FFF2-40B4-BE49-F238E27FC236}">
                <a16:creationId xmlns:a16="http://schemas.microsoft.com/office/drawing/2014/main" id="{1DB15CB4-D2F7-4581-B3E1-CF578706FD21}"/>
              </a:ext>
            </a:extLst>
          </p:cNvPr>
          <p:cNvCxnSpPr>
            <a:cxnSpLocks/>
            <a:stCxn id="257" idx="2"/>
            <a:endCxn id="201" idx="0"/>
          </p:cNvCxnSpPr>
          <p:nvPr/>
        </p:nvCxnSpPr>
        <p:spPr>
          <a:xfrm rot="16200000" flipH="1">
            <a:off x="23572495" y="6518306"/>
            <a:ext cx="3410067" cy="552667"/>
          </a:xfrm>
          <a:prstGeom prst="bentConnector3">
            <a:avLst>
              <a:gd name="adj1" fmla="val 3975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Соединительная линия уступом 595">
            <a:extLst>
              <a:ext uri="{FF2B5EF4-FFF2-40B4-BE49-F238E27FC236}">
                <a16:creationId xmlns:a16="http://schemas.microsoft.com/office/drawing/2014/main" id="{F7A4FF76-2EE9-432F-964C-37C47DE1F0B8}"/>
              </a:ext>
            </a:extLst>
          </p:cNvPr>
          <p:cNvCxnSpPr>
            <a:cxnSpLocks/>
            <a:stCxn id="1032" idx="2"/>
            <a:endCxn id="257" idx="0"/>
          </p:cNvCxnSpPr>
          <p:nvPr/>
        </p:nvCxnSpPr>
        <p:spPr>
          <a:xfrm rot="5400000">
            <a:off x="25442739" y="3852943"/>
            <a:ext cx="255120" cy="1138208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Соединительная линия уступом 595">
            <a:extLst>
              <a:ext uri="{FF2B5EF4-FFF2-40B4-BE49-F238E27FC236}">
                <a16:creationId xmlns:a16="http://schemas.microsoft.com/office/drawing/2014/main" id="{B8A9C9F1-566F-4086-B32A-85B1578143B0}"/>
              </a:ext>
            </a:extLst>
          </p:cNvPr>
          <p:cNvCxnSpPr>
            <a:cxnSpLocks/>
            <a:stCxn id="1031" idx="2"/>
            <a:endCxn id="257" idx="0"/>
          </p:cNvCxnSpPr>
          <p:nvPr/>
        </p:nvCxnSpPr>
        <p:spPr>
          <a:xfrm rot="16200000" flipH="1">
            <a:off x="24297239" y="3845650"/>
            <a:ext cx="256369" cy="115154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Прямоугольник 150">
            <a:extLst>
              <a:ext uri="{FF2B5EF4-FFF2-40B4-BE49-F238E27FC236}">
                <a16:creationId xmlns:a16="http://schemas.microsoft.com/office/drawing/2014/main" id="{8121B48E-AA62-410C-9DFD-EF6C570A762A}"/>
              </a:ext>
            </a:extLst>
          </p:cNvPr>
          <p:cNvSpPr/>
          <p:nvPr/>
        </p:nvSpPr>
        <p:spPr>
          <a:xfrm>
            <a:off x="30623915" y="3752545"/>
            <a:ext cx="926325" cy="540000"/>
          </a:xfrm>
          <a:prstGeom prst="rect">
            <a:avLst/>
          </a:prstGeom>
          <a:solidFill>
            <a:schemeClr val="tx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Новая французская революция</a:t>
            </a:r>
          </a:p>
        </p:txBody>
      </p:sp>
      <p:sp>
        <p:nvSpPr>
          <p:cNvPr id="153" name="Прямоугольник 152">
            <a:extLst>
              <a:ext uri="{FF2B5EF4-FFF2-40B4-BE49-F238E27FC236}">
                <a16:creationId xmlns:a16="http://schemas.microsoft.com/office/drawing/2014/main" id="{7DD35777-1FA5-41A9-9F07-8F422CDE306E}"/>
              </a:ext>
            </a:extLst>
          </p:cNvPr>
          <p:cNvSpPr/>
          <p:nvPr/>
        </p:nvSpPr>
        <p:spPr>
          <a:xfrm>
            <a:off x="30623914" y="4549607"/>
            <a:ext cx="926325" cy="540000"/>
          </a:xfrm>
          <a:prstGeom prst="rect">
            <a:avLst/>
          </a:prstGeom>
          <a:solidFill>
            <a:schemeClr val="tx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500" dirty="0">
                <a:solidFill>
                  <a:schemeClr val="bg1"/>
                </a:solidFill>
              </a:rPr>
              <a:t>Лидеры ВКТ предлагали внести в программу требование введения планового хозяйства.</a:t>
            </a:r>
          </a:p>
        </p:txBody>
      </p:sp>
      <p:sp>
        <p:nvSpPr>
          <p:cNvPr id="160" name="Прямоугольник 159">
            <a:extLst>
              <a:ext uri="{FF2B5EF4-FFF2-40B4-BE49-F238E27FC236}">
                <a16:creationId xmlns:a16="http://schemas.microsoft.com/office/drawing/2014/main" id="{FF383B4F-5BA7-462F-9C5D-B9FB3B8262BE}"/>
              </a:ext>
            </a:extLst>
          </p:cNvPr>
          <p:cNvSpPr/>
          <p:nvPr/>
        </p:nvSpPr>
        <p:spPr>
          <a:xfrm>
            <a:off x="21592429" y="6132078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Обязательное обучение детей</a:t>
            </a:r>
          </a:p>
        </p:txBody>
      </p:sp>
      <p:sp>
        <p:nvSpPr>
          <p:cNvPr id="161" name="Прямоугольник 160">
            <a:extLst>
              <a:ext uri="{FF2B5EF4-FFF2-40B4-BE49-F238E27FC236}">
                <a16:creationId xmlns:a16="http://schemas.microsoft.com/office/drawing/2014/main" id="{58D139A0-EE1B-4DCB-87C2-0A609FA28988}"/>
              </a:ext>
            </a:extLst>
          </p:cNvPr>
          <p:cNvSpPr/>
          <p:nvPr/>
        </p:nvSpPr>
        <p:spPr>
          <a:xfrm>
            <a:off x="22402280" y="20620650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Комиссия по делам колоний</a:t>
            </a:r>
          </a:p>
        </p:txBody>
      </p:sp>
      <p:sp>
        <p:nvSpPr>
          <p:cNvPr id="164" name="Прямоугольник 163">
            <a:extLst>
              <a:ext uri="{FF2B5EF4-FFF2-40B4-BE49-F238E27FC236}">
                <a16:creationId xmlns:a16="http://schemas.microsoft.com/office/drawing/2014/main" id="{2E143361-4F00-4212-9162-03E7BD20119F}"/>
              </a:ext>
            </a:extLst>
          </p:cNvPr>
          <p:cNvSpPr/>
          <p:nvPr/>
        </p:nvSpPr>
        <p:spPr>
          <a:xfrm>
            <a:off x="23949623" y="8499674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Отвернуться от программы Народного фронта</a:t>
            </a:r>
          </a:p>
        </p:txBody>
      </p:sp>
      <p:sp>
        <p:nvSpPr>
          <p:cNvPr id="170" name="Прямоугольник 169">
            <a:extLst>
              <a:ext uri="{FF2B5EF4-FFF2-40B4-BE49-F238E27FC236}">
                <a16:creationId xmlns:a16="http://schemas.microsoft.com/office/drawing/2014/main" id="{D223AA09-6900-4C30-ADE5-454AF438C47D}"/>
              </a:ext>
            </a:extLst>
          </p:cNvPr>
          <p:cNvSpPr/>
          <p:nvPr/>
        </p:nvSpPr>
        <p:spPr>
          <a:xfrm>
            <a:off x="22182584" y="8494464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Получить контроль над финансовой сферой</a:t>
            </a:r>
          </a:p>
        </p:txBody>
      </p:sp>
      <p:cxnSp>
        <p:nvCxnSpPr>
          <p:cNvPr id="171" name="Прямая соединительная линия 170">
            <a:extLst>
              <a:ext uri="{FF2B5EF4-FFF2-40B4-BE49-F238E27FC236}">
                <a16:creationId xmlns:a16="http://schemas.microsoft.com/office/drawing/2014/main" id="{9800D9C2-3025-4409-9B53-4403153DC7F3}"/>
              </a:ext>
            </a:extLst>
          </p:cNvPr>
          <p:cNvCxnSpPr>
            <a:cxnSpLocks/>
            <a:stCxn id="319" idx="3"/>
            <a:endCxn id="298" idx="1"/>
          </p:cNvCxnSpPr>
          <p:nvPr/>
        </p:nvCxnSpPr>
        <p:spPr>
          <a:xfrm flipV="1">
            <a:off x="21381774" y="10340856"/>
            <a:ext cx="219285" cy="161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Соединительная линия уступом 595">
            <a:extLst>
              <a:ext uri="{FF2B5EF4-FFF2-40B4-BE49-F238E27FC236}">
                <a16:creationId xmlns:a16="http://schemas.microsoft.com/office/drawing/2014/main" id="{0EC64330-D777-4750-9CF0-7246242C030D}"/>
              </a:ext>
            </a:extLst>
          </p:cNvPr>
          <p:cNvCxnSpPr>
            <a:cxnSpLocks/>
            <a:stCxn id="170" idx="2"/>
            <a:endCxn id="154" idx="0"/>
          </p:cNvCxnSpPr>
          <p:nvPr/>
        </p:nvCxnSpPr>
        <p:spPr>
          <a:xfrm rot="16200000" flipH="1">
            <a:off x="21851080" y="9829131"/>
            <a:ext cx="2790460" cy="1201126"/>
          </a:xfrm>
          <a:prstGeom prst="bentConnector3">
            <a:avLst>
              <a:gd name="adj1" fmla="val 4018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Соединительная линия уступом 595">
            <a:extLst>
              <a:ext uri="{FF2B5EF4-FFF2-40B4-BE49-F238E27FC236}">
                <a16:creationId xmlns:a16="http://schemas.microsoft.com/office/drawing/2014/main" id="{A55A5B0D-857E-4628-B71C-B169DC21AB52}"/>
              </a:ext>
            </a:extLst>
          </p:cNvPr>
          <p:cNvCxnSpPr>
            <a:cxnSpLocks/>
            <a:stCxn id="164" idx="2"/>
            <a:endCxn id="154" idx="0"/>
          </p:cNvCxnSpPr>
          <p:nvPr/>
        </p:nvCxnSpPr>
        <p:spPr>
          <a:xfrm rot="5400000">
            <a:off x="22737205" y="10149343"/>
            <a:ext cx="2785250" cy="565913"/>
          </a:xfrm>
          <a:prstGeom prst="bentConnector3">
            <a:avLst>
              <a:gd name="adj1" fmla="val 391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Прямоугольник 140">
            <a:extLst>
              <a:ext uri="{FF2B5EF4-FFF2-40B4-BE49-F238E27FC236}">
                <a16:creationId xmlns:a16="http://schemas.microsoft.com/office/drawing/2014/main" id="{3DADF349-F01A-4695-9174-9ECBE343B093}"/>
              </a:ext>
            </a:extLst>
          </p:cNvPr>
          <p:cNvSpPr/>
          <p:nvPr/>
        </p:nvSpPr>
        <p:spPr>
          <a:xfrm>
            <a:off x="25889910" y="23154066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Запустить в производство </a:t>
            </a:r>
            <a:r>
              <a:rPr lang="en-US" sz="700" dirty="0"/>
              <a:t>MAS-38</a:t>
            </a:r>
            <a:endParaRPr lang="ru-RU" sz="700" dirty="0"/>
          </a:p>
        </p:txBody>
      </p:sp>
      <p:sp>
        <p:nvSpPr>
          <p:cNvPr id="144" name="Прямоугольник 143">
            <a:extLst>
              <a:ext uri="{FF2B5EF4-FFF2-40B4-BE49-F238E27FC236}">
                <a16:creationId xmlns:a16="http://schemas.microsoft.com/office/drawing/2014/main" id="{8B0A0B36-AA04-409D-A67C-6660D8053773}"/>
              </a:ext>
            </a:extLst>
          </p:cNvPr>
          <p:cNvSpPr/>
          <p:nvPr/>
        </p:nvSpPr>
        <p:spPr>
          <a:xfrm>
            <a:off x="20595217" y="18331630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Реорганизация Национального экономического совета</a:t>
            </a:r>
          </a:p>
        </p:txBody>
      </p:sp>
      <p:sp>
        <p:nvSpPr>
          <p:cNvPr id="147" name="Прямоугольник 146">
            <a:extLst>
              <a:ext uri="{FF2B5EF4-FFF2-40B4-BE49-F238E27FC236}">
                <a16:creationId xmlns:a16="http://schemas.microsoft.com/office/drawing/2014/main" id="{F3A790FA-1628-4440-8AAD-8EBE5C1D8611}"/>
              </a:ext>
            </a:extLst>
          </p:cNvPr>
          <p:cNvSpPr/>
          <p:nvPr/>
        </p:nvSpPr>
        <p:spPr>
          <a:xfrm>
            <a:off x="21802280" y="19821422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Реорганизация железных дорог</a:t>
            </a:r>
          </a:p>
        </p:txBody>
      </p:sp>
      <p:sp>
        <p:nvSpPr>
          <p:cNvPr id="149" name="Прямоугольник 148">
            <a:extLst>
              <a:ext uri="{FF2B5EF4-FFF2-40B4-BE49-F238E27FC236}">
                <a16:creationId xmlns:a16="http://schemas.microsoft.com/office/drawing/2014/main" id="{22724985-1E0B-4776-A18F-BDBF5A5BA064}"/>
              </a:ext>
            </a:extLst>
          </p:cNvPr>
          <p:cNvSpPr/>
          <p:nvPr/>
        </p:nvSpPr>
        <p:spPr>
          <a:xfrm>
            <a:off x="25888831" y="19821421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Национализация военной промышленности</a:t>
            </a:r>
          </a:p>
        </p:txBody>
      </p:sp>
      <p:sp>
        <p:nvSpPr>
          <p:cNvPr id="150" name="Прямоугольник 149">
            <a:extLst>
              <a:ext uri="{FF2B5EF4-FFF2-40B4-BE49-F238E27FC236}">
                <a16:creationId xmlns:a16="http://schemas.microsoft.com/office/drawing/2014/main" id="{AE763F59-9985-4A1D-9919-BBAC2B902DA3}"/>
              </a:ext>
            </a:extLst>
          </p:cNvPr>
          <p:cNvSpPr/>
          <p:nvPr/>
        </p:nvSpPr>
        <p:spPr>
          <a:xfrm>
            <a:off x="156371" y="15744103"/>
            <a:ext cx="926325" cy="54000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Продолжить политику прототипов</a:t>
            </a:r>
          </a:p>
          <a:p>
            <a:pPr algn="ctr"/>
            <a:r>
              <a:rPr lang="ru-RU" sz="100" dirty="0"/>
              <a:t>В середине 1930-х годов , когда Германия начала перевооружение с начала десятилетия, Франция отставала. Ее ВВС не могут конкурировать с ВВС Германии. Во Франции была начата политика создания прототипов , но произведенные устройства не соответствовали амбициозным спецификациям , выданным официальными службами , или не могли быть произведены достаточно быстро. Настолько, что они уже устарели, когда поступили на вооружение</a:t>
            </a:r>
            <a:endParaRPr lang="ru-RU" sz="700" dirty="0"/>
          </a:p>
        </p:txBody>
      </p:sp>
      <p:sp>
        <p:nvSpPr>
          <p:cNvPr id="152" name="Прямоугольник 151">
            <a:extLst>
              <a:ext uri="{FF2B5EF4-FFF2-40B4-BE49-F238E27FC236}">
                <a16:creationId xmlns:a16="http://schemas.microsoft.com/office/drawing/2014/main" id="{531A1922-B8EE-4120-B48C-73AB26DB88EB}"/>
              </a:ext>
            </a:extLst>
          </p:cNvPr>
          <p:cNvSpPr/>
          <p:nvPr/>
        </p:nvSpPr>
        <p:spPr>
          <a:xfrm>
            <a:off x="29438739" y="21469878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Национальное общество авиационного строительства Запада</a:t>
            </a:r>
          </a:p>
        </p:txBody>
      </p:sp>
      <p:sp>
        <p:nvSpPr>
          <p:cNvPr id="157" name="Прямоугольник 156">
            <a:extLst>
              <a:ext uri="{FF2B5EF4-FFF2-40B4-BE49-F238E27FC236}">
                <a16:creationId xmlns:a16="http://schemas.microsoft.com/office/drawing/2014/main" id="{78E4697D-FF56-488D-A005-FCA763CEA19B}"/>
              </a:ext>
            </a:extLst>
          </p:cNvPr>
          <p:cNvSpPr/>
          <p:nvPr/>
        </p:nvSpPr>
        <p:spPr>
          <a:xfrm>
            <a:off x="29438739" y="22341944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/>
              <a:t>SNCAO CAO.200</a:t>
            </a:r>
            <a:r>
              <a:rPr lang="ru-RU" sz="700" dirty="0"/>
              <a:t> (1940) </a:t>
            </a:r>
            <a:r>
              <a:rPr lang="ru-RU" sz="100" dirty="0"/>
              <a:t>SNCAO 200 (иногда называемый просто CAO.200 ) — французский военный самолёт , прототип одноместного одномоторного истребителя конца 1930 - х годов, разрабатывавшийся как конкурент </a:t>
            </a:r>
            <a:r>
              <a:rPr lang="ru-RU" sz="100" dirty="0" err="1"/>
              <a:t>Dewoitine</a:t>
            </a:r>
            <a:r>
              <a:rPr lang="ru-RU" sz="100" dirty="0"/>
              <a:t> D.520 . , но именно последний остался стандартным истребителем ВВС Франции . Был построен только прототип CAO 200, серийных самолетов за ним не последовало.</a:t>
            </a:r>
            <a:endParaRPr lang="ru-RU" sz="700" dirty="0"/>
          </a:p>
        </p:txBody>
      </p:sp>
      <p:sp>
        <p:nvSpPr>
          <p:cNvPr id="158" name="Прямоугольник 157">
            <a:extLst>
              <a:ext uri="{FF2B5EF4-FFF2-40B4-BE49-F238E27FC236}">
                <a16:creationId xmlns:a16="http://schemas.microsoft.com/office/drawing/2014/main" id="{351DE650-F22A-49BB-947A-342E17B403A7}"/>
              </a:ext>
            </a:extLst>
          </p:cNvPr>
          <p:cNvSpPr/>
          <p:nvPr/>
        </p:nvSpPr>
        <p:spPr>
          <a:xfrm>
            <a:off x="30649078" y="22341944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 err="1"/>
              <a:t>Dewoitine</a:t>
            </a:r>
            <a:r>
              <a:rPr lang="en-US" sz="700" dirty="0"/>
              <a:t> D.520</a:t>
            </a:r>
            <a:r>
              <a:rPr lang="ru-RU" sz="700" dirty="0"/>
              <a:t> (январь 1940) </a:t>
            </a:r>
            <a:r>
              <a:rPr lang="ru-RU" sz="100" dirty="0" err="1"/>
              <a:t>Dewoitine</a:t>
            </a:r>
            <a:r>
              <a:rPr lang="ru-RU" sz="100" dirty="0"/>
              <a:t> D.520 — французский истребитель времен Второй мировой войны , считавшийся лучшим из тогдашних французских ВВС , сражавшийся против </a:t>
            </a:r>
            <a:r>
              <a:rPr lang="ru-RU" sz="100" dirty="0" err="1"/>
              <a:t>Мессершмиттов</a:t>
            </a:r>
            <a:r>
              <a:rPr lang="ru-RU" sz="100" dirty="0"/>
              <a:t> </a:t>
            </a:r>
            <a:r>
              <a:rPr lang="ru-RU" sz="100" dirty="0" err="1"/>
              <a:t>Bf</a:t>
            </a:r>
            <a:r>
              <a:rPr lang="ru-RU" sz="100" dirty="0"/>
              <a:t> 109 немецких Люфтваффе во время битвы за Францию . Среди знатоков это символ окончательного сопротивления французской охоты немецкому захватчику.</a:t>
            </a:r>
            <a:endParaRPr lang="ru-RU" sz="700" dirty="0"/>
          </a:p>
        </p:txBody>
      </p:sp>
      <p:sp>
        <p:nvSpPr>
          <p:cNvPr id="162" name="Прямоугольник 161">
            <a:extLst>
              <a:ext uri="{FF2B5EF4-FFF2-40B4-BE49-F238E27FC236}">
                <a16:creationId xmlns:a16="http://schemas.microsoft.com/office/drawing/2014/main" id="{8324C9A6-EB76-456A-9F17-5BD4BBEB2BF4}"/>
              </a:ext>
            </a:extLst>
          </p:cNvPr>
          <p:cNvSpPr/>
          <p:nvPr/>
        </p:nvSpPr>
        <p:spPr>
          <a:xfrm>
            <a:off x="30649077" y="21476185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Национальная авиастроительная компания Юга</a:t>
            </a:r>
          </a:p>
        </p:txBody>
      </p:sp>
      <p:cxnSp>
        <p:nvCxnSpPr>
          <p:cNvPr id="163" name="Прямая соединительная линия 162">
            <a:extLst>
              <a:ext uri="{FF2B5EF4-FFF2-40B4-BE49-F238E27FC236}">
                <a16:creationId xmlns:a16="http://schemas.microsoft.com/office/drawing/2014/main" id="{02679CFD-F362-4442-80EE-975CA43BBDB0}"/>
              </a:ext>
            </a:extLst>
          </p:cNvPr>
          <p:cNvCxnSpPr>
            <a:cxnSpLocks/>
            <a:stCxn id="296" idx="3"/>
            <a:endCxn id="295" idx="1"/>
          </p:cNvCxnSpPr>
          <p:nvPr/>
        </p:nvCxnSpPr>
        <p:spPr>
          <a:xfrm flipV="1">
            <a:off x="25674165" y="21751298"/>
            <a:ext cx="1349637" cy="161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Соединительная линия уступом 620">
            <a:extLst>
              <a:ext uri="{FF2B5EF4-FFF2-40B4-BE49-F238E27FC236}">
                <a16:creationId xmlns:a16="http://schemas.microsoft.com/office/drawing/2014/main" id="{CDBFE7E0-96AC-4157-A359-828E6F891133}"/>
              </a:ext>
            </a:extLst>
          </p:cNvPr>
          <p:cNvCxnSpPr>
            <a:cxnSpLocks/>
            <a:stCxn id="216" idx="2"/>
            <a:endCxn id="149" idx="0"/>
          </p:cNvCxnSpPr>
          <p:nvPr/>
        </p:nvCxnSpPr>
        <p:spPr>
          <a:xfrm rot="16200000" flipH="1">
            <a:off x="23604080" y="17073507"/>
            <a:ext cx="202212" cy="529361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Прямая со стрелкой 165">
            <a:extLst>
              <a:ext uri="{FF2B5EF4-FFF2-40B4-BE49-F238E27FC236}">
                <a16:creationId xmlns:a16="http://schemas.microsoft.com/office/drawing/2014/main" id="{54CC5EF2-CDA2-4C2C-AFF8-B811A19D8281}"/>
              </a:ext>
            </a:extLst>
          </p:cNvPr>
          <p:cNvCxnSpPr>
            <a:cxnSpLocks/>
            <a:stCxn id="162" idx="2"/>
            <a:endCxn id="158" idx="0"/>
          </p:cNvCxnSpPr>
          <p:nvPr/>
        </p:nvCxnSpPr>
        <p:spPr>
          <a:xfrm>
            <a:off x="31112240" y="22016185"/>
            <a:ext cx="1" cy="32575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Прямая со стрелкой 171">
            <a:extLst>
              <a:ext uri="{FF2B5EF4-FFF2-40B4-BE49-F238E27FC236}">
                <a16:creationId xmlns:a16="http://schemas.microsoft.com/office/drawing/2014/main" id="{57F99160-CE27-4EAA-AC56-0E443C410512}"/>
              </a:ext>
            </a:extLst>
          </p:cNvPr>
          <p:cNvCxnSpPr>
            <a:cxnSpLocks/>
            <a:stCxn id="152" idx="2"/>
            <a:endCxn id="157" idx="0"/>
          </p:cNvCxnSpPr>
          <p:nvPr/>
        </p:nvCxnSpPr>
        <p:spPr>
          <a:xfrm>
            <a:off x="29901902" y="22009878"/>
            <a:ext cx="0" cy="33206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Прямоугольник 174">
            <a:extLst>
              <a:ext uri="{FF2B5EF4-FFF2-40B4-BE49-F238E27FC236}">
                <a16:creationId xmlns:a16="http://schemas.microsoft.com/office/drawing/2014/main" id="{63A16BB1-5DD8-4D3D-80EA-F5B819D370D8}"/>
              </a:ext>
            </a:extLst>
          </p:cNvPr>
          <p:cNvSpPr/>
          <p:nvPr/>
        </p:nvSpPr>
        <p:spPr>
          <a:xfrm>
            <a:off x="30649077" y="23151944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 err="1"/>
              <a:t>Dewoitine</a:t>
            </a:r>
            <a:r>
              <a:rPr lang="en-US" sz="700" dirty="0"/>
              <a:t> D</a:t>
            </a:r>
            <a:r>
              <a:rPr lang="ru-RU" sz="700" dirty="0"/>
              <a:t>.</a:t>
            </a:r>
            <a:r>
              <a:rPr lang="en-US" sz="700" dirty="0"/>
              <a:t>55</a:t>
            </a:r>
            <a:r>
              <a:rPr lang="ru-RU" sz="700" dirty="0"/>
              <a:t>1 </a:t>
            </a:r>
            <a:r>
              <a:rPr lang="ru-RU" sz="100" dirty="0" err="1"/>
              <a:t>Dewoitine</a:t>
            </a:r>
            <a:r>
              <a:rPr lang="ru-RU" sz="100" dirty="0"/>
              <a:t> D.520 — французский истребитель времен Второй мировой войны , считавшийся лучшим из тогдашних французских ВВС , сражавшийся против </a:t>
            </a:r>
            <a:r>
              <a:rPr lang="ru-RU" sz="100" dirty="0" err="1"/>
              <a:t>Мессершмиттов</a:t>
            </a:r>
            <a:r>
              <a:rPr lang="ru-RU" sz="100" dirty="0"/>
              <a:t> </a:t>
            </a:r>
            <a:r>
              <a:rPr lang="ru-RU" sz="100" dirty="0" err="1"/>
              <a:t>Bf</a:t>
            </a:r>
            <a:r>
              <a:rPr lang="ru-RU" sz="100" dirty="0"/>
              <a:t> 109 немецких Люфтваффе во время битвы за Францию . Среди знатоков это символ окончательного сопротивления французской охоты немецкому захватчику.</a:t>
            </a:r>
            <a:endParaRPr lang="ru-RU" sz="700" dirty="0"/>
          </a:p>
        </p:txBody>
      </p:sp>
      <p:cxnSp>
        <p:nvCxnSpPr>
          <p:cNvPr id="176" name="Прямая со стрелкой 175">
            <a:extLst>
              <a:ext uri="{FF2B5EF4-FFF2-40B4-BE49-F238E27FC236}">
                <a16:creationId xmlns:a16="http://schemas.microsoft.com/office/drawing/2014/main" id="{C33CA5ED-1759-4AF6-B788-242CF02239C4}"/>
              </a:ext>
            </a:extLst>
          </p:cNvPr>
          <p:cNvCxnSpPr>
            <a:cxnSpLocks/>
            <a:stCxn id="158" idx="2"/>
            <a:endCxn id="175" idx="0"/>
          </p:cNvCxnSpPr>
          <p:nvPr/>
        </p:nvCxnSpPr>
        <p:spPr>
          <a:xfrm flipH="1">
            <a:off x="31112240" y="22881944"/>
            <a:ext cx="1" cy="2700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Прямоугольник 177">
            <a:extLst>
              <a:ext uri="{FF2B5EF4-FFF2-40B4-BE49-F238E27FC236}">
                <a16:creationId xmlns:a16="http://schemas.microsoft.com/office/drawing/2014/main" id="{595B457D-6993-45A7-87B8-3E1C6DEB1B85}"/>
              </a:ext>
            </a:extLst>
          </p:cNvPr>
          <p:cNvSpPr/>
          <p:nvPr/>
        </p:nvSpPr>
        <p:spPr>
          <a:xfrm>
            <a:off x="31243110" y="23957387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 err="1"/>
              <a:t>Dewoitine</a:t>
            </a:r>
            <a:r>
              <a:rPr lang="en-US" sz="700" dirty="0"/>
              <a:t> D.750</a:t>
            </a:r>
            <a:r>
              <a:rPr lang="ru-RU" sz="700" dirty="0"/>
              <a:t> </a:t>
            </a:r>
            <a:r>
              <a:rPr lang="ru-RU" sz="100" dirty="0" err="1"/>
              <a:t>Dewoitine</a:t>
            </a:r>
            <a:r>
              <a:rPr lang="ru-RU" sz="100" dirty="0"/>
              <a:t> D.750 был прототипом французского бомбардировщика-торпедоносца , предназначенного для эксплуатации на новых авианосцах, запланированных для ВМС Франции . Хотя прототип был завершен, вторжение Германии в страну в июне 1940 года положило конец проекту.</a:t>
            </a:r>
            <a:endParaRPr lang="ru-RU" sz="700" dirty="0"/>
          </a:p>
        </p:txBody>
      </p:sp>
      <p:cxnSp>
        <p:nvCxnSpPr>
          <p:cNvPr id="179" name="Соединительная линия уступом 620">
            <a:extLst>
              <a:ext uri="{FF2B5EF4-FFF2-40B4-BE49-F238E27FC236}">
                <a16:creationId xmlns:a16="http://schemas.microsoft.com/office/drawing/2014/main" id="{4B45CCC6-61DA-41E6-A76F-5CF804603F57}"/>
              </a:ext>
            </a:extLst>
          </p:cNvPr>
          <p:cNvCxnSpPr>
            <a:cxnSpLocks/>
            <a:stCxn id="200" idx="2"/>
            <a:endCxn id="152" idx="0"/>
          </p:cNvCxnSpPr>
          <p:nvPr/>
        </p:nvCxnSpPr>
        <p:spPr>
          <a:xfrm rot="5400000">
            <a:off x="31245997" y="19795621"/>
            <a:ext cx="330162" cy="301835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Прямоугольник 179">
            <a:extLst>
              <a:ext uri="{FF2B5EF4-FFF2-40B4-BE49-F238E27FC236}">
                <a16:creationId xmlns:a16="http://schemas.microsoft.com/office/drawing/2014/main" id="{07B22A84-2317-405D-BF40-A9D735D5E6D9}"/>
              </a:ext>
            </a:extLst>
          </p:cNvPr>
          <p:cNvSpPr/>
          <p:nvPr/>
        </p:nvSpPr>
        <p:spPr>
          <a:xfrm>
            <a:off x="28831606" y="23957387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/>
              <a:t>SNCAO CAO.600</a:t>
            </a:r>
            <a:r>
              <a:rPr lang="ru-RU" sz="700" dirty="0"/>
              <a:t> </a:t>
            </a:r>
            <a:r>
              <a:rPr lang="ru-RU" sz="100" dirty="0"/>
              <a:t>SNCAO CAO.600 — французский военный самолёт времен Второй мировой войны . Этот двухмоторный трехместный низкоплан создавался как самолет наблюдения и бомбардировщик-торпедоносец . Действовать планировалось с новых авианосцев ВМС Франции . Свой первый полет он совершил на21 марта 1940 </a:t>
            </a:r>
            <a:r>
              <a:rPr lang="ru-RU" sz="100" dirty="0" err="1"/>
              <a:t>г.но</a:t>
            </a:r>
            <a:r>
              <a:rPr lang="ru-RU" sz="100" dirty="0"/>
              <a:t> только один экземпляр был построен до того, как проект был заброшен после поражения Франции </a:t>
            </a:r>
            <a:r>
              <a:rPr lang="ru-RU" sz="100" dirty="0" err="1"/>
              <a:t>виюнь</a:t>
            </a:r>
            <a:r>
              <a:rPr lang="ru-RU" sz="100" dirty="0"/>
              <a:t> 1940 г.[ 1 ] , [ 2 ] , [ 3 ] .</a:t>
            </a:r>
            <a:endParaRPr lang="ru-RU" sz="700" dirty="0"/>
          </a:p>
        </p:txBody>
      </p:sp>
      <p:cxnSp>
        <p:nvCxnSpPr>
          <p:cNvPr id="182" name="Соединительная линия уступом 620">
            <a:extLst>
              <a:ext uri="{FF2B5EF4-FFF2-40B4-BE49-F238E27FC236}">
                <a16:creationId xmlns:a16="http://schemas.microsoft.com/office/drawing/2014/main" id="{7A0E305B-FA36-4677-8DA2-8EB132592158}"/>
              </a:ext>
            </a:extLst>
          </p:cNvPr>
          <p:cNvCxnSpPr>
            <a:cxnSpLocks/>
            <a:stCxn id="152" idx="2"/>
            <a:endCxn id="180" idx="0"/>
          </p:cNvCxnSpPr>
          <p:nvPr/>
        </p:nvCxnSpPr>
        <p:spPr>
          <a:xfrm rot="5400000">
            <a:off x="28624582" y="22680066"/>
            <a:ext cx="1947509" cy="607133"/>
          </a:xfrm>
          <a:prstGeom prst="bentConnector3">
            <a:avLst>
              <a:gd name="adj1" fmla="val 8596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Прямая соединительная линия 183">
            <a:extLst>
              <a:ext uri="{FF2B5EF4-FFF2-40B4-BE49-F238E27FC236}">
                <a16:creationId xmlns:a16="http://schemas.microsoft.com/office/drawing/2014/main" id="{21ED93A2-0ACF-42CF-91AD-B41CB0F8A445}"/>
              </a:ext>
            </a:extLst>
          </p:cNvPr>
          <p:cNvCxnSpPr>
            <a:cxnSpLocks/>
            <a:stCxn id="180" idx="3"/>
            <a:endCxn id="178" idx="1"/>
          </p:cNvCxnSpPr>
          <p:nvPr/>
        </p:nvCxnSpPr>
        <p:spPr>
          <a:xfrm>
            <a:off x="29757931" y="24227387"/>
            <a:ext cx="148517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Прямоугольник 187">
            <a:extLst>
              <a:ext uri="{FF2B5EF4-FFF2-40B4-BE49-F238E27FC236}">
                <a16:creationId xmlns:a16="http://schemas.microsoft.com/office/drawing/2014/main" id="{E0CCD24B-F629-4273-A82D-5475C38FE00C}"/>
              </a:ext>
            </a:extLst>
          </p:cNvPr>
          <p:cNvSpPr/>
          <p:nvPr/>
        </p:nvSpPr>
        <p:spPr>
          <a:xfrm>
            <a:off x="28831606" y="24767387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/>
              <a:t>SNCAO</a:t>
            </a:r>
            <a:r>
              <a:rPr lang="ru-RU" sz="700" dirty="0"/>
              <a:t> </a:t>
            </a:r>
            <a:r>
              <a:rPr lang="en-US" sz="700" dirty="0"/>
              <a:t>CAO.700</a:t>
            </a:r>
            <a:r>
              <a:rPr lang="ru-RU" sz="100" dirty="0"/>
              <a:t>SNCAO CAO.600 — французский военный самолёт времен Второй мировой войны . Этот двухмоторный трехместный низкоплан создавался как самолет наблюдения и бомбардировщик-торпедоносец . Действовать планировалось с новых авианосцев ВМС Франции . Свой первый полет он совершил на21 марта 1940 </a:t>
            </a:r>
            <a:r>
              <a:rPr lang="ru-RU" sz="100" dirty="0" err="1"/>
              <a:t>г.но</a:t>
            </a:r>
            <a:r>
              <a:rPr lang="ru-RU" sz="100" dirty="0"/>
              <a:t> только один экземпляр был построен до того, как проект был заброшен после поражения Франции </a:t>
            </a:r>
            <a:r>
              <a:rPr lang="ru-RU" sz="100" dirty="0" err="1"/>
              <a:t>виюнь</a:t>
            </a:r>
            <a:r>
              <a:rPr lang="ru-RU" sz="100" dirty="0"/>
              <a:t> 1940 г.[ 1 ] , [ 2 ] , [ 3 ] .</a:t>
            </a:r>
            <a:endParaRPr lang="ru-RU" sz="700" dirty="0"/>
          </a:p>
        </p:txBody>
      </p:sp>
      <p:cxnSp>
        <p:nvCxnSpPr>
          <p:cNvPr id="190" name="Прямая со стрелкой 189">
            <a:extLst>
              <a:ext uri="{FF2B5EF4-FFF2-40B4-BE49-F238E27FC236}">
                <a16:creationId xmlns:a16="http://schemas.microsoft.com/office/drawing/2014/main" id="{BE592C08-1331-4332-B2A2-1C448673784D}"/>
              </a:ext>
            </a:extLst>
          </p:cNvPr>
          <p:cNvCxnSpPr>
            <a:cxnSpLocks/>
            <a:stCxn id="180" idx="2"/>
            <a:endCxn id="188" idx="0"/>
          </p:cNvCxnSpPr>
          <p:nvPr/>
        </p:nvCxnSpPr>
        <p:spPr>
          <a:xfrm>
            <a:off x="29294769" y="24497387"/>
            <a:ext cx="0" cy="2700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Прямоугольник 190">
            <a:extLst>
              <a:ext uri="{FF2B5EF4-FFF2-40B4-BE49-F238E27FC236}">
                <a16:creationId xmlns:a16="http://schemas.microsoft.com/office/drawing/2014/main" id="{17F213D4-FCAE-4C06-8010-20F0938F3B83}"/>
              </a:ext>
            </a:extLst>
          </p:cNvPr>
          <p:cNvSpPr/>
          <p:nvPr/>
        </p:nvSpPr>
        <p:spPr>
          <a:xfrm>
            <a:off x="32457091" y="21470830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Национальное общество авиационного строительства Юго-Запада</a:t>
            </a:r>
          </a:p>
        </p:txBody>
      </p:sp>
      <p:sp>
        <p:nvSpPr>
          <p:cNvPr id="193" name="Прямоугольник 192">
            <a:extLst>
              <a:ext uri="{FF2B5EF4-FFF2-40B4-BE49-F238E27FC236}">
                <a16:creationId xmlns:a16="http://schemas.microsoft.com/office/drawing/2014/main" id="{05020E2F-19F1-49AA-BA0E-49651108EE91}"/>
              </a:ext>
            </a:extLst>
          </p:cNvPr>
          <p:cNvSpPr/>
          <p:nvPr/>
        </p:nvSpPr>
        <p:spPr>
          <a:xfrm>
            <a:off x="31855672" y="23151943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/>
              <a:t>SO.6000 Triton</a:t>
            </a:r>
            <a:r>
              <a:rPr lang="ru-RU" sz="700" dirty="0"/>
              <a:t> (1946) </a:t>
            </a:r>
            <a:r>
              <a:rPr lang="ru-RU" sz="100" dirty="0"/>
              <a:t>SO.6000 </a:t>
            </a:r>
            <a:r>
              <a:rPr lang="ru-RU" sz="100" dirty="0" err="1"/>
              <a:t>Triton</a:t>
            </a:r>
            <a:r>
              <a:rPr lang="ru-RU" sz="100" dirty="0"/>
              <a:t> был первым французским реактивным самолетом , построенным Национальным обществом авиационных конструкций Юга-Запада (SNCASO).Его изучение началось в 1943 году тайно, без ведома оккупанта . Разработанный Люсьеном </a:t>
            </a:r>
            <a:r>
              <a:rPr lang="ru-RU" sz="100" dirty="0" err="1"/>
              <a:t>Серванти</a:t>
            </a:r>
            <a:r>
              <a:rPr lang="ru-RU" sz="100" dirty="0"/>
              <a:t> в качестве экспериментального самолета, французское государство заказало пять </a:t>
            </a:r>
            <a:r>
              <a:rPr lang="ru-RU" sz="100" dirty="0" err="1"/>
              <a:t>прототипов.Двухместный</a:t>
            </a:r>
            <a:r>
              <a:rPr lang="ru-RU" sz="100" dirty="0"/>
              <a:t> </a:t>
            </a:r>
            <a:r>
              <a:rPr lang="ru-RU" sz="100" dirty="0" err="1"/>
              <a:t>однореактивный</a:t>
            </a:r>
            <a:r>
              <a:rPr lang="ru-RU" sz="100" dirty="0"/>
              <a:t> двигатель, прототип № 1 , должен был быть оснащен французским реактором с осевым компрессором : 1800 кгс </a:t>
            </a:r>
            <a:r>
              <a:rPr lang="ru-RU" sz="100" dirty="0" err="1"/>
              <a:t>Рато-Анксионназ</a:t>
            </a:r>
            <a:r>
              <a:rPr lang="ru-RU" sz="100" dirty="0"/>
              <a:t> GTS-65 , исследования которого начались незадолго до войны, в 1939 году, и Построен опытный образец (грабли СРА-1). Учитывая задержку в разработке, он был оснащен немецким реактором- утилизатором </a:t>
            </a:r>
            <a:r>
              <a:rPr lang="ru-RU" sz="100" dirty="0" err="1"/>
              <a:t>Junkers</a:t>
            </a:r>
            <a:r>
              <a:rPr lang="ru-RU" sz="100" dirty="0"/>
              <a:t> </a:t>
            </a:r>
            <a:r>
              <a:rPr lang="ru-RU" sz="100" dirty="0" err="1"/>
              <a:t>Jumo</a:t>
            </a:r>
            <a:r>
              <a:rPr lang="ru-RU" sz="100" dirty="0"/>
              <a:t> 004 -B2 мощностью 910 кгс , но этот ненадежный двигатель (срок службы 25 часов) быстро оказался непригодным, поскольку был слишком слабым и склонным к перегреву из-за его установки в фюзеляж .​ Пилотируемый Даниэлем </a:t>
            </a:r>
            <a:r>
              <a:rPr lang="ru-RU" sz="100" dirty="0" err="1"/>
              <a:t>Растелем</a:t>
            </a:r>
            <a:r>
              <a:rPr lang="ru-RU" sz="100" dirty="0"/>
              <a:t> и </a:t>
            </a:r>
            <a:r>
              <a:rPr lang="ru-RU" sz="100" dirty="0" err="1"/>
              <a:t>Арманом</a:t>
            </a:r>
            <a:r>
              <a:rPr lang="ru-RU" sz="100" dirty="0"/>
              <a:t> Рембо , он совершил свой первый полет на 11 ноября 1946 </a:t>
            </a:r>
            <a:r>
              <a:rPr lang="ru-RU" sz="100" dirty="0" err="1"/>
              <a:t>г.в</a:t>
            </a:r>
            <a:r>
              <a:rPr lang="ru-RU" sz="100" dirty="0"/>
              <a:t> Орлеан-</a:t>
            </a:r>
            <a:r>
              <a:rPr lang="ru-RU" sz="100" dirty="0" err="1"/>
              <a:t>Бриси</a:t>
            </a:r>
            <a:r>
              <a:rPr lang="ru-RU" sz="100" dirty="0"/>
              <a:t> . Прототип №2 был зарезервирован для статических испытаний.</a:t>
            </a:r>
            <a:endParaRPr lang="ru-RU" sz="700" dirty="0"/>
          </a:p>
        </p:txBody>
      </p:sp>
      <p:sp>
        <p:nvSpPr>
          <p:cNvPr id="194" name="Прямоугольник 193">
            <a:extLst>
              <a:ext uri="{FF2B5EF4-FFF2-40B4-BE49-F238E27FC236}">
                <a16:creationId xmlns:a16="http://schemas.microsoft.com/office/drawing/2014/main" id="{CDE4ABE1-1493-4AF9-A2B7-55340CDD3B51}"/>
              </a:ext>
            </a:extLst>
          </p:cNvPr>
          <p:cNvSpPr/>
          <p:nvPr/>
        </p:nvSpPr>
        <p:spPr>
          <a:xfrm>
            <a:off x="33063342" y="22341944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/>
              <a:t>Bloch MB.131</a:t>
            </a:r>
            <a:r>
              <a:rPr lang="ru-RU" sz="700" dirty="0"/>
              <a:t> (июнь 1938)</a:t>
            </a:r>
          </a:p>
          <a:p>
            <a:pPr algn="ctr"/>
            <a:r>
              <a:rPr lang="ru-RU" sz="100" dirty="0" err="1"/>
              <a:t>Bloch</a:t>
            </a:r>
            <a:r>
              <a:rPr lang="ru-RU" sz="100" dirty="0"/>
              <a:t> MB.131 — четырёхместный разведывательно-бомбардировочный самолёт, использовавшийся Францией в начале Второй мировой войны .</a:t>
            </a:r>
            <a:endParaRPr lang="ru-RU" sz="700" dirty="0"/>
          </a:p>
        </p:txBody>
      </p:sp>
      <p:sp>
        <p:nvSpPr>
          <p:cNvPr id="200" name="Прямоугольник 199">
            <a:extLst>
              <a:ext uri="{FF2B5EF4-FFF2-40B4-BE49-F238E27FC236}">
                <a16:creationId xmlns:a16="http://schemas.microsoft.com/office/drawing/2014/main" id="{6C4559BF-CDD3-46B9-B15D-18CD9622E8D1}"/>
              </a:ext>
            </a:extLst>
          </p:cNvPr>
          <p:cNvSpPr/>
          <p:nvPr/>
        </p:nvSpPr>
        <p:spPr>
          <a:xfrm>
            <a:off x="32457091" y="20599716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/>
              <a:t>II </a:t>
            </a:r>
            <a:r>
              <a:rPr lang="ru-RU" sz="700" dirty="0"/>
              <a:t>Пятилетний план перевооружения ВВС</a:t>
            </a:r>
          </a:p>
        </p:txBody>
      </p:sp>
      <p:sp>
        <p:nvSpPr>
          <p:cNvPr id="207" name="Прямоугольник 206">
            <a:extLst>
              <a:ext uri="{FF2B5EF4-FFF2-40B4-BE49-F238E27FC236}">
                <a16:creationId xmlns:a16="http://schemas.microsoft.com/office/drawing/2014/main" id="{4FCEE065-6760-4748-80A0-BED0D18152FD}"/>
              </a:ext>
            </a:extLst>
          </p:cNvPr>
          <p:cNvSpPr/>
          <p:nvPr/>
        </p:nvSpPr>
        <p:spPr>
          <a:xfrm>
            <a:off x="31855671" y="22341944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/>
              <a:t>Bloch MB.1</a:t>
            </a:r>
            <a:r>
              <a:rPr lang="ru-RU" sz="700" dirty="0"/>
              <a:t>7</a:t>
            </a:r>
            <a:r>
              <a:rPr lang="en-US" sz="700" dirty="0"/>
              <a:t>4</a:t>
            </a:r>
            <a:r>
              <a:rPr lang="ru-RU" sz="700" dirty="0"/>
              <a:t> (февраль 1940)</a:t>
            </a:r>
          </a:p>
          <a:p>
            <a:pPr algn="ctr"/>
            <a:r>
              <a:rPr lang="ru-RU" sz="100" dirty="0"/>
              <a:t>Эволюция MB.170, эта новая модель окончательно отказалась от </a:t>
            </a:r>
            <a:r>
              <a:rPr lang="ru-RU" sz="100" dirty="0" err="1"/>
              <a:t>подфюзеляжной</a:t>
            </a:r>
            <a:r>
              <a:rPr lang="ru-RU" sz="100" dirty="0"/>
              <a:t> башни, была пересмотрена компоновка экипажа [ 2 ] , вновь изменено остекление кабины и носовой части, сохранилось хвостовое оперение MB.170-02. Предназначенный специально для разведки с дополнительным бомбардировочным заданием , прототип поднялся в воздух 5 января 1939 года в </a:t>
            </a:r>
            <a:r>
              <a:rPr lang="ru-RU" sz="100" dirty="0" err="1"/>
              <a:t>Виллакубле</a:t>
            </a:r>
            <a:r>
              <a:rPr lang="ru-RU" sz="100" dirty="0"/>
              <a:t> под управлением Рене Ле </a:t>
            </a:r>
            <a:r>
              <a:rPr lang="ru-RU" sz="100" dirty="0" err="1"/>
              <a:t>Бэйля</a:t>
            </a:r>
            <a:r>
              <a:rPr lang="ru-RU" sz="100" dirty="0"/>
              <a:t> [ 2 ] с двигателями </a:t>
            </a:r>
            <a:r>
              <a:rPr lang="ru-RU" sz="100" dirty="0" err="1"/>
              <a:t>Gnome</a:t>
            </a:r>
            <a:r>
              <a:rPr lang="ru-RU" sz="100" dirty="0"/>
              <a:t> &amp; </a:t>
            </a:r>
            <a:r>
              <a:rPr lang="ru-RU" sz="100" dirty="0" err="1"/>
              <a:t>Rhône</a:t>
            </a:r>
            <a:r>
              <a:rPr lang="ru-RU" sz="100" dirty="0"/>
              <a:t> 14M-20/21 мощностью 1030 </a:t>
            </a:r>
            <a:r>
              <a:rPr lang="ru-RU" sz="100" dirty="0" err="1"/>
              <a:t>л.с</a:t>
            </a:r>
            <a:r>
              <a:rPr lang="ru-RU" sz="100" dirty="0"/>
              <a:t>. Для активизации разработки двухмоторного самолета было заказано шесть предсерийных самолетов, но этот самолет с первых испытаний показал себя очень быстрым и легким в управлении, маневренным даже на очень большой высоте, и было заявлено о заказе на 50 серийных единиц. на1 февраля 1939 года. Предназначенные для замены </a:t>
            </a:r>
            <a:r>
              <a:rPr lang="ru-RU" sz="100" dirty="0" err="1"/>
              <a:t>Potez</a:t>
            </a:r>
            <a:r>
              <a:rPr lang="ru-RU" sz="100" dirty="0"/>
              <a:t> 63.11 разведывательных групп , эти самолеты должны были получить двигатели </a:t>
            </a:r>
            <a:r>
              <a:rPr lang="ru-RU" sz="100" dirty="0" err="1"/>
              <a:t>Gnome</a:t>
            </a:r>
            <a:r>
              <a:rPr lang="ru-RU" sz="100" dirty="0"/>
              <a:t> &amp; </a:t>
            </a:r>
            <a:r>
              <a:rPr lang="ru-RU" sz="100" dirty="0" err="1"/>
              <a:t>Rhône</a:t>
            </a:r>
            <a:r>
              <a:rPr lang="ru-RU" sz="100" dirty="0"/>
              <a:t> 14M-48/49 мощностью 1100 </a:t>
            </a:r>
            <a:r>
              <a:rPr lang="ru-RU" sz="100" dirty="0" err="1"/>
              <a:t>л.с</a:t>
            </a:r>
            <a:r>
              <a:rPr lang="ru-RU" sz="100" dirty="0"/>
              <a:t>. , но первые испытания, проведенные на предсерийных самолетах, выявили проблемы с охлаждением. Поэтому было необходимо уменьшить диаметр поддонов гребных винтов, чтобы увеличить поток воздуха над головками цилиндров [ 2 ] . Наконец, непосредственно перед поступлением на вооружение было решено увеличить вооружение, которое окончательно закрепилось за двумя 7,5- мм пулеметами MAC 1934 в крыльях и тремя установленными в съемных </a:t>
            </a:r>
            <a:r>
              <a:rPr lang="ru-RU" sz="100" dirty="0" err="1"/>
              <a:t>подфюзеляжных</a:t>
            </a:r>
            <a:r>
              <a:rPr lang="ru-RU" sz="100" dirty="0"/>
              <a:t> обтекателях, стреляющими вперед, одним спинным пулеметом и </a:t>
            </a:r>
            <a:r>
              <a:rPr lang="ru-RU" sz="100" dirty="0" err="1"/>
              <a:t>подфюзеляжным</a:t>
            </a:r>
            <a:r>
              <a:rPr lang="ru-RU" sz="100" dirty="0"/>
              <a:t> пулеметом. тот же тип, стреляющий в тыл. </a:t>
            </a:r>
            <a:r>
              <a:rPr lang="ru-RU" sz="100" dirty="0" err="1"/>
              <a:t>Подфюзеляжный</a:t>
            </a:r>
            <a:r>
              <a:rPr lang="ru-RU" sz="100" dirty="0"/>
              <a:t> трюм позволял нести 400 кг бомб, однако в первоначальном варианте его вместимость фактически ограничивалась 8 бомбами по 40 кг , что было явно недостаточно в боевых действиях. Производство было начато в ноябре 1939 года на заводе SNCASO в Бордо-</a:t>
            </a:r>
            <a:r>
              <a:rPr lang="ru-RU" sz="100" dirty="0" err="1"/>
              <a:t>Мериньяке</a:t>
            </a:r>
            <a:r>
              <a:rPr lang="ru-RU" sz="100" dirty="0"/>
              <a:t> [ 2 ] , но из-за доработок, внесенных в самолеты в ходе их разработки, первые 20 MB.174 были приняты ВВС лишь в феврале 1940 года и поставлены на вооружение. служба в марте 1940 года в составе стратегической разведывательной группы GR II/33 . До 22 июня 1940 года было поставлено 56 экземпляров. В боевых действиях этот двухмоторный самолет оказался способен превзойти лучшие немецкие истребители, находившиеся на тот момент на вооружении, и только 4 MB.174 были потеряны противником во время битвы за Францию.</a:t>
            </a:r>
            <a:endParaRPr lang="ru-RU" sz="700" dirty="0"/>
          </a:p>
        </p:txBody>
      </p:sp>
      <p:cxnSp>
        <p:nvCxnSpPr>
          <p:cNvPr id="208" name="Соединительная линия уступом 620">
            <a:extLst>
              <a:ext uri="{FF2B5EF4-FFF2-40B4-BE49-F238E27FC236}">
                <a16:creationId xmlns:a16="http://schemas.microsoft.com/office/drawing/2014/main" id="{083B2777-E5A5-4F5D-92D0-056CC1FC43AE}"/>
              </a:ext>
            </a:extLst>
          </p:cNvPr>
          <p:cNvCxnSpPr>
            <a:cxnSpLocks/>
            <a:stCxn id="191" idx="2"/>
            <a:endCxn id="194" idx="0"/>
          </p:cNvCxnSpPr>
          <p:nvPr/>
        </p:nvCxnSpPr>
        <p:spPr>
          <a:xfrm rot="16200000" flipH="1">
            <a:off x="33057822" y="21873261"/>
            <a:ext cx="331114" cy="60625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Прямая со стрелкой 208">
            <a:extLst>
              <a:ext uri="{FF2B5EF4-FFF2-40B4-BE49-F238E27FC236}">
                <a16:creationId xmlns:a16="http://schemas.microsoft.com/office/drawing/2014/main" id="{C08D00B8-C9CA-4311-9218-932FE543869C}"/>
              </a:ext>
            </a:extLst>
          </p:cNvPr>
          <p:cNvCxnSpPr>
            <a:cxnSpLocks/>
            <a:stCxn id="207" idx="2"/>
            <a:endCxn id="193" idx="0"/>
          </p:cNvCxnSpPr>
          <p:nvPr/>
        </p:nvCxnSpPr>
        <p:spPr>
          <a:xfrm>
            <a:off x="32318834" y="22881944"/>
            <a:ext cx="1" cy="26999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Прямоугольник 210">
            <a:extLst>
              <a:ext uri="{FF2B5EF4-FFF2-40B4-BE49-F238E27FC236}">
                <a16:creationId xmlns:a16="http://schemas.microsoft.com/office/drawing/2014/main" id="{86EADAC6-4B49-480F-A0A5-BA3D8A0E3252}"/>
              </a:ext>
            </a:extLst>
          </p:cNvPr>
          <p:cNvSpPr/>
          <p:nvPr/>
        </p:nvSpPr>
        <p:spPr>
          <a:xfrm>
            <a:off x="33062265" y="23151943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/>
              <a:t>Bloch MB.1</a:t>
            </a:r>
            <a:r>
              <a:rPr lang="ru-RU" sz="700" dirty="0"/>
              <a:t>75 и </a:t>
            </a:r>
            <a:r>
              <a:rPr lang="en-US" sz="700" dirty="0"/>
              <a:t>MBT.1</a:t>
            </a:r>
            <a:r>
              <a:rPr lang="ru-RU" sz="700" dirty="0"/>
              <a:t>75 (февраль 1940)</a:t>
            </a:r>
          </a:p>
          <a:p>
            <a:pPr algn="ctr"/>
            <a:r>
              <a:rPr lang="ru-RU" sz="100" dirty="0"/>
              <a:t>МБ.175модифицироватьМБ.175Легкая бомбардировочная версия MB.174, фюзеляж которой был удлинен, а </a:t>
            </a:r>
            <a:r>
              <a:rPr lang="ru-RU" sz="100" dirty="0" err="1"/>
              <a:t>подфюзеляжный</a:t>
            </a:r>
            <a:r>
              <a:rPr lang="ru-RU" sz="100" dirty="0"/>
              <a:t> отсек модифицирован для размещения 4 бомб по 100 кг или 2 бомб по 200 кг . Прототип, произведенный компанией </a:t>
            </a:r>
            <a:r>
              <a:rPr lang="ru-RU" sz="100" dirty="0" err="1"/>
              <a:t>Bordeaux-Aéronautique</a:t>
            </a:r>
            <a:r>
              <a:rPr lang="ru-RU" sz="100" dirty="0"/>
              <a:t> , поднялся в воздух3 декабря 1939 </a:t>
            </a:r>
            <a:r>
              <a:rPr lang="ru-RU" sz="100" dirty="0" err="1"/>
              <a:t>г.пилотируемый</a:t>
            </a:r>
            <a:r>
              <a:rPr lang="ru-RU" sz="100" dirty="0"/>
              <a:t> Даниэлем </a:t>
            </a:r>
            <a:r>
              <a:rPr lang="ru-RU" sz="100" dirty="0" err="1"/>
              <a:t>Растелем</a:t>
            </a:r>
            <a:r>
              <a:rPr lang="ru-RU" sz="100" dirty="0"/>
              <a:t> [ 2 ] . Поскольку оперативные потери в разведгруппах, использующих MB.174, резко сократились, производство этой модели стало приоритетом, но оно произошло слишком поздно. Первый МВ.175Б-3 был поставлен в апреле 1940 г., а 22 июня 1940 г. было получено всего 25 МВ.175 (на линиях собиралось более 200) [ 2 ] , что позволило перевооружить единую группу , GR II/52 . В июле 1940 года компания «</a:t>
            </a:r>
            <a:r>
              <a:rPr lang="ru-RU" sz="100" dirty="0" err="1"/>
              <a:t>Фокке</a:t>
            </a:r>
            <a:r>
              <a:rPr lang="ru-RU" sz="100" dirty="0"/>
              <a:t>-Вульф» заказала двести </a:t>
            </a:r>
            <a:r>
              <a:rPr lang="ru-RU" sz="100" dirty="0" err="1"/>
              <a:t>Bloch</a:t>
            </a:r>
            <a:r>
              <a:rPr lang="ru-RU" sz="100" dirty="0"/>
              <a:t> 175 [ 3 ] .МБ.175ТмодифицироватьMB.175 ВМС </a:t>
            </a:r>
            <a:r>
              <a:rPr lang="ru-RU" sz="100" dirty="0" err="1"/>
              <a:t>Франции.В</a:t>
            </a:r>
            <a:r>
              <a:rPr lang="ru-RU" sz="100" dirty="0"/>
              <a:t> 1945 году ВМС Франции заказали 100 самолетов MB.175 (позже заказ был сокращен до 80 экземпляров), приспособленных для торпедирования . Производство было начато в </a:t>
            </a:r>
            <a:r>
              <a:rPr lang="ru-RU" sz="100" dirty="0" err="1"/>
              <a:t>Шатору-Деоле</a:t>
            </a:r>
            <a:r>
              <a:rPr lang="ru-RU" sz="100" dirty="0"/>
              <a:t> , и с января 1947 года самолеты в приоритетном порядке поставлялись 6F-й флотилии в </a:t>
            </a:r>
            <a:r>
              <a:rPr lang="ru-RU" sz="100" dirty="0" err="1"/>
              <a:t>Агадире</a:t>
            </a:r>
            <a:r>
              <a:rPr lang="ru-RU" sz="100" dirty="0"/>
              <a:t> . Эти двухмоторные самолеты не очень понравились военно-морской авиации, которая с радостью заменила их в марте 1952 года на </a:t>
            </a:r>
            <a:r>
              <a:rPr lang="ru-RU" sz="100" dirty="0" err="1"/>
              <a:t>Grumman</a:t>
            </a:r>
            <a:r>
              <a:rPr lang="ru-RU" sz="100" dirty="0"/>
              <a:t> </a:t>
            </a:r>
            <a:r>
              <a:rPr lang="ru-RU" sz="100" dirty="0" err="1"/>
              <a:t>Avenger</a:t>
            </a:r>
            <a:r>
              <a:rPr lang="ru-RU" sz="100" dirty="0"/>
              <a:t>. . Тем временем флотилия 6F покинула Марокко и направилась на базу </a:t>
            </a:r>
            <a:r>
              <a:rPr lang="ru-RU" sz="100" dirty="0" err="1"/>
              <a:t>Лартиг</a:t>
            </a:r>
            <a:r>
              <a:rPr lang="ru-RU" sz="100" dirty="0"/>
              <a:t> недалеко от Орана в Алжире . Эскадрилья 10S Сен -Рафаэля также использовала несколько MB.175T для различных испытаний. Последние Блохи завершили свою карьеру в 1960 году в морской секции школьной базы Рошфор .</a:t>
            </a:r>
          </a:p>
        </p:txBody>
      </p:sp>
      <p:cxnSp>
        <p:nvCxnSpPr>
          <p:cNvPr id="212" name="Соединительная линия уступом 620">
            <a:extLst>
              <a:ext uri="{FF2B5EF4-FFF2-40B4-BE49-F238E27FC236}">
                <a16:creationId xmlns:a16="http://schemas.microsoft.com/office/drawing/2014/main" id="{88BA6D11-07A6-4FCC-86AD-E726ABDC889B}"/>
              </a:ext>
            </a:extLst>
          </p:cNvPr>
          <p:cNvCxnSpPr>
            <a:cxnSpLocks/>
            <a:stCxn id="207" idx="2"/>
            <a:endCxn id="211" idx="0"/>
          </p:cNvCxnSpPr>
          <p:nvPr/>
        </p:nvCxnSpPr>
        <p:spPr>
          <a:xfrm rot="16200000" flipH="1">
            <a:off x="32787132" y="22413646"/>
            <a:ext cx="269999" cy="120659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Прямая соединительная линия 213">
            <a:extLst>
              <a:ext uri="{FF2B5EF4-FFF2-40B4-BE49-F238E27FC236}">
                <a16:creationId xmlns:a16="http://schemas.microsoft.com/office/drawing/2014/main" id="{909CB948-26FC-4A9B-9155-C2FC263A06B3}"/>
              </a:ext>
            </a:extLst>
          </p:cNvPr>
          <p:cNvCxnSpPr>
            <a:cxnSpLocks/>
            <a:stCxn id="178" idx="3"/>
            <a:endCxn id="244" idx="1"/>
          </p:cNvCxnSpPr>
          <p:nvPr/>
        </p:nvCxnSpPr>
        <p:spPr>
          <a:xfrm>
            <a:off x="32169435" y="24227387"/>
            <a:ext cx="150477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Прямоугольник 243">
            <a:extLst>
              <a:ext uri="{FF2B5EF4-FFF2-40B4-BE49-F238E27FC236}">
                <a16:creationId xmlns:a16="http://schemas.microsoft.com/office/drawing/2014/main" id="{0DA67A8C-16F9-450B-B1E6-512F13280F03}"/>
              </a:ext>
            </a:extLst>
          </p:cNvPr>
          <p:cNvSpPr/>
          <p:nvPr/>
        </p:nvSpPr>
        <p:spPr>
          <a:xfrm>
            <a:off x="33674213" y="23957387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/>
              <a:t>Bloch MB.13</a:t>
            </a:r>
            <a:r>
              <a:rPr lang="ru-RU" sz="700" dirty="0"/>
              <a:t>5 (1940)</a:t>
            </a:r>
          </a:p>
          <a:p>
            <a:pPr algn="ctr"/>
            <a:r>
              <a:rPr lang="ru-RU" sz="100" dirty="0"/>
              <a:t>Четырехмоторный MB.135модифицироватьРазрабатываемый параллельно с MB.134, этот четырехмоторный средний бомбардировщик имел тот же фюзеляж, но центроплан в плане, прямоугольный на MB.134, стал трапециевидным. Двигатели </a:t>
            </a:r>
            <a:r>
              <a:rPr lang="ru-RU" sz="100" dirty="0" err="1"/>
              <a:t>Gnome</a:t>
            </a:r>
            <a:r>
              <a:rPr lang="ru-RU" sz="100" dirty="0"/>
              <a:t> &amp; </a:t>
            </a:r>
            <a:r>
              <a:rPr lang="ru-RU" sz="100" dirty="0" err="1"/>
              <a:t>Rhône</a:t>
            </a:r>
            <a:r>
              <a:rPr lang="ru-RU" sz="100" dirty="0"/>
              <a:t> 14M 4/5 мощностью 710 </a:t>
            </a:r>
            <a:r>
              <a:rPr lang="ru-RU" sz="100" dirty="0" err="1"/>
              <a:t>л.с</a:t>
            </a:r>
            <a:r>
              <a:rPr lang="ru-RU" sz="100" dirty="0"/>
              <a:t>. с гребными винтами </a:t>
            </a:r>
            <a:r>
              <a:rPr lang="ru-RU" sz="100" dirty="0" err="1"/>
              <a:t>Gnome</a:t>
            </a:r>
            <a:r>
              <a:rPr lang="ru-RU" sz="100" dirty="0"/>
              <a:t> &amp; </a:t>
            </a:r>
            <a:r>
              <a:rPr lang="ru-RU" sz="100" dirty="0" err="1"/>
              <a:t>Rhône</a:t>
            </a:r>
            <a:r>
              <a:rPr lang="ru-RU" sz="100" dirty="0"/>
              <a:t>. Этот самолет, который должен был нести 1350 кг бомб, совершил свой первый полет 12 января 1939 года в </a:t>
            </a:r>
            <a:r>
              <a:rPr lang="ru-RU" sz="100" dirty="0" err="1"/>
              <a:t>Виллакубле</a:t>
            </a:r>
            <a:r>
              <a:rPr lang="ru-RU" sz="100" dirty="0"/>
              <a:t>, пилотируемый Рене Ле </a:t>
            </a:r>
            <a:r>
              <a:rPr lang="ru-RU" sz="100" dirty="0" err="1"/>
              <a:t>Бэйлем</a:t>
            </a:r>
            <a:r>
              <a:rPr lang="ru-RU" sz="100" dirty="0"/>
              <a:t> и Рене </a:t>
            </a:r>
            <a:r>
              <a:rPr lang="ru-RU" sz="100" dirty="0" err="1"/>
              <a:t>Лапейром</a:t>
            </a:r>
            <a:r>
              <a:rPr lang="ru-RU" sz="100" dirty="0"/>
              <a:t> [ 1 ] . Переоборудованный 14 М 6/7 той же мощности, он показал замечательные характеристики и отличные летные качества.</a:t>
            </a:r>
            <a:endParaRPr lang="ru-RU" sz="700" dirty="0"/>
          </a:p>
        </p:txBody>
      </p:sp>
      <p:cxnSp>
        <p:nvCxnSpPr>
          <p:cNvPr id="248" name="Соединительная линия уступом 620">
            <a:extLst>
              <a:ext uri="{FF2B5EF4-FFF2-40B4-BE49-F238E27FC236}">
                <a16:creationId xmlns:a16="http://schemas.microsoft.com/office/drawing/2014/main" id="{8EA879E1-220E-416B-AFCD-1005065F6FF4}"/>
              </a:ext>
            </a:extLst>
          </p:cNvPr>
          <p:cNvCxnSpPr>
            <a:cxnSpLocks/>
            <a:stCxn id="194" idx="2"/>
            <a:endCxn id="211" idx="0"/>
          </p:cNvCxnSpPr>
          <p:nvPr/>
        </p:nvCxnSpPr>
        <p:spPr>
          <a:xfrm rot="5400000">
            <a:off x="33390968" y="23016405"/>
            <a:ext cx="269999" cy="107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Прямоугольник 255">
            <a:extLst>
              <a:ext uri="{FF2B5EF4-FFF2-40B4-BE49-F238E27FC236}">
                <a16:creationId xmlns:a16="http://schemas.microsoft.com/office/drawing/2014/main" id="{B6410F04-8A8E-49D5-AF7D-DA42079AF81E}"/>
              </a:ext>
            </a:extLst>
          </p:cNvPr>
          <p:cNvSpPr/>
          <p:nvPr/>
        </p:nvSpPr>
        <p:spPr>
          <a:xfrm>
            <a:off x="34267594" y="22341944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Национальное общество авиационного строительства центра</a:t>
            </a:r>
          </a:p>
        </p:txBody>
      </p:sp>
      <p:cxnSp>
        <p:nvCxnSpPr>
          <p:cNvPr id="260" name="Соединительная линия уступом 620">
            <a:extLst>
              <a:ext uri="{FF2B5EF4-FFF2-40B4-BE49-F238E27FC236}">
                <a16:creationId xmlns:a16="http://schemas.microsoft.com/office/drawing/2014/main" id="{BF173AC4-8D0F-41B6-BD88-C56DB2778E68}"/>
              </a:ext>
            </a:extLst>
          </p:cNvPr>
          <p:cNvCxnSpPr>
            <a:cxnSpLocks/>
            <a:stCxn id="200" idx="2"/>
            <a:endCxn id="256" idx="0"/>
          </p:cNvCxnSpPr>
          <p:nvPr/>
        </p:nvCxnSpPr>
        <p:spPr>
          <a:xfrm rot="16200000" flipH="1">
            <a:off x="33224391" y="20835578"/>
            <a:ext cx="1202228" cy="1810503"/>
          </a:xfrm>
          <a:prstGeom prst="bentConnector3">
            <a:avLst>
              <a:gd name="adj1" fmla="val 13624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Прямоугольник 261">
            <a:extLst>
              <a:ext uri="{FF2B5EF4-FFF2-40B4-BE49-F238E27FC236}">
                <a16:creationId xmlns:a16="http://schemas.microsoft.com/office/drawing/2014/main" id="{7846161C-4549-4456-8D59-F70C9AFD354B}"/>
              </a:ext>
            </a:extLst>
          </p:cNvPr>
          <p:cNvSpPr/>
          <p:nvPr/>
        </p:nvSpPr>
        <p:spPr>
          <a:xfrm>
            <a:off x="34267593" y="23151943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Разработка гидросамолётов (июнь 1938)</a:t>
            </a:r>
          </a:p>
          <a:p>
            <a:pPr algn="ctr"/>
            <a:r>
              <a:rPr lang="ru-RU" sz="100" dirty="0" err="1"/>
              <a:t>Bloch</a:t>
            </a:r>
            <a:r>
              <a:rPr lang="ru-RU" sz="100" dirty="0"/>
              <a:t> MB.131 — четырёхместный разведывательно-бомбардировочный самолёт, использовавшийся Францией в начале Второй мировой войны .</a:t>
            </a:r>
            <a:endParaRPr lang="ru-RU" sz="700" dirty="0"/>
          </a:p>
        </p:txBody>
      </p:sp>
      <p:cxnSp>
        <p:nvCxnSpPr>
          <p:cNvPr id="263" name="Прямая со стрелкой 262">
            <a:extLst>
              <a:ext uri="{FF2B5EF4-FFF2-40B4-BE49-F238E27FC236}">
                <a16:creationId xmlns:a16="http://schemas.microsoft.com/office/drawing/2014/main" id="{12895444-1BD0-4C84-B7A3-3F2B4DB4733D}"/>
              </a:ext>
            </a:extLst>
          </p:cNvPr>
          <p:cNvCxnSpPr>
            <a:cxnSpLocks/>
            <a:stCxn id="256" idx="2"/>
            <a:endCxn id="262" idx="0"/>
          </p:cNvCxnSpPr>
          <p:nvPr/>
        </p:nvCxnSpPr>
        <p:spPr>
          <a:xfrm flipH="1">
            <a:off x="34730756" y="22881944"/>
            <a:ext cx="1" cy="26999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Соединительная линия уступом 620">
            <a:extLst>
              <a:ext uri="{FF2B5EF4-FFF2-40B4-BE49-F238E27FC236}">
                <a16:creationId xmlns:a16="http://schemas.microsoft.com/office/drawing/2014/main" id="{559C9555-B98A-4E9E-AA9E-B2F990E28B3F}"/>
              </a:ext>
            </a:extLst>
          </p:cNvPr>
          <p:cNvCxnSpPr>
            <a:cxnSpLocks/>
            <a:stCxn id="191" idx="2"/>
            <a:endCxn id="207" idx="0"/>
          </p:cNvCxnSpPr>
          <p:nvPr/>
        </p:nvCxnSpPr>
        <p:spPr>
          <a:xfrm rot="5400000">
            <a:off x="32453987" y="21875677"/>
            <a:ext cx="331114" cy="60142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Соединительная линия уступом 620">
            <a:extLst>
              <a:ext uri="{FF2B5EF4-FFF2-40B4-BE49-F238E27FC236}">
                <a16:creationId xmlns:a16="http://schemas.microsoft.com/office/drawing/2014/main" id="{22DFC12D-2D98-4770-A6C9-704934C36E88}"/>
              </a:ext>
            </a:extLst>
          </p:cNvPr>
          <p:cNvCxnSpPr>
            <a:cxnSpLocks/>
            <a:stCxn id="194" idx="2"/>
            <a:endCxn id="244" idx="0"/>
          </p:cNvCxnSpPr>
          <p:nvPr/>
        </p:nvCxnSpPr>
        <p:spPr>
          <a:xfrm rot="16200000" flipH="1">
            <a:off x="33294219" y="23114229"/>
            <a:ext cx="1075443" cy="610871"/>
          </a:xfrm>
          <a:prstGeom prst="bentConnector3">
            <a:avLst>
              <a:gd name="adj1" fmla="val 12563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Соединительная линия уступом 620">
            <a:extLst>
              <a:ext uri="{FF2B5EF4-FFF2-40B4-BE49-F238E27FC236}">
                <a16:creationId xmlns:a16="http://schemas.microsoft.com/office/drawing/2014/main" id="{6EE3C7BC-BECB-465C-A5BC-65512BE7D5AC}"/>
              </a:ext>
            </a:extLst>
          </p:cNvPr>
          <p:cNvCxnSpPr>
            <a:cxnSpLocks/>
            <a:stCxn id="158" idx="2"/>
            <a:endCxn id="178" idx="0"/>
          </p:cNvCxnSpPr>
          <p:nvPr/>
        </p:nvCxnSpPr>
        <p:spPr>
          <a:xfrm rot="16200000" flipH="1">
            <a:off x="30871536" y="23122649"/>
            <a:ext cx="1075443" cy="594032"/>
          </a:xfrm>
          <a:prstGeom prst="bentConnector3">
            <a:avLst>
              <a:gd name="adj1" fmla="val 9391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Соединительная линия уступом 620">
            <a:extLst>
              <a:ext uri="{FF2B5EF4-FFF2-40B4-BE49-F238E27FC236}">
                <a16:creationId xmlns:a16="http://schemas.microsoft.com/office/drawing/2014/main" id="{10F2FFE8-DB5F-4C88-8FDD-486A2DD41810}"/>
              </a:ext>
            </a:extLst>
          </p:cNvPr>
          <p:cNvCxnSpPr>
            <a:cxnSpLocks/>
            <a:stCxn id="200" idx="2"/>
            <a:endCxn id="162" idx="0"/>
          </p:cNvCxnSpPr>
          <p:nvPr/>
        </p:nvCxnSpPr>
        <p:spPr>
          <a:xfrm rot="5400000">
            <a:off x="31848013" y="20403943"/>
            <a:ext cx="336469" cy="18080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Прямая соединительная линия 310">
            <a:extLst>
              <a:ext uri="{FF2B5EF4-FFF2-40B4-BE49-F238E27FC236}">
                <a16:creationId xmlns:a16="http://schemas.microsoft.com/office/drawing/2014/main" id="{53FE7C6A-75D1-4AA7-AA27-3F95A4F07F3E}"/>
              </a:ext>
            </a:extLst>
          </p:cNvPr>
          <p:cNvCxnSpPr>
            <a:cxnSpLocks/>
            <a:stCxn id="158" idx="3"/>
            <a:endCxn id="207" idx="1"/>
          </p:cNvCxnSpPr>
          <p:nvPr/>
        </p:nvCxnSpPr>
        <p:spPr>
          <a:xfrm>
            <a:off x="31575403" y="22611944"/>
            <a:ext cx="28026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0" name="Прямоугольник 319">
            <a:extLst>
              <a:ext uri="{FF2B5EF4-FFF2-40B4-BE49-F238E27FC236}">
                <a16:creationId xmlns:a16="http://schemas.microsoft.com/office/drawing/2014/main" id="{CA0C0CF9-0002-4433-802E-CF59A50CE88F}"/>
              </a:ext>
            </a:extLst>
          </p:cNvPr>
          <p:cNvSpPr/>
          <p:nvPr/>
        </p:nvSpPr>
        <p:spPr>
          <a:xfrm>
            <a:off x="33669328" y="21469878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Техническо-промышленное воздушное управление</a:t>
            </a:r>
          </a:p>
          <a:p>
            <a:pPr algn="ctr"/>
            <a:r>
              <a:rPr lang="ru-RU" sz="700" dirty="0"/>
              <a:t>(окончание июль 1938) </a:t>
            </a:r>
          </a:p>
          <a:p>
            <a:pPr algn="ctr"/>
            <a:r>
              <a:rPr lang="ru-RU" sz="100" dirty="0" err="1"/>
              <a:t>Техническо</a:t>
            </a:r>
            <a:r>
              <a:rPr lang="ru-RU" sz="100" dirty="0"/>
              <a:t> -промышленное управление (ДТИ), иногда также называемое Техническо-промышленным воздушным управлением (ДТИА), — структура, созданная в Министерстве авиации незадолго до Второй мировой войны . Он отвечает за организацию и управление исследованиями прототипов , контроль за массовым производством техники и подготовку «промышленной мобилизации», не делая различия между гражданскими и военными проектами.</a:t>
            </a:r>
            <a:endParaRPr lang="ru-RU" sz="700" dirty="0"/>
          </a:p>
        </p:txBody>
      </p:sp>
      <p:cxnSp>
        <p:nvCxnSpPr>
          <p:cNvPr id="321" name="Соединительная линия уступом 620">
            <a:extLst>
              <a:ext uri="{FF2B5EF4-FFF2-40B4-BE49-F238E27FC236}">
                <a16:creationId xmlns:a16="http://schemas.microsoft.com/office/drawing/2014/main" id="{EB0A401C-7A7D-421F-A05D-B635997C2119}"/>
              </a:ext>
            </a:extLst>
          </p:cNvPr>
          <p:cNvCxnSpPr>
            <a:cxnSpLocks/>
            <a:stCxn id="200" idx="2"/>
            <a:endCxn id="320" idx="0"/>
          </p:cNvCxnSpPr>
          <p:nvPr/>
        </p:nvCxnSpPr>
        <p:spPr>
          <a:xfrm rot="16200000" flipH="1">
            <a:off x="33361291" y="20698678"/>
            <a:ext cx="330162" cy="121223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Прямоугольник 323">
            <a:extLst>
              <a:ext uri="{FF2B5EF4-FFF2-40B4-BE49-F238E27FC236}">
                <a16:creationId xmlns:a16="http://schemas.microsoft.com/office/drawing/2014/main" id="{96F4F385-E3D7-4DD7-971A-0CC40E0A2826}"/>
              </a:ext>
            </a:extLst>
          </p:cNvPr>
          <p:cNvSpPr/>
          <p:nvPr/>
        </p:nvSpPr>
        <p:spPr>
          <a:xfrm>
            <a:off x="34876999" y="21469878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Парашютное подразделение ВВС</a:t>
            </a:r>
          </a:p>
        </p:txBody>
      </p:sp>
      <p:sp>
        <p:nvSpPr>
          <p:cNvPr id="326" name="Прямоугольник 325">
            <a:extLst>
              <a:ext uri="{FF2B5EF4-FFF2-40B4-BE49-F238E27FC236}">
                <a16:creationId xmlns:a16="http://schemas.microsoft.com/office/drawing/2014/main" id="{720805E0-8653-4B0F-9CFF-04D400C99915}"/>
              </a:ext>
            </a:extLst>
          </p:cNvPr>
          <p:cNvSpPr/>
          <p:nvPr/>
        </p:nvSpPr>
        <p:spPr>
          <a:xfrm>
            <a:off x="35474189" y="22341943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err="1"/>
              <a:t>Радиобарьерная</a:t>
            </a:r>
            <a:r>
              <a:rPr lang="ru-RU" sz="700" dirty="0"/>
              <a:t> защита авиации (вторая половина 1939) </a:t>
            </a:r>
            <a:r>
              <a:rPr lang="ru-RU" sz="100" dirty="0"/>
              <a:t>Пьер Давид начал экспериментировать с электромагнитным обнаружением в 1928 году в военном контексте. В 1934 году он получил кредиты для Национальной лаборатории </a:t>
            </a:r>
            <a:r>
              <a:rPr lang="ru-RU" sz="100" dirty="0" err="1"/>
              <a:t>радиоэлектричества</a:t>
            </a:r>
            <a:r>
              <a:rPr lang="ru-RU" sz="100" dirty="0"/>
              <a:t> и разработал </a:t>
            </a:r>
            <a:r>
              <a:rPr lang="ru-RU" sz="100" dirty="0" err="1"/>
              <a:t>бистатическое</a:t>
            </a:r>
            <a:r>
              <a:rPr lang="ru-RU" sz="100" dirty="0"/>
              <a:t> устройство непрерывного действия в Ле Бурже. Эмиттер (​λ{\</a:t>
            </a:r>
            <a:r>
              <a:rPr lang="ru-RU" sz="100" dirty="0" err="1"/>
              <a:t>displaystyle</a:t>
            </a:r>
            <a:r>
              <a:rPr lang="ru-RU" sz="100" dirty="0"/>
              <a:t> \</a:t>
            </a:r>
            <a:r>
              <a:rPr lang="ru-RU" sz="100" dirty="0" err="1"/>
              <a:t>lambda</a:t>
            </a:r>
            <a:r>
              <a:rPr lang="ru-RU" sz="100" dirty="0"/>
              <a:t> }=4 м , 75 МГц , 50 Вт непрерывная) и смещением приемника на 5 км позволяют обнаружить самолет на расстоянии 10 км , с потолком 7000 метров [ 31 ] . Базовая линия между передатчиком и приемником была постепенно успешно увеличена до 21 км [ 32 ] .Сигнал воспринимается с помощью гарнитуры, указывающей по звуку доплеровское биение , вызванное прохождением мобильного телефона. Преимуществом устройства является ограниченная стоимость и большая легкость, а антенны может транспортировать один человек [ 32 ] .Для маневров в июле и августе 1938 года в Реймсе была установлена ​​сеть плотин в нескольких конфигурациях. Перехват целей истребителем осуществляется в ночное </a:t>
            </a:r>
            <a:r>
              <a:rPr lang="ru-RU" sz="100" dirty="0" err="1"/>
              <a:t>время.Открытие</a:t>
            </a:r>
            <a:r>
              <a:rPr lang="ru-RU" sz="100" dirty="0"/>
              <a:t> в 1938 году британской радиолокационной сети </a:t>
            </a:r>
            <a:r>
              <a:rPr lang="ru-RU" sz="100" dirty="0" err="1"/>
              <a:t>Chain</a:t>
            </a:r>
            <a:r>
              <a:rPr lang="ru-RU" sz="100" dirty="0"/>
              <a:t> </a:t>
            </a:r>
            <a:r>
              <a:rPr lang="ru-RU" sz="100" dirty="0" err="1"/>
              <a:t>Home</a:t>
            </a:r>
            <a:r>
              <a:rPr lang="ru-RU" sz="100" dirty="0"/>
              <a:t> стало шоком для генерального штаба и привело к выделению значительных средств на электромагнитное обнаружение самолетов. Этот контекст и успех экспериментов в Реймсе подтолкнули французскую армию к использованию электромагнитного обнаружения (DEM). Компании SADIR (</a:t>
            </a:r>
            <a:r>
              <a:rPr lang="ru-RU" sz="100" dirty="0" err="1"/>
              <a:t>Société</a:t>
            </a:r>
            <a:r>
              <a:rPr lang="ru-RU" sz="100" dirty="0"/>
              <a:t> </a:t>
            </a:r>
            <a:r>
              <a:rPr lang="ru-RU" sz="100" dirty="0" err="1"/>
              <a:t>Anonyme</a:t>
            </a:r>
            <a:r>
              <a:rPr lang="ru-RU" sz="100" dirty="0"/>
              <a:t> </a:t>
            </a:r>
            <a:r>
              <a:rPr lang="ru-RU" sz="100" dirty="0" err="1"/>
              <a:t>Des</a:t>
            </a:r>
            <a:r>
              <a:rPr lang="ru-RU" sz="100" dirty="0"/>
              <a:t> </a:t>
            </a:r>
            <a:r>
              <a:rPr lang="ru-RU" sz="100" dirty="0" err="1"/>
              <a:t>Industries</a:t>
            </a:r>
            <a:r>
              <a:rPr lang="ru-RU" sz="100" dirty="0"/>
              <a:t> </a:t>
            </a:r>
            <a:r>
              <a:rPr lang="ru-RU" sz="100" dirty="0" err="1"/>
              <a:t>Radioelectrics</a:t>
            </a:r>
            <a:r>
              <a:rPr lang="ru-RU" sz="100" dirty="0"/>
              <a:t>) и LMT ( </a:t>
            </a:r>
            <a:r>
              <a:rPr lang="ru-RU" sz="100" dirty="0" err="1"/>
              <a:t>Le</a:t>
            </a:r>
            <a:r>
              <a:rPr lang="ru-RU" sz="100" dirty="0"/>
              <a:t> </a:t>
            </a:r>
            <a:r>
              <a:rPr lang="ru-RU" sz="100" dirty="0" err="1"/>
              <a:t>Materiel</a:t>
            </a:r>
            <a:r>
              <a:rPr lang="ru-RU" sz="100" dirty="0"/>
              <a:t> </a:t>
            </a:r>
            <a:r>
              <a:rPr lang="ru-RU" sz="100" dirty="0" err="1"/>
              <a:t>Téléphonique</a:t>
            </a:r>
            <a:r>
              <a:rPr lang="ru-RU" sz="100" dirty="0"/>
              <a:t> ) начали строительство </a:t>
            </a:r>
            <a:r>
              <a:rPr lang="ru-RU" sz="100" dirty="0" err="1"/>
              <a:t>радиобарьеров</a:t>
            </a:r>
            <a:r>
              <a:rPr lang="ru-RU" sz="100" dirty="0"/>
              <a:t>, состоящих из </a:t>
            </a:r>
            <a:r>
              <a:rPr lang="ru-RU" sz="100" dirty="0" err="1"/>
              <a:t>бистатических</a:t>
            </a:r>
            <a:r>
              <a:rPr lang="ru-RU" sz="100" dirty="0"/>
              <a:t> радаров, работающих на частоте 30 МГц , под названием </a:t>
            </a:r>
            <a:r>
              <a:rPr lang="ru-RU" sz="100" dirty="0" err="1"/>
              <a:t>David</a:t>
            </a:r>
            <a:r>
              <a:rPr lang="ru-RU" sz="100" dirty="0"/>
              <a:t> </a:t>
            </a:r>
            <a:r>
              <a:rPr lang="ru-RU" sz="100" dirty="0" err="1"/>
              <a:t>Dams</a:t>
            </a:r>
            <a:r>
              <a:rPr lang="ru-RU" sz="100" dirty="0"/>
              <a:t> [ 31 ] .В том же году ВВС заказали тридцать единиц оборудования (передатчик мощностью 300 Вт ,λ{\</a:t>
            </a:r>
            <a:r>
              <a:rPr lang="ru-RU" sz="100" dirty="0" err="1"/>
              <a:t>displaystyle</a:t>
            </a:r>
            <a:r>
              <a:rPr lang="ru-RU" sz="100" dirty="0"/>
              <a:t> \</a:t>
            </a:r>
            <a:r>
              <a:rPr lang="ru-RU" sz="100" dirty="0" err="1"/>
              <a:t>lambda</a:t>
            </a:r>
            <a:r>
              <a:rPr lang="ru-RU" sz="100" dirty="0"/>
              <a:t> }=5 м )</a:t>
            </a:r>
            <a:endParaRPr lang="ru-RU" sz="700" dirty="0"/>
          </a:p>
        </p:txBody>
      </p:sp>
      <p:sp>
        <p:nvSpPr>
          <p:cNvPr id="327" name="Прямоугольник 326">
            <a:extLst>
              <a:ext uri="{FF2B5EF4-FFF2-40B4-BE49-F238E27FC236}">
                <a16:creationId xmlns:a16="http://schemas.microsoft.com/office/drawing/2014/main" id="{91798DB4-C729-4E81-A617-91306F433911}"/>
              </a:ext>
            </a:extLst>
          </p:cNvPr>
          <p:cNvSpPr/>
          <p:nvPr/>
        </p:nvSpPr>
        <p:spPr>
          <a:xfrm>
            <a:off x="36687346" y="22336292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Центр охотничьего обучения (сентябрь 1939)</a:t>
            </a:r>
          </a:p>
          <a:p>
            <a:pPr algn="ctr"/>
            <a:r>
              <a:rPr lang="ru-RU" sz="100" dirty="0"/>
              <a:t>План обучения, принятый в 1938 году, предусматривает подготовку 4400 летных экипажей, 11400 механиков всех специальностей и 2100 техников для пополнения личного состава под флагами. Число авиационных школ увеличилось с 3 в начале 1938 года до 15 </a:t>
            </a:r>
            <a:r>
              <a:rPr lang="ru-RU" sz="100" dirty="0" err="1"/>
              <a:t>всентябрь</a:t>
            </a:r>
            <a:r>
              <a:rPr lang="ru-RU" sz="100" dirty="0"/>
              <a:t> 1939 г.. Эти усилия остаются недостаточными, </a:t>
            </a:r>
            <a:r>
              <a:rPr lang="ru-RU" sz="100" dirty="0" err="1"/>
              <a:t>посколькусентябрь</a:t>
            </a:r>
            <a:r>
              <a:rPr lang="ru-RU" sz="100" dirty="0"/>
              <a:t> 1939 </a:t>
            </a:r>
            <a:r>
              <a:rPr lang="ru-RU" sz="100" dirty="0" err="1"/>
              <a:t>г.На</a:t>
            </a:r>
            <a:r>
              <a:rPr lang="ru-RU" sz="100" dirty="0"/>
              <a:t> вооружении находятся 1940 летных офицеров и 1928 летных унтер-офицеров, что составляет едва половину ожидаемого числа. Обучение персонала также остается ниже потребностей до тех пор, </a:t>
            </a:r>
            <a:r>
              <a:rPr lang="ru-RU" sz="100" dirty="0" err="1"/>
              <a:t>покаМай</a:t>
            </a:r>
            <a:r>
              <a:rPr lang="ru-RU" sz="100" dirty="0"/>
              <a:t> 1940 </a:t>
            </a:r>
            <a:r>
              <a:rPr lang="ru-RU" sz="100" dirty="0" err="1"/>
              <a:t>г..В</a:t>
            </a:r>
            <a:r>
              <a:rPr lang="ru-RU" sz="100" dirty="0"/>
              <a:t> г. открыт Центр охотничьего обучения (CIC ) .сентябрь 1939 г., на территории авиабазы ​​122 Шартр-</a:t>
            </a:r>
            <a:r>
              <a:rPr lang="ru-RU" sz="100" dirty="0" err="1"/>
              <a:t>Шамполь</a:t>
            </a:r>
            <a:r>
              <a:rPr lang="ru-RU" sz="100" dirty="0"/>
              <a:t> .</a:t>
            </a:r>
            <a:endParaRPr lang="ru-RU" sz="700" dirty="0"/>
          </a:p>
        </p:txBody>
      </p:sp>
      <p:sp>
        <p:nvSpPr>
          <p:cNvPr id="328" name="Прямоугольник 327">
            <a:extLst>
              <a:ext uri="{FF2B5EF4-FFF2-40B4-BE49-F238E27FC236}">
                <a16:creationId xmlns:a16="http://schemas.microsoft.com/office/drawing/2014/main" id="{F17E793F-78CB-4618-8818-C09DBCF60059}"/>
              </a:ext>
            </a:extLst>
          </p:cNvPr>
          <p:cNvSpPr/>
          <p:nvPr/>
        </p:nvSpPr>
        <p:spPr>
          <a:xfrm>
            <a:off x="36081252" y="21469878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Разделить командование ВВС(сентябрь 1939)</a:t>
            </a:r>
          </a:p>
          <a:p>
            <a:pPr algn="ctr"/>
            <a:r>
              <a:rPr lang="ru-RU" sz="100" dirty="0"/>
              <a:t>В организации ВВС имеется множество </a:t>
            </a:r>
            <a:r>
              <a:rPr lang="ru-RU" sz="100" dirty="0" err="1"/>
              <a:t>недостатков.Генеральный</a:t>
            </a:r>
            <a:r>
              <a:rPr lang="ru-RU" sz="100" dirty="0"/>
              <a:t> штаб армии (GQG) удален </a:t>
            </a:r>
            <a:r>
              <a:rPr lang="ru-RU" sz="100" dirty="0" err="1"/>
              <a:t>всентябрь</a:t>
            </a:r>
            <a:r>
              <a:rPr lang="ru-RU" sz="100" dirty="0"/>
              <a:t> 1939 </a:t>
            </a:r>
            <a:r>
              <a:rPr lang="ru-RU" sz="100" dirty="0" err="1"/>
              <a:t>г.командование</a:t>
            </a:r>
            <a:r>
              <a:rPr lang="ru-RU" sz="100" dirty="0"/>
              <a:t> воздушными силами сухопутных армий и авиационное командование, связанное с группами сухопутных армий. Все это было заменено двумя зонами воздушных операций (ZOA) «Север» и «Восток», связанными с группами армий на северо-востоке, что позволяет упростить и более адаптировать операции и ограничить рассредоточение сил.</a:t>
            </a:r>
            <a:endParaRPr lang="ru-RU" sz="700" dirty="0"/>
          </a:p>
        </p:txBody>
      </p:sp>
      <p:sp>
        <p:nvSpPr>
          <p:cNvPr id="329" name="Прямоугольник 328">
            <a:extLst>
              <a:ext uri="{FF2B5EF4-FFF2-40B4-BE49-F238E27FC236}">
                <a16:creationId xmlns:a16="http://schemas.microsoft.com/office/drawing/2014/main" id="{D612CE74-327B-4FC1-B98C-4857581A5634}"/>
              </a:ext>
            </a:extLst>
          </p:cNvPr>
          <p:cNvSpPr/>
          <p:nvPr/>
        </p:nvSpPr>
        <p:spPr>
          <a:xfrm>
            <a:off x="36081252" y="23151943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Подчинить ВВС армии (февраль 1940)</a:t>
            </a:r>
          </a:p>
          <a:p>
            <a:pPr algn="ctr"/>
            <a:r>
              <a:rPr lang="ru-RU" sz="100" dirty="0"/>
              <a:t>Однако эта напряженность приводит </a:t>
            </a:r>
            <a:r>
              <a:rPr lang="ru-RU" sz="100" dirty="0" err="1"/>
              <a:t>кфевраль</a:t>
            </a:r>
            <a:r>
              <a:rPr lang="ru-RU" sz="100" dirty="0"/>
              <a:t> 1940 </a:t>
            </a:r>
            <a:r>
              <a:rPr lang="ru-RU" sz="100" dirty="0" err="1"/>
              <a:t>г.о</a:t>
            </a:r>
            <a:r>
              <a:rPr lang="ru-RU" sz="100" dirty="0"/>
              <a:t> реорганизации ВВС Ги Ла </a:t>
            </a:r>
            <a:r>
              <a:rPr lang="ru-RU" sz="100" dirty="0" err="1"/>
              <a:t>Шамбра</a:t>
            </a:r>
            <a:r>
              <a:rPr lang="ru-RU" sz="100" dirty="0"/>
              <a:t>, чтобы успокоить </a:t>
            </a:r>
            <a:r>
              <a:rPr lang="ru-RU" sz="100" dirty="0" err="1"/>
              <a:t>Эдуара</a:t>
            </a:r>
            <a:r>
              <a:rPr lang="ru-RU" sz="100" dirty="0"/>
              <a:t> Даладье и парламентариев. Это требует создания командования ВВС взаимодействия, предназначенного для сухопутных войск. Эта акция восстанавливает подчинение воздушных средств армии, как это существовало </a:t>
            </a:r>
            <a:r>
              <a:rPr lang="ru-RU" sz="100" dirty="0" err="1"/>
              <a:t>раньше.сентябрь</a:t>
            </a:r>
            <a:r>
              <a:rPr lang="ru-RU" sz="100" dirty="0"/>
              <a:t> 1939 г.. Прежде всего, это создает возможность противоречивых приказов ВВС между воздушным и сухопутным командованиями, распыляет авиационные ресурсы.</a:t>
            </a:r>
            <a:endParaRPr lang="ru-RU" sz="700" dirty="0"/>
          </a:p>
        </p:txBody>
      </p:sp>
      <p:cxnSp>
        <p:nvCxnSpPr>
          <p:cNvPr id="330" name="Соединительная линия уступом 620">
            <a:extLst>
              <a:ext uri="{FF2B5EF4-FFF2-40B4-BE49-F238E27FC236}">
                <a16:creationId xmlns:a16="http://schemas.microsoft.com/office/drawing/2014/main" id="{CCE83277-92D1-46C7-9E4A-5C6ECDAC9096}"/>
              </a:ext>
            </a:extLst>
          </p:cNvPr>
          <p:cNvCxnSpPr>
            <a:cxnSpLocks/>
            <a:stCxn id="200" idx="2"/>
            <a:endCxn id="324" idx="0"/>
          </p:cNvCxnSpPr>
          <p:nvPr/>
        </p:nvCxnSpPr>
        <p:spPr>
          <a:xfrm rot="16200000" flipH="1">
            <a:off x="33965127" y="20094843"/>
            <a:ext cx="330162" cy="241990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Соединительная линия уступом 620">
            <a:extLst>
              <a:ext uri="{FF2B5EF4-FFF2-40B4-BE49-F238E27FC236}">
                <a16:creationId xmlns:a16="http://schemas.microsoft.com/office/drawing/2014/main" id="{47FEB69D-9677-4B55-9DA8-AA25E318BE82}"/>
              </a:ext>
            </a:extLst>
          </p:cNvPr>
          <p:cNvCxnSpPr>
            <a:cxnSpLocks/>
            <a:stCxn id="200" idx="2"/>
            <a:endCxn id="328" idx="0"/>
          </p:cNvCxnSpPr>
          <p:nvPr/>
        </p:nvCxnSpPr>
        <p:spPr>
          <a:xfrm rot="16200000" flipH="1">
            <a:off x="34567253" y="19492716"/>
            <a:ext cx="330162" cy="362416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Соединительная линия уступом 620">
            <a:extLst>
              <a:ext uri="{FF2B5EF4-FFF2-40B4-BE49-F238E27FC236}">
                <a16:creationId xmlns:a16="http://schemas.microsoft.com/office/drawing/2014/main" id="{798941A6-B3F7-4BB9-9C19-81AC1AA0ADA8}"/>
              </a:ext>
            </a:extLst>
          </p:cNvPr>
          <p:cNvCxnSpPr>
            <a:cxnSpLocks/>
            <a:stCxn id="328" idx="2"/>
            <a:endCxn id="326" idx="0"/>
          </p:cNvCxnSpPr>
          <p:nvPr/>
        </p:nvCxnSpPr>
        <p:spPr>
          <a:xfrm rot="5400000">
            <a:off x="36074852" y="21872379"/>
            <a:ext cx="332065" cy="60706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Соединительная линия уступом 620">
            <a:extLst>
              <a:ext uri="{FF2B5EF4-FFF2-40B4-BE49-F238E27FC236}">
                <a16:creationId xmlns:a16="http://schemas.microsoft.com/office/drawing/2014/main" id="{B3C8B169-0E5B-4F38-BFF4-6D7FD67521E5}"/>
              </a:ext>
            </a:extLst>
          </p:cNvPr>
          <p:cNvCxnSpPr>
            <a:cxnSpLocks/>
            <a:stCxn id="328" idx="2"/>
            <a:endCxn id="327" idx="0"/>
          </p:cNvCxnSpPr>
          <p:nvPr/>
        </p:nvCxnSpPr>
        <p:spPr>
          <a:xfrm rot="16200000" flipH="1">
            <a:off x="36684255" y="21870038"/>
            <a:ext cx="326414" cy="60609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Прямая со стрелкой 342">
            <a:extLst>
              <a:ext uri="{FF2B5EF4-FFF2-40B4-BE49-F238E27FC236}">
                <a16:creationId xmlns:a16="http://schemas.microsoft.com/office/drawing/2014/main" id="{CBEC53BA-12CB-4F7E-9D49-8A07504E55DE}"/>
              </a:ext>
            </a:extLst>
          </p:cNvPr>
          <p:cNvCxnSpPr>
            <a:cxnSpLocks/>
            <a:stCxn id="328" idx="2"/>
            <a:endCxn id="329" idx="0"/>
          </p:cNvCxnSpPr>
          <p:nvPr/>
        </p:nvCxnSpPr>
        <p:spPr>
          <a:xfrm>
            <a:off x="36544415" y="22009878"/>
            <a:ext cx="0" cy="114206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Соединительная линия уступом 595">
            <a:extLst>
              <a:ext uri="{FF2B5EF4-FFF2-40B4-BE49-F238E27FC236}">
                <a16:creationId xmlns:a16="http://schemas.microsoft.com/office/drawing/2014/main" id="{4C778361-82D6-4BF3-87CC-62E183A90EC7}"/>
              </a:ext>
            </a:extLst>
          </p:cNvPr>
          <p:cNvCxnSpPr>
            <a:cxnSpLocks/>
            <a:stCxn id="136" idx="2"/>
            <a:endCxn id="168" idx="0"/>
          </p:cNvCxnSpPr>
          <p:nvPr/>
        </p:nvCxnSpPr>
        <p:spPr>
          <a:xfrm rot="16200000" flipH="1">
            <a:off x="18233136" y="2086623"/>
            <a:ext cx="252707" cy="625573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Соединительная линия уступом 595">
            <a:extLst>
              <a:ext uri="{FF2B5EF4-FFF2-40B4-BE49-F238E27FC236}">
                <a16:creationId xmlns:a16="http://schemas.microsoft.com/office/drawing/2014/main" id="{8EAA2206-3465-466B-BAB8-FD3F3860C282}"/>
              </a:ext>
            </a:extLst>
          </p:cNvPr>
          <p:cNvCxnSpPr>
            <a:cxnSpLocks/>
            <a:stCxn id="135" idx="2"/>
            <a:endCxn id="168" idx="0"/>
          </p:cNvCxnSpPr>
          <p:nvPr/>
        </p:nvCxnSpPr>
        <p:spPr>
          <a:xfrm rot="16200000" flipH="1">
            <a:off x="20504983" y="4358471"/>
            <a:ext cx="251236" cy="1713507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Соединительная линия уступом 595">
            <a:extLst>
              <a:ext uri="{FF2B5EF4-FFF2-40B4-BE49-F238E27FC236}">
                <a16:creationId xmlns:a16="http://schemas.microsoft.com/office/drawing/2014/main" id="{173876A5-C85E-43FD-A9C8-A875B6AFD88D}"/>
              </a:ext>
            </a:extLst>
          </p:cNvPr>
          <p:cNvCxnSpPr>
            <a:cxnSpLocks/>
            <a:stCxn id="133" idx="2"/>
            <a:endCxn id="168" idx="0"/>
          </p:cNvCxnSpPr>
          <p:nvPr/>
        </p:nvCxnSpPr>
        <p:spPr>
          <a:xfrm rot="5400000">
            <a:off x="22252364" y="4323128"/>
            <a:ext cx="252706" cy="178272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Прямоугольник 215">
            <a:extLst>
              <a:ext uri="{FF2B5EF4-FFF2-40B4-BE49-F238E27FC236}">
                <a16:creationId xmlns:a16="http://schemas.microsoft.com/office/drawing/2014/main" id="{EC4E2EA1-117A-4D8B-AE9F-BBBCBE9E1B03}"/>
              </a:ext>
            </a:extLst>
          </p:cNvPr>
          <p:cNvSpPr/>
          <p:nvPr/>
        </p:nvSpPr>
        <p:spPr>
          <a:xfrm>
            <a:off x="20595216" y="19079209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Реформировать статус банка Франции</a:t>
            </a:r>
          </a:p>
        </p:txBody>
      </p:sp>
      <p:sp>
        <p:nvSpPr>
          <p:cNvPr id="217" name="Прямоугольник 216">
            <a:extLst>
              <a:ext uri="{FF2B5EF4-FFF2-40B4-BE49-F238E27FC236}">
                <a16:creationId xmlns:a16="http://schemas.microsoft.com/office/drawing/2014/main" id="{00E3A316-B958-4E6A-AD4A-5EDBE5859FA0}"/>
              </a:ext>
            </a:extLst>
          </p:cNvPr>
          <p:cNvSpPr/>
          <p:nvPr/>
        </p:nvSpPr>
        <p:spPr>
          <a:xfrm>
            <a:off x="23267392" y="277307"/>
            <a:ext cx="926325" cy="353987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Линейка Кагуляров?</a:t>
            </a:r>
          </a:p>
        </p:txBody>
      </p:sp>
      <p:sp>
        <p:nvSpPr>
          <p:cNvPr id="218" name="Прямоугольник 217">
            <a:extLst>
              <a:ext uri="{FF2B5EF4-FFF2-40B4-BE49-F238E27FC236}">
                <a16:creationId xmlns:a16="http://schemas.microsoft.com/office/drawing/2014/main" id="{CEEC2ED2-87F6-441F-95C7-E3D0BC870270}"/>
              </a:ext>
            </a:extLst>
          </p:cNvPr>
          <p:cNvSpPr/>
          <p:nvPr/>
        </p:nvSpPr>
        <p:spPr>
          <a:xfrm>
            <a:off x="24423005" y="277307"/>
            <a:ext cx="926325" cy="353987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Алжирская линейка?</a:t>
            </a:r>
          </a:p>
        </p:txBody>
      </p:sp>
      <p:sp>
        <p:nvSpPr>
          <p:cNvPr id="219" name="Прямоугольник 218">
            <a:extLst>
              <a:ext uri="{FF2B5EF4-FFF2-40B4-BE49-F238E27FC236}">
                <a16:creationId xmlns:a16="http://schemas.microsoft.com/office/drawing/2014/main" id="{3AAC4BF9-8DD9-4F56-B4AE-69ECCF00702F}"/>
              </a:ext>
            </a:extLst>
          </p:cNvPr>
          <p:cNvSpPr/>
          <p:nvPr/>
        </p:nvSpPr>
        <p:spPr>
          <a:xfrm>
            <a:off x="25564560" y="273072"/>
            <a:ext cx="926325" cy="353987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Троцкистская линейка?</a:t>
            </a:r>
          </a:p>
        </p:txBody>
      </p:sp>
      <p:cxnSp>
        <p:nvCxnSpPr>
          <p:cNvPr id="220" name="Соединительная линия уступом 620">
            <a:extLst>
              <a:ext uri="{FF2B5EF4-FFF2-40B4-BE49-F238E27FC236}">
                <a16:creationId xmlns:a16="http://schemas.microsoft.com/office/drawing/2014/main" id="{44F8F0F8-DC35-4465-B48B-7204DEE62B8E}"/>
              </a:ext>
            </a:extLst>
          </p:cNvPr>
          <p:cNvCxnSpPr>
            <a:cxnSpLocks/>
            <a:stCxn id="149" idx="2"/>
            <a:endCxn id="200" idx="0"/>
          </p:cNvCxnSpPr>
          <p:nvPr/>
        </p:nvCxnSpPr>
        <p:spPr>
          <a:xfrm rot="16200000" flipH="1">
            <a:off x="29516977" y="17196438"/>
            <a:ext cx="238295" cy="656826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Прямоугольник 222">
            <a:extLst>
              <a:ext uri="{FF2B5EF4-FFF2-40B4-BE49-F238E27FC236}">
                <a16:creationId xmlns:a16="http://schemas.microsoft.com/office/drawing/2014/main" id="{1590114A-C424-44AA-A9FF-673C777BD6E4}"/>
              </a:ext>
            </a:extLst>
          </p:cNvPr>
          <p:cNvSpPr/>
          <p:nvPr/>
        </p:nvSpPr>
        <p:spPr>
          <a:xfrm>
            <a:off x="23009344" y="19821422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Электрификация сельской местности</a:t>
            </a:r>
          </a:p>
        </p:txBody>
      </p:sp>
      <p:sp>
        <p:nvSpPr>
          <p:cNvPr id="224" name="Прямоугольник 223">
            <a:extLst>
              <a:ext uri="{FF2B5EF4-FFF2-40B4-BE49-F238E27FC236}">
                <a16:creationId xmlns:a16="http://schemas.microsoft.com/office/drawing/2014/main" id="{E98C92F2-5DF7-4707-8603-0F5CF5DF49A2}"/>
              </a:ext>
            </a:extLst>
          </p:cNvPr>
          <p:cNvSpPr/>
          <p:nvPr/>
        </p:nvSpPr>
        <p:spPr>
          <a:xfrm>
            <a:off x="20594752" y="19821422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Новая девальвация франка</a:t>
            </a:r>
          </a:p>
        </p:txBody>
      </p:sp>
      <p:cxnSp>
        <p:nvCxnSpPr>
          <p:cNvPr id="225" name="Прямая со стрелкой 224">
            <a:extLst>
              <a:ext uri="{FF2B5EF4-FFF2-40B4-BE49-F238E27FC236}">
                <a16:creationId xmlns:a16="http://schemas.microsoft.com/office/drawing/2014/main" id="{ABC54E27-E3AE-4684-9362-57012E35F276}"/>
              </a:ext>
            </a:extLst>
          </p:cNvPr>
          <p:cNvCxnSpPr>
            <a:cxnSpLocks/>
            <a:stCxn id="144" idx="2"/>
            <a:endCxn id="216" idx="0"/>
          </p:cNvCxnSpPr>
          <p:nvPr/>
        </p:nvCxnSpPr>
        <p:spPr>
          <a:xfrm flipH="1">
            <a:off x="21058379" y="18871630"/>
            <a:ext cx="1" cy="20757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Прямоугольник 226">
            <a:extLst>
              <a:ext uri="{FF2B5EF4-FFF2-40B4-BE49-F238E27FC236}">
                <a16:creationId xmlns:a16="http://schemas.microsoft.com/office/drawing/2014/main" id="{555F99DF-8304-43FD-97BA-F11BA0ED95EB}"/>
              </a:ext>
            </a:extLst>
          </p:cNvPr>
          <p:cNvSpPr/>
          <p:nvPr/>
        </p:nvSpPr>
        <p:spPr>
          <a:xfrm>
            <a:off x="20456751" y="6134236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Улучшение социального страхования</a:t>
            </a:r>
          </a:p>
        </p:txBody>
      </p:sp>
      <p:cxnSp>
        <p:nvCxnSpPr>
          <p:cNvPr id="231" name="Соединительная линия уступом 620">
            <a:extLst>
              <a:ext uri="{FF2B5EF4-FFF2-40B4-BE49-F238E27FC236}">
                <a16:creationId xmlns:a16="http://schemas.microsoft.com/office/drawing/2014/main" id="{53DA9BB3-D995-4982-BDAE-8B17B82C833D}"/>
              </a:ext>
            </a:extLst>
          </p:cNvPr>
          <p:cNvCxnSpPr>
            <a:cxnSpLocks/>
            <a:stCxn id="168" idx="2"/>
            <a:endCxn id="160" idx="0"/>
          </p:cNvCxnSpPr>
          <p:nvPr/>
        </p:nvCxnSpPr>
        <p:spPr>
          <a:xfrm rot="16200000" flipH="1">
            <a:off x="21645856" y="5722341"/>
            <a:ext cx="251235" cy="56823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Прямоугольник 233">
            <a:extLst>
              <a:ext uri="{FF2B5EF4-FFF2-40B4-BE49-F238E27FC236}">
                <a16:creationId xmlns:a16="http://schemas.microsoft.com/office/drawing/2014/main" id="{5D693696-C6F3-457E-AB62-2B0F6399E92D}"/>
              </a:ext>
            </a:extLst>
          </p:cNvPr>
          <p:cNvSpPr/>
          <p:nvPr/>
        </p:nvSpPr>
        <p:spPr>
          <a:xfrm>
            <a:off x="25888831" y="20614798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Увеличить военный бюджет</a:t>
            </a:r>
          </a:p>
        </p:txBody>
      </p:sp>
      <p:cxnSp>
        <p:nvCxnSpPr>
          <p:cNvPr id="237" name="Соединительная линия уступом 620">
            <a:extLst>
              <a:ext uri="{FF2B5EF4-FFF2-40B4-BE49-F238E27FC236}">
                <a16:creationId xmlns:a16="http://schemas.microsoft.com/office/drawing/2014/main" id="{813009A6-F1A8-4CAA-994F-931D4142E964}"/>
              </a:ext>
            </a:extLst>
          </p:cNvPr>
          <p:cNvCxnSpPr>
            <a:cxnSpLocks/>
            <a:stCxn id="216" idx="2"/>
            <a:endCxn id="223" idx="0"/>
          </p:cNvCxnSpPr>
          <p:nvPr/>
        </p:nvCxnSpPr>
        <p:spPr>
          <a:xfrm rot="16200000" flipH="1">
            <a:off x="22164337" y="18513251"/>
            <a:ext cx="202213" cy="241412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Прямая со стрелкой 237">
            <a:extLst>
              <a:ext uri="{FF2B5EF4-FFF2-40B4-BE49-F238E27FC236}">
                <a16:creationId xmlns:a16="http://schemas.microsoft.com/office/drawing/2014/main" id="{28F72D00-036B-4B3C-B6CB-67B9EF4E612B}"/>
              </a:ext>
            </a:extLst>
          </p:cNvPr>
          <p:cNvCxnSpPr>
            <a:cxnSpLocks/>
            <a:stCxn id="149" idx="2"/>
            <a:endCxn id="234" idx="0"/>
          </p:cNvCxnSpPr>
          <p:nvPr/>
        </p:nvCxnSpPr>
        <p:spPr>
          <a:xfrm>
            <a:off x="26351994" y="20361421"/>
            <a:ext cx="0" cy="25337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Соединительная линия уступом 620">
            <a:extLst>
              <a:ext uri="{FF2B5EF4-FFF2-40B4-BE49-F238E27FC236}">
                <a16:creationId xmlns:a16="http://schemas.microsoft.com/office/drawing/2014/main" id="{5FB45033-22A3-464E-A61E-A0375EB08490}"/>
              </a:ext>
            </a:extLst>
          </p:cNvPr>
          <p:cNvCxnSpPr>
            <a:cxnSpLocks/>
            <a:stCxn id="216" idx="2"/>
            <a:endCxn id="147" idx="0"/>
          </p:cNvCxnSpPr>
          <p:nvPr/>
        </p:nvCxnSpPr>
        <p:spPr>
          <a:xfrm rot="16200000" flipH="1">
            <a:off x="21560805" y="19116783"/>
            <a:ext cx="202213" cy="120706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Прямая со стрелкой 245">
            <a:extLst>
              <a:ext uri="{FF2B5EF4-FFF2-40B4-BE49-F238E27FC236}">
                <a16:creationId xmlns:a16="http://schemas.microsoft.com/office/drawing/2014/main" id="{11AA7185-EAAA-446A-B5EB-87101D984D0A}"/>
              </a:ext>
            </a:extLst>
          </p:cNvPr>
          <p:cNvCxnSpPr>
            <a:cxnSpLocks/>
            <a:stCxn id="216" idx="2"/>
            <a:endCxn id="224" idx="0"/>
          </p:cNvCxnSpPr>
          <p:nvPr/>
        </p:nvCxnSpPr>
        <p:spPr>
          <a:xfrm flipH="1">
            <a:off x="21057915" y="19619209"/>
            <a:ext cx="464" cy="20221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Прямоугольник 248">
            <a:extLst>
              <a:ext uri="{FF2B5EF4-FFF2-40B4-BE49-F238E27FC236}">
                <a16:creationId xmlns:a16="http://schemas.microsoft.com/office/drawing/2014/main" id="{33D27675-0678-415C-AC12-7AE062D4B76A}"/>
              </a:ext>
            </a:extLst>
          </p:cNvPr>
          <p:cNvSpPr/>
          <p:nvPr/>
        </p:nvSpPr>
        <p:spPr>
          <a:xfrm>
            <a:off x="20457397" y="6918066"/>
            <a:ext cx="926325" cy="540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rgbClr val="FF0000"/>
              </a:gs>
            </a:gsLst>
            <a:lin ang="5400000" scaled="1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Подоходный налог</a:t>
            </a:r>
          </a:p>
        </p:txBody>
      </p:sp>
      <p:sp>
        <p:nvSpPr>
          <p:cNvPr id="250" name="Прямоугольник 249">
            <a:extLst>
              <a:ext uri="{FF2B5EF4-FFF2-40B4-BE49-F238E27FC236}">
                <a16:creationId xmlns:a16="http://schemas.microsoft.com/office/drawing/2014/main" id="{3009DF6E-FF7B-4AF7-BA37-F8170BCF61C9}"/>
              </a:ext>
            </a:extLst>
          </p:cNvPr>
          <p:cNvSpPr/>
          <p:nvPr/>
        </p:nvSpPr>
        <p:spPr>
          <a:xfrm>
            <a:off x="21037326" y="8499675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смешанной гражданской промышленности</a:t>
            </a:r>
          </a:p>
        </p:txBody>
      </p:sp>
      <p:sp>
        <p:nvSpPr>
          <p:cNvPr id="252" name="Прямоугольник 251">
            <a:extLst>
              <a:ext uri="{FF2B5EF4-FFF2-40B4-BE49-F238E27FC236}">
                <a16:creationId xmlns:a16="http://schemas.microsoft.com/office/drawing/2014/main" id="{3C9AF61C-5E06-4FC2-842B-D421ABB130BD}"/>
              </a:ext>
            </a:extLst>
          </p:cNvPr>
          <p:cNvSpPr/>
          <p:nvPr/>
        </p:nvSpPr>
        <p:spPr>
          <a:xfrm>
            <a:off x="18743327" y="6130769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Реализация предложения Блюма-</a:t>
            </a:r>
            <a:r>
              <a:rPr lang="ru-RU" sz="700" dirty="0" err="1"/>
              <a:t>Виоллетта</a:t>
            </a:r>
            <a:endParaRPr lang="ru-RU" sz="700" dirty="0"/>
          </a:p>
        </p:txBody>
      </p:sp>
      <p:cxnSp>
        <p:nvCxnSpPr>
          <p:cNvPr id="253" name="Соединительная линия уступом 620">
            <a:extLst>
              <a:ext uri="{FF2B5EF4-FFF2-40B4-BE49-F238E27FC236}">
                <a16:creationId xmlns:a16="http://schemas.microsoft.com/office/drawing/2014/main" id="{E43BE068-AE37-403B-9ADE-190D9A3D8FC5}"/>
              </a:ext>
            </a:extLst>
          </p:cNvPr>
          <p:cNvCxnSpPr>
            <a:cxnSpLocks/>
            <a:stCxn id="216" idx="2"/>
            <a:endCxn id="161" idx="0"/>
          </p:cNvCxnSpPr>
          <p:nvPr/>
        </p:nvCxnSpPr>
        <p:spPr>
          <a:xfrm rot="16200000" flipH="1">
            <a:off x="21461191" y="19216397"/>
            <a:ext cx="1001441" cy="1807064"/>
          </a:xfrm>
          <a:prstGeom prst="bentConnector3">
            <a:avLst>
              <a:gd name="adj1" fmla="val 10156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Соединительная линия уступом 620">
            <a:extLst>
              <a:ext uri="{FF2B5EF4-FFF2-40B4-BE49-F238E27FC236}">
                <a16:creationId xmlns:a16="http://schemas.microsoft.com/office/drawing/2014/main" id="{3BEDD77B-0F12-4DE8-A893-A34BD167877F}"/>
              </a:ext>
            </a:extLst>
          </p:cNvPr>
          <p:cNvCxnSpPr>
            <a:cxnSpLocks/>
            <a:stCxn id="160" idx="2"/>
            <a:endCxn id="249" idx="0"/>
          </p:cNvCxnSpPr>
          <p:nvPr/>
        </p:nvCxnSpPr>
        <p:spPr>
          <a:xfrm rot="5400000">
            <a:off x="21365082" y="6227556"/>
            <a:ext cx="245988" cy="113503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Прямая со стрелкой 263">
            <a:extLst>
              <a:ext uri="{FF2B5EF4-FFF2-40B4-BE49-F238E27FC236}">
                <a16:creationId xmlns:a16="http://schemas.microsoft.com/office/drawing/2014/main" id="{2F937A09-D7FC-4990-BD01-051E6FE313B1}"/>
              </a:ext>
            </a:extLst>
          </p:cNvPr>
          <p:cNvCxnSpPr>
            <a:cxnSpLocks/>
            <a:stCxn id="227" idx="2"/>
            <a:endCxn id="249" idx="0"/>
          </p:cNvCxnSpPr>
          <p:nvPr/>
        </p:nvCxnSpPr>
        <p:spPr>
          <a:xfrm>
            <a:off x="20919914" y="6674236"/>
            <a:ext cx="646" cy="24383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Прямоугольник 264">
            <a:extLst>
              <a:ext uri="{FF2B5EF4-FFF2-40B4-BE49-F238E27FC236}">
                <a16:creationId xmlns:a16="http://schemas.microsoft.com/office/drawing/2014/main" id="{4D4836A3-E623-443C-B4EA-2016C2ECFAE3}"/>
              </a:ext>
            </a:extLst>
          </p:cNvPr>
          <p:cNvSpPr/>
          <p:nvPr/>
        </p:nvSpPr>
        <p:spPr>
          <a:xfrm>
            <a:off x="21601059" y="6915908"/>
            <a:ext cx="926325" cy="540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Налог на промышленное производство</a:t>
            </a:r>
          </a:p>
        </p:txBody>
      </p:sp>
      <p:cxnSp>
        <p:nvCxnSpPr>
          <p:cNvPr id="266" name="Прямая соединительная линия 265">
            <a:extLst>
              <a:ext uri="{FF2B5EF4-FFF2-40B4-BE49-F238E27FC236}">
                <a16:creationId xmlns:a16="http://schemas.microsoft.com/office/drawing/2014/main" id="{44B5E081-243A-48D6-86DC-56E5C9335793}"/>
              </a:ext>
            </a:extLst>
          </p:cNvPr>
          <p:cNvCxnSpPr>
            <a:cxnSpLocks/>
            <a:stCxn id="249" idx="3"/>
            <a:endCxn id="265" idx="1"/>
          </p:cNvCxnSpPr>
          <p:nvPr/>
        </p:nvCxnSpPr>
        <p:spPr>
          <a:xfrm flipV="1">
            <a:off x="21383722" y="7185908"/>
            <a:ext cx="217337" cy="215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Соединительная линия уступом 620">
            <a:extLst>
              <a:ext uri="{FF2B5EF4-FFF2-40B4-BE49-F238E27FC236}">
                <a16:creationId xmlns:a16="http://schemas.microsoft.com/office/drawing/2014/main" id="{CD17FEC6-B52E-4424-B65B-2AE0178FA1AB}"/>
              </a:ext>
            </a:extLst>
          </p:cNvPr>
          <p:cNvCxnSpPr>
            <a:cxnSpLocks/>
            <a:stCxn id="227" idx="2"/>
            <a:endCxn id="265" idx="0"/>
          </p:cNvCxnSpPr>
          <p:nvPr/>
        </p:nvCxnSpPr>
        <p:spPr>
          <a:xfrm rot="16200000" flipH="1">
            <a:off x="21371232" y="6222918"/>
            <a:ext cx="241672" cy="114430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Прямая со стрелкой 271">
            <a:extLst>
              <a:ext uri="{FF2B5EF4-FFF2-40B4-BE49-F238E27FC236}">
                <a16:creationId xmlns:a16="http://schemas.microsoft.com/office/drawing/2014/main" id="{73981999-2EB5-414F-A69B-1695781956FF}"/>
              </a:ext>
            </a:extLst>
          </p:cNvPr>
          <p:cNvCxnSpPr>
            <a:cxnSpLocks/>
            <a:stCxn id="160" idx="2"/>
            <a:endCxn id="265" idx="0"/>
          </p:cNvCxnSpPr>
          <p:nvPr/>
        </p:nvCxnSpPr>
        <p:spPr>
          <a:xfrm>
            <a:off x="22055592" y="6672078"/>
            <a:ext cx="8630" cy="24383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Прямоугольник 277">
            <a:extLst>
              <a:ext uri="{FF2B5EF4-FFF2-40B4-BE49-F238E27FC236}">
                <a16:creationId xmlns:a16="http://schemas.microsoft.com/office/drawing/2014/main" id="{92C76636-48D6-44DC-ABED-7AD4D2D28746}"/>
              </a:ext>
            </a:extLst>
          </p:cNvPr>
          <p:cNvSpPr/>
          <p:nvPr/>
        </p:nvSpPr>
        <p:spPr>
          <a:xfrm>
            <a:off x="21598179" y="7705359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права женщин</a:t>
            </a:r>
          </a:p>
        </p:txBody>
      </p:sp>
      <p:sp>
        <p:nvSpPr>
          <p:cNvPr id="279" name="Прямоугольник 278">
            <a:extLst>
              <a:ext uri="{FF2B5EF4-FFF2-40B4-BE49-F238E27FC236}">
                <a16:creationId xmlns:a16="http://schemas.microsoft.com/office/drawing/2014/main" id="{E5B26514-EBBD-4F57-A477-A1CBAA5309B0}"/>
              </a:ext>
            </a:extLst>
          </p:cNvPr>
          <p:cNvSpPr/>
          <p:nvPr/>
        </p:nvSpPr>
        <p:spPr>
          <a:xfrm>
            <a:off x="20455449" y="7705360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Свобода слова и прессы</a:t>
            </a:r>
          </a:p>
        </p:txBody>
      </p:sp>
      <p:sp>
        <p:nvSpPr>
          <p:cNvPr id="280" name="Прямоугольник 279">
            <a:extLst>
              <a:ext uri="{FF2B5EF4-FFF2-40B4-BE49-F238E27FC236}">
                <a16:creationId xmlns:a16="http://schemas.microsoft.com/office/drawing/2014/main" id="{97A96FCF-5496-4ECE-A238-ED26D3FB9490}"/>
              </a:ext>
            </a:extLst>
          </p:cNvPr>
          <p:cNvSpPr/>
          <p:nvPr/>
        </p:nvSpPr>
        <p:spPr>
          <a:xfrm>
            <a:off x="19881172" y="9271282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Контроль за расточительством</a:t>
            </a:r>
          </a:p>
        </p:txBody>
      </p:sp>
      <p:sp>
        <p:nvSpPr>
          <p:cNvPr id="281" name="Прямоугольник 280">
            <a:extLst>
              <a:ext uri="{FF2B5EF4-FFF2-40B4-BE49-F238E27FC236}">
                <a16:creationId xmlns:a16="http://schemas.microsoft.com/office/drawing/2014/main" id="{8DD4B9CA-D3AD-4636-81C6-2DBED949000B}"/>
              </a:ext>
            </a:extLst>
          </p:cNvPr>
          <p:cNvSpPr/>
          <p:nvPr/>
        </p:nvSpPr>
        <p:spPr>
          <a:xfrm>
            <a:off x="21035145" y="9276483"/>
            <a:ext cx="926325" cy="540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rgbClr val="FF0000"/>
              </a:gs>
            </a:gsLst>
            <a:lin ang="5400000" scaled="1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Контроль над экспортом капиталов</a:t>
            </a:r>
          </a:p>
        </p:txBody>
      </p:sp>
      <p:cxnSp>
        <p:nvCxnSpPr>
          <p:cNvPr id="285" name="Соединительная линия уступом 620">
            <a:extLst>
              <a:ext uri="{FF2B5EF4-FFF2-40B4-BE49-F238E27FC236}">
                <a16:creationId xmlns:a16="http://schemas.microsoft.com/office/drawing/2014/main" id="{68B2952B-1DBA-4455-834F-24F5EFCC7423}"/>
              </a:ext>
            </a:extLst>
          </p:cNvPr>
          <p:cNvCxnSpPr>
            <a:cxnSpLocks/>
            <a:stCxn id="250" idx="2"/>
            <a:endCxn id="280" idx="0"/>
          </p:cNvCxnSpPr>
          <p:nvPr/>
        </p:nvCxnSpPr>
        <p:spPr>
          <a:xfrm rot="5400000">
            <a:off x="20806609" y="8577401"/>
            <a:ext cx="231607" cy="115615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Соединительная линия уступом 595">
            <a:extLst>
              <a:ext uri="{FF2B5EF4-FFF2-40B4-BE49-F238E27FC236}">
                <a16:creationId xmlns:a16="http://schemas.microsoft.com/office/drawing/2014/main" id="{B7D25730-5E19-44DA-B851-9033FDFAAEEC}"/>
              </a:ext>
            </a:extLst>
          </p:cNvPr>
          <p:cNvCxnSpPr>
            <a:cxnSpLocks/>
            <a:stCxn id="249" idx="2"/>
            <a:endCxn id="279" idx="0"/>
          </p:cNvCxnSpPr>
          <p:nvPr/>
        </p:nvCxnSpPr>
        <p:spPr>
          <a:xfrm rot="5400000">
            <a:off x="20795939" y="7580739"/>
            <a:ext cx="247294" cy="1948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Соединительная линия уступом 595">
            <a:extLst>
              <a:ext uri="{FF2B5EF4-FFF2-40B4-BE49-F238E27FC236}">
                <a16:creationId xmlns:a16="http://schemas.microsoft.com/office/drawing/2014/main" id="{C6A06640-9B5D-4342-A86C-EA3EA4C4935E}"/>
              </a:ext>
            </a:extLst>
          </p:cNvPr>
          <p:cNvCxnSpPr>
            <a:cxnSpLocks/>
            <a:stCxn id="249" idx="2"/>
            <a:endCxn id="278" idx="0"/>
          </p:cNvCxnSpPr>
          <p:nvPr/>
        </p:nvCxnSpPr>
        <p:spPr>
          <a:xfrm rot="16200000" flipH="1">
            <a:off x="21367305" y="7011321"/>
            <a:ext cx="247293" cy="114078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Соединительная линия уступом 595">
            <a:extLst>
              <a:ext uri="{FF2B5EF4-FFF2-40B4-BE49-F238E27FC236}">
                <a16:creationId xmlns:a16="http://schemas.microsoft.com/office/drawing/2014/main" id="{259F59B6-6118-4458-A091-3C60FE9DFE72}"/>
              </a:ext>
            </a:extLst>
          </p:cNvPr>
          <p:cNvCxnSpPr>
            <a:cxnSpLocks/>
            <a:stCxn id="265" idx="2"/>
            <a:endCxn id="279" idx="0"/>
          </p:cNvCxnSpPr>
          <p:nvPr/>
        </p:nvCxnSpPr>
        <p:spPr>
          <a:xfrm rot="5400000">
            <a:off x="21366691" y="7007829"/>
            <a:ext cx="249452" cy="114561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Соединительная линия уступом 595">
            <a:extLst>
              <a:ext uri="{FF2B5EF4-FFF2-40B4-BE49-F238E27FC236}">
                <a16:creationId xmlns:a16="http://schemas.microsoft.com/office/drawing/2014/main" id="{0BDD0030-20D8-4523-829F-08382943E825}"/>
              </a:ext>
            </a:extLst>
          </p:cNvPr>
          <p:cNvCxnSpPr>
            <a:cxnSpLocks/>
            <a:stCxn id="265" idx="2"/>
            <a:endCxn id="278" idx="0"/>
          </p:cNvCxnSpPr>
          <p:nvPr/>
        </p:nvCxnSpPr>
        <p:spPr>
          <a:xfrm rot="5400000">
            <a:off x="21938057" y="7579193"/>
            <a:ext cx="249451" cy="288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Прямоугольник 305">
            <a:extLst>
              <a:ext uri="{FF2B5EF4-FFF2-40B4-BE49-F238E27FC236}">
                <a16:creationId xmlns:a16="http://schemas.microsoft.com/office/drawing/2014/main" id="{BDBF2897-5469-4B31-9D42-C9ACDD35F388}"/>
              </a:ext>
            </a:extLst>
          </p:cNvPr>
          <p:cNvSpPr/>
          <p:nvPr/>
        </p:nvSpPr>
        <p:spPr>
          <a:xfrm>
            <a:off x="17611974" y="6124704"/>
            <a:ext cx="926325" cy="540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Политика защиты мира</a:t>
            </a:r>
          </a:p>
        </p:txBody>
      </p:sp>
      <p:cxnSp>
        <p:nvCxnSpPr>
          <p:cNvPr id="307" name="Соединительная линия уступом 595">
            <a:extLst>
              <a:ext uri="{FF2B5EF4-FFF2-40B4-BE49-F238E27FC236}">
                <a16:creationId xmlns:a16="http://schemas.microsoft.com/office/drawing/2014/main" id="{A678C30B-4877-493A-8A7D-E3352768BE16}"/>
              </a:ext>
            </a:extLst>
          </p:cNvPr>
          <p:cNvCxnSpPr>
            <a:cxnSpLocks/>
            <a:stCxn id="155" idx="2"/>
            <a:endCxn id="306" idx="0"/>
          </p:cNvCxnSpPr>
          <p:nvPr/>
        </p:nvCxnSpPr>
        <p:spPr>
          <a:xfrm rot="5400000">
            <a:off x="18234180" y="5718309"/>
            <a:ext cx="247352" cy="565438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Соединительная линия уступом 595">
            <a:extLst>
              <a:ext uri="{FF2B5EF4-FFF2-40B4-BE49-F238E27FC236}">
                <a16:creationId xmlns:a16="http://schemas.microsoft.com/office/drawing/2014/main" id="{02D74443-29C6-44D0-BC66-05D0A16C6650}"/>
              </a:ext>
            </a:extLst>
          </p:cNvPr>
          <p:cNvCxnSpPr>
            <a:cxnSpLocks/>
            <a:stCxn id="156" idx="2"/>
            <a:endCxn id="306" idx="0"/>
          </p:cNvCxnSpPr>
          <p:nvPr/>
        </p:nvCxnSpPr>
        <p:spPr>
          <a:xfrm rot="16200000" flipH="1">
            <a:off x="17664521" y="5714087"/>
            <a:ext cx="248427" cy="572805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" name="Прямоугольник 312">
            <a:extLst>
              <a:ext uri="{FF2B5EF4-FFF2-40B4-BE49-F238E27FC236}">
                <a16:creationId xmlns:a16="http://schemas.microsoft.com/office/drawing/2014/main" id="{A34FB569-9EC7-4AB2-A690-C9D0A7520542}"/>
              </a:ext>
            </a:extLst>
          </p:cNvPr>
          <p:cNvSpPr/>
          <p:nvPr/>
        </p:nvSpPr>
        <p:spPr>
          <a:xfrm>
            <a:off x="17044296" y="6908534"/>
            <a:ext cx="926325" cy="540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Обеспечение коллективной безопасности </a:t>
            </a:r>
            <a:r>
              <a:rPr lang="ru-RU" sz="200" dirty="0"/>
              <a:t>(Международное сотрудничество в рамках Лиги наций с целью обеспечить коллективную безопасность посредством определения агрессора и автоматического и солидарного применения санкций в случае агрессии.)</a:t>
            </a:r>
            <a:endParaRPr lang="ru-RU" sz="700" dirty="0"/>
          </a:p>
        </p:txBody>
      </p:sp>
      <p:sp>
        <p:nvSpPr>
          <p:cNvPr id="314" name="Прямоугольник 313">
            <a:extLst>
              <a:ext uri="{FF2B5EF4-FFF2-40B4-BE49-F238E27FC236}">
                <a16:creationId xmlns:a16="http://schemas.microsoft.com/office/drawing/2014/main" id="{14B04757-964C-40D0-BE22-39CFC1F2856A}"/>
              </a:ext>
            </a:extLst>
          </p:cNvPr>
          <p:cNvSpPr/>
          <p:nvPr/>
        </p:nvSpPr>
        <p:spPr>
          <a:xfrm>
            <a:off x="16486665" y="7706264"/>
            <a:ext cx="926325" cy="540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Женевская система пактов </a:t>
            </a:r>
            <a:r>
              <a:rPr lang="ru-RU" sz="300" dirty="0"/>
              <a:t>(Распространение, в особенности в Восточной и Центральной Европе, системы пактов, открытых для всех, согласно принципам франко-советского договора.)</a:t>
            </a:r>
            <a:endParaRPr lang="ru-RU" sz="700" dirty="0"/>
          </a:p>
        </p:txBody>
      </p:sp>
      <p:cxnSp>
        <p:nvCxnSpPr>
          <p:cNvPr id="315" name="Соединительная линия уступом 620">
            <a:extLst>
              <a:ext uri="{FF2B5EF4-FFF2-40B4-BE49-F238E27FC236}">
                <a16:creationId xmlns:a16="http://schemas.microsoft.com/office/drawing/2014/main" id="{32F13879-52F5-4C51-9266-26EC03CC209B}"/>
              </a:ext>
            </a:extLst>
          </p:cNvPr>
          <p:cNvCxnSpPr>
            <a:cxnSpLocks/>
            <a:stCxn id="313" idx="2"/>
            <a:endCxn id="314" idx="0"/>
          </p:cNvCxnSpPr>
          <p:nvPr/>
        </p:nvCxnSpPr>
        <p:spPr>
          <a:xfrm rot="5400000">
            <a:off x="17099779" y="7298584"/>
            <a:ext cx="257730" cy="55763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Соединительная линия уступом 620">
            <a:extLst>
              <a:ext uri="{FF2B5EF4-FFF2-40B4-BE49-F238E27FC236}">
                <a16:creationId xmlns:a16="http://schemas.microsoft.com/office/drawing/2014/main" id="{0F04DC99-F2CC-4BAE-9B41-5329734EEAB5}"/>
              </a:ext>
            </a:extLst>
          </p:cNvPr>
          <p:cNvCxnSpPr>
            <a:cxnSpLocks/>
            <a:stCxn id="306" idx="2"/>
            <a:endCxn id="313" idx="0"/>
          </p:cNvCxnSpPr>
          <p:nvPr/>
        </p:nvCxnSpPr>
        <p:spPr>
          <a:xfrm rot="5400000">
            <a:off x="17669383" y="6502780"/>
            <a:ext cx="243830" cy="56767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Соединительная линия уступом 595">
            <a:extLst>
              <a:ext uri="{FF2B5EF4-FFF2-40B4-BE49-F238E27FC236}">
                <a16:creationId xmlns:a16="http://schemas.microsoft.com/office/drawing/2014/main" id="{7350CE3E-90D8-4FFE-B73B-187E2F555E14}"/>
              </a:ext>
            </a:extLst>
          </p:cNvPr>
          <p:cNvCxnSpPr>
            <a:cxnSpLocks/>
            <a:stCxn id="249" idx="2"/>
            <a:endCxn id="170" idx="0"/>
          </p:cNvCxnSpPr>
          <p:nvPr/>
        </p:nvCxnSpPr>
        <p:spPr>
          <a:xfrm rot="16200000" flipH="1">
            <a:off x="21264954" y="7113671"/>
            <a:ext cx="1036398" cy="1725187"/>
          </a:xfrm>
          <a:prstGeom prst="bentConnector3">
            <a:avLst>
              <a:gd name="adj1" fmla="val 12288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Соединительная линия уступом 595">
            <a:extLst>
              <a:ext uri="{FF2B5EF4-FFF2-40B4-BE49-F238E27FC236}">
                <a16:creationId xmlns:a16="http://schemas.microsoft.com/office/drawing/2014/main" id="{DAAD64EE-6C74-4FAC-8BB8-6635244CB408}"/>
              </a:ext>
            </a:extLst>
          </p:cNvPr>
          <p:cNvCxnSpPr>
            <a:cxnSpLocks/>
            <a:stCxn id="265" idx="2"/>
            <a:endCxn id="170" idx="0"/>
          </p:cNvCxnSpPr>
          <p:nvPr/>
        </p:nvCxnSpPr>
        <p:spPr>
          <a:xfrm rot="16200000" flipH="1">
            <a:off x="21835706" y="7684423"/>
            <a:ext cx="1038556" cy="581525"/>
          </a:xfrm>
          <a:prstGeom prst="bentConnector3">
            <a:avLst>
              <a:gd name="adj1" fmla="val 1217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Соединительная линия уступом 620">
            <a:extLst>
              <a:ext uri="{FF2B5EF4-FFF2-40B4-BE49-F238E27FC236}">
                <a16:creationId xmlns:a16="http://schemas.microsoft.com/office/drawing/2014/main" id="{2CB1AF56-F91B-46BD-84F2-844011BCD2C2}"/>
              </a:ext>
            </a:extLst>
          </p:cNvPr>
          <p:cNvCxnSpPr>
            <a:cxnSpLocks/>
            <a:stCxn id="170" idx="2"/>
            <a:endCxn id="281" idx="0"/>
          </p:cNvCxnSpPr>
          <p:nvPr/>
        </p:nvCxnSpPr>
        <p:spPr>
          <a:xfrm rot="5400000">
            <a:off x="21951019" y="8581754"/>
            <a:ext cx="242019" cy="114743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Соединительная линия уступом 620">
            <a:extLst>
              <a:ext uri="{FF2B5EF4-FFF2-40B4-BE49-F238E27FC236}">
                <a16:creationId xmlns:a16="http://schemas.microsoft.com/office/drawing/2014/main" id="{520A29DA-9462-4AD0-A72D-2BAB9B9D161C}"/>
              </a:ext>
            </a:extLst>
          </p:cNvPr>
          <p:cNvCxnSpPr>
            <a:cxnSpLocks/>
            <a:stCxn id="170" idx="2"/>
            <a:endCxn id="280" idx="0"/>
          </p:cNvCxnSpPr>
          <p:nvPr/>
        </p:nvCxnSpPr>
        <p:spPr>
          <a:xfrm rot="5400000">
            <a:off x="21376632" y="8002167"/>
            <a:ext cx="236818" cy="230141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Прямоугольник 297">
            <a:extLst>
              <a:ext uri="{FF2B5EF4-FFF2-40B4-BE49-F238E27FC236}">
                <a16:creationId xmlns:a16="http://schemas.microsoft.com/office/drawing/2014/main" id="{D7984CFA-78CC-4C62-9EE7-914E00F0367C}"/>
              </a:ext>
            </a:extLst>
          </p:cNvPr>
          <p:cNvSpPr/>
          <p:nvPr/>
        </p:nvSpPr>
        <p:spPr>
          <a:xfrm>
            <a:off x="21601059" y="10070856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Пригласить коммунистов в правительство </a:t>
            </a:r>
            <a:r>
              <a:rPr lang="ru-RU" sz="200" dirty="0"/>
              <a:t>(Новое правительство возглавил радикал </a:t>
            </a:r>
            <a:r>
              <a:rPr lang="ru-RU" sz="200" dirty="0" err="1"/>
              <a:t>Шотан</a:t>
            </a:r>
            <a:r>
              <a:rPr lang="ru-RU" sz="200" dirty="0"/>
              <a:t>. Перед лицом контрнаступления крупной буржуазии компартия заявила, что она готова «принять на себя ответственность участия в правительстве)</a:t>
            </a:r>
            <a:endParaRPr lang="ru-RU" sz="700" dirty="0"/>
          </a:p>
        </p:txBody>
      </p:sp>
      <p:sp>
        <p:nvSpPr>
          <p:cNvPr id="319" name="Прямоугольник 318">
            <a:extLst>
              <a:ext uri="{FF2B5EF4-FFF2-40B4-BE49-F238E27FC236}">
                <a16:creationId xmlns:a16="http://schemas.microsoft.com/office/drawing/2014/main" id="{77F2DCBB-A338-426F-838D-573F2335BBFB}"/>
              </a:ext>
            </a:extLst>
          </p:cNvPr>
          <p:cNvSpPr/>
          <p:nvPr/>
        </p:nvSpPr>
        <p:spPr>
          <a:xfrm>
            <a:off x="20455449" y="10072474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Переворот «</a:t>
            </a:r>
            <a:r>
              <a:rPr lang="en-US" sz="700" dirty="0"/>
              <a:t>La </a:t>
            </a:r>
            <a:r>
              <a:rPr lang="en-US" sz="700" dirty="0" err="1"/>
              <a:t>Cagoule</a:t>
            </a:r>
            <a:r>
              <a:rPr lang="ru-RU" sz="700" dirty="0"/>
              <a:t>»</a:t>
            </a:r>
          </a:p>
        </p:txBody>
      </p:sp>
      <p:cxnSp>
        <p:nvCxnSpPr>
          <p:cNvPr id="322" name="Соединительная линия уступом 620">
            <a:extLst>
              <a:ext uri="{FF2B5EF4-FFF2-40B4-BE49-F238E27FC236}">
                <a16:creationId xmlns:a16="http://schemas.microsoft.com/office/drawing/2014/main" id="{34EEAC8E-8EA7-4959-95D0-F3F28693A8AA}"/>
              </a:ext>
            </a:extLst>
          </p:cNvPr>
          <p:cNvCxnSpPr>
            <a:cxnSpLocks/>
            <a:stCxn id="170" idx="2"/>
            <a:endCxn id="319" idx="0"/>
          </p:cNvCxnSpPr>
          <p:nvPr/>
        </p:nvCxnSpPr>
        <p:spPr>
          <a:xfrm rot="5400000">
            <a:off x="21263175" y="8689902"/>
            <a:ext cx="1038010" cy="1727135"/>
          </a:xfrm>
          <a:prstGeom prst="bentConnector3">
            <a:avLst>
              <a:gd name="adj1" fmla="val 11637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Прямая соединительная линия 346">
            <a:extLst>
              <a:ext uri="{FF2B5EF4-FFF2-40B4-BE49-F238E27FC236}">
                <a16:creationId xmlns:a16="http://schemas.microsoft.com/office/drawing/2014/main" id="{D5860D41-8B7D-4EBE-9B64-9E8F7C69FBDD}"/>
              </a:ext>
            </a:extLst>
          </p:cNvPr>
          <p:cNvCxnSpPr>
            <a:cxnSpLocks/>
            <a:stCxn id="1032" idx="3"/>
            <a:endCxn id="151" idx="1"/>
          </p:cNvCxnSpPr>
          <p:nvPr/>
        </p:nvCxnSpPr>
        <p:spPr>
          <a:xfrm flipV="1">
            <a:off x="26602565" y="4022545"/>
            <a:ext cx="4021350" cy="194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Прямая соединительная линия 355">
            <a:extLst>
              <a:ext uri="{FF2B5EF4-FFF2-40B4-BE49-F238E27FC236}">
                <a16:creationId xmlns:a16="http://schemas.microsoft.com/office/drawing/2014/main" id="{C6769B31-322E-431A-B478-9C310FF319CC}"/>
              </a:ext>
            </a:extLst>
          </p:cNvPr>
          <p:cNvCxnSpPr>
            <a:cxnSpLocks/>
            <a:stCxn id="170" idx="3"/>
            <a:endCxn id="164" idx="1"/>
          </p:cNvCxnSpPr>
          <p:nvPr/>
        </p:nvCxnSpPr>
        <p:spPr>
          <a:xfrm>
            <a:off x="23108909" y="8764464"/>
            <a:ext cx="840714" cy="521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9" name="Прямоугольник 358">
            <a:extLst>
              <a:ext uri="{FF2B5EF4-FFF2-40B4-BE49-F238E27FC236}">
                <a16:creationId xmlns:a16="http://schemas.microsoft.com/office/drawing/2014/main" id="{918E960A-6991-4F32-8333-AF51985553A1}"/>
              </a:ext>
            </a:extLst>
          </p:cNvPr>
          <p:cNvSpPr/>
          <p:nvPr/>
        </p:nvSpPr>
        <p:spPr>
          <a:xfrm>
            <a:off x="23947432" y="9278656"/>
            <a:ext cx="926325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Кабинет Камиля </a:t>
            </a:r>
            <a:r>
              <a:rPr lang="ru-RU" sz="700" dirty="0" err="1"/>
              <a:t>Шотана</a:t>
            </a:r>
            <a:endParaRPr lang="ru-RU" sz="700" dirty="0"/>
          </a:p>
        </p:txBody>
      </p:sp>
      <p:cxnSp>
        <p:nvCxnSpPr>
          <p:cNvPr id="364" name="Прямая со стрелкой 363">
            <a:extLst>
              <a:ext uri="{FF2B5EF4-FFF2-40B4-BE49-F238E27FC236}">
                <a16:creationId xmlns:a16="http://schemas.microsoft.com/office/drawing/2014/main" id="{D59B2D4D-FF9A-41AE-9763-BA93594258D0}"/>
              </a:ext>
            </a:extLst>
          </p:cNvPr>
          <p:cNvCxnSpPr>
            <a:cxnSpLocks/>
            <a:stCxn id="164" idx="2"/>
            <a:endCxn id="359" idx="0"/>
          </p:cNvCxnSpPr>
          <p:nvPr/>
        </p:nvCxnSpPr>
        <p:spPr>
          <a:xfrm flipH="1">
            <a:off x="24410595" y="9039674"/>
            <a:ext cx="2191" cy="23898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7" name="Прямоугольник 366">
            <a:extLst>
              <a:ext uri="{FF2B5EF4-FFF2-40B4-BE49-F238E27FC236}">
                <a16:creationId xmlns:a16="http://schemas.microsoft.com/office/drawing/2014/main" id="{9BFE1944-1C05-4264-A917-9398EF648BE0}"/>
              </a:ext>
            </a:extLst>
          </p:cNvPr>
          <p:cNvSpPr/>
          <p:nvPr/>
        </p:nvSpPr>
        <p:spPr>
          <a:xfrm>
            <a:off x="22402279" y="21481393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Ратифицировать </a:t>
            </a:r>
            <a:r>
              <a:rPr lang="ru-RU" sz="700" dirty="0" err="1"/>
              <a:t>Вьенотское</a:t>
            </a:r>
            <a:r>
              <a:rPr lang="ru-RU" sz="700" dirty="0"/>
              <a:t> соглашение</a:t>
            </a:r>
          </a:p>
        </p:txBody>
      </p:sp>
      <p:cxnSp>
        <p:nvCxnSpPr>
          <p:cNvPr id="368" name="Прямая со стрелкой 367">
            <a:extLst>
              <a:ext uri="{FF2B5EF4-FFF2-40B4-BE49-F238E27FC236}">
                <a16:creationId xmlns:a16="http://schemas.microsoft.com/office/drawing/2014/main" id="{B03E75A0-D5BC-4209-92D2-D5774A1D98C0}"/>
              </a:ext>
            </a:extLst>
          </p:cNvPr>
          <p:cNvCxnSpPr>
            <a:cxnSpLocks/>
            <a:stCxn id="161" idx="2"/>
            <a:endCxn id="367" idx="0"/>
          </p:cNvCxnSpPr>
          <p:nvPr/>
        </p:nvCxnSpPr>
        <p:spPr>
          <a:xfrm flipH="1">
            <a:off x="22865442" y="21160650"/>
            <a:ext cx="1" cy="32074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1" name="Прямоугольник 370">
            <a:extLst>
              <a:ext uri="{FF2B5EF4-FFF2-40B4-BE49-F238E27FC236}">
                <a16:creationId xmlns:a16="http://schemas.microsoft.com/office/drawing/2014/main" id="{71BD56CE-3455-4070-9A1A-69F153F641F4}"/>
              </a:ext>
            </a:extLst>
          </p:cNvPr>
          <p:cNvSpPr/>
          <p:nvPr/>
        </p:nvSpPr>
        <p:spPr>
          <a:xfrm>
            <a:off x="21157305" y="20620650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Национальный центр научных исследований (19 октября 1939) </a:t>
            </a:r>
            <a:r>
              <a:rPr lang="ru-RU" sz="100" dirty="0" err="1"/>
              <a:t>Национа́льный</a:t>
            </a:r>
            <a:r>
              <a:rPr lang="ru-RU" sz="100" dirty="0"/>
              <a:t> центр </a:t>
            </a:r>
            <a:r>
              <a:rPr lang="ru-RU" sz="100" dirty="0" err="1"/>
              <a:t>нау́чных</a:t>
            </a:r>
            <a:r>
              <a:rPr lang="ru-RU" sz="100" dirty="0"/>
              <a:t> </a:t>
            </a:r>
            <a:r>
              <a:rPr lang="ru-RU" sz="100" dirty="0" err="1"/>
              <a:t>иссле́дований</a:t>
            </a:r>
            <a:r>
              <a:rPr lang="ru-RU" sz="100" dirty="0"/>
              <a:t> (НЦНИ, фр. </a:t>
            </a:r>
            <a:r>
              <a:rPr lang="ru-RU" sz="100" dirty="0" err="1"/>
              <a:t>Centre</a:t>
            </a:r>
            <a:r>
              <a:rPr lang="ru-RU" sz="100" dirty="0"/>
              <a:t> </a:t>
            </a:r>
            <a:r>
              <a:rPr lang="ru-RU" sz="100" dirty="0" err="1"/>
              <a:t>National</a:t>
            </a:r>
            <a:r>
              <a:rPr lang="ru-RU" sz="100" dirty="0"/>
              <a:t> </a:t>
            </a:r>
            <a:r>
              <a:rPr lang="ru-RU" sz="100" dirty="0" err="1"/>
              <a:t>de</a:t>
            </a:r>
            <a:r>
              <a:rPr lang="ru-RU" sz="100" dirty="0"/>
              <a:t> </a:t>
            </a:r>
            <a:r>
              <a:rPr lang="ru-RU" sz="100" dirty="0" err="1"/>
              <a:t>la</a:t>
            </a:r>
            <a:r>
              <a:rPr lang="ru-RU" sz="100" dirty="0"/>
              <a:t> </a:t>
            </a:r>
            <a:r>
              <a:rPr lang="ru-RU" sz="100" dirty="0" err="1"/>
              <a:t>Recherche</a:t>
            </a:r>
            <a:r>
              <a:rPr lang="ru-RU" sz="100" dirty="0"/>
              <a:t> </a:t>
            </a:r>
            <a:r>
              <a:rPr lang="ru-RU" sz="100" dirty="0" err="1"/>
              <a:t>Scientifique</a:t>
            </a:r>
            <a:r>
              <a:rPr lang="ru-RU" sz="100" dirty="0"/>
              <a:t>, CNRS) — ведущее государственное научное учреждение </a:t>
            </a:r>
            <a:r>
              <a:rPr lang="ru-RU" sz="100" dirty="0" err="1"/>
              <a:t>Франции.CNRS</a:t>
            </a:r>
            <a:r>
              <a:rPr lang="ru-RU" sz="100" dirty="0"/>
              <a:t> является крупнейшим французским научно-исследовательским учреждением, объединяет государственные организации Франции, специализирующиеся в области прикладных и фундаментальных исследований, и координирует их деятельность на национальном уровне. Находится под административным надзором Министерства высшего образования и научных исследований (</a:t>
            </a:r>
            <a:r>
              <a:rPr lang="ru-RU" sz="100" dirty="0" err="1"/>
              <a:t>Ministère</a:t>
            </a:r>
            <a:r>
              <a:rPr lang="ru-RU" sz="100" dirty="0"/>
              <a:t> </a:t>
            </a:r>
            <a:r>
              <a:rPr lang="ru-RU" sz="100" dirty="0" err="1"/>
              <a:t>de</a:t>
            </a:r>
            <a:r>
              <a:rPr lang="ru-RU" sz="100" dirty="0"/>
              <a:t> </a:t>
            </a:r>
            <a:r>
              <a:rPr lang="ru-RU" sz="100" dirty="0" err="1"/>
              <a:t>l’Enseignement</a:t>
            </a:r>
            <a:r>
              <a:rPr lang="ru-RU" sz="100" dirty="0"/>
              <a:t> </a:t>
            </a:r>
            <a:r>
              <a:rPr lang="ru-RU" sz="100" dirty="0" err="1"/>
              <a:t>supérieur</a:t>
            </a:r>
            <a:r>
              <a:rPr lang="ru-RU" sz="100" dirty="0"/>
              <a:t> </a:t>
            </a:r>
            <a:r>
              <a:rPr lang="ru-RU" sz="100" dirty="0" err="1"/>
              <a:t>et</a:t>
            </a:r>
            <a:r>
              <a:rPr lang="ru-RU" sz="100" dirty="0"/>
              <a:t> </a:t>
            </a:r>
            <a:r>
              <a:rPr lang="ru-RU" sz="100" dirty="0" err="1"/>
              <a:t>de</a:t>
            </a:r>
            <a:r>
              <a:rPr lang="ru-RU" sz="100" dirty="0"/>
              <a:t> </a:t>
            </a:r>
            <a:r>
              <a:rPr lang="ru-RU" sz="100" dirty="0" err="1"/>
              <a:t>la</a:t>
            </a:r>
            <a:r>
              <a:rPr lang="ru-RU" sz="100" dirty="0"/>
              <a:t> </a:t>
            </a:r>
            <a:r>
              <a:rPr lang="ru-RU" sz="100" dirty="0" err="1"/>
              <a:t>Recherche</a:t>
            </a:r>
            <a:r>
              <a:rPr lang="ru-RU" sz="100" dirty="0"/>
              <a:t>). Тип организации определяется как «общественное учреждение научно-технологического характера» (</a:t>
            </a:r>
            <a:r>
              <a:rPr lang="ru-RU" sz="100" dirty="0" err="1"/>
              <a:t>établissement</a:t>
            </a:r>
            <a:r>
              <a:rPr lang="ru-RU" sz="100" dirty="0"/>
              <a:t> </a:t>
            </a:r>
            <a:r>
              <a:rPr lang="ru-RU" sz="100" dirty="0" err="1"/>
              <a:t>public</a:t>
            </a:r>
            <a:r>
              <a:rPr lang="ru-RU" sz="100" dirty="0"/>
              <a:t> à </a:t>
            </a:r>
            <a:r>
              <a:rPr lang="ru-RU" sz="100" dirty="0" err="1"/>
              <a:t>caractère</a:t>
            </a:r>
            <a:r>
              <a:rPr lang="ru-RU" sz="100" dirty="0"/>
              <a:t> </a:t>
            </a:r>
            <a:r>
              <a:rPr lang="ru-RU" sz="100" dirty="0" err="1"/>
              <a:t>scientifique</a:t>
            </a:r>
            <a:r>
              <a:rPr lang="ru-RU" sz="100" dirty="0"/>
              <a:t> </a:t>
            </a:r>
            <a:r>
              <a:rPr lang="ru-RU" sz="100" dirty="0" err="1"/>
              <a:t>et</a:t>
            </a:r>
            <a:r>
              <a:rPr lang="ru-RU" sz="100" dirty="0"/>
              <a:t> </a:t>
            </a:r>
            <a:r>
              <a:rPr lang="ru-RU" sz="100" dirty="0" err="1"/>
              <a:t>technologique</a:t>
            </a:r>
            <a:r>
              <a:rPr lang="ru-RU" sz="100" dirty="0"/>
              <a:t>; сокращённо EPST).Центр основан в 1939 году физиком</a:t>
            </a:r>
            <a:endParaRPr lang="ru-RU" sz="700" dirty="0"/>
          </a:p>
        </p:txBody>
      </p:sp>
      <p:cxnSp>
        <p:nvCxnSpPr>
          <p:cNvPr id="240" name="Прямая со стрелкой 239">
            <a:extLst>
              <a:ext uri="{FF2B5EF4-FFF2-40B4-BE49-F238E27FC236}">
                <a16:creationId xmlns:a16="http://schemas.microsoft.com/office/drawing/2014/main" id="{1617FF60-CB45-48E6-AEBC-562E3E1D6271}"/>
              </a:ext>
            </a:extLst>
          </p:cNvPr>
          <p:cNvCxnSpPr>
            <a:cxnSpLocks/>
            <a:stCxn id="250" idx="2"/>
            <a:endCxn id="281" idx="0"/>
          </p:cNvCxnSpPr>
          <p:nvPr/>
        </p:nvCxnSpPr>
        <p:spPr>
          <a:xfrm flipH="1">
            <a:off x="21498308" y="9039675"/>
            <a:ext cx="2181" cy="23680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Прямоугольник 254">
            <a:extLst>
              <a:ext uri="{FF2B5EF4-FFF2-40B4-BE49-F238E27FC236}">
                <a16:creationId xmlns:a16="http://schemas.microsoft.com/office/drawing/2014/main" id="{47D3AC46-675D-4AE5-976C-5BE4A5D17FEA}"/>
              </a:ext>
            </a:extLst>
          </p:cNvPr>
          <p:cNvSpPr/>
          <p:nvPr/>
        </p:nvSpPr>
        <p:spPr>
          <a:xfrm>
            <a:off x="22180755" y="9277576"/>
            <a:ext cx="926325" cy="540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Третья девальвация франка</a:t>
            </a:r>
          </a:p>
        </p:txBody>
      </p:sp>
      <p:cxnSp>
        <p:nvCxnSpPr>
          <p:cNvPr id="277" name="Прямая соединительная линия 276">
            <a:extLst>
              <a:ext uri="{FF2B5EF4-FFF2-40B4-BE49-F238E27FC236}">
                <a16:creationId xmlns:a16="http://schemas.microsoft.com/office/drawing/2014/main" id="{DFFC78DD-2E2B-4CCD-BD71-A015251A1BE1}"/>
              </a:ext>
            </a:extLst>
          </p:cNvPr>
          <p:cNvCxnSpPr>
            <a:cxnSpLocks/>
            <a:stCxn id="281" idx="3"/>
            <a:endCxn id="255" idx="1"/>
          </p:cNvCxnSpPr>
          <p:nvPr/>
        </p:nvCxnSpPr>
        <p:spPr>
          <a:xfrm>
            <a:off x="21961470" y="9546483"/>
            <a:ext cx="219285" cy="109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Прямоугольник 291">
            <a:extLst>
              <a:ext uri="{FF2B5EF4-FFF2-40B4-BE49-F238E27FC236}">
                <a16:creationId xmlns:a16="http://schemas.microsoft.com/office/drawing/2014/main" id="{5F3DA993-920E-455D-B089-53AB523DD916}"/>
              </a:ext>
            </a:extLst>
          </p:cNvPr>
          <p:cNvSpPr/>
          <p:nvPr/>
        </p:nvSpPr>
        <p:spPr>
          <a:xfrm>
            <a:off x="22804229" y="10070854"/>
            <a:ext cx="926325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Распустить и запретить ФКП (26 сентября 1939) </a:t>
            </a:r>
            <a:r>
              <a:rPr lang="ru-RU" sz="100" dirty="0"/>
              <a:t>(Более того, отметив существование советско-германского пакта от 23 августа 1939 года и советское вторжение в Польшу совместно с нацистами, он принял меры против Французской коммунистической партии (ФКП), которую правительство считало организацией, способной предать: коммунистическая пресса была объявлена ​​вне закона декретом от 26 августа 1939 года о запрете публикации </a:t>
            </a:r>
            <a:r>
              <a:rPr lang="ru-RU" sz="100" dirty="0" err="1"/>
              <a:t>L'Humanité</a:t>
            </a:r>
            <a:r>
              <a:rPr lang="ru-RU" sz="100" dirty="0"/>
              <a:t> , затем французская коммунистическая партия была распущена и запрещена 26 сентября 1939 года также декретом, и, наконец, избранные представители коммунистов были лишены своих мандатов декрет-закон от 26 ноября 1939 года.)</a:t>
            </a:r>
            <a:endParaRPr lang="ru-RU" sz="700" dirty="0"/>
          </a:p>
        </p:txBody>
      </p:sp>
      <p:cxnSp>
        <p:nvCxnSpPr>
          <p:cNvPr id="293" name="Прямая соединительная линия 292">
            <a:extLst>
              <a:ext uri="{FF2B5EF4-FFF2-40B4-BE49-F238E27FC236}">
                <a16:creationId xmlns:a16="http://schemas.microsoft.com/office/drawing/2014/main" id="{0974ADD4-8D71-42A6-B540-8EB7AB71A8E5}"/>
              </a:ext>
            </a:extLst>
          </p:cNvPr>
          <p:cNvCxnSpPr>
            <a:cxnSpLocks/>
            <a:stCxn id="298" idx="3"/>
            <a:endCxn id="292" idx="1"/>
          </p:cNvCxnSpPr>
          <p:nvPr/>
        </p:nvCxnSpPr>
        <p:spPr>
          <a:xfrm flipV="1">
            <a:off x="22527384" y="10340854"/>
            <a:ext cx="276845" cy="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Соединительная линия уступом 595">
            <a:extLst>
              <a:ext uri="{FF2B5EF4-FFF2-40B4-BE49-F238E27FC236}">
                <a16:creationId xmlns:a16="http://schemas.microsoft.com/office/drawing/2014/main" id="{17B9F542-5C37-4FD0-A934-886174FC99AA}"/>
              </a:ext>
            </a:extLst>
          </p:cNvPr>
          <p:cNvCxnSpPr>
            <a:cxnSpLocks/>
            <a:stCxn id="281" idx="2"/>
            <a:endCxn id="298" idx="0"/>
          </p:cNvCxnSpPr>
          <p:nvPr/>
        </p:nvCxnSpPr>
        <p:spPr>
          <a:xfrm rot="16200000" flipH="1">
            <a:off x="21654079" y="9660712"/>
            <a:ext cx="254373" cy="56591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Соединительная линия уступом 595">
            <a:extLst>
              <a:ext uri="{FF2B5EF4-FFF2-40B4-BE49-F238E27FC236}">
                <a16:creationId xmlns:a16="http://schemas.microsoft.com/office/drawing/2014/main" id="{EA6F827D-6623-4E2D-88D1-21761465C825}"/>
              </a:ext>
            </a:extLst>
          </p:cNvPr>
          <p:cNvCxnSpPr>
            <a:cxnSpLocks/>
            <a:stCxn id="255" idx="2"/>
            <a:endCxn id="298" idx="0"/>
          </p:cNvCxnSpPr>
          <p:nvPr/>
        </p:nvCxnSpPr>
        <p:spPr>
          <a:xfrm rot="5400000">
            <a:off x="22227430" y="9654368"/>
            <a:ext cx="253280" cy="579696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Соединительная линия уступом 620">
            <a:extLst>
              <a:ext uri="{FF2B5EF4-FFF2-40B4-BE49-F238E27FC236}">
                <a16:creationId xmlns:a16="http://schemas.microsoft.com/office/drawing/2014/main" id="{FE2DBB2C-AD2D-4EF8-82BD-4857D88BCB47}"/>
              </a:ext>
            </a:extLst>
          </p:cNvPr>
          <p:cNvCxnSpPr>
            <a:cxnSpLocks/>
            <a:stCxn id="164" idx="2"/>
            <a:endCxn id="292" idx="0"/>
          </p:cNvCxnSpPr>
          <p:nvPr/>
        </p:nvCxnSpPr>
        <p:spPr>
          <a:xfrm rot="5400000">
            <a:off x="23324499" y="8982567"/>
            <a:ext cx="1031180" cy="1145394"/>
          </a:xfrm>
          <a:prstGeom prst="bentConnector3">
            <a:avLst>
              <a:gd name="adj1" fmla="val 9953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5" name="Прямоугольник 324">
            <a:extLst>
              <a:ext uri="{FF2B5EF4-FFF2-40B4-BE49-F238E27FC236}">
                <a16:creationId xmlns:a16="http://schemas.microsoft.com/office/drawing/2014/main" id="{D8D2E24E-786E-46D3-A5A8-8381FB3DAA16}"/>
              </a:ext>
            </a:extLst>
          </p:cNvPr>
          <p:cNvSpPr/>
          <p:nvPr/>
        </p:nvSpPr>
        <p:spPr>
          <a:xfrm>
            <a:off x="22804382" y="7699565"/>
            <a:ext cx="926325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Заключить союз с правыми партиями </a:t>
            </a:r>
            <a:br>
              <a:rPr lang="ru-RU" sz="700" dirty="0"/>
            </a:br>
            <a:r>
              <a:rPr lang="ru-RU" sz="200" dirty="0"/>
              <a:t>(Окончательное поражение Народного фронта произошло в </a:t>
            </a:r>
            <a:r>
              <a:rPr lang="ru-RU" sz="200" dirty="0" err="1"/>
              <a:t>сентябре.декабрь</a:t>
            </a:r>
            <a:r>
              <a:rPr lang="ru-RU" sz="200" dirty="0"/>
              <a:t> 1938 </a:t>
            </a:r>
            <a:r>
              <a:rPr lang="ru-RU" sz="200" dirty="0" err="1"/>
              <a:t>г.с</a:t>
            </a:r>
            <a:r>
              <a:rPr lang="ru-RU" sz="200" dirty="0"/>
              <a:t> приходом к власти Эдуарда Даладье , который объединился с правыми, а не с </a:t>
            </a:r>
            <a:r>
              <a:rPr lang="ru-RU" sz="200" dirty="0" err="1"/>
              <a:t>СФИО.Очень</a:t>
            </a:r>
            <a:r>
              <a:rPr lang="ru-RU" sz="200" dirty="0"/>
              <a:t> привязанная к частной собственности и секуляризму , сторонница таможенного режима свободной торговли, она стала промежуточной партией между левыми и правыми , способной вступить в союз с социалистами или консерваторами в зависимости от обстоятельств.)</a:t>
            </a:r>
            <a:endParaRPr lang="ru-RU" sz="700" dirty="0"/>
          </a:p>
        </p:txBody>
      </p:sp>
      <p:cxnSp>
        <p:nvCxnSpPr>
          <p:cNvPr id="335" name="Прямая со стрелкой 334">
            <a:extLst>
              <a:ext uri="{FF2B5EF4-FFF2-40B4-BE49-F238E27FC236}">
                <a16:creationId xmlns:a16="http://schemas.microsoft.com/office/drawing/2014/main" id="{0F6079AB-2B6A-48BA-A6B2-6CBB1793EA6D}"/>
              </a:ext>
            </a:extLst>
          </p:cNvPr>
          <p:cNvCxnSpPr>
            <a:cxnSpLocks/>
            <a:stCxn id="325" idx="2"/>
            <a:endCxn id="292" idx="0"/>
          </p:cNvCxnSpPr>
          <p:nvPr/>
        </p:nvCxnSpPr>
        <p:spPr>
          <a:xfrm flipH="1">
            <a:off x="23267392" y="8239565"/>
            <a:ext cx="153" cy="183128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" name="Прямоугольник 337">
            <a:extLst>
              <a:ext uri="{FF2B5EF4-FFF2-40B4-BE49-F238E27FC236}">
                <a16:creationId xmlns:a16="http://schemas.microsoft.com/office/drawing/2014/main" id="{039B1A31-9DF9-40D7-94C8-51A7F5763C6E}"/>
              </a:ext>
            </a:extLst>
          </p:cNvPr>
          <p:cNvSpPr/>
          <p:nvPr/>
        </p:nvSpPr>
        <p:spPr>
          <a:xfrm>
            <a:off x="22804229" y="6139486"/>
            <a:ext cx="926325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Объявить ВКТ вне закона</a:t>
            </a:r>
          </a:p>
        </p:txBody>
      </p:sp>
      <p:sp>
        <p:nvSpPr>
          <p:cNvPr id="339" name="Прямоугольник 338">
            <a:extLst>
              <a:ext uri="{FF2B5EF4-FFF2-40B4-BE49-F238E27FC236}">
                <a16:creationId xmlns:a16="http://schemas.microsoft.com/office/drawing/2014/main" id="{22906412-85F8-4C4C-9CA2-1C755ECC0F70}"/>
              </a:ext>
            </a:extLst>
          </p:cNvPr>
          <p:cNvSpPr/>
          <p:nvPr/>
        </p:nvSpPr>
        <p:spPr>
          <a:xfrm>
            <a:off x="23383710" y="6911975"/>
            <a:ext cx="926325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Реформы </a:t>
            </a:r>
            <a:r>
              <a:rPr lang="ru-RU" sz="700" dirty="0" err="1"/>
              <a:t>Рейно</a:t>
            </a:r>
            <a:r>
              <a:rPr lang="ru-RU" sz="700" dirty="0"/>
              <a:t> </a:t>
            </a:r>
            <a:r>
              <a:rPr lang="ru-RU" sz="100" dirty="0"/>
              <a:t>(Несмотря на столкновения с ведущими политиками, </a:t>
            </a:r>
            <a:r>
              <a:rPr lang="ru-RU" sz="100" dirty="0" err="1"/>
              <a:t>Рейно</a:t>
            </a:r>
            <a:r>
              <a:rPr lang="ru-RU" sz="100" dirty="0"/>
              <a:t> мечтал занять должность министра финансов. Он был сторонником радикально-либеральной экономической политики, которая, по его мнению, позволила бы вывести французскую экономику из застоя. Он предлагал отказаться от избыточной государственной регулировки, в том числе отказаться от 40-часовой рабочей недели[7]. Понятие «дерегуляция» было очень популярным среди французских предпринимателей, и </a:t>
            </a:r>
            <a:r>
              <a:rPr lang="ru-RU" sz="100" dirty="0" err="1"/>
              <a:t>Рейно</a:t>
            </a:r>
            <a:r>
              <a:rPr lang="ru-RU" sz="100" dirty="0"/>
              <a:t> считал, что дерегуляция — лучший способ для Франции вернуть доверие инвесторов. Правительство Л. Блюма пало в 1938 году в результате попыток Блюма расширить регулирующие полномочия правительства; во Франции созрела широкая поддержка альтернативных подходов, подобных тому, сторонником которого был </a:t>
            </a:r>
            <a:r>
              <a:rPr lang="ru-RU" sz="100" dirty="0" err="1"/>
              <a:t>Рейно.Поль</a:t>
            </a:r>
            <a:r>
              <a:rPr lang="ru-RU" sz="100" dirty="0"/>
              <a:t> </a:t>
            </a:r>
            <a:r>
              <a:rPr lang="ru-RU" sz="100" dirty="0" err="1"/>
              <a:t>Маршандо</a:t>
            </a:r>
            <a:r>
              <a:rPr lang="ru-RU" sz="100" dirty="0"/>
              <a:t>, которого Даладье первоначально назначил министром финансов, предложил умеренную программу экономических реформ, которая не удовлетворила Даладье. </a:t>
            </a:r>
            <a:r>
              <a:rPr lang="ru-RU" sz="100" dirty="0" err="1"/>
              <a:t>Рейно</a:t>
            </a:r>
            <a:r>
              <a:rPr lang="ru-RU" sz="100" dirty="0"/>
              <a:t> и Даладье обменялись министерскими портфелями, в результате чего </a:t>
            </a:r>
            <a:r>
              <a:rPr lang="ru-RU" sz="100" dirty="0" err="1"/>
              <a:t>Рейно</a:t>
            </a:r>
            <a:r>
              <a:rPr lang="ru-RU" sz="100" dirty="0"/>
              <a:t> удачно осуществил свои радикальные либеральные экономические реформы. Благодаря успеху реформ правительство выдержало кратковременное жёсткое противостояние с оппозицией. </a:t>
            </a:r>
            <a:r>
              <a:rPr lang="ru-RU" sz="100" dirty="0" err="1"/>
              <a:t>Рейно</a:t>
            </a:r>
            <a:r>
              <a:rPr lang="ru-RU" sz="100" dirty="0"/>
              <a:t> обратился напрямую к деловому миру Франции: «Мы живём в капиталистической системе. Чтобы она функционировала, мы должны соблюдать законы. Есть законы прибыли, индивидуального риска, свободных рынков и роста через конкуренцию»[8].Реформы </a:t>
            </a:r>
            <a:r>
              <a:rPr lang="ru-RU" sz="100" dirty="0" err="1"/>
              <a:t>Рейно</a:t>
            </a:r>
            <a:r>
              <a:rPr lang="ru-RU" sz="100" dirty="0"/>
              <a:t> оказались исключительно успешными; была внедрена программа строгой экономии (хотя расходы на вооружение не были сокращены), в связи с чем французские запасы возросли с 37 млрд франков в сентябре 1938 г. до 48 млрд франков год спустя, накануне войны. Более важен тот факт, что промышленное производство Франции подскочило от 76 % до 100 % (за эталон принят уровень 1929 г.) с октября 1938 по май 1939 года[9]. К началу войны, однако, </a:t>
            </a:r>
            <a:r>
              <a:rPr lang="ru-RU" sz="100" dirty="0" err="1"/>
              <a:t>Рейно</a:t>
            </a:r>
            <a:r>
              <a:rPr lang="ru-RU" sz="100" dirty="0"/>
              <a:t> не стремился добиться роста французской экономики любой ценой; он считал, что излишний прирост расходов перед войной сыграет пагубную роль для французской экономики.)</a:t>
            </a:r>
            <a:endParaRPr lang="ru-RU" sz="700" dirty="0"/>
          </a:p>
        </p:txBody>
      </p:sp>
      <p:sp>
        <p:nvSpPr>
          <p:cNvPr id="341" name="Прямоугольник 340">
            <a:extLst>
              <a:ext uri="{FF2B5EF4-FFF2-40B4-BE49-F238E27FC236}">
                <a16:creationId xmlns:a16="http://schemas.microsoft.com/office/drawing/2014/main" id="{B8D98E45-8B47-492C-A591-277A37E8B5E3}"/>
              </a:ext>
            </a:extLst>
          </p:cNvPr>
          <p:cNvSpPr/>
          <p:nvPr/>
        </p:nvSpPr>
        <p:spPr>
          <a:xfrm>
            <a:off x="23383710" y="5334300"/>
            <a:ext cx="926325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Заручиться поддержкой двухсот семей </a:t>
            </a:r>
            <a:r>
              <a:rPr lang="ru-RU" sz="200" dirty="0"/>
              <a:t>(Во время радикального конгресса в Нанте в 1934 году он выдвинул тему « Двести семей », подхваченную крайне правыми и коммунистами ( «Двести семей — хозяева французской экономики и, по сути, французской политики». ).)</a:t>
            </a:r>
            <a:endParaRPr lang="ru-RU" sz="800" dirty="0"/>
          </a:p>
        </p:txBody>
      </p:sp>
      <p:cxnSp>
        <p:nvCxnSpPr>
          <p:cNvPr id="344" name="Прямая со стрелкой 343">
            <a:extLst>
              <a:ext uri="{FF2B5EF4-FFF2-40B4-BE49-F238E27FC236}">
                <a16:creationId xmlns:a16="http://schemas.microsoft.com/office/drawing/2014/main" id="{B60AFE74-C094-431C-B59B-9475B2D0CB89}"/>
              </a:ext>
            </a:extLst>
          </p:cNvPr>
          <p:cNvCxnSpPr>
            <a:cxnSpLocks/>
            <a:stCxn id="338" idx="2"/>
            <a:endCxn id="325" idx="0"/>
          </p:cNvCxnSpPr>
          <p:nvPr/>
        </p:nvCxnSpPr>
        <p:spPr>
          <a:xfrm>
            <a:off x="23267392" y="6679486"/>
            <a:ext cx="153" cy="102007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Соединительная линия уступом 620">
            <a:extLst>
              <a:ext uri="{FF2B5EF4-FFF2-40B4-BE49-F238E27FC236}">
                <a16:creationId xmlns:a16="http://schemas.microsoft.com/office/drawing/2014/main" id="{697133AB-F3D7-45F0-A24C-FD3E360A4A53}"/>
              </a:ext>
            </a:extLst>
          </p:cNvPr>
          <p:cNvCxnSpPr>
            <a:cxnSpLocks/>
            <a:stCxn id="133" idx="2"/>
            <a:endCxn id="341" idx="0"/>
          </p:cNvCxnSpPr>
          <p:nvPr/>
        </p:nvCxnSpPr>
        <p:spPr>
          <a:xfrm rot="16200000" flipH="1">
            <a:off x="23435395" y="4922821"/>
            <a:ext cx="246163" cy="57679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Прямая со стрелкой 356">
            <a:extLst>
              <a:ext uri="{FF2B5EF4-FFF2-40B4-BE49-F238E27FC236}">
                <a16:creationId xmlns:a16="http://schemas.microsoft.com/office/drawing/2014/main" id="{BAAA2F89-91A6-4DB2-AA17-EEC23CC98086}"/>
              </a:ext>
            </a:extLst>
          </p:cNvPr>
          <p:cNvCxnSpPr>
            <a:cxnSpLocks/>
            <a:stCxn id="133" idx="2"/>
            <a:endCxn id="338" idx="0"/>
          </p:cNvCxnSpPr>
          <p:nvPr/>
        </p:nvCxnSpPr>
        <p:spPr>
          <a:xfrm flipH="1">
            <a:off x="23267392" y="5088137"/>
            <a:ext cx="2687" cy="105134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Прямая со стрелкой 368">
            <a:extLst>
              <a:ext uri="{FF2B5EF4-FFF2-40B4-BE49-F238E27FC236}">
                <a16:creationId xmlns:a16="http://schemas.microsoft.com/office/drawing/2014/main" id="{CD91A577-6B59-420D-AE2C-A596614BEB27}"/>
              </a:ext>
            </a:extLst>
          </p:cNvPr>
          <p:cNvCxnSpPr>
            <a:cxnSpLocks/>
            <a:stCxn id="341" idx="2"/>
            <a:endCxn id="339" idx="0"/>
          </p:cNvCxnSpPr>
          <p:nvPr/>
        </p:nvCxnSpPr>
        <p:spPr>
          <a:xfrm>
            <a:off x="23846873" y="5874300"/>
            <a:ext cx="0" cy="103767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Прямоугольник 372">
            <a:extLst>
              <a:ext uri="{FF2B5EF4-FFF2-40B4-BE49-F238E27FC236}">
                <a16:creationId xmlns:a16="http://schemas.microsoft.com/office/drawing/2014/main" id="{4BD6CA6D-59EF-4285-8DB8-9D3DF4AF062D}"/>
              </a:ext>
            </a:extLst>
          </p:cNvPr>
          <p:cNvSpPr/>
          <p:nvPr/>
        </p:nvSpPr>
        <p:spPr>
          <a:xfrm>
            <a:off x="21599619" y="10847680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Объединить правительство народного фронта</a:t>
            </a:r>
          </a:p>
        </p:txBody>
      </p:sp>
      <p:sp>
        <p:nvSpPr>
          <p:cNvPr id="374" name="Прямоугольник 373">
            <a:extLst>
              <a:ext uri="{FF2B5EF4-FFF2-40B4-BE49-F238E27FC236}">
                <a16:creationId xmlns:a16="http://schemas.microsoft.com/office/drawing/2014/main" id="{31D3CB84-76C9-4864-9105-062CA9BFE297}"/>
              </a:ext>
            </a:extLst>
          </p:cNvPr>
          <p:cNvSpPr/>
          <p:nvPr/>
        </p:nvSpPr>
        <p:spPr>
          <a:xfrm>
            <a:off x="22807110" y="10847680"/>
            <a:ext cx="926325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Оказать помощь Финляндии</a:t>
            </a:r>
            <a:br>
              <a:rPr lang="ru-RU" sz="700" dirty="0"/>
            </a:br>
            <a:r>
              <a:rPr lang="ru-RU" sz="200" dirty="0"/>
              <a:t>Французские правые занимали двойственную позицию по отношению к войне в конце 1939 — начале 1940 гг., считая более значительной угрозой СССР[10]. Зимняя война между СССР и Финляндией в значительной мере сняла эту проблему; Даладье отказался послать помощь финнам, в то время как война с Германией продолжилась. Известие о советско-финском перемирии в марте 1940 г. заставило </a:t>
            </a:r>
            <a:r>
              <a:rPr lang="ru-RU" sz="200" dirty="0" err="1"/>
              <a:t>Фландена</a:t>
            </a:r>
            <a:r>
              <a:rPr lang="ru-RU" sz="200" dirty="0"/>
              <a:t> и Лаваля провести тайные заседания законодательного органа, который денонсировал действия Даладье; правительство пало 19 марта. Через два дня </a:t>
            </a:r>
            <a:r>
              <a:rPr lang="ru-RU" sz="200" dirty="0" err="1"/>
              <a:t>Рейно</a:t>
            </a:r>
            <a:r>
              <a:rPr lang="ru-RU" sz="200" dirty="0"/>
              <a:t> был назначен премьер-министром Франции.</a:t>
            </a:r>
            <a:endParaRPr lang="ru-RU" sz="700" dirty="0"/>
          </a:p>
        </p:txBody>
      </p:sp>
      <p:cxnSp>
        <p:nvCxnSpPr>
          <p:cNvPr id="375" name="Прямая со стрелкой 374">
            <a:extLst>
              <a:ext uri="{FF2B5EF4-FFF2-40B4-BE49-F238E27FC236}">
                <a16:creationId xmlns:a16="http://schemas.microsoft.com/office/drawing/2014/main" id="{03BE9C6F-4E32-451C-8319-FB67E3055A4B}"/>
              </a:ext>
            </a:extLst>
          </p:cNvPr>
          <p:cNvCxnSpPr>
            <a:cxnSpLocks/>
            <a:stCxn id="292" idx="2"/>
            <a:endCxn id="374" idx="0"/>
          </p:cNvCxnSpPr>
          <p:nvPr/>
        </p:nvCxnSpPr>
        <p:spPr>
          <a:xfrm>
            <a:off x="23267392" y="10610854"/>
            <a:ext cx="2881" cy="23682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Прямая со стрелкой 378">
            <a:extLst>
              <a:ext uri="{FF2B5EF4-FFF2-40B4-BE49-F238E27FC236}">
                <a16:creationId xmlns:a16="http://schemas.microsoft.com/office/drawing/2014/main" id="{62F5D9F9-5493-4334-BBE7-260DE148227F}"/>
              </a:ext>
            </a:extLst>
          </p:cNvPr>
          <p:cNvCxnSpPr>
            <a:cxnSpLocks/>
            <a:stCxn id="298" idx="2"/>
            <a:endCxn id="373" idx="0"/>
          </p:cNvCxnSpPr>
          <p:nvPr/>
        </p:nvCxnSpPr>
        <p:spPr>
          <a:xfrm flipH="1">
            <a:off x="22062782" y="10610856"/>
            <a:ext cx="1440" cy="23682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Соединительная линия уступом 620">
            <a:extLst>
              <a:ext uri="{FF2B5EF4-FFF2-40B4-BE49-F238E27FC236}">
                <a16:creationId xmlns:a16="http://schemas.microsoft.com/office/drawing/2014/main" id="{B2F3393A-0BEF-40DB-9FE6-7E8E498FE346}"/>
              </a:ext>
            </a:extLst>
          </p:cNvPr>
          <p:cNvCxnSpPr>
            <a:cxnSpLocks/>
            <a:stCxn id="135" idx="2"/>
            <a:endCxn id="252" idx="0"/>
          </p:cNvCxnSpPr>
          <p:nvPr/>
        </p:nvCxnSpPr>
        <p:spPr>
          <a:xfrm rot="5400000">
            <a:off x="18969588" y="5326509"/>
            <a:ext cx="1041162" cy="567358"/>
          </a:xfrm>
          <a:prstGeom prst="bentConnector3">
            <a:avLst>
              <a:gd name="adj1" fmla="val 11754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8" name="Прямоугольник 387">
            <a:extLst>
              <a:ext uri="{FF2B5EF4-FFF2-40B4-BE49-F238E27FC236}">
                <a16:creationId xmlns:a16="http://schemas.microsoft.com/office/drawing/2014/main" id="{B7EF2F35-AE4B-437A-B750-6661419BBD66}"/>
              </a:ext>
            </a:extLst>
          </p:cNvPr>
          <p:cNvSpPr/>
          <p:nvPr/>
        </p:nvSpPr>
        <p:spPr>
          <a:xfrm>
            <a:off x="18177412" y="6905493"/>
            <a:ext cx="926325" cy="540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Сближение с Великобританией</a:t>
            </a:r>
          </a:p>
        </p:txBody>
      </p:sp>
      <p:cxnSp>
        <p:nvCxnSpPr>
          <p:cNvPr id="389" name="Прямая соединительная линия 388">
            <a:extLst>
              <a:ext uri="{FF2B5EF4-FFF2-40B4-BE49-F238E27FC236}">
                <a16:creationId xmlns:a16="http://schemas.microsoft.com/office/drawing/2014/main" id="{7E27578F-0014-4A91-BF3F-A12DDE66D029}"/>
              </a:ext>
            </a:extLst>
          </p:cNvPr>
          <p:cNvCxnSpPr>
            <a:cxnSpLocks/>
            <a:stCxn id="313" idx="3"/>
            <a:endCxn id="388" idx="1"/>
          </p:cNvCxnSpPr>
          <p:nvPr/>
        </p:nvCxnSpPr>
        <p:spPr>
          <a:xfrm flipV="1">
            <a:off x="17970621" y="7175493"/>
            <a:ext cx="206791" cy="304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Соединительная линия уступом 620">
            <a:extLst>
              <a:ext uri="{FF2B5EF4-FFF2-40B4-BE49-F238E27FC236}">
                <a16:creationId xmlns:a16="http://schemas.microsoft.com/office/drawing/2014/main" id="{55642911-B8AF-49FD-A940-6D13780BB219}"/>
              </a:ext>
            </a:extLst>
          </p:cNvPr>
          <p:cNvCxnSpPr>
            <a:cxnSpLocks/>
            <a:stCxn id="306" idx="2"/>
            <a:endCxn id="388" idx="0"/>
          </p:cNvCxnSpPr>
          <p:nvPr/>
        </p:nvCxnSpPr>
        <p:spPr>
          <a:xfrm rot="16200000" flipH="1">
            <a:off x="18237462" y="6502379"/>
            <a:ext cx="240789" cy="56543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6" name="Прямоугольник 395">
            <a:extLst>
              <a:ext uri="{FF2B5EF4-FFF2-40B4-BE49-F238E27FC236}">
                <a16:creationId xmlns:a16="http://schemas.microsoft.com/office/drawing/2014/main" id="{E41A7CDB-1C2E-4968-B5CB-0A281170D1CA}"/>
              </a:ext>
            </a:extLst>
          </p:cNvPr>
          <p:cNvSpPr/>
          <p:nvPr/>
        </p:nvSpPr>
        <p:spPr>
          <a:xfrm>
            <a:off x="18743327" y="7699565"/>
            <a:ext cx="926325" cy="540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Соглашение об экономическом сотрудничестве</a:t>
            </a:r>
          </a:p>
        </p:txBody>
      </p:sp>
      <p:sp>
        <p:nvSpPr>
          <p:cNvPr id="397" name="Прямоугольник 396">
            <a:extLst>
              <a:ext uri="{FF2B5EF4-FFF2-40B4-BE49-F238E27FC236}">
                <a16:creationId xmlns:a16="http://schemas.microsoft.com/office/drawing/2014/main" id="{52313686-5954-44F1-BB1D-5041618007EA}"/>
              </a:ext>
            </a:extLst>
          </p:cNvPr>
          <p:cNvSpPr/>
          <p:nvPr/>
        </p:nvSpPr>
        <p:spPr>
          <a:xfrm>
            <a:off x="17033834" y="8494463"/>
            <a:ext cx="926325" cy="540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Возродить договорённости Малой Антанты (ЧС, Румыния и Югославия)</a:t>
            </a:r>
          </a:p>
        </p:txBody>
      </p:sp>
      <p:cxnSp>
        <p:nvCxnSpPr>
          <p:cNvPr id="398" name="Соединительная линия уступом 620">
            <a:extLst>
              <a:ext uri="{FF2B5EF4-FFF2-40B4-BE49-F238E27FC236}">
                <a16:creationId xmlns:a16="http://schemas.microsoft.com/office/drawing/2014/main" id="{B49A96A6-8219-4B61-A1C7-9C4BA9B1047F}"/>
              </a:ext>
            </a:extLst>
          </p:cNvPr>
          <p:cNvCxnSpPr>
            <a:cxnSpLocks/>
            <a:stCxn id="314" idx="2"/>
            <a:endCxn id="397" idx="0"/>
          </p:cNvCxnSpPr>
          <p:nvPr/>
        </p:nvCxnSpPr>
        <p:spPr>
          <a:xfrm rot="16200000" flipH="1">
            <a:off x="17099313" y="8096778"/>
            <a:ext cx="248199" cy="54716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2" name="Прямоугольник 401">
            <a:extLst>
              <a:ext uri="{FF2B5EF4-FFF2-40B4-BE49-F238E27FC236}">
                <a16:creationId xmlns:a16="http://schemas.microsoft.com/office/drawing/2014/main" id="{2EAD09FF-9F90-4DDC-94ED-FA08001242F8}"/>
              </a:ext>
            </a:extLst>
          </p:cNvPr>
          <p:cNvSpPr/>
          <p:nvPr/>
        </p:nvSpPr>
        <p:spPr>
          <a:xfrm>
            <a:off x="17631907" y="7711456"/>
            <a:ext cx="926325" cy="540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Совместные исследования</a:t>
            </a:r>
          </a:p>
        </p:txBody>
      </p:sp>
      <p:sp>
        <p:nvSpPr>
          <p:cNvPr id="404" name="Прямоугольник 403">
            <a:extLst>
              <a:ext uri="{FF2B5EF4-FFF2-40B4-BE49-F238E27FC236}">
                <a16:creationId xmlns:a16="http://schemas.microsoft.com/office/drawing/2014/main" id="{F9F8C0A4-5D92-4B8C-88C8-2F674B707FC6}"/>
              </a:ext>
            </a:extLst>
          </p:cNvPr>
          <p:cNvSpPr/>
          <p:nvPr/>
        </p:nvSpPr>
        <p:spPr>
          <a:xfrm>
            <a:off x="17033833" y="9278522"/>
            <a:ext cx="926325" cy="540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Расширение Антанты на север (пригласить Польшу)</a:t>
            </a:r>
          </a:p>
        </p:txBody>
      </p:sp>
      <p:cxnSp>
        <p:nvCxnSpPr>
          <p:cNvPr id="406" name="Соединительная линия уступом 595">
            <a:extLst>
              <a:ext uri="{FF2B5EF4-FFF2-40B4-BE49-F238E27FC236}">
                <a16:creationId xmlns:a16="http://schemas.microsoft.com/office/drawing/2014/main" id="{8F1E404B-7FD1-4E2F-A5A8-061075B8B058}"/>
              </a:ext>
            </a:extLst>
          </p:cNvPr>
          <p:cNvCxnSpPr>
            <a:cxnSpLocks/>
            <a:stCxn id="313" idx="2"/>
            <a:endCxn id="402" idx="0"/>
          </p:cNvCxnSpPr>
          <p:nvPr/>
        </p:nvCxnSpPr>
        <p:spPr>
          <a:xfrm rot="16200000" flipH="1">
            <a:off x="17669803" y="7286189"/>
            <a:ext cx="262922" cy="58761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Соединительная линия уступом 595">
            <a:extLst>
              <a:ext uri="{FF2B5EF4-FFF2-40B4-BE49-F238E27FC236}">
                <a16:creationId xmlns:a16="http://schemas.microsoft.com/office/drawing/2014/main" id="{DEEC95E4-664D-4956-872B-5B03FE3FF99F}"/>
              </a:ext>
            </a:extLst>
          </p:cNvPr>
          <p:cNvCxnSpPr>
            <a:cxnSpLocks/>
            <a:stCxn id="388" idx="2"/>
            <a:endCxn id="402" idx="0"/>
          </p:cNvCxnSpPr>
          <p:nvPr/>
        </p:nvCxnSpPr>
        <p:spPr>
          <a:xfrm rot="5400000">
            <a:off x="18234842" y="7305722"/>
            <a:ext cx="265963" cy="545505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Соединительная линия уступом 620">
            <a:extLst>
              <a:ext uri="{FF2B5EF4-FFF2-40B4-BE49-F238E27FC236}">
                <a16:creationId xmlns:a16="http://schemas.microsoft.com/office/drawing/2014/main" id="{2705B1A0-3AEF-40FD-AB89-93E48B08DB7B}"/>
              </a:ext>
            </a:extLst>
          </p:cNvPr>
          <p:cNvCxnSpPr>
            <a:cxnSpLocks/>
            <a:stCxn id="388" idx="2"/>
            <a:endCxn id="396" idx="0"/>
          </p:cNvCxnSpPr>
          <p:nvPr/>
        </p:nvCxnSpPr>
        <p:spPr>
          <a:xfrm rot="16200000" flipH="1">
            <a:off x="18796496" y="7289571"/>
            <a:ext cx="254072" cy="56591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" name="Прямоугольник 415">
            <a:extLst>
              <a:ext uri="{FF2B5EF4-FFF2-40B4-BE49-F238E27FC236}">
                <a16:creationId xmlns:a16="http://schemas.microsoft.com/office/drawing/2014/main" id="{C1DA7A09-32DB-4E2A-9092-2C68D2EC3AFD}"/>
              </a:ext>
            </a:extLst>
          </p:cNvPr>
          <p:cNvSpPr/>
          <p:nvPr/>
        </p:nvSpPr>
        <p:spPr>
          <a:xfrm>
            <a:off x="18174910" y="8491196"/>
            <a:ext cx="926325" cy="540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Франко-Бельгийские военные соглашения</a:t>
            </a:r>
          </a:p>
        </p:txBody>
      </p:sp>
      <p:cxnSp>
        <p:nvCxnSpPr>
          <p:cNvPr id="417" name="Соединительная линия уступом 620">
            <a:extLst>
              <a:ext uri="{FF2B5EF4-FFF2-40B4-BE49-F238E27FC236}">
                <a16:creationId xmlns:a16="http://schemas.microsoft.com/office/drawing/2014/main" id="{27DA8D69-EBB9-4149-893A-82C17D5285E7}"/>
              </a:ext>
            </a:extLst>
          </p:cNvPr>
          <p:cNvCxnSpPr>
            <a:cxnSpLocks/>
            <a:stCxn id="396" idx="2"/>
            <a:endCxn id="416" idx="0"/>
          </p:cNvCxnSpPr>
          <p:nvPr/>
        </p:nvCxnSpPr>
        <p:spPr>
          <a:xfrm rot="5400000">
            <a:off x="18796467" y="8081172"/>
            <a:ext cx="251631" cy="56841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0" name="Прямоугольник 419">
            <a:extLst>
              <a:ext uri="{FF2B5EF4-FFF2-40B4-BE49-F238E27FC236}">
                <a16:creationId xmlns:a16="http://schemas.microsoft.com/office/drawing/2014/main" id="{64F66869-1021-41CF-A151-1481EFE4256A}"/>
              </a:ext>
            </a:extLst>
          </p:cNvPr>
          <p:cNvSpPr/>
          <p:nvPr/>
        </p:nvSpPr>
        <p:spPr>
          <a:xfrm>
            <a:off x="18740195" y="9281898"/>
            <a:ext cx="926325" cy="540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Закупка вооружения в США</a:t>
            </a:r>
          </a:p>
        </p:txBody>
      </p:sp>
      <p:cxnSp>
        <p:nvCxnSpPr>
          <p:cNvPr id="421" name="Прямая со стрелкой 420">
            <a:extLst>
              <a:ext uri="{FF2B5EF4-FFF2-40B4-BE49-F238E27FC236}">
                <a16:creationId xmlns:a16="http://schemas.microsoft.com/office/drawing/2014/main" id="{CDB84C6F-09E4-4EFF-A37E-E82F622CE24C}"/>
              </a:ext>
            </a:extLst>
          </p:cNvPr>
          <p:cNvCxnSpPr>
            <a:cxnSpLocks/>
            <a:stCxn id="396" idx="2"/>
            <a:endCxn id="420" idx="0"/>
          </p:cNvCxnSpPr>
          <p:nvPr/>
        </p:nvCxnSpPr>
        <p:spPr>
          <a:xfrm flipH="1">
            <a:off x="19203358" y="8239565"/>
            <a:ext cx="3132" cy="104233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Прямая со стрелкой 423">
            <a:extLst>
              <a:ext uri="{FF2B5EF4-FFF2-40B4-BE49-F238E27FC236}">
                <a16:creationId xmlns:a16="http://schemas.microsoft.com/office/drawing/2014/main" id="{8437B75C-373A-4544-B76C-099D875C0849}"/>
              </a:ext>
            </a:extLst>
          </p:cNvPr>
          <p:cNvCxnSpPr>
            <a:cxnSpLocks/>
            <a:stCxn id="397" idx="2"/>
            <a:endCxn id="404" idx="0"/>
          </p:cNvCxnSpPr>
          <p:nvPr/>
        </p:nvCxnSpPr>
        <p:spPr>
          <a:xfrm flipH="1">
            <a:off x="17496996" y="9034463"/>
            <a:ext cx="1" cy="24405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7" name="Прямоугольник 426">
            <a:extLst>
              <a:ext uri="{FF2B5EF4-FFF2-40B4-BE49-F238E27FC236}">
                <a16:creationId xmlns:a16="http://schemas.microsoft.com/office/drawing/2014/main" id="{D0C853D5-D0D9-48BD-A71C-65ECA3551D36}"/>
              </a:ext>
            </a:extLst>
          </p:cNvPr>
          <p:cNvSpPr/>
          <p:nvPr/>
        </p:nvSpPr>
        <p:spPr>
          <a:xfrm>
            <a:off x="16486504" y="6130769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Объединить наши войны за свободу</a:t>
            </a:r>
          </a:p>
        </p:txBody>
      </p:sp>
      <p:cxnSp>
        <p:nvCxnSpPr>
          <p:cNvPr id="428" name="Соединительная линия уступом 620">
            <a:extLst>
              <a:ext uri="{FF2B5EF4-FFF2-40B4-BE49-F238E27FC236}">
                <a16:creationId xmlns:a16="http://schemas.microsoft.com/office/drawing/2014/main" id="{B00486BD-A8D1-4D3B-89E5-B9BBC1B7A65F}"/>
              </a:ext>
            </a:extLst>
          </p:cNvPr>
          <p:cNvCxnSpPr>
            <a:cxnSpLocks/>
            <a:stCxn id="156" idx="2"/>
            <a:endCxn id="427" idx="0"/>
          </p:cNvCxnSpPr>
          <p:nvPr/>
        </p:nvCxnSpPr>
        <p:spPr>
          <a:xfrm rot="5400000">
            <a:off x="17098754" y="5727191"/>
            <a:ext cx="254492" cy="55266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1" name="Прямоугольник 430">
            <a:extLst>
              <a:ext uri="{FF2B5EF4-FFF2-40B4-BE49-F238E27FC236}">
                <a16:creationId xmlns:a16="http://schemas.microsoft.com/office/drawing/2014/main" id="{E9E4C0DF-0A82-4286-83B2-677BEF9B53F3}"/>
              </a:ext>
            </a:extLst>
          </p:cNvPr>
          <p:cNvSpPr/>
          <p:nvPr/>
        </p:nvSpPr>
        <p:spPr>
          <a:xfrm>
            <a:off x="15908331" y="5342571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Запросить помощи СССР по пакту</a:t>
            </a:r>
          </a:p>
        </p:txBody>
      </p:sp>
      <p:cxnSp>
        <p:nvCxnSpPr>
          <p:cNvPr id="441" name="Соединительная линия уступом 620">
            <a:extLst>
              <a:ext uri="{FF2B5EF4-FFF2-40B4-BE49-F238E27FC236}">
                <a16:creationId xmlns:a16="http://schemas.microsoft.com/office/drawing/2014/main" id="{DB0D75BB-69A6-4D6F-A825-7B92884BEE6C}"/>
              </a:ext>
            </a:extLst>
          </p:cNvPr>
          <p:cNvCxnSpPr>
            <a:cxnSpLocks/>
            <a:stCxn id="136" idx="2"/>
            <a:endCxn id="431" idx="0"/>
          </p:cNvCxnSpPr>
          <p:nvPr/>
        </p:nvCxnSpPr>
        <p:spPr>
          <a:xfrm rot="16200000" flipH="1">
            <a:off x="15674341" y="4645417"/>
            <a:ext cx="254435" cy="113987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4" name="Прямоугольник 443">
            <a:extLst>
              <a:ext uri="{FF2B5EF4-FFF2-40B4-BE49-F238E27FC236}">
                <a16:creationId xmlns:a16="http://schemas.microsoft.com/office/drawing/2014/main" id="{B56AD38C-1726-4CA6-A4EB-B9FE865CFAE4}"/>
              </a:ext>
            </a:extLst>
          </p:cNvPr>
          <p:cNvSpPr/>
          <p:nvPr/>
        </p:nvSpPr>
        <p:spPr>
          <a:xfrm>
            <a:off x="19315170" y="5336276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Повторное увеличение военного бюджета</a:t>
            </a:r>
          </a:p>
        </p:txBody>
      </p:sp>
      <p:sp>
        <p:nvSpPr>
          <p:cNvPr id="445" name="Прямоугольник 444">
            <a:extLst>
              <a:ext uri="{FF2B5EF4-FFF2-40B4-BE49-F238E27FC236}">
                <a16:creationId xmlns:a16="http://schemas.microsoft.com/office/drawing/2014/main" id="{294B502B-1FBA-4050-8CC0-3E22816003DB}"/>
              </a:ext>
            </a:extLst>
          </p:cNvPr>
          <p:cNvSpPr/>
          <p:nvPr/>
        </p:nvSpPr>
        <p:spPr>
          <a:xfrm>
            <a:off x="19309242" y="6905492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Предоставить гражданство мусульманам</a:t>
            </a:r>
          </a:p>
        </p:txBody>
      </p:sp>
      <p:sp>
        <p:nvSpPr>
          <p:cNvPr id="446" name="Прямоугольник 445">
            <a:extLst>
              <a:ext uri="{FF2B5EF4-FFF2-40B4-BE49-F238E27FC236}">
                <a16:creationId xmlns:a16="http://schemas.microsoft.com/office/drawing/2014/main" id="{FD8AE85B-D44B-4358-8EFB-25F238C0F42A}"/>
              </a:ext>
            </a:extLst>
          </p:cNvPr>
          <p:cNvSpPr/>
          <p:nvPr/>
        </p:nvSpPr>
        <p:spPr>
          <a:xfrm>
            <a:off x="19879743" y="8499673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Антифашистская политика</a:t>
            </a:r>
          </a:p>
        </p:txBody>
      </p:sp>
      <p:cxnSp>
        <p:nvCxnSpPr>
          <p:cNvPr id="450" name="Соединительная линия уступом 620">
            <a:extLst>
              <a:ext uri="{FF2B5EF4-FFF2-40B4-BE49-F238E27FC236}">
                <a16:creationId xmlns:a16="http://schemas.microsoft.com/office/drawing/2014/main" id="{118C1BA8-26E8-4EE5-B671-7B4C71332D99}"/>
              </a:ext>
            </a:extLst>
          </p:cNvPr>
          <p:cNvCxnSpPr>
            <a:cxnSpLocks/>
            <a:stCxn id="252" idx="2"/>
            <a:endCxn id="445" idx="0"/>
          </p:cNvCxnSpPr>
          <p:nvPr/>
        </p:nvCxnSpPr>
        <p:spPr>
          <a:xfrm rot="16200000" flipH="1">
            <a:off x="19372086" y="6505172"/>
            <a:ext cx="234723" cy="56591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Соединительная линия уступом 620">
            <a:extLst>
              <a:ext uri="{FF2B5EF4-FFF2-40B4-BE49-F238E27FC236}">
                <a16:creationId xmlns:a16="http://schemas.microsoft.com/office/drawing/2014/main" id="{C65C93F4-A64C-470D-A732-51488858BB87}"/>
              </a:ext>
            </a:extLst>
          </p:cNvPr>
          <p:cNvCxnSpPr>
            <a:cxnSpLocks/>
            <a:stCxn id="444" idx="2"/>
            <a:endCxn id="446" idx="0"/>
          </p:cNvCxnSpPr>
          <p:nvPr/>
        </p:nvCxnSpPr>
        <p:spPr>
          <a:xfrm rot="16200000" flipH="1">
            <a:off x="18748921" y="6905687"/>
            <a:ext cx="2623397" cy="564573"/>
          </a:xfrm>
          <a:prstGeom prst="bentConnector3">
            <a:avLst>
              <a:gd name="adj1" fmla="val 552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Соединительная линия уступом 620">
            <a:extLst>
              <a:ext uri="{FF2B5EF4-FFF2-40B4-BE49-F238E27FC236}">
                <a16:creationId xmlns:a16="http://schemas.microsoft.com/office/drawing/2014/main" id="{683B48F5-2704-4D4E-B080-1C849F050CE8}"/>
              </a:ext>
            </a:extLst>
          </p:cNvPr>
          <p:cNvCxnSpPr>
            <a:cxnSpLocks/>
            <a:stCxn id="168" idx="2"/>
            <a:endCxn id="227" idx="0"/>
          </p:cNvCxnSpPr>
          <p:nvPr/>
        </p:nvCxnSpPr>
        <p:spPr>
          <a:xfrm rot="5400000">
            <a:off x="21076939" y="5723819"/>
            <a:ext cx="253393" cy="56744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Прямая со стрелкой 467">
            <a:extLst>
              <a:ext uri="{FF2B5EF4-FFF2-40B4-BE49-F238E27FC236}">
                <a16:creationId xmlns:a16="http://schemas.microsoft.com/office/drawing/2014/main" id="{219D5AE1-4A88-466D-A73E-876014274608}"/>
              </a:ext>
            </a:extLst>
          </p:cNvPr>
          <p:cNvCxnSpPr>
            <a:cxnSpLocks/>
            <a:stCxn id="135" idx="2"/>
            <a:endCxn id="444" idx="0"/>
          </p:cNvCxnSpPr>
          <p:nvPr/>
        </p:nvCxnSpPr>
        <p:spPr>
          <a:xfrm>
            <a:off x="19773848" y="5089607"/>
            <a:ext cx="4485" cy="24666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Прямоугольник 294">
            <a:extLst>
              <a:ext uri="{FF2B5EF4-FFF2-40B4-BE49-F238E27FC236}">
                <a16:creationId xmlns:a16="http://schemas.microsoft.com/office/drawing/2014/main" id="{7008E378-8A23-4F95-9657-F91EDC4418D9}"/>
              </a:ext>
            </a:extLst>
          </p:cNvPr>
          <p:cNvSpPr/>
          <p:nvPr/>
        </p:nvSpPr>
        <p:spPr>
          <a:xfrm>
            <a:off x="27023802" y="21481298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</a:t>
            </a:r>
            <a:r>
              <a:rPr lang="ru-RU" sz="700" dirty="0" err="1"/>
              <a:t>Петена</a:t>
            </a:r>
            <a:r>
              <a:rPr lang="ru-RU" sz="700" dirty="0"/>
              <a:t> на пост командующего</a:t>
            </a:r>
          </a:p>
        </p:txBody>
      </p:sp>
      <p:sp>
        <p:nvSpPr>
          <p:cNvPr id="296" name="Прямоугольник 295">
            <a:extLst>
              <a:ext uri="{FF2B5EF4-FFF2-40B4-BE49-F238E27FC236}">
                <a16:creationId xmlns:a16="http://schemas.microsoft.com/office/drawing/2014/main" id="{D29C3B61-191E-4240-9178-FD4F7DD2B517}"/>
              </a:ext>
            </a:extLst>
          </p:cNvPr>
          <p:cNvSpPr/>
          <p:nvPr/>
        </p:nvSpPr>
        <p:spPr>
          <a:xfrm>
            <a:off x="24747840" y="21482917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Продолжить стратегию стационарной обороны</a:t>
            </a:r>
          </a:p>
        </p:txBody>
      </p:sp>
      <p:sp>
        <p:nvSpPr>
          <p:cNvPr id="299" name="Прямоугольник 298">
            <a:extLst>
              <a:ext uri="{FF2B5EF4-FFF2-40B4-BE49-F238E27FC236}">
                <a16:creationId xmlns:a16="http://schemas.microsoft.com/office/drawing/2014/main" id="{986EFB0A-DB9A-40F6-B9C2-C92AE1B0098F}"/>
              </a:ext>
            </a:extLst>
          </p:cNvPr>
          <p:cNvSpPr/>
          <p:nvPr/>
        </p:nvSpPr>
        <p:spPr>
          <a:xfrm>
            <a:off x="24747840" y="22345185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Дополнительное финансирование для Мажино</a:t>
            </a:r>
          </a:p>
        </p:txBody>
      </p:sp>
      <p:sp>
        <p:nvSpPr>
          <p:cNvPr id="301" name="Прямоугольник 300">
            <a:extLst>
              <a:ext uri="{FF2B5EF4-FFF2-40B4-BE49-F238E27FC236}">
                <a16:creationId xmlns:a16="http://schemas.microsoft.com/office/drawing/2014/main" id="{A139A4EF-69B9-4A8E-9425-BF985B309E56}"/>
              </a:ext>
            </a:extLst>
          </p:cNvPr>
          <p:cNvSpPr/>
          <p:nvPr/>
        </p:nvSpPr>
        <p:spPr>
          <a:xfrm>
            <a:off x="23543829" y="23148214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Тактика ежиной обороны</a:t>
            </a:r>
          </a:p>
        </p:txBody>
      </p:sp>
      <p:sp>
        <p:nvSpPr>
          <p:cNvPr id="302" name="Прямоугольник 301">
            <a:extLst>
              <a:ext uri="{FF2B5EF4-FFF2-40B4-BE49-F238E27FC236}">
                <a16:creationId xmlns:a16="http://schemas.microsoft.com/office/drawing/2014/main" id="{ACF1C65E-2C74-4FC5-B63B-DBEB600BE9E7}"/>
              </a:ext>
            </a:extLst>
          </p:cNvPr>
          <p:cNvSpPr/>
          <p:nvPr/>
        </p:nvSpPr>
        <p:spPr>
          <a:xfrm>
            <a:off x="25888832" y="23957387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профессиональной армии</a:t>
            </a:r>
          </a:p>
        </p:txBody>
      </p:sp>
      <p:sp>
        <p:nvSpPr>
          <p:cNvPr id="305" name="Прямоугольник 304">
            <a:extLst>
              <a:ext uri="{FF2B5EF4-FFF2-40B4-BE49-F238E27FC236}">
                <a16:creationId xmlns:a16="http://schemas.microsoft.com/office/drawing/2014/main" id="{62759CF4-4530-4A19-B1F3-5DBD4C994FA4}"/>
              </a:ext>
            </a:extLst>
          </p:cNvPr>
          <p:cNvSpPr/>
          <p:nvPr/>
        </p:nvSpPr>
        <p:spPr>
          <a:xfrm>
            <a:off x="28222204" y="22348129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Моторизация армии</a:t>
            </a:r>
          </a:p>
        </p:txBody>
      </p:sp>
      <p:sp>
        <p:nvSpPr>
          <p:cNvPr id="308" name="Прямоугольник 307">
            <a:extLst>
              <a:ext uri="{FF2B5EF4-FFF2-40B4-BE49-F238E27FC236}">
                <a16:creationId xmlns:a16="http://schemas.microsoft.com/office/drawing/2014/main" id="{B7E78878-F79D-4CB2-971B-ED23B952CA4D}"/>
              </a:ext>
            </a:extLst>
          </p:cNvPr>
          <p:cNvSpPr/>
          <p:nvPr/>
        </p:nvSpPr>
        <p:spPr>
          <a:xfrm>
            <a:off x="28225514" y="23148214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Автономные бронетанковые подразделения</a:t>
            </a:r>
          </a:p>
        </p:txBody>
      </p:sp>
      <p:sp>
        <p:nvSpPr>
          <p:cNvPr id="309" name="Прямоугольник 308">
            <a:extLst>
              <a:ext uri="{FF2B5EF4-FFF2-40B4-BE49-F238E27FC236}">
                <a16:creationId xmlns:a16="http://schemas.microsoft.com/office/drawing/2014/main" id="{E0C55FA7-A7A4-4E11-8C70-201D4E023000}"/>
              </a:ext>
            </a:extLst>
          </p:cNvPr>
          <p:cNvSpPr/>
          <p:nvPr/>
        </p:nvSpPr>
        <p:spPr>
          <a:xfrm>
            <a:off x="27023802" y="23149569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Поддержка авиации по тактике Майера</a:t>
            </a:r>
          </a:p>
        </p:txBody>
      </p:sp>
      <p:sp>
        <p:nvSpPr>
          <p:cNvPr id="312" name="Прямоугольник 311">
            <a:extLst>
              <a:ext uri="{FF2B5EF4-FFF2-40B4-BE49-F238E27FC236}">
                <a16:creationId xmlns:a16="http://schemas.microsoft.com/office/drawing/2014/main" id="{094E9644-4D3D-40BC-B0D6-9DF637B77F4C}"/>
              </a:ext>
            </a:extLst>
          </p:cNvPr>
          <p:cNvSpPr/>
          <p:nvPr/>
        </p:nvSpPr>
        <p:spPr>
          <a:xfrm>
            <a:off x="27023802" y="22336292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Переподготовка старших офицеров</a:t>
            </a:r>
          </a:p>
        </p:txBody>
      </p:sp>
      <p:cxnSp>
        <p:nvCxnSpPr>
          <p:cNvPr id="331" name="Соединительная линия уступом 620">
            <a:extLst>
              <a:ext uri="{FF2B5EF4-FFF2-40B4-BE49-F238E27FC236}">
                <a16:creationId xmlns:a16="http://schemas.microsoft.com/office/drawing/2014/main" id="{AC02C312-DDCB-44FF-AFAD-91002D67C8F7}"/>
              </a:ext>
            </a:extLst>
          </p:cNvPr>
          <p:cNvCxnSpPr>
            <a:cxnSpLocks/>
            <a:stCxn id="234" idx="2"/>
            <a:endCxn id="295" idx="0"/>
          </p:cNvCxnSpPr>
          <p:nvPr/>
        </p:nvCxnSpPr>
        <p:spPr>
          <a:xfrm rot="16200000" flipH="1">
            <a:off x="26756229" y="20750562"/>
            <a:ext cx="326500" cy="113497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Соединительная линия уступом 620">
            <a:extLst>
              <a:ext uri="{FF2B5EF4-FFF2-40B4-BE49-F238E27FC236}">
                <a16:creationId xmlns:a16="http://schemas.microsoft.com/office/drawing/2014/main" id="{5D535146-DED0-44AA-AD87-D1467B2EF906}"/>
              </a:ext>
            </a:extLst>
          </p:cNvPr>
          <p:cNvCxnSpPr>
            <a:cxnSpLocks/>
            <a:stCxn id="234" idx="2"/>
            <a:endCxn id="296" idx="0"/>
          </p:cNvCxnSpPr>
          <p:nvPr/>
        </p:nvCxnSpPr>
        <p:spPr>
          <a:xfrm rot="5400000">
            <a:off x="25617440" y="20748362"/>
            <a:ext cx="328119" cy="114099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Соединительная линия уступом 620">
            <a:extLst>
              <a:ext uri="{FF2B5EF4-FFF2-40B4-BE49-F238E27FC236}">
                <a16:creationId xmlns:a16="http://schemas.microsoft.com/office/drawing/2014/main" id="{5E57A4F6-6045-4C71-958E-E90F291954FE}"/>
              </a:ext>
            </a:extLst>
          </p:cNvPr>
          <p:cNvCxnSpPr>
            <a:cxnSpLocks/>
            <a:stCxn id="295" idx="2"/>
            <a:endCxn id="305" idx="0"/>
          </p:cNvCxnSpPr>
          <p:nvPr/>
        </p:nvCxnSpPr>
        <p:spPr>
          <a:xfrm rot="16200000" flipH="1">
            <a:off x="27922751" y="21585512"/>
            <a:ext cx="326831" cy="119840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Прямая со стрелкой 336">
            <a:extLst>
              <a:ext uri="{FF2B5EF4-FFF2-40B4-BE49-F238E27FC236}">
                <a16:creationId xmlns:a16="http://schemas.microsoft.com/office/drawing/2014/main" id="{DA015B83-BE4B-4AEF-B845-535A7B6B62DB}"/>
              </a:ext>
            </a:extLst>
          </p:cNvPr>
          <p:cNvCxnSpPr>
            <a:cxnSpLocks/>
            <a:stCxn id="295" idx="2"/>
            <a:endCxn id="312" idx="0"/>
          </p:cNvCxnSpPr>
          <p:nvPr/>
        </p:nvCxnSpPr>
        <p:spPr>
          <a:xfrm>
            <a:off x="27486965" y="22021298"/>
            <a:ext cx="0" cy="31499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Прямая со стрелкой 344">
            <a:extLst>
              <a:ext uri="{FF2B5EF4-FFF2-40B4-BE49-F238E27FC236}">
                <a16:creationId xmlns:a16="http://schemas.microsoft.com/office/drawing/2014/main" id="{67CD553F-BDA2-4CC9-B1D1-C274C4D4D028}"/>
              </a:ext>
            </a:extLst>
          </p:cNvPr>
          <p:cNvCxnSpPr>
            <a:cxnSpLocks/>
            <a:stCxn id="312" idx="2"/>
            <a:endCxn id="309" idx="0"/>
          </p:cNvCxnSpPr>
          <p:nvPr/>
        </p:nvCxnSpPr>
        <p:spPr>
          <a:xfrm>
            <a:off x="27486965" y="22876292"/>
            <a:ext cx="0" cy="27327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Соединительная линия уступом 620">
            <a:extLst>
              <a:ext uri="{FF2B5EF4-FFF2-40B4-BE49-F238E27FC236}">
                <a16:creationId xmlns:a16="http://schemas.microsoft.com/office/drawing/2014/main" id="{8B691B24-6E44-4EF0-9281-E69C16B797F2}"/>
              </a:ext>
            </a:extLst>
          </p:cNvPr>
          <p:cNvCxnSpPr>
            <a:cxnSpLocks/>
            <a:stCxn id="312" idx="2"/>
            <a:endCxn id="308" idx="0"/>
          </p:cNvCxnSpPr>
          <p:nvPr/>
        </p:nvCxnSpPr>
        <p:spPr>
          <a:xfrm rot="16200000" flipH="1">
            <a:off x="27951860" y="22411397"/>
            <a:ext cx="271922" cy="120171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Прямая со стрелкой 347">
            <a:extLst>
              <a:ext uri="{FF2B5EF4-FFF2-40B4-BE49-F238E27FC236}">
                <a16:creationId xmlns:a16="http://schemas.microsoft.com/office/drawing/2014/main" id="{FA13BDB9-8CAA-4E3B-879E-949DAA83E4D3}"/>
              </a:ext>
            </a:extLst>
          </p:cNvPr>
          <p:cNvCxnSpPr>
            <a:cxnSpLocks/>
            <a:stCxn id="305" idx="2"/>
            <a:endCxn id="308" idx="0"/>
          </p:cNvCxnSpPr>
          <p:nvPr/>
        </p:nvCxnSpPr>
        <p:spPr>
          <a:xfrm>
            <a:off x="28685367" y="22888129"/>
            <a:ext cx="3310" cy="26008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9" name="Прямоугольник 348">
            <a:extLst>
              <a:ext uri="{FF2B5EF4-FFF2-40B4-BE49-F238E27FC236}">
                <a16:creationId xmlns:a16="http://schemas.microsoft.com/office/drawing/2014/main" id="{A6283260-FFDF-4EBE-9DF9-43164E1B4220}"/>
              </a:ext>
            </a:extLst>
          </p:cNvPr>
          <p:cNvSpPr/>
          <p:nvPr/>
        </p:nvSpPr>
        <p:spPr>
          <a:xfrm>
            <a:off x="24750422" y="23151943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/>
              <a:t>Grand battery</a:t>
            </a:r>
            <a:endParaRPr lang="ru-RU" sz="700" dirty="0"/>
          </a:p>
        </p:txBody>
      </p:sp>
      <p:cxnSp>
        <p:nvCxnSpPr>
          <p:cNvPr id="351" name="Соединительная линия уступом 595">
            <a:extLst>
              <a:ext uri="{FF2B5EF4-FFF2-40B4-BE49-F238E27FC236}">
                <a16:creationId xmlns:a16="http://schemas.microsoft.com/office/drawing/2014/main" id="{ADD0E4FC-4691-4F0F-8B79-C92DF07C303C}"/>
              </a:ext>
            </a:extLst>
          </p:cNvPr>
          <p:cNvCxnSpPr>
            <a:cxnSpLocks/>
            <a:stCxn id="308" idx="2"/>
            <a:endCxn id="302" idx="0"/>
          </p:cNvCxnSpPr>
          <p:nvPr/>
        </p:nvCxnSpPr>
        <p:spPr>
          <a:xfrm rot="5400000">
            <a:off x="27385750" y="22654459"/>
            <a:ext cx="269173" cy="233668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Соединительная линия уступом 595">
            <a:extLst>
              <a:ext uri="{FF2B5EF4-FFF2-40B4-BE49-F238E27FC236}">
                <a16:creationId xmlns:a16="http://schemas.microsoft.com/office/drawing/2014/main" id="{25C1AB5C-771E-4000-9B8E-1664358EE07B}"/>
              </a:ext>
            </a:extLst>
          </p:cNvPr>
          <p:cNvCxnSpPr>
            <a:cxnSpLocks/>
            <a:stCxn id="301" idx="2"/>
            <a:endCxn id="302" idx="0"/>
          </p:cNvCxnSpPr>
          <p:nvPr/>
        </p:nvCxnSpPr>
        <p:spPr>
          <a:xfrm rot="16200000" flipH="1">
            <a:off x="25044907" y="22650298"/>
            <a:ext cx="269173" cy="2345003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Соединительная линия уступом 595">
            <a:extLst>
              <a:ext uri="{FF2B5EF4-FFF2-40B4-BE49-F238E27FC236}">
                <a16:creationId xmlns:a16="http://schemas.microsoft.com/office/drawing/2014/main" id="{CBCE90D3-3C6A-417F-9B30-2777DCE78B5A}"/>
              </a:ext>
            </a:extLst>
          </p:cNvPr>
          <p:cNvCxnSpPr>
            <a:cxnSpLocks/>
            <a:stCxn id="349" idx="2"/>
            <a:endCxn id="302" idx="0"/>
          </p:cNvCxnSpPr>
          <p:nvPr/>
        </p:nvCxnSpPr>
        <p:spPr>
          <a:xfrm rot="16200000" flipH="1">
            <a:off x="25650068" y="23255460"/>
            <a:ext cx="265444" cy="113841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Соединительная линия уступом 595">
            <a:extLst>
              <a:ext uri="{FF2B5EF4-FFF2-40B4-BE49-F238E27FC236}">
                <a16:creationId xmlns:a16="http://schemas.microsoft.com/office/drawing/2014/main" id="{DEADF6F6-FC5E-4096-8D24-499AD21FBD2E}"/>
              </a:ext>
            </a:extLst>
          </p:cNvPr>
          <p:cNvCxnSpPr>
            <a:cxnSpLocks/>
            <a:stCxn id="309" idx="2"/>
            <a:endCxn id="302" idx="0"/>
          </p:cNvCxnSpPr>
          <p:nvPr/>
        </p:nvCxnSpPr>
        <p:spPr>
          <a:xfrm rot="5400000">
            <a:off x="26785571" y="23255993"/>
            <a:ext cx="267818" cy="113497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Прямая со стрелкой 357">
            <a:extLst>
              <a:ext uri="{FF2B5EF4-FFF2-40B4-BE49-F238E27FC236}">
                <a16:creationId xmlns:a16="http://schemas.microsoft.com/office/drawing/2014/main" id="{1D21D7F0-0FF5-4FF8-AC44-FFCF584E13D6}"/>
              </a:ext>
            </a:extLst>
          </p:cNvPr>
          <p:cNvCxnSpPr>
            <a:cxnSpLocks/>
            <a:stCxn id="296" idx="2"/>
            <a:endCxn id="299" idx="0"/>
          </p:cNvCxnSpPr>
          <p:nvPr/>
        </p:nvCxnSpPr>
        <p:spPr>
          <a:xfrm>
            <a:off x="25211003" y="22022917"/>
            <a:ext cx="0" cy="32226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Прямая со стрелкой 360">
            <a:extLst>
              <a:ext uri="{FF2B5EF4-FFF2-40B4-BE49-F238E27FC236}">
                <a16:creationId xmlns:a16="http://schemas.microsoft.com/office/drawing/2014/main" id="{18191775-8916-47FA-A7F8-9945CF97C233}"/>
              </a:ext>
            </a:extLst>
          </p:cNvPr>
          <p:cNvCxnSpPr>
            <a:cxnSpLocks/>
            <a:stCxn id="299" idx="2"/>
            <a:endCxn id="349" idx="0"/>
          </p:cNvCxnSpPr>
          <p:nvPr/>
        </p:nvCxnSpPr>
        <p:spPr>
          <a:xfrm>
            <a:off x="25211003" y="22885185"/>
            <a:ext cx="2582" cy="26675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Соединительная линия уступом 595">
            <a:extLst>
              <a:ext uri="{FF2B5EF4-FFF2-40B4-BE49-F238E27FC236}">
                <a16:creationId xmlns:a16="http://schemas.microsoft.com/office/drawing/2014/main" id="{3CF8CF5E-D012-48B4-B22E-75462E2BEC5F}"/>
              </a:ext>
            </a:extLst>
          </p:cNvPr>
          <p:cNvCxnSpPr>
            <a:cxnSpLocks/>
            <a:stCxn id="296" idx="2"/>
            <a:endCxn id="377" idx="0"/>
          </p:cNvCxnSpPr>
          <p:nvPr/>
        </p:nvCxnSpPr>
        <p:spPr>
          <a:xfrm rot="16200000" flipH="1">
            <a:off x="25620924" y="21612995"/>
            <a:ext cx="321148" cy="114099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Соединительная линия уступом 595">
            <a:extLst>
              <a:ext uri="{FF2B5EF4-FFF2-40B4-BE49-F238E27FC236}">
                <a16:creationId xmlns:a16="http://schemas.microsoft.com/office/drawing/2014/main" id="{9637F399-2433-4B02-9931-1E26E07F79DF}"/>
              </a:ext>
            </a:extLst>
          </p:cNvPr>
          <p:cNvCxnSpPr>
            <a:cxnSpLocks/>
            <a:stCxn id="295" idx="2"/>
            <a:endCxn id="377" idx="0"/>
          </p:cNvCxnSpPr>
          <p:nvPr/>
        </p:nvCxnSpPr>
        <p:spPr>
          <a:xfrm rot="5400000">
            <a:off x="26758097" y="21615196"/>
            <a:ext cx="322767" cy="113497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6" name="Прямоугольник 365">
            <a:extLst>
              <a:ext uri="{FF2B5EF4-FFF2-40B4-BE49-F238E27FC236}">
                <a16:creationId xmlns:a16="http://schemas.microsoft.com/office/drawing/2014/main" id="{391CA492-D397-48BD-883A-6A194ADDB7F9}"/>
              </a:ext>
            </a:extLst>
          </p:cNvPr>
          <p:cNvSpPr/>
          <p:nvPr/>
        </p:nvSpPr>
        <p:spPr>
          <a:xfrm>
            <a:off x="23549438" y="22345185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Стандартизация фортификаций</a:t>
            </a:r>
          </a:p>
        </p:txBody>
      </p:sp>
      <p:cxnSp>
        <p:nvCxnSpPr>
          <p:cNvPr id="370" name="Соединительная линия уступом 620">
            <a:extLst>
              <a:ext uri="{FF2B5EF4-FFF2-40B4-BE49-F238E27FC236}">
                <a16:creationId xmlns:a16="http://schemas.microsoft.com/office/drawing/2014/main" id="{8D79AB5B-7485-4712-B9BB-B03A6B0DABDD}"/>
              </a:ext>
            </a:extLst>
          </p:cNvPr>
          <p:cNvCxnSpPr>
            <a:cxnSpLocks/>
            <a:stCxn id="296" idx="2"/>
            <a:endCxn id="366" idx="0"/>
          </p:cNvCxnSpPr>
          <p:nvPr/>
        </p:nvCxnSpPr>
        <p:spPr>
          <a:xfrm rot="5400000">
            <a:off x="24450668" y="21584850"/>
            <a:ext cx="322268" cy="119840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Соединительная линия уступом 620">
            <a:extLst>
              <a:ext uri="{FF2B5EF4-FFF2-40B4-BE49-F238E27FC236}">
                <a16:creationId xmlns:a16="http://schemas.microsoft.com/office/drawing/2014/main" id="{A670595C-ECB2-4176-8E98-880D643BE88B}"/>
              </a:ext>
            </a:extLst>
          </p:cNvPr>
          <p:cNvCxnSpPr>
            <a:cxnSpLocks/>
            <a:stCxn id="299" idx="2"/>
            <a:endCxn id="301" idx="0"/>
          </p:cNvCxnSpPr>
          <p:nvPr/>
        </p:nvCxnSpPr>
        <p:spPr>
          <a:xfrm rot="5400000">
            <a:off x="24477484" y="22414694"/>
            <a:ext cx="263029" cy="120401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0" name="Прямоугольник 379">
            <a:extLst>
              <a:ext uri="{FF2B5EF4-FFF2-40B4-BE49-F238E27FC236}">
                <a16:creationId xmlns:a16="http://schemas.microsoft.com/office/drawing/2014/main" id="{5A5FAC23-891F-46A8-8FE4-99B0165671E2}"/>
              </a:ext>
            </a:extLst>
          </p:cNvPr>
          <p:cNvSpPr/>
          <p:nvPr/>
        </p:nvSpPr>
        <p:spPr>
          <a:xfrm>
            <a:off x="27623003" y="23957387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Тактика моторизированного прорыва</a:t>
            </a:r>
          </a:p>
        </p:txBody>
      </p:sp>
      <p:cxnSp>
        <p:nvCxnSpPr>
          <p:cNvPr id="381" name="Соединительная линия уступом 620">
            <a:extLst>
              <a:ext uri="{FF2B5EF4-FFF2-40B4-BE49-F238E27FC236}">
                <a16:creationId xmlns:a16="http://schemas.microsoft.com/office/drawing/2014/main" id="{C862B6E1-AA2D-4F86-9F45-FDE225C04F1B}"/>
              </a:ext>
            </a:extLst>
          </p:cNvPr>
          <p:cNvCxnSpPr>
            <a:cxnSpLocks/>
            <a:stCxn id="308" idx="2"/>
            <a:endCxn id="380" idx="0"/>
          </p:cNvCxnSpPr>
          <p:nvPr/>
        </p:nvCxnSpPr>
        <p:spPr>
          <a:xfrm rot="5400000">
            <a:off x="28252836" y="23521545"/>
            <a:ext cx="269173" cy="60251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Соединительная линия уступом 620">
            <a:extLst>
              <a:ext uri="{FF2B5EF4-FFF2-40B4-BE49-F238E27FC236}">
                <a16:creationId xmlns:a16="http://schemas.microsoft.com/office/drawing/2014/main" id="{5EB7A2D7-3CD1-4553-BE8A-789B51CF3E32}"/>
              </a:ext>
            </a:extLst>
          </p:cNvPr>
          <p:cNvCxnSpPr>
            <a:cxnSpLocks/>
            <a:stCxn id="309" idx="2"/>
            <a:endCxn id="380" idx="0"/>
          </p:cNvCxnSpPr>
          <p:nvPr/>
        </p:nvCxnSpPr>
        <p:spPr>
          <a:xfrm rot="16200000" flipH="1">
            <a:off x="27652656" y="23523877"/>
            <a:ext cx="267818" cy="59920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6" name="Прямоугольник 385">
            <a:extLst>
              <a:ext uri="{FF2B5EF4-FFF2-40B4-BE49-F238E27FC236}">
                <a16:creationId xmlns:a16="http://schemas.microsoft.com/office/drawing/2014/main" id="{25DCB577-EA14-4EF1-8A6E-35501D841EAE}"/>
              </a:ext>
            </a:extLst>
          </p:cNvPr>
          <p:cNvSpPr/>
          <p:nvPr/>
        </p:nvSpPr>
        <p:spPr>
          <a:xfrm>
            <a:off x="24151488" y="23961942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Сконцентрироваться на выборе Луи Морена</a:t>
            </a:r>
          </a:p>
        </p:txBody>
      </p:sp>
      <p:cxnSp>
        <p:nvCxnSpPr>
          <p:cNvPr id="387" name="Соединительная линия уступом 620">
            <a:extLst>
              <a:ext uri="{FF2B5EF4-FFF2-40B4-BE49-F238E27FC236}">
                <a16:creationId xmlns:a16="http://schemas.microsoft.com/office/drawing/2014/main" id="{DE3752C1-EC20-4819-A028-095B0D327193}"/>
              </a:ext>
            </a:extLst>
          </p:cNvPr>
          <p:cNvCxnSpPr>
            <a:cxnSpLocks/>
            <a:stCxn id="349" idx="2"/>
            <a:endCxn id="386" idx="0"/>
          </p:cNvCxnSpPr>
          <p:nvPr/>
        </p:nvCxnSpPr>
        <p:spPr>
          <a:xfrm rot="5400000">
            <a:off x="24779119" y="23527475"/>
            <a:ext cx="269999" cy="59893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" name="Прямоугольник 409">
            <a:extLst>
              <a:ext uri="{FF2B5EF4-FFF2-40B4-BE49-F238E27FC236}">
                <a16:creationId xmlns:a16="http://schemas.microsoft.com/office/drawing/2014/main" id="{3EF771E8-AF92-4B22-B8A3-D2522BB1D173}"/>
              </a:ext>
            </a:extLst>
          </p:cNvPr>
          <p:cNvSpPr/>
          <p:nvPr/>
        </p:nvSpPr>
        <p:spPr>
          <a:xfrm>
            <a:off x="24151488" y="24767387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Разработка сверхтяжёлых танков</a:t>
            </a:r>
          </a:p>
        </p:txBody>
      </p:sp>
      <p:cxnSp>
        <p:nvCxnSpPr>
          <p:cNvPr id="411" name="Прямая со стрелкой 410">
            <a:extLst>
              <a:ext uri="{FF2B5EF4-FFF2-40B4-BE49-F238E27FC236}">
                <a16:creationId xmlns:a16="http://schemas.microsoft.com/office/drawing/2014/main" id="{EDF0A284-4521-4E28-BFF6-E726A9E71ABA}"/>
              </a:ext>
            </a:extLst>
          </p:cNvPr>
          <p:cNvCxnSpPr>
            <a:cxnSpLocks/>
            <a:stCxn id="386" idx="2"/>
            <a:endCxn id="410" idx="0"/>
          </p:cNvCxnSpPr>
          <p:nvPr/>
        </p:nvCxnSpPr>
        <p:spPr>
          <a:xfrm>
            <a:off x="24614651" y="24501942"/>
            <a:ext cx="0" cy="26544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" name="Прямоугольник 413">
            <a:extLst>
              <a:ext uri="{FF2B5EF4-FFF2-40B4-BE49-F238E27FC236}">
                <a16:creationId xmlns:a16="http://schemas.microsoft.com/office/drawing/2014/main" id="{3F65DC5C-8317-4936-B262-F4464A02897F}"/>
              </a:ext>
            </a:extLst>
          </p:cNvPr>
          <p:cNvSpPr/>
          <p:nvPr/>
        </p:nvSpPr>
        <p:spPr>
          <a:xfrm>
            <a:off x="27623003" y="24767387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Разработка САУ</a:t>
            </a:r>
          </a:p>
        </p:txBody>
      </p:sp>
      <p:cxnSp>
        <p:nvCxnSpPr>
          <p:cNvPr id="415" name="Прямая со стрелкой 414">
            <a:extLst>
              <a:ext uri="{FF2B5EF4-FFF2-40B4-BE49-F238E27FC236}">
                <a16:creationId xmlns:a16="http://schemas.microsoft.com/office/drawing/2014/main" id="{594BF6DC-AB2E-42D3-BCF7-8A483FC4E294}"/>
              </a:ext>
            </a:extLst>
          </p:cNvPr>
          <p:cNvCxnSpPr>
            <a:cxnSpLocks/>
            <a:stCxn id="380" idx="2"/>
            <a:endCxn id="414" idx="0"/>
          </p:cNvCxnSpPr>
          <p:nvPr/>
        </p:nvCxnSpPr>
        <p:spPr>
          <a:xfrm>
            <a:off x="28086166" y="24497387"/>
            <a:ext cx="0" cy="2700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0" name="Прямоугольник 349">
            <a:extLst>
              <a:ext uri="{FF2B5EF4-FFF2-40B4-BE49-F238E27FC236}">
                <a16:creationId xmlns:a16="http://schemas.microsoft.com/office/drawing/2014/main" id="{E4F8202D-E0A0-4FEF-9048-C9AE139FEE7E}"/>
              </a:ext>
            </a:extLst>
          </p:cNvPr>
          <p:cNvSpPr/>
          <p:nvPr/>
        </p:nvSpPr>
        <p:spPr>
          <a:xfrm>
            <a:off x="24534684" y="2183802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Увеличение срока службы</a:t>
            </a:r>
            <a:r>
              <a:rPr lang="ru-RU" sz="500" dirty="0"/>
              <a:t>(17 марта : Срок действительной военной службы увеличен до двух лет)</a:t>
            </a:r>
            <a:endParaRPr lang="ru-RU" sz="700" dirty="0"/>
          </a:p>
        </p:txBody>
      </p:sp>
      <p:cxnSp>
        <p:nvCxnSpPr>
          <p:cNvPr id="360" name="Прямая со стрелкой 359">
            <a:extLst>
              <a:ext uri="{FF2B5EF4-FFF2-40B4-BE49-F238E27FC236}">
                <a16:creationId xmlns:a16="http://schemas.microsoft.com/office/drawing/2014/main" id="{221D054B-9808-4236-9164-66FCDDBC0B23}"/>
              </a:ext>
            </a:extLst>
          </p:cNvPr>
          <p:cNvCxnSpPr>
            <a:cxnSpLocks/>
            <a:stCxn id="582" idx="2"/>
            <a:endCxn id="350" idx="0"/>
          </p:cNvCxnSpPr>
          <p:nvPr/>
        </p:nvCxnSpPr>
        <p:spPr>
          <a:xfrm flipH="1">
            <a:off x="24997847" y="1909129"/>
            <a:ext cx="1" cy="27467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Соединительная линия уступом 595">
            <a:extLst>
              <a:ext uri="{FF2B5EF4-FFF2-40B4-BE49-F238E27FC236}">
                <a16:creationId xmlns:a16="http://schemas.microsoft.com/office/drawing/2014/main" id="{404522E8-98CE-48F3-886B-3DFEFCAB2F04}"/>
              </a:ext>
            </a:extLst>
          </p:cNvPr>
          <p:cNvCxnSpPr>
            <a:cxnSpLocks/>
            <a:stCxn id="312" idx="2"/>
            <a:endCxn id="141" idx="0"/>
          </p:cNvCxnSpPr>
          <p:nvPr/>
        </p:nvCxnSpPr>
        <p:spPr>
          <a:xfrm rot="5400000">
            <a:off x="26781132" y="22448233"/>
            <a:ext cx="277774" cy="113389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Соединительная линия уступом 595">
            <a:extLst>
              <a:ext uri="{FF2B5EF4-FFF2-40B4-BE49-F238E27FC236}">
                <a16:creationId xmlns:a16="http://schemas.microsoft.com/office/drawing/2014/main" id="{036731F6-216F-4CF7-829B-3EF2071868D8}"/>
              </a:ext>
            </a:extLst>
          </p:cNvPr>
          <p:cNvCxnSpPr>
            <a:cxnSpLocks/>
            <a:stCxn id="299" idx="2"/>
            <a:endCxn id="141" idx="0"/>
          </p:cNvCxnSpPr>
          <p:nvPr/>
        </p:nvCxnSpPr>
        <p:spPr>
          <a:xfrm rot="16200000" flipH="1">
            <a:off x="25647598" y="22448590"/>
            <a:ext cx="268881" cy="114207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7" name="Прямоугольник 376">
            <a:extLst>
              <a:ext uri="{FF2B5EF4-FFF2-40B4-BE49-F238E27FC236}">
                <a16:creationId xmlns:a16="http://schemas.microsoft.com/office/drawing/2014/main" id="{F240AE28-BBA5-4300-8B71-54E9A3529D50}"/>
              </a:ext>
            </a:extLst>
          </p:cNvPr>
          <p:cNvSpPr/>
          <p:nvPr/>
        </p:nvSpPr>
        <p:spPr>
          <a:xfrm>
            <a:off x="25888831" y="22344065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Кредит на национальную оборону</a:t>
            </a:r>
          </a:p>
        </p:txBody>
      </p:sp>
      <p:cxnSp>
        <p:nvCxnSpPr>
          <p:cNvPr id="378" name="Прямая со стрелкой 377">
            <a:extLst>
              <a:ext uri="{FF2B5EF4-FFF2-40B4-BE49-F238E27FC236}">
                <a16:creationId xmlns:a16="http://schemas.microsoft.com/office/drawing/2014/main" id="{E1178EE5-C30E-4E5B-BB56-4E9A85C0F81E}"/>
              </a:ext>
            </a:extLst>
          </p:cNvPr>
          <p:cNvCxnSpPr>
            <a:cxnSpLocks/>
            <a:stCxn id="200" idx="2"/>
            <a:endCxn id="191" idx="0"/>
          </p:cNvCxnSpPr>
          <p:nvPr/>
        </p:nvCxnSpPr>
        <p:spPr>
          <a:xfrm>
            <a:off x="32920254" y="21139716"/>
            <a:ext cx="0" cy="33111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Прямоугольник 383">
            <a:extLst>
              <a:ext uri="{FF2B5EF4-FFF2-40B4-BE49-F238E27FC236}">
                <a16:creationId xmlns:a16="http://schemas.microsoft.com/office/drawing/2014/main" id="{E2106C95-39D3-4699-BF89-0430620D7EF8}"/>
              </a:ext>
            </a:extLst>
          </p:cNvPr>
          <p:cNvSpPr/>
          <p:nvPr/>
        </p:nvSpPr>
        <p:spPr>
          <a:xfrm>
            <a:off x="19368174" y="18331630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Введение линкоров класса «Дюнкерк» в эксплуатацию</a:t>
            </a:r>
          </a:p>
        </p:txBody>
      </p:sp>
      <p:sp>
        <p:nvSpPr>
          <p:cNvPr id="385" name="Прямоугольник 384">
            <a:extLst>
              <a:ext uri="{FF2B5EF4-FFF2-40B4-BE49-F238E27FC236}">
                <a16:creationId xmlns:a16="http://schemas.microsoft.com/office/drawing/2014/main" id="{D7B11610-F004-4A2B-8C30-3A2511789940}"/>
              </a:ext>
            </a:extLst>
          </p:cNvPr>
          <p:cNvSpPr/>
          <p:nvPr/>
        </p:nvSpPr>
        <p:spPr>
          <a:xfrm>
            <a:off x="19368173" y="19080913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Заложить новый класс линкора</a:t>
            </a:r>
          </a:p>
        </p:txBody>
      </p:sp>
      <p:sp>
        <p:nvSpPr>
          <p:cNvPr id="390" name="Прямоугольник 389">
            <a:extLst>
              <a:ext uri="{FF2B5EF4-FFF2-40B4-BE49-F238E27FC236}">
                <a16:creationId xmlns:a16="http://schemas.microsoft.com/office/drawing/2014/main" id="{E498CB95-D605-4914-A6AD-3C16C85FD58E}"/>
              </a:ext>
            </a:extLst>
          </p:cNvPr>
          <p:cNvSpPr/>
          <p:nvPr/>
        </p:nvSpPr>
        <p:spPr>
          <a:xfrm>
            <a:off x="19368173" y="20619541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Рывок в </a:t>
            </a:r>
            <a:r>
              <a:rPr lang="ru-RU" sz="600" dirty="0" err="1"/>
              <a:t>линкоростроении</a:t>
            </a:r>
            <a:endParaRPr lang="ru-RU" sz="700" dirty="0"/>
          </a:p>
        </p:txBody>
      </p:sp>
      <p:sp>
        <p:nvSpPr>
          <p:cNvPr id="391" name="Прямоугольник 390">
            <a:extLst>
              <a:ext uri="{FF2B5EF4-FFF2-40B4-BE49-F238E27FC236}">
                <a16:creationId xmlns:a16="http://schemas.microsoft.com/office/drawing/2014/main" id="{1D9A4B7B-F5A6-4CC2-9EC9-585ACB29A23D}"/>
              </a:ext>
            </a:extLst>
          </p:cNvPr>
          <p:cNvSpPr/>
          <p:nvPr/>
        </p:nvSpPr>
        <p:spPr>
          <a:xfrm>
            <a:off x="18152494" y="20622310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программу подводных крейсеров</a:t>
            </a:r>
          </a:p>
        </p:txBody>
      </p:sp>
      <p:sp>
        <p:nvSpPr>
          <p:cNvPr id="393" name="Прямоугольник 392">
            <a:extLst>
              <a:ext uri="{FF2B5EF4-FFF2-40B4-BE49-F238E27FC236}">
                <a16:creationId xmlns:a16="http://schemas.microsoft.com/office/drawing/2014/main" id="{24A206EE-40D6-469C-A366-13807CE267FD}"/>
              </a:ext>
            </a:extLst>
          </p:cNvPr>
          <p:cNvSpPr/>
          <p:nvPr/>
        </p:nvSpPr>
        <p:spPr>
          <a:xfrm>
            <a:off x="16949668" y="19079209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Продолжить развитие подводного флота (1939)</a:t>
            </a:r>
          </a:p>
        </p:txBody>
      </p:sp>
      <p:sp>
        <p:nvSpPr>
          <p:cNvPr id="394" name="Прямоугольник 393">
            <a:extLst>
              <a:ext uri="{FF2B5EF4-FFF2-40B4-BE49-F238E27FC236}">
                <a16:creationId xmlns:a16="http://schemas.microsoft.com/office/drawing/2014/main" id="{9843346A-3C6C-43B8-B21E-F461E0B3A65C}"/>
              </a:ext>
            </a:extLst>
          </p:cNvPr>
          <p:cNvSpPr/>
          <p:nvPr/>
        </p:nvSpPr>
        <p:spPr>
          <a:xfrm>
            <a:off x="16948240" y="20622084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Морской «Феникс»</a:t>
            </a:r>
          </a:p>
        </p:txBody>
      </p:sp>
      <p:sp>
        <p:nvSpPr>
          <p:cNvPr id="395" name="Прямоугольник 394">
            <a:extLst>
              <a:ext uri="{FF2B5EF4-FFF2-40B4-BE49-F238E27FC236}">
                <a16:creationId xmlns:a16="http://schemas.microsoft.com/office/drawing/2014/main" id="{E109C510-C827-4D35-8DB1-33A0CAC024E4}"/>
              </a:ext>
            </a:extLst>
          </p:cNvPr>
          <p:cNvSpPr/>
          <p:nvPr/>
        </p:nvSpPr>
        <p:spPr>
          <a:xfrm>
            <a:off x="18156731" y="19821421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Выделить средства для увеличения флота</a:t>
            </a:r>
          </a:p>
        </p:txBody>
      </p:sp>
      <p:sp>
        <p:nvSpPr>
          <p:cNvPr id="400" name="Прямоугольник 399">
            <a:extLst>
              <a:ext uri="{FF2B5EF4-FFF2-40B4-BE49-F238E27FC236}">
                <a16:creationId xmlns:a16="http://schemas.microsoft.com/office/drawing/2014/main" id="{F5B3C573-C8AC-4E2B-BF5E-24E42409FDC8}"/>
              </a:ext>
            </a:extLst>
          </p:cNvPr>
          <p:cNvSpPr/>
          <p:nvPr/>
        </p:nvSpPr>
        <p:spPr>
          <a:xfrm>
            <a:off x="18156268" y="19075481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Подготовить технологии для модернизации эсминцев</a:t>
            </a:r>
          </a:p>
        </p:txBody>
      </p:sp>
      <p:sp>
        <p:nvSpPr>
          <p:cNvPr id="399" name="Прямоугольник 398">
            <a:extLst>
              <a:ext uri="{FF2B5EF4-FFF2-40B4-BE49-F238E27FC236}">
                <a16:creationId xmlns:a16="http://schemas.microsoft.com/office/drawing/2014/main" id="{02AEDB2C-027A-4D72-8AC8-9CEF212067BE}"/>
              </a:ext>
            </a:extLst>
          </p:cNvPr>
          <p:cNvSpPr/>
          <p:nvPr/>
        </p:nvSpPr>
        <p:spPr>
          <a:xfrm>
            <a:off x="17550481" y="21481298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Принять доктрину </a:t>
            </a:r>
            <a:r>
              <a:rPr lang="ru-RU" sz="700" dirty="0" err="1"/>
              <a:t>Кастекса</a:t>
            </a:r>
            <a:endParaRPr lang="ru-RU" sz="700" dirty="0"/>
          </a:p>
        </p:txBody>
      </p:sp>
      <p:sp>
        <p:nvSpPr>
          <p:cNvPr id="401" name="Прямоугольник 400">
            <a:extLst>
              <a:ext uri="{FF2B5EF4-FFF2-40B4-BE49-F238E27FC236}">
                <a16:creationId xmlns:a16="http://schemas.microsoft.com/office/drawing/2014/main" id="{60BFB6B5-D184-4726-8E9A-2183B3BFB204}"/>
              </a:ext>
            </a:extLst>
          </p:cNvPr>
          <p:cNvSpPr/>
          <p:nvPr/>
        </p:nvSpPr>
        <p:spPr>
          <a:xfrm>
            <a:off x="16949667" y="22341942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Строгая организация штабного командования</a:t>
            </a:r>
          </a:p>
        </p:txBody>
      </p:sp>
      <p:sp>
        <p:nvSpPr>
          <p:cNvPr id="403" name="Прямоугольник 402">
            <a:extLst>
              <a:ext uri="{FF2B5EF4-FFF2-40B4-BE49-F238E27FC236}">
                <a16:creationId xmlns:a16="http://schemas.microsoft.com/office/drawing/2014/main" id="{72B8F598-21A8-4229-88B8-5BFC28C17A83}"/>
              </a:ext>
            </a:extLst>
          </p:cNvPr>
          <p:cNvSpPr/>
          <p:nvPr/>
        </p:nvSpPr>
        <p:spPr>
          <a:xfrm>
            <a:off x="21151538" y="21481297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Избавиться от Азиатского наследия империи </a:t>
            </a:r>
            <a:r>
              <a:rPr lang="ru-RU" sz="200" dirty="0"/>
              <a:t>(В 1939 году </a:t>
            </a:r>
            <a:r>
              <a:rPr lang="ru-RU" sz="200" dirty="0" err="1"/>
              <a:t>Кастекс</a:t>
            </a:r>
            <a:r>
              <a:rPr lang="ru-RU" sz="200" dirty="0"/>
              <a:t> рекомендовал предоставить независимость Индокитаю , который было невозможно защитить от Японии , а также Сирии и Ливану , чтобы иметь возможность сделать их союзниками)</a:t>
            </a:r>
            <a:endParaRPr lang="ru-RU" sz="700" dirty="0"/>
          </a:p>
        </p:txBody>
      </p:sp>
      <p:cxnSp>
        <p:nvCxnSpPr>
          <p:cNvPr id="405" name="Соединительная линия уступом 620">
            <a:extLst>
              <a:ext uri="{FF2B5EF4-FFF2-40B4-BE49-F238E27FC236}">
                <a16:creationId xmlns:a16="http://schemas.microsoft.com/office/drawing/2014/main" id="{850483F9-3654-4014-91C1-B271888AE795}"/>
              </a:ext>
            </a:extLst>
          </p:cNvPr>
          <p:cNvCxnSpPr>
            <a:cxnSpLocks/>
            <a:stCxn id="161" idx="2"/>
            <a:endCxn id="403" idx="0"/>
          </p:cNvCxnSpPr>
          <p:nvPr/>
        </p:nvCxnSpPr>
        <p:spPr>
          <a:xfrm rot="5400000">
            <a:off x="22079749" y="20695602"/>
            <a:ext cx="320647" cy="125074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7" name="Прямоугольник 406">
            <a:extLst>
              <a:ext uri="{FF2B5EF4-FFF2-40B4-BE49-F238E27FC236}">
                <a16:creationId xmlns:a16="http://schemas.microsoft.com/office/drawing/2014/main" id="{139DE6E6-744D-4A16-9A1F-8A1E56EE2FA5}"/>
              </a:ext>
            </a:extLst>
          </p:cNvPr>
          <p:cNvSpPr/>
          <p:nvPr/>
        </p:nvSpPr>
        <p:spPr>
          <a:xfrm>
            <a:off x="17550481" y="23148214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Реструктуризация французской военно-морской системы</a:t>
            </a:r>
          </a:p>
        </p:txBody>
      </p:sp>
      <p:cxnSp>
        <p:nvCxnSpPr>
          <p:cNvPr id="408" name="Соединительная линия уступом 620">
            <a:extLst>
              <a:ext uri="{FF2B5EF4-FFF2-40B4-BE49-F238E27FC236}">
                <a16:creationId xmlns:a16="http://schemas.microsoft.com/office/drawing/2014/main" id="{CEEAF265-5C67-485B-A811-F2D0CDD6F332}"/>
              </a:ext>
            </a:extLst>
          </p:cNvPr>
          <p:cNvCxnSpPr>
            <a:cxnSpLocks/>
            <a:stCxn id="384" idx="2"/>
            <a:endCxn id="393" idx="0"/>
          </p:cNvCxnSpPr>
          <p:nvPr/>
        </p:nvCxnSpPr>
        <p:spPr>
          <a:xfrm rot="5400000">
            <a:off x="18518295" y="17766166"/>
            <a:ext cx="207579" cy="241850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Соединительная линия уступом 620">
            <a:extLst>
              <a:ext uri="{FF2B5EF4-FFF2-40B4-BE49-F238E27FC236}">
                <a16:creationId xmlns:a16="http://schemas.microsoft.com/office/drawing/2014/main" id="{1B403429-79F8-43AD-8D9E-D97E08743448}"/>
              </a:ext>
            </a:extLst>
          </p:cNvPr>
          <p:cNvCxnSpPr>
            <a:cxnSpLocks/>
            <a:stCxn id="384" idx="2"/>
            <a:endCxn id="400" idx="0"/>
          </p:cNvCxnSpPr>
          <p:nvPr/>
        </p:nvCxnSpPr>
        <p:spPr>
          <a:xfrm rot="5400000">
            <a:off x="19123459" y="18367602"/>
            <a:ext cx="203851" cy="121190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Прямая со стрелкой 417">
            <a:extLst>
              <a:ext uri="{FF2B5EF4-FFF2-40B4-BE49-F238E27FC236}">
                <a16:creationId xmlns:a16="http://schemas.microsoft.com/office/drawing/2014/main" id="{651DD84F-062F-42CF-8BDB-33D8E3A82AF8}"/>
              </a:ext>
            </a:extLst>
          </p:cNvPr>
          <p:cNvCxnSpPr>
            <a:cxnSpLocks/>
            <a:stCxn id="384" idx="2"/>
            <a:endCxn id="385" idx="0"/>
          </p:cNvCxnSpPr>
          <p:nvPr/>
        </p:nvCxnSpPr>
        <p:spPr>
          <a:xfrm flipH="1">
            <a:off x="19831336" y="18871630"/>
            <a:ext cx="1" cy="20928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Соединительная линия уступом 595">
            <a:extLst>
              <a:ext uri="{FF2B5EF4-FFF2-40B4-BE49-F238E27FC236}">
                <a16:creationId xmlns:a16="http://schemas.microsoft.com/office/drawing/2014/main" id="{E2D12288-C2A5-41B9-80C8-A555C25B9861}"/>
              </a:ext>
            </a:extLst>
          </p:cNvPr>
          <p:cNvCxnSpPr>
            <a:cxnSpLocks/>
            <a:stCxn id="393" idx="2"/>
            <a:endCxn id="395" idx="0"/>
          </p:cNvCxnSpPr>
          <p:nvPr/>
        </p:nvCxnSpPr>
        <p:spPr>
          <a:xfrm rot="16200000" flipH="1">
            <a:off x="17915256" y="19116783"/>
            <a:ext cx="202212" cy="1207063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Соединительная линия уступом 595">
            <a:extLst>
              <a:ext uri="{FF2B5EF4-FFF2-40B4-BE49-F238E27FC236}">
                <a16:creationId xmlns:a16="http://schemas.microsoft.com/office/drawing/2014/main" id="{EA88B3D3-90FB-4665-8CAB-A0CD467CDEE4}"/>
              </a:ext>
            </a:extLst>
          </p:cNvPr>
          <p:cNvCxnSpPr>
            <a:cxnSpLocks/>
            <a:stCxn id="385" idx="2"/>
            <a:endCxn id="395" idx="0"/>
          </p:cNvCxnSpPr>
          <p:nvPr/>
        </p:nvCxnSpPr>
        <p:spPr>
          <a:xfrm rot="5400000">
            <a:off x="19125361" y="19115446"/>
            <a:ext cx="200508" cy="121144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Соединительная линия уступом 595">
            <a:extLst>
              <a:ext uri="{FF2B5EF4-FFF2-40B4-BE49-F238E27FC236}">
                <a16:creationId xmlns:a16="http://schemas.microsoft.com/office/drawing/2014/main" id="{E2097CD4-90D1-4DE4-BC63-DCD43605E06D}"/>
              </a:ext>
            </a:extLst>
          </p:cNvPr>
          <p:cNvCxnSpPr>
            <a:cxnSpLocks/>
            <a:stCxn id="400" idx="2"/>
            <a:endCxn id="395" idx="0"/>
          </p:cNvCxnSpPr>
          <p:nvPr/>
        </p:nvCxnSpPr>
        <p:spPr>
          <a:xfrm rot="16200000" flipH="1">
            <a:off x="18516692" y="19718219"/>
            <a:ext cx="205940" cy="463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Соединительная линия уступом 620">
            <a:extLst>
              <a:ext uri="{FF2B5EF4-FFF2-40B4-BE49-F238E27FC236}">
                <a16:creationId xmlns:a16="http://schemas.microsoft.com/office/drawing/2014/main" id="{88BA107F-36E2-4878-88AA-D9D1594A7BFA}"/>
              </a:ext>
            </a:extLst>
          </p:cNvPr>
          <p:cNvCxnSpPr>
            <a:cxnSpLocks/>
            <a:stCxn id="395" idx="2"/>
            <a:endCxn id="394" idx="0"/>
          </p:cNvCxnSpPr>
          <p:nvPr/>
        </p:nvCxnSpPr>
        <p:spPr>
          <a:xfrm rot="5400000">
            <a:off x="17885318" y="19887507"/>
            <a:ext cx="260663" cy="120849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Соединительная линия уступом 620">
            <a:extLst>
              <a:ext uri="{FF2B5EF4-FFF2-40B4-BE49-F238E27FC236}">
                <a16:creationId xmlns:a16="http://schemas.microsoft.com/office/drawing/2014/main" id="{AFF3D965-62A4-4823-941B-E4B00D9B4656}"/>
              </a:ext>
            </a:extLst>
          </p:cNvPr>
          <p:cNvCxnSpPr>
            <a:cxnSpLocks/>
            <a:stCxn id="395" idx="2"/>
            <a:endCxn id="390" idx="0"/>
          </p:cNvCxnSpPr>
          <p:nvPr/>
        </p:nvCxnSpPr>
        <p:spPr>
          <a:xfrm rot="16200000" flipH="1">
            <a:off x="19096555" y="19884760"/>
            <a:ext cx="258120" cy="121144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Соединительная линия уступом 620">
            <a:extLst>
              <a:ext uri="{FF2B5EF4-FFF2-40B4-BE49-F238E27FC236}">
                <a16:creationId xmlns:a16="http://schemas.microsoft.com/office/drawing/2014/main" id="{8DFC24C3-7CEB-4197-9269-6E1068AB7CAD}"/>
              </a:ext>
            </a:extLst>
          </p:cNvPr>
          <p:cNvCxnSpPr>
            <a:cxnSpLocks/>
            <a:stCxn id="395" idx="2"/>
            <a:endCxn id="399" idx="0"/>
          </p:cNvCxnSpPr>
          <p:nvPr/>
        </p:nvCxnSpPr>
        <p:spPr>
          <a:xfrm rot="5400000">
            <a:off x="17756831" y="20618234"/>
            <a:ext cx="1119877" cy="606250"/>
          </a:xfrm>
          <a:prstGeom prst="bentConnector3">
            <a:avLst>
              <a:gd name="adj1" fmla="val 11866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Соединительная линия уступом 620">
            <a:extLst>
              <a:ext uri="{FF2B5EF4-FFF2-40B4-BE49-F238E27FC236}">
                <a16:creationId xmlns:a16="http://schemas.microsoft.com/office/drawing/2014/main" id="{2C5EEACD-D177-4415-B802-29B13184FA29}"/>
              </a:ext>
            </a:extLst>
          </p:cNvPr>
          <p:cNvCxnSpPr>
            <a:cxnSpLocks/>
            <a:stCxn id="399" idx="2"/>
            <a:endCxn id="401" idx="0"/>
          </p:cNvCxnSpPr>
          <p:nvPr/>
        </p:nvCxnSpPr>
        <p:spPr>
          <a:xfrm rot="5400000">
            <a:off x="17552915" y="21881213"/>
            <a:ext cx="320644" cy="6008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Прямая со стрелкой 432">
            <a:extLst>
              <a:ext uri="{FF2B5EF4-FFF2-40B4-BE49-F238E27FC236}">
                <a16:creationId xmlns:a16="http://schemas.microsoft.com/office/drawing/2014/main" id="{3C697C7B-4539-4833-8131-513622ADC840}"/>
              </a:ext>
            </a:extLst>
          </p:cNvPr>
          <p:cNvCxnSpPr>
            <a:cxnSpLocks/>
            <a:stCxn id="399" idx="2"/>
            <a:endCxn id="407" idx="0"/>
          </p:cNvCxnSpPr>
          <p:nvPr/>
        </p:nvCxnSpPr>
        <p:spPr>
          <a:xfrm>
            <a:off x="18013644" y="22021298"/>
            <a:ext cx="0" cy="112691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Прямая соединительная линия 433">
            <a:extLst>
              <a:ext uri="{FF2B5EF4-FFF2-40B4-BE49-F238E27FC236}">
                <a16:creationId xmlns:a16="http://schemas.microsoft.com/office/drawing/2014/main" id="{027C4293-F326-4B59-9CFA-0015830BEF1F}"/>
              </a:ext>
            </a:extLst>
          </p:cNvPr>
          <p:cNvCxnSpPr>
            <a:cxnSpLocks/>
            <a:stCxn id="399" idx="3"/>
            <a:endCxn id="436" idx="1"/>
          </p:cNvCxnSpPr>
          <p:nvPr/>
        </p:nvCxnSpPr>
        <p:spPr>
          <a:xfrm>
            <a:off x="18476806" y="21751298"/>
            <a:ext cx="27207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Прямая со стрелкой 434">
            <a:extLst>
              <a:ext uri="{FF2B5EF4-FFF2-40B4-BE49-F238E27FC236}">
                <a16:creationId xmlns:a16="http://schemas.microsoft.com/office/drawing/2014/main" id="{12C5C061-B54F-42E5-B820-5D5DCD153614}"/>
              </a:ext>
            </a:extLst>
          </p:cNvPr>
          <p:cNvCxnSpPr>
            <a:cxnSpLocks/>
            <a:stCxn id="395" idx="2"/>
            <a:endCxn id="391" idx="0"/>
          </p:cNvCxnSpPr>
          <p:nvPr/>
        </p:nvCxnSpPr>
        <p:spPr>
          <a:xfrm flipH="1">
            <a:off x="18615657" y="20361421"/>
            <a:ext cx="4237" cy="26088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6" name="Прямоугольник 435">
            <a:extLst>
              <a:ext uri="{FF2B5EF4-FFF2-40B4-BE49-F238E27FC236}">
                <a16:creationId xmlns:a16="http://schemas.microsoft.com/office/drawing/2014/main" id="{4F280486-EF3A-49A7-80CF-AC144869E700}"/>
              </a:ext>
            </a:extLst>
          </p:cNvPr>
          <p:cNvSpPr/>
          <p:nvPr/>
        </p:nvSpPr>
        <p:spPr>
          <a:xfrm>
            <a:off x="18748882" y="21481298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Модернизация по доктрине </a:t>
            </a:r>
            <a:r>
              <a:rPr lang="ru-RU" sz="700" dirty="0" err="1"/>
              <a:t>Эстевы</a:t>
            </a:r>
            <a:endParaRPr lang="ru-RU" sz="700" dirty="0"/>
          </a:p>
        </p:txBody>
      </p:sp>
      <p:cxnSp>
        <p:nvCxnSpPr>
          <p:cNvPr id="437" name="Соединительная линия уступом 620">
            <a:extLst>
              <a:ext uri="{FF2B5EF4-FFF2-40B4-BE49-F238E27FC236}">
                <a16:creationId xmlns:a16="http://schemas.microsoft.com/office/drawing/2014/main" id="{AD760B19-0C98-4705-9FFF-7C50774E6C41}"/>
              </a:ext>
            </a:extLst>
          </p:cNvPr>
          <p:cNvCxnSpPr>
            <a:cxnSpLocks/>
            <a:stCxn id="395" idx="2"/>
            <a:endCxn id="436" idx="0"/>
          </p:cNvCxnSpPr>
          <p:nvPr/>
        </p:nvCxnSpPr>
        <p:spPr>
          <a:xfrm rot="16200000" flipH="1">
            <a:off x="18356031" y="20625283"/>
            <a:ext cx="1119877" cy="592151"/>
          </a:xfrm>
          <a:prstGeom prst="bentConnector3">
            <a:avLst>
              <a:gd name="adj1" fmla="val 11417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8" name="Прямоугольник 437">
            <a:extLst>
              <a:ext uri="{FF2B5EF4-FFF2-40B4-BE49-F238E27FC236}">
                <a16:creationId xmlns:a16="http://schemas.microsoft.com/office/drawing/2014/main" id="{70529DC9-4496-42F5-BD0E-B4B7912E1AEA}"/>
              </a:ext>
            </a:extLst>
          </p:cNvPr>
          <p:cNvSpPr/>
          <p:nvPr/>
        </p:nvSpPr>
        <p:spPr>
          <a:xfrm>
            <a:off x="19947284" y="21481297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Перейти на доктрину Молодой школы</a:t>
            </a:r>
          </a:p>
        </p:txBody>
      </p:sp>
      <p:sp>
        <p:nvSpPr>
          <p:cNvPr id="439" name="Прямоугольник 438">
            <a:extLst>
              <a:ext uri="{FF2B5EF4-FFF2-40B4-BE49-F238E27FC236}">
                <a16:creationId xmlns:a16="http://schemas.microsoft.com/office/drawing/2014/main" id="{D7BA30F5-BB15-485A-BB26-1DAE16E045A8}"/>
              </a:ext>
            </a:extLst>
          </p:cNvPr>
          <p:cNvSpPr/>
          <p:nvPr/>
        </p:nvSpPr>
        <p:spPr>
          <a:xfrm>
            <a:off x="18153823" y="22346496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Направить усилия на строительство морской авиации</a:t>
            </a:r>
          </a:p>
        </p:txBody>
      </p:sp>
      <p:cxnSp>
        <p:nvCxnSpPr>
          <p:cNvPr id="440" name="Прямая соединительная линия 439">
            <a:extLst>
              <a:ext uri="{FF2B5EF4-FFF2-40B4-BE49-F238E27FC236}">
                <a16:creationId xmlns:a16="http://schemas.microsoft.com/office/drawing/2014/main" id="{E67A3206-6840-4A07-941F-C7E88464495A}"/>
              </a:ext>
            </a:extLst>
          </p:cNvPr>
          <p:cNvCxnSpPr>
            <a:cxnSpLocks/>
            <a:stCxn id="436" idx="3"/>
            <a:endCxn id="438" idx="1"/>
          </p:cNvCxnSpPr>
          <p:nvPr/>
        </p:nvCxnSpPr>
        <p:spPr>
          <a:xfrm flipV="1">
            <a:off x="19675207" y="21751297"/>
            <a:ext cx="272077" cy="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Соединительная линия уступом 620">
            <a:extLst>
              <a:ext uri="{FF2B5EF4-FFF2-40B4-BE49-F238E27FC236}">
                <a16:creationId xmlns:a16="http://schemas.microsoft.com/office/drawing/2014/main" id="{5D6F4501-D15F-4EE4-8B79-51EA6D530BF5}"/>
              </a:ext>
            </a:extLst>
          </p:cNvPr>
          <p:cNvCxnSpPr>
            <a:cxnSpLocks/>
            <a:stCxn id="395" idx="2"/>
            <a:endCxn id="438" idx="0"/>
          </p:cNvCxnSpPr>
          <p:nvPr/>
        </p:nvCxnSpPr>
        <p:spPr>
          <a:xfrm rot="16200000" flipH="1">
            <a:off x="18955232" y="20026082"/>
            <a:ext cx="1119876" cy="1790553"/>
          </a:xfrm>
          <a:prstGeom prst="bentConnector3">
            <a:avLst>
              <a:gd name="adj1" fmla="val 10969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3" name="Прямоугольник 442">
            <a:extLst>
              <a:ext uri="{FF2B5EF4-FFF2-40B4-BE49-F238E27FC236}">
                <a16:creationId xmlns:a16="http://schemas.microsoft.com/office/drawing/2014/main" id="{84074633-8021-4075-8123-3D186110B490}"/>
              </a:ext>
            </a:extLst>
          </p:cNvPr>
          <p:cNvSpPr/>
          <p:nvPr/>
        </p:nvSpPr>
        <p:spPr>
          <a:xfrm>
            <a:off x="19368173" y="22341942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Модернизация концепции малого флота</a:t>
            </a:r>
          </a:p>
        </p:txBody>
      </p:sp>
      <p:sp>
        <p:nvSpPr>
          <p:cNvPr id="447" name="Прямоугольник 446">
            <a:extLst>
              <a:ext uri="{FF2B5EF4-FFF2-40B4-BE49-F238E27FC236}">
                <a16:creationId xmlns:a16="http://schemas.microsoft.com/office/drawing/2014/main" id="{E12DB98F-CE5D-4876-9319-398EB0DC8CAD}"/>
              </a:ext>
            </a:extLst>
          </p:cNvPr>
          <p:cNvSpPr/>
          <p:nvPr/>
        </p:nvSpPr>
        <p:spPr>
          <a:xfrm>
            <a:off x="18748160" y="23147386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Ставка на авианосцы</a:t>
            </a:r>
          </a:p>
        </p:txBody>
      </p:sp>
      <p:sp>
        <p:nvSpPr>
          <p:cNvPr id="448" name="Прямоугольник 447">
            <a:extLst>
              <a:ext uri="{FF2B5EF4-FFF2-40B4-BE49-F238E27FC236}">
                <a16:creationId xmlns:a16="http://schemas.microsoft.com/office/drawing/2014/main" id="{C3D42C29-29E7-4CA2-A33F-27F57A62E100}"/>
              </a:ext>
            </a:extLst>
          </p:cNvPr>
          <p:cNvSpPr/>
          <p:nvPr/>
        </p:nvSpPr>
        <p:spPr>
          <a:xfrm>
            <a:off x="19946562" y="23148213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Улучшить технологии миноносцев</a:t>
            </a:r>
          </a:p>
        </p:txBody>
      </p:sp>
      <p:sp>
        <p:nvSpPr>
          <p:cNvPr id="451" name="Прямоугольник 450">
            <a:extLst>
              <a:ext uri="{FF2B5EF4-FFF2-40B4-BE49-F238E27FC236}">
                <a16:creationId xmlns:a16="http://schemas.microsoft.com/office/drawing/2014/main" id="{9F564408-82DC-4A80-964A-8F7ACE243285}"/>
              </a:ext>
            </a:extLst>
          </p:cNvPr>
          <p:cNvSpPr/>
          <p:nvPr/>
        </p:nvSpPr>
        <p:spPr>
          <a:xfrm>
            <a:off x="19946561" y="23958645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Разработать план блокады Великобритании</a:t>
            </a:r>
          </a:p>
        </p:txBody>
      </p:sp>
      <p:cxnSp>
        <p:nvCxnSpPr>
          <p:cNvPr id="452" name="Соединительная линия уступом 620">
            <a:extLst>
              <a:ext uri="{FF2B5EF4-FFF2-40B4-BE49-F238E27FC236}">
                <a16:creationId xmlns:a16="http://schemas.microsoft.com/office/drawing/2014/main" id="{E091CC9C-21B7-44CE-A1E6-3C164B1E6B23}"/>
              </a:ext>
            </a:extLst>
          </p:cNvPr>
          <p:cNvCxnSpPr>
            <a:cxnSpLocks/>
            <a:stCxn id="438" idx="2"/>
            <a:endCxn id="443" idx="0"/>
          </p:cNvCxnSpPr>
          <p:nvPr/>
        </p:nvCxnSpPr>
        <p:spPr>
          <a:xfrm rot="5400000">
            <a:off x="19960570" y="21892064"/>
            <a:ext cx="320645" cy="57911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Прямая со стрелкой 452">
            <a:extLst>
              <a:ext uri="{FF2B5EF4-FFF2-40B4-BE49-F238E27FC236}">
                <a16:creationId xmlns:a16="http://schemas.microsoft.com/office/drawing/2014/main" id="{85982E15-77B6-4B7C-9FB3-FB45A3A0B63F}"/>
              </a:ext>
            </a:extLst>
          </p:cNvPr>
          <p:cNvCxnSpPr>
            <a:cxnSpLocks/>
            <a:stCxn id="438" idx="2"/>
            <a:endCxn id="448" idx="0"/>
          </p:cNvCxnSpPr>
          <p:nvPr/>
        </p:nvCxnSpPr>
        <p:spPr>
          <a:xfrm flipH="1">
            <a:off x="20409725" y="22021297"/>
            <a:ext cx="722" cy="112691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4" name="Прямоугольник 453">
            <a:extLst>
              <a:ext uri="{FF2B5EF4-FFF2-40B4-BE49-F238E27FC236}">
                <a16:creationId xmlns:a16="http://schemas.microsoft.com/office/drawing/2014/main" id="{99EB2286-0693-4902-825C-43276215AEFD}"/>
              </a:ext>
            </a:extLst>
          </p:cNvPr>
          <p:cNvSpPr/>
          <p:nvPr/>
        </p:nvSpPr>
        <p:spPr>
          <a:xfrm>
            <a:off x="18748159" y="23957387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Разработать план противостоянии Японии</a:t>
            </a:r>
          </a:p>
        </p:txBody>
      </p:sp>
      <p:sp>
        <p:nvSpPr>
          <p:cNvPr id="455" name="Прямоугольник 454">
            <a:extLst>
              <a:ext uri="{FF2B5EF4-FFF2-40B4-BE49-F238E27FC236}">
                <a16:creationId xmlns:a16="http://schemas.microsoft.com/office/drawing/2014/main" id="{0882F777-B8DA-4312-9F40-85A49C44116F}"/>
              </a:ext>
            </a:extLst>
          </p:cNvPr>
          <p:cNvSpPr/>
          <p:nvPr/>
        </p:nvSpPr>
        <p:spPr>
          <a:xfrm>
            <a:off x="17550481" y="23961942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Разработать план защиты Африки от Италии</a:t>
            </a:r>
          </a:p>
        </p:txBody>
      </p:sp>
      <p:cxnSp>
        <p:nvCxnSpPr>
          <p:cNvPr id="457" name="Прямая со стрелкой 456">
            <a:extLst>
              <a:ext uri="{FF2B5EF4-FFF2-40B4-BE49-F238E27FC236}">
                <a16:creationId xmlns:a16="http://schemas.microsoft.com/office/drawing/2014/main" id="{AA9927D4-A2CD-4410-9CCC-9642C1FCBECD}"/>
              </a:ext>
            </a:extLst>
          </p:cNvPr>
          <p:cNvCxnSpPr>
            <a:cxnSpLocks/>
            <a:stCxn id="407" idx="2"/>
            <a:endCxn id="455" idx="0"/>
          </p:cNvCxnSpPr>
          <p:nvPr/>
        </p:nvCxnSpPr>
        <p:spPr>
          <a:xfrm>
            <a:off x="18013644" y="23688214"/>
            <a:ext cx="0" cy="2737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Прямая со стрелкой 457">
            <a:extLst>
              <a:ext uri="{FF2B5EF4-FFF2-40B4-BE49-F238E27FC236}">
                <a16:creationId xmlns:a16="http://schemas.microsoft.com/office/drawing/2014/main" id="{2EF00BE2-F5C2-4FD2-B93F-5161835679E6}"/>
              </a:ext>
            </a:extLst>
          </p:cNvPr>
          <p:cNvCxnSpPr>
            <a:cxnSpLocks/>
            <a:stCxn id="447" idx="2"/>
            <a:endCxn id="454" idx="0"/>
          </p:cNvCxnSpPr>
          <p:nvPr/>
        </p:nvCxnSpPr>
        <p:spPr>
          <a:xfrm flipH="1">
            <a:off x="19211322" y="23687386"/>
            <a:ext cx="1" cy="27000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Прямая со стрелкой 461">
            <a:extLst>
              <a:ext uri="{FF2B5EF4-FFF2-40B4-BE49-F238E27FC236}">
                <a16:creationId xmlns:a16="http://schemas.microsoft.com/office/drawing/2014/main" id="{B7E87DAF-0644-4712-9EBE-25466AA26420}"/>
              </a:ext>
            </a:extLst>
          </p:cNvPr>
          <p:cNvCxnSpPr>
            <a:cxnSpLocks/>
            <a:stCxn id="448" idx="2"/>
            <a:endCxn id="451" idx="0"/>
          </p:cNvCxnSpPr>
          <p:nvPr/>
        </p:nvCxnSpPr>
        <p:spPr>
          <a:xfrm flipH="1">
            <a:off x="20409724" y="23688213"/>
            <a:ext cx="1" cy="27043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Соединительная линия уступом 620">
            <a:extLst>
              <a:ext uri="{FF2B5EF4-FFF2-40B4-BE49-F238E27FC236}">
                <a16:creationId xmlns:a16="http://schemas.microsoft.com/office/drawing/2014/main" id="{4EF37DA1-3973-4270-9F98-9A68D54331C8}"/>
              </a:ext>
            </a:extLst>
          </p:cNvPr>
          <p:cNvCxnSpPr>
            <a:cxnSpLocks/>
            <a:stCxn id="436" idx="2"/>
            <a:endCxn id="439" idx="0"/>
          </p:cNvCxnSpPr>
          <p:nvPr/>
        </p:nvCxnSpPr>
        <p:spPr>
          <a:xfrm rot="5400000">
            <a:off x="18751917" y="21886368"/>
            <a:ext cx="325198" cy="59505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Прямая со стрелкой 472">
            <a:extLst>
              <a:ext uri="{FF2B5EF4-FFF2-40B4-BE49-F238E27FC236}">
                <a16:creationId xmlns:a16="http://schemas.microsoft.com/office/drawing/2014/main" id="{80832430-E68F-4ACA-8AAF-A40E36E3F972}"/>
              </a:ext>
            </a:extLst>
          </p:cNvPr>
          <p:cNvCxnSpPr>
            <a:cxnSpLocks/>
            <a:stCxn id="436" idx="2"/>
            <a:endCxn id="447" idx="0"/>
          </p:cNvCxnSpPr>
          <p:nvPr/>
        </p:nvCxnSpPr>
        <p:spPr>
          <a:xfrm flipH="1">
            <a:off x="19211323" y="22021298"/>
            <a:ext cx="722" cy="11260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0" name="Прямоугольник 479">
            <a:extLst>
              <a:ext uri="{FF2B5EF4-FFF2-40B4-BE49-F238E27FC236}">
                <a16:creationId xmlns:a16="http://schemas.microsoft.com/office/drawing/2014/main" id="{8A127E39-DEE4-4718-8D61-BEBB9B3C28A8}"/>
              </a:ext>
            </a:extLst>
          </p:cNvPr>
          <p:cNvSpPr/>
          <p:nvPr/>
        </p:nvSpPr>
        <p:spPr>
          <a:xfrm>
            <a:off x="23543587" y="21478000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Развитие Алжира</a:t>
            </a:r>
          </a:p>
        </p:txBody>
      </p:sp>
      <p:cxnSp>
        <p:nvCxnSpPr>
          <p:cNvPr id="481" name="Соединительная линия уступом 620">
            <a:extLst>
              <a:ext uri="{FF2B5EF4-FFF2-40B4-BE49-F238E27FC236}">
                <a16:creationId xmlns:a16="http://schemas.microsoft.com/office/drawing/2014/main" id="{2A742E05-2F6A-45CE-A8DC-FD048F9AA957}"/>
              </a:ext>
            </a:extLst>
          </p:cNvPr>
          <p:cNvCxnSpPr>
            <a:cxnSpLocks/>
            <a:stCxn id="161" idx="2"/>
            <a:endCxn id="480" idx="0"/>
          </p:cNvCxnSpPr>
          <p:nvPr/>
        </p:nvCxnSpPr>
        <p:spPr>
          <a:xfrm rot="16200000" flipH="1">
            <a:off x="23277421" y="20748671"/>
            <a:ext cx="317350" cy="114130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6" name="Прямоугольник 485">
            <a:extLst>
              <a:ext uri="{FF2B5EF4-FFF2-40B4-BE49-F238E27FC236}">
                <a16:creationId xmlns:a16="http://schemas.microsoft.com/office/drawing/2014/main" id="{9A3AF3F3-D010-41B2-9162-AE71EBC83987}"/>
              </a:ext>
            </a:extLst>
          </p:cNvPr>
          <p:cNvSpPr/>
          <p:nvPr/>
        </p:nvSpPr>
        <p:spPr>
          <a:xfrm>
            <a:off x="21798535" y="22329516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Поддержка новых союзников</a:t>
            </a:r>
          </a:p>
        </p:txBody>
      </p:sp>
      <p:sp>
        <p:nvSpPr>
          <p:cNvPr id="496" name="Прямоугольник 495">
            <a:extLst>
              <a:ext uri="{FF2B5EF4-FFF2-40B4-BE49-F238E27FC236}">
                <a16:creationId xmlns:a16="http://schemas.microsoft.com/office/drawing/2014/main" id="{99961F1C-11D2-4B2E-8CEE-49BE37950F35}"/>
              </a:ext>
            </a:extLst>
          </p:cNvPr>
          <p:cNvSpPr/>
          <p:nvPr/>
        </p:nvSpPr>
        <p:spPr>
          <a:xfrm>
            <a:off x="20592128" y="22344065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Консолидация Африканских федераций</a:t>
            </a:r>
          </a:p>
        </p:txBody>
      </p:sp>
      <p:cxnSp>
        <p:nvCxnSpPr>
          <p:cNvPr id="497" name="Соединительная линия уступом 620">
            <a:extLst>
              <a:ext uri="{FF2B5EF4-FFF2-40B4-BE49-F238E27FC236}">
                <a16:creationId xmlns:a16="http://schemas.microsoft.com/office/drawing/2014/main" id="{550A241F-0D95-4275-BE65-CE53FB6DDFBA}"/>
              </a:ext>
            </a:extLst>
          </p:cNvPr>
          <p:cNvCxnSpPr>
            <a:cxnSpLocks/>
            <a:stCxn id="161" idx="2"/>
            <a:endCxn id="496" idx="0"/>
          </p:cNvCxnSpPr>
          <p:nvPr/>
        </p:nvCxnSpPr>
        <p:spPr>
          <a:xfrm rot="5400000">
            <a:off x="21368660" y="20847281"/>
            <a:ext cx="1183415" cy="1810152"/>
          </a:xfrm>
          <a:prstGeom prst="bentConnector3">
            <a:avLst>
              <a:gd name="adj1" fmla="val 13489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Соединительная линия уступом 620">
            <a:extLst>
              <a:ext uri="{FF2B5EF4-FFF2-40B4-BE49-F238E27FC236}">
                <a16:creationId xmlns:a16="http://schemas.microsoft.com/office/drawing/2014/main" id="{3F38A29B-AA21-4D18-90FC-4D17CA9AF4DF}"/>
              </a:ext>
            </a:extLst>
          </p:cNvPr>
          <p:cNvCxnSpPr>
            <a:cxnSpLocks/>
            <a:stCxn id="367" idx="2"/>
            <a:endCxn id="486" idx="0"/>
          </p:cNvCxnSpPr>
          <p:nvPr/>
        </p:nvCxnSpPr>
        <p:spPr>
          <a:xfrm rot="5400000">
            <a:off x="22409509" y="21873582"/>
            <a:ext cx="308123" cy="603744"/>
          </a:xfrm>
          <a:prstGeom prst="bentConnector3">
            <a:avLst>
              <a:gd name="adj1" fmla="val 48179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Соединительная линия уступом 620">
            <a:extLst>
              <a:ext uri="{FF2B5EF4-FFF2-40B4-BE49-F238E27FC236}">
                <a16:creationId xmlns:a16="http://schemas.microsoft.com/office/drawing/2014/main" id="{093807EE-E6AF-4460-956A-E26C995208EC}"/>
              </a:ext>
            </a:extLst>
          </p:cNvPr>
          <p:cNvCxnSpPr>
            <a:cxnSpLocks/>
            <a:stCxn id="403" idx="2"/>
            <a:endCxn id="486" idx="0"/>
          </p:cNvCxnSpPr>
          <p:nvPr/>
        </p:nvCxnSpPr>
        <p:spPr>
          <a:xfrm rot="16200000" flipH="1">
            <a:off x="21784090" y="21851907"/>
            <a:ext cx="308219" cy="64699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9" name="Прямоугольник 508">
            <a:extLst>
              <a:ext uri="{FF2B5EF4-FFF2-40B4-BE49-F238E27FC236}">
                <a16:creationId xmlns:a16="http://schemas.microsoft.com/office/drawing/2014/main" id="{EB3D0D90-85F3-4A2C-A509-DF291CC734EA}"/>
              </a:ext>
            </a:extLst>
          </p:cNvPr>
          <p:cNvSpPr/>
          <p:nvPr/>
        </p:nvSpPr>
        <p:spPr>
          <a:xfrm>
            <a:off x="22401454" y="23151943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Поддержать иммиграцию французов</a:t>
            </a:r>
          </a:p>
        </p:txBody>
      </p:sp>
      <p:cxnSp>
        <p:nvCxnSpPr>
          <p:cNvPr id="510" name="Прямая со стрелкой 509">
            <a:extLst>
              <a:ext uri="{FF2B5EF4-FFF2-40B4-BE49-F238E27FC236}">
                <a16:creationId xmlns:a16="http://schemas.microsoft.com/office/drawing/2014/main" id="{C1AD3F9F-74E0-4A6C-AD79-81E1D228644C}"/>
              </a:ext>
            </a:extLst>
          </p:cNvPr>
          <p:cNvCxnSpPr>
            <a:cxnSpLocks/>
            <a:stCxn id="367" idx="2"/>
            <a:endCxn id="509" idx="0"/>
          </p:cNvCxnSpPr>
          <p:nvPr/>
        </p:nvCxnSpPr>
        <p:spPr>
          <a:xfrm flipH="1">
            <a:off x="22864617" y="22021393"/>
            <a:ext cx="825" cy="113055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Прямая со стрелкой 511">
            <a:extLst>
              <a:ext uri="{FF2B5EF4-FFF2-40B4-BE49-F238E27FC236}">
                <a16:creationId xmlns:a16="http://schemas.microsoft.com/office/drawing/2014/main" id="{F1B43F65-F418-4A7C-83E4-A75E6B3E5BB9}"/>
              </a:ext>
            </a:extLst>
          </p:cNvPr>
          <p:cNvCxnSpPr>
            <a:cxnSpLocks/>
            <a:stCxn id="393" idx="2"/>
            <a:endCxn id="394" idx="0"/>
          </p:cNvCxnSpPr>
          <p:nvPr/>
        </p:nvCxnSpPr>
        <p:spPr>
          <a:xfrm flipH="1">
            <a:off x="17411403" y="19619209"/>
            <a:ext cx="1428" cy="100287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Прямая со стрелкой 512">
            <a:extLst>
              <a:ext uri="{FF2B5EF4-FFF2-40B4-BE49-F238E27FC236}">
                <a16:creationId xmlns:a16="http://schemas.microsoft.com/office/drawing/2014/main" id="{EF6E0537-231B-4069-8447-1C070E7A5006}"/>
              </a:ext>
            </a:extLst>
          </p:cNvPr>
          <p:cNvCxnSpPr>
            <a:cxnSpLocks/>
            <a:stCxn id="385" idx="2"/>
            <a:endCxn id="390" idx="0"/>
          </p:cNvCxnSpPr>
          <p:nvPr/>
        </p:nvCxnSpPr>
        <p:spPr>
          <a:xfrm>
            <a:off x="19831336" y="19620913"/>
            <a:ext cx="0" cy="9986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Соединительная линия уступом 620">
            <a:extLst>
              <a:ext uri="{FF2B5EF4-FFF2-40B4-BE49-F238E27FC236}">
                <a16:creationId xmlns:a16="http://schemas.microsoft.com/office/drawing/2014/main" id="{0C422678-D738-485A-8BF9-126FE2998194}"/>
              </a:ext>
            </a:extLst>
          </p:cNvPr>
          <p:cNvCxnSpPr>
            <a:cxnSpLocks/>
            <a:stCxn id="403" idx="2"/>
            <a:endCxn id="509" idx="0"/>
          </p:cNvCxnSpPr>
          <p:nvPr/>
        </p:nvCxnSpPr>
        <p:spPr>
          <a:xfrm rot="16200000" flipH="1">
            <a:off x="21674336" y="21961662"/>
            <a:ext cx="1130646" cy="1249916"/>
          </a:xfrm>
          <a:prstGeom prst="bentConnector3">
            <a:avLst>
              <a:gd name="adj1" fmla="val 13284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Соединительная линия уступом 595">
            <a:extLst>
              <a:ext uri="{FF2B5EF4-FFF2-40B4-BE49-F238E27FC236}">
                <a16:creationId xmlns:a16="http://schemas.microsoft.com/office/drawing/2014/main" id="{4B624841-6673-434F-AA5D-DCD310282358}"/>
              </a:ext>
            </a:extLst>
          </p:cNvPr>
          <p:cNvCxnSpPr>
            <a:cxnSpLocks/>
            <a:stCxn id="170" idx="2"/>
            <a:endCxn id="255" idx="0"/>
          </p:cNvCxnSpPr>
          <p:nvPr/>
        </p:nvCxnSpPr>
        <p:spPr>
          <a:xfrm rot="5400000">
            <a:off x="22523277" y="9155106"/>
            <a:ext cx="243112" cy="182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Соединительная линия уступом 595">
            <a:extLst>
              <a:ext uri="{FF2B5EF4-FFF2-40B4-BE49-F238E27FC236}">
                <a16:creationId xmlns:a16="http://schemas.microsoft.com/office/drawing/2014/main" id="{7722B04E-41BF-4868-B333-59214D347004}"/>
              </a:ext>
            </a:extLst>
          </p:cNvPr>
          <p:cNvCxnSpPr>
            <a:cxnSpLocks/>
            <a:stCxn id="164" idx="2"/>
            <a:endCxn id="255" idx="0"/>
          </p:cNvCxnSpPr>
          <p:nvPr/>
        </p:nvCxnSpPr>
        <p:spPr>
          <a:xfrm rot="5400000">
            <a:off x="23409401" y="8274191"/>
            <a:ext cx="237902" cy="1768868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0" name="Прямоугольник 459">
            <a:extLst>
              <a:ext uri="{FF2B5EF4-FFF2-40B4-BE49-F238E27FC236}">
                <a16:creationId xmlns:a16="http://schemas.microsoft.com/office/drawing/2014/main" id="{AAC58132-83A2-4A5B-A268-1CA0921772A6}"/>
              </a:ext>
            </a:extLst>
          </p:cNvPr>
          <p:cNvSpPr/>
          <p:nvPr/>
        </p:nvSpPr>
        <p:spPr>
          <a:xfrm>
            <a:off x="23947432" y="10065000"/>
            <a:ext cx="926325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Особые полномочия для кабинета</a:t>
            </a:r>
          </a:p>
        </p:txBody>
      </p:sp>
      <p:sp>
        <p:nvSpPr>
          <p:cNvPr id="461" name="Прямоугольник 460">
            <a:extLst>
              <a:ext uri="{FF2B5EF4-FFF2-40B4-BE49-F238E27FC236}">
                <a16:creationId xmlns:a16="http://schemas.microsoft.com/office/drawing/2014/main" id="{33D2CE48-D226-4B90-B60D-787EA5E5D979}"/>
              </a:ext>
            </a:extLst>
          </p:cNvPr>
          <p:cNvSpPr/>
          <p:nvPr/>
        </p:nvSpPr>
        <p:spPr>
          <a:xfrm>
            <a:off x="23947164" y="10842482"/>
            <a:ext cx="926325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Субсидии для строительных компаний</a:t>
            </a:r>
          </a:p>
        </p:txBody>
      </p:sp>
      <p:cxnSp>
        <p:nvCxnSpPr>
          <p:cNvPr id="463" name="Прямая со стрелкой 462">
            <a:extLst>
              <a:ext uri="{FF2B5EF4-FFF2-40B4-BE49-F238E27FC236}">
                <a16:creationId xmlns:a16="http://schemas.microsoft.com/office/drawing/2014/main" id="{854AD0C4-7C0E-4599-B5A3-0C983833E451}"/>
              </a:ext>
            </a:extLst>
          </p:cNvPr>
          <p:cNvCxnSpPr>
            <a:cxnSpLocks/>
            <a:stCxn id="359" idx="2"/>
            <a:endCxn id="460" idx="0"/>
          </p:cNvCxnSpPr>
          <p:nvPr/>
        </p:nvCxnSpPr>
        <p:spPr>
          <a:xfrm>
            <a:off x="24410595" y="9818656"/>
            <a:ext cx="0" cy="24634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Прямая со стрелкой 463">
            <a:extLst>
              <a:ext uri="{FF2B5EF4-FFF2-40B4-BE49-F238E27FC236}">
                <a16:creationId xmlns:a16="http://schemas.microsoft.com/office/drawing/2014/main" id="{3034067D-1DA6-4A93-BBF4-7A70438507AB}"/>
              </a:ext>
            </a:extLst>
          </p:cNvPr>
          <p:cNvCxnSpPr>
            <a:cxnSpLocks/>
            <a:stCxn id="460" idx="2"/>
            <a:endCxn id="461" idx="0"/>
          </p:cNvCxnSpPr>
          <p:nvPr/>
        </p:nvCxnSpPr>
        <p:spPr>
          <a:xfrm flipH="1">
            <a:off x="24410327" y="10605000"/>
            <a:ext cx="268" cy="23748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7" name="Прямоугольник 466">
            <a:extLst>
              <a:ext uri="{FF2B5EF4-FFF2-40B4-BE49-F238E27FC236}">
                <a16:creationId xmlns:a16="http://schemas.microsoft.com/office/drawing/2014/main" id="{C46E2ABF-BCC7-4937-ACFC-7D5098A83656}"/>
              </a:ext>
            </a:extLst>
          </p:cNvPr>
          <p:cNvSpPr/>
          <p:nvPr/>
        </p:nvSpPr>
        <p:spPr>
          <a:xfrm>
            <a:off x="34876999" y="23957386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Открытие аэропорта Ле Бурже</a:t>
            </a:r>
          </a:p>
        </p:txBody>
      </p:sp>
      <p:cxnSp>
        <p:nvCxnSpPr>
          <p:cNvPr id="470" name="Прямая со стрелкой 469">
            <a:extLst>
              <a:ext uri="{FF2B5EF4-FFF2-40B4-BE49-F238E27FC236}">
                <a16:creationId xmlns:a16="http://schemas.microsoft.com/office/drawing/2014/main" id="{49EB9554-510F-42A9-96D7-181A811A347A}"/>
              </a:ext>
            </a:extLst>
          </p:cNvPr>
          <p:cNvCxnSpPr>
            <a:cxnSpLocks/>
            <a:stCxn id="324" idx="2"/>
            <a:endCxn id="467" idx="0"/>
          </p:cNvCxnSpPr>
          <p:nvPr/>
        </p:nvCxnSpPr>
        <p:spPr>
          <a:xfrm>
            <a:off x="35340162" y="22009878"/>
            <a:ext cx="0" cy="194750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1" name="Прямоугольник 470">
            <a:extLst>
              <a:ext uri="{FF2B5EF4-FFF2-40B4-BE49-F238E27FC236}">
                <a16:creationId xmlns:a16="http://schemas.microsoft.com/office/drawing/2014/main" id="{AA6FC2DF-15CD-4271-A42D-A04CBBD6D4BA}"/>
              </a:ext>
            </a:extLst>
          </p:cNvPr>
          <p:cNvSpPr/>
          <p:nvPr/>
        </p:nvSpPr>
        <p:spPr>
          <a:xfrm>
            <a:off x="28224951" y="21476911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Сформировать Центральное разведывательное управление</a:t>
            </a:r>
          </a:p>
        </p:txBody>
      </p:sp>
      <p:cxnSp>
        <p:nvCxnSpPr>
          <p:cNvPr id="472" name="Соединительная линия уступом 620">
            <a:extLst>
              <a:ext uri="{FF2B5EF4-FFF2-40B4-BE49-F238E27FC236}">
                <a16:creationId xmlns:a16="http://schemas.microsoft.com/office/drawing/2014/main" id="{9A75BC77-CE97-40A6-A573-93427072EA6D}"/>
              </a:ext>
            </a:extLst>
          </p:cNvPr>
          <p:cNvCxnSpPr>
            <a:cxnSpLocks/>
            <a:stCxn id="234" idx="2"/>
            <a:endCxn id="471" idx="0"/>
          </p:cNvCxnSpPr>
          <p:nvPr/>
        </p:nvCxnSpPr>
        <p:spPr>
          <a:xfrm rot="16200000" flipH="1">
            <a:off x="27358998" y="20147794"/>
            <a:ext cx="322113" cy="233612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Соединительная линия уступом 620">
            <a:extLst>
              <a:ext uri="{FF2B5EF4-FFF2-40B4-BE49-F238E27FC236}">
                <a16:creationId xmlns:a16="http://schemas.microsoft.com/office/drawing/2014/main" id="{88994A1F-B93C-449A-BBE0-6FF0E9432DDB}"/>
              </a:ext>
            </a:extLst>
          </p:cNvPr>
          <p:cNvCxnSpPr>
            <a:cxnSpLocks/>
            <a:stCxn id="278" idx="2"/>
            <a:endCxn id="250" idx="0"/>
          </p:cNvCxnSpPr>
          <p:nvPr/>
        </p:nvCxnSpPr>
        <p:spPr>
          <a:xfrm rot="5400000">
            <a:off x="21653758" y="8092091"/>
            <a:ext cx="254316" cy="56085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Соединительная линия уступом 620">
            <a:extLst>
              <a:ext uri="{FF2B5EF4-FFF2-40B4-BE49-F238E27FC236}">
                <a16:creationId xmlns:a16="http://schemas.microsoft.com/office/drawing/2014/main" id="{745F95C7-A4A9-43AB-B63F-D7D72CA56DF6}"/>
              </a:ext>
            </a:extLst>
          </p:cNvPr>
          <p:cNvCxnSpPr>
            <a:cxnSpLocks/>
            <a:stCxn id="279" idx="2"/>
            <a:endCxn id="250" idx="0"/>
          </p:cNvCxnSpPr>
          <p:nvPr/>
        </p:nvCxnSpPr>
        <p:spPr>
          <a:xfrm rot="16200000" flipH="1">
            <a:off x="21082393" y="8081578"/>
            <a:ext cx="254315" cy="58187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5" name="Прямоугольник 474">
            <a:extLst>
              <a:ext uri="{FF2B5EF4-FFF2-40B4-BE49-F238E27FC236}">
                <a16:creationId xmlns:a16="http://schemas.microsoft.com/office/drawing/2014/main" id="{ADF26C1C-30E7-4CE2-ABEB-A787CEA039D5}"/>
              </a:ext>
            </a:extLst>
          </p:cNvPr>
          <p:cNvSpPr/>
          <p:nvPr/>
        </p:nvSpPr>
        <p:spPr>
          <a:xfrm>
            <a:off x="24253168" y="19786453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Расширение концессий </a:t>
            </a:r>
            <a:r>
              <a:rPr lang="en-US" sz="700" dirty="0"/>
              <a:t>SGE group </a:t>
            </a:r>
            <a:r>
              <a:rPr lang="en-US" sz="100" dirty="0"/>
              <a:t>(</a:t>
            </a:r>
            <a:r>
              <a:rPr lang="ru-RU" sz="100" dirty="0" err="1"/>
              <a:t>Vinci</a:t>
            </a:r>
            <a:r>
              <a:rPr lang="ru-RU" sz="100" dirty="0"/>
              <a:t> , ранее называвшаяся </a:t>
            </a:r>
            <a:r>
              <a:rPr lang="ru-RU" sz="100" dirty="0" err="1"/>
              <a:t>Société</a:t>
            </a:r>
            <a:r>
              <a:rPr lang="ru-RU" sz="100" dirty="0"/>
              <a:t> </a:t>
            </a:r>
            <a:r>
              <a:rPr lang="ru-RU" sz="100" dirty="0" err="1"/>
              <a:t>Générale</a:t>
            </a:r>
            <a:r>
              <a:rPr lang="ru-RU" sz="100" dirty="0"/>
              <a:t> </a:t>
            </a:r>
            <a:r>
              <a:rPr lang="ru-RU" sz="100" dirty="0" err="1"/>
              <a:t>d'Entreprises</a:t>
            </a:r>
            <a:r>
              <a:rPr lang="ru-RU" sz="100" dirty="0"/>
              <a:t> (SGE), является второй по величине компанией в мире в сфере концессий и строительства , в которой работают 275 000 сотрудников по всему </a:t>
            </a:r>
            <a:r>
              <a:rPr lang="ru-RU" sz="100" dirty="0" err="1"/>
              <a:t>миру.Наджат</a:t>
            </a:r>
            <a:r>
              <a:rPr lang="ru-RU" sz="100" dirty="0"/>
              <a:t> </a:t>
            </a:r>
            <a:r>
              <a:rPr lang="ru-RU" sz="100" dirty="0" err="1"/>
              <a:t>Валло-Белькасем</a:t>
            </a:r>
            <a:r>
              <a:rPr lang="ru-RU" sz="100" dirty="0"/>
              <a:t> , министр национального образования, высшего образования и исследований и Ксавье </a:t>
            </a:r>
            <a:r>
              <a:rPr lang="ru-RU" sz="100" dirty="0" err="1"/>
              <a:t>Юйяр</a:t>
            </a:r>
            <a:r>
              <a:rPr lang="ru-RU" sz="100" dirty="0"/>
              <a:t>, генеральный директор </a:t>
            </a:r>
            <a:r>
              <a:rPr lang="ru-RU" sz="100" dirty="0" err="1"/>
              <a:t>Vinci</a:t>
            </a:r>
            <a:r>
              <a:rPr lang="ru-RU" sz="100" dirty="0"/>
              <a:t>, во время конференции в 2015 году в Политехнической школе .Деятельность Винчи организована вокруг трех отраслей бизнеса: концессии, энергетики и строительства. В 2021 году компания присутствует более чем в ста странах [ 9 ] , а ее оборот составляет 49,396 млрд </a:t>
            </a:r>
            <a:r>
              <a:rPr lang="ru-RU" sz="100" dirty="0" err="1"/>
              <a:t>евроКомпании</a:t>
            </a:r>
            <a:r>
              <a:rPr lang="ru-RU" sz="100" dirty="0"/>
              <a:t> группы </a:t>
            </a:r>
            <a:r>
              <a:rPr lang="ru-RU" sz="100" dirty="0" err="1"/>
              <a:t>Vinci</a:t>
            </a:r>
            <a:r>
              <a:rPr lang="ru-RU" sz="100" dirty="0"/>
              <a:t> с датой создания [ 43 ] (неисчерпывающий список):</a:t>
            </a:r>
            <a:r>
              <a:rPr lang="ru-RU" sz="100" dirty="0" err="1"/>
              <a:t>Капаг</a:t>
            </a:r>
            <a:r>
              <a:rPr lang="ru-RU" sz="100" dirty="0"/>
              <a:t> </a:t>
            </a:r>
            <a:r>
              <a:rPr lang="ru-RU" sz="100" dirty="0" err="1"/>
              <a:t>Четра</a:t>
            </a:r>
            <a:r>
              <a:rPr lang="ru-RU" sz="100" dirty="0"/>
              <a:t> (1938)</a:t>
            </a:r>
            <a:r>
              <a:rPr lang="en-US" sz="100" dirty="0"/>
              <a:t> </a:t>
            </a:r>
            <a:r>
              <a:rPr lang="ru-RU" sz="100" dirty="0" err="1"/>
              <a:t>Турно</a:t>
            </a:r>
            <a:r>
              <a:rPr lang="ru-RU" sz="100" dirty="0"/>
              <a:t> (1937)</a:t>
            </a:r>
            <a:r>
              <a:rPr lang="en-US" sz="100" dirty="0"/>
              <a:t>)</a:t>
            </a:r>
            <a:endParaRPr lang="ru-RU" sz="700" dirty="0"/>
          </a:p>
        </p:txBody>
      </p:sp>
      <p:sp>
        <p:nvSpPr>
          <p:cNvPr id="476" name="Прямоугольник 475">
            <a:extLst>
              <a:ext uri="{FF2B5EF4-FFF2-40B4-BE49-F238E27FC236}">
                <a16:creationId xmlns:a16="http://schemas.microsoft.com/office/drawing/2014/main" id="{7A7B0980-358E-4233-88F9-AE6FB3110503}"/>
              </a:ext>
            </a:extLst>
          </p:cNvPr>
          <p:cNvSpPr/>
          <p:nvPr/>
        </p:nvSpPr>
        <p:spPr>
          <a:xfrm>
            <a:off x="24253168" y="19071734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 err="1"/>
              <a:t>Renoult</a:t>
            </a:r>
            <a:r>
              <a:rPr lang="en-US" sz="700" dirty="0"/>
              <a:t>. Renault ABV 1937 </a:t>
            </a:r>
            <a:r>
              <a:rPr lang="en-US" sz="200" dirty="0"/>
              <a:t>(</a:t>
            </a:r>
            <a:r>
              <a:rPr lang="ru-RU" sz="200" dirty="0" err="1"/>
              <a:t>Renault</a:t>
            </a:r>
            <a:r>
              <a:rPr lang="ru-RU" sz="200" dirty="0"/>
              <a:t> ABV , представленный как двухместный ABJ , — сочленённый вагон с двумя кузовами на 3 тележках, выпускавшийся компанией </a:t>
            </a:r>
            <a:r>
              <a:rPr lang="ru-RU" sz="200" dirty="0" err="1"/>
              <a:t>Renault</a:t>
            </a:r>
            <a:r>
              <a:rPr lang="ru-RU" sz="200" dirty="0"/>
              <a:t> в 1936—1937 годах .На двух концевых тележках установлен двигатель мощностью 265 </a:t>
            </a:r>
            <a:r>
              <a:rPr lang="ru-RU" sz="200" dirty="0" err="1"/>
              <a:t>л.с</a:t>
            </a:r>
            <a:r>
              <a:rPr lang="ru-RU" sz="200" dirty="0"/>
              <a:t>. (195 кВт ), а затем 300 </a:t>
            </a:r>
            <a:r>
              <a:rPr lang="ru-RU" sz="200" dirty="0" err="1"/>
              <a:t>л.с</a:t>
            </a:r>
            <a:r>
              <a:rPr lang="ru-RU" sz="200" dirty="0"/>
              <a:t>.</a:t>
            </a:r>
            <a:r>
              <a:rPr lang="en-US" sz="200" dirty="0"/>
              <a:t>)</a:t>
            </a:r>
            <a:endParaRPr lang="ru-RU" sz="700" dirty="0"/>
          </a:p>
        </p:txBody>
      </p:sp>
    </p:spTree>
    <p:extLst>
      <p:ext uri="{BB962C8B-B14F-4D97-AF65-F5344CB8AC3E}">
        <p14:creationId xmlns:p14="http://schemas.microsoft.com/office/powerpoint/2010/main" val="31131887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47637</TotalTime>
  <Words>4967</Words>
  <Application>Microsoft Office PowerPoint</Application>
  <PresentationFormat>Произвольный</PresentationFormat>
  <Paragraphs>205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Антон Алёшин</cp:lastModifiedBy>
  <cp:revision>2298</cp:revision>
  <dcterms:created xsi:type="dcterms:W3CDTF">2018-10-23T08:09:21Z</dcterms:created>
  <dcterms:modified xsi:type="dcterms:W3CDTF">2024-03-29T12:30:19Z</dcterms:modified>
</cp:coreProperties>
</file>