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00" d="100"/>
          <a:sy n="100" d="100"/>
        </p:scale>
        <p:origin x="72" y="-271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22.06.2023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22.06.2023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1361031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0296630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2458667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9757522" y="1307199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3006564" y="1228870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1365142" y="122887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0877421" y="1307493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3006565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1925190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1927332" y="138897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3527410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1371670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2795247" y="13215084"/>
            <a:ext cx="267587" cy="10813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2388353" y="13621979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1968478" y="14296110"/>
            <a:ext cx="288373" cy="555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2775241" y="14317720"/>
            <a:ext cx="274925" cy="21557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1162243" y="14855678"/>
            <a:ext cx="270141" cy="10750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2244044" y="14848916"/>
            <a:ext cx="268575" cy="108699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1694444" y="15387879"/>
            <a:ext cx="270141" cy="1063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2471793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2518538" y="14301711"/>
            <a:ext cx="288374" cy="544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3058061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0302923" y="1388923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0302923" y="147177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4656941" y="122956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4656942" y="130762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5183227" y="138863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65694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9757523" y="1230063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2932478" y="6929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5713492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1960029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0220685" y="12840630"/>
            <a:ext cx="1" cy="231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0861106" y="5281406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1911432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1427829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045611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29338209" y="85535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29860307" y="615154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0902377" y="775787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3566202" y="130775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28330556" y="85556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8695806" y="115072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8702630" y="1229562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7574424" y="1230179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9563151" y="11643094"/>
            <a:ext cx="253353" cy="10617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8471021" y="11613843"/>
            <a:ext cx="254514" cy="11213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9158969" y="12047277"/>
            <a:ext cx="6824" cy="2483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704496" y="130822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16200000" flipH="1">
            <a:off x="9043403" y="12958012"/>
            <a:ext cx="246646" cy="1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8482385" y="12396993"/>
            <a:ext cx="240477" cy="11300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1406774" y="614699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29858029" y="694065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1923106" y="693610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0901231" y="693837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1925383" y="775989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1491477" y="6559917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0321192" y="6691548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1735710" y="7107062"/>
            <a:ext cx="28152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2386269" y="7476103"/>
            <a:ext cx="2277" cy="2837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29860303" y="775762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0321192" y="7480651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1434307" y="5711368"/>
            <a:ext cx="325593" cy="545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8842343" y="930209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2508065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3005094" y="1150269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0354768" y="13477913"/>
            <a:ext cx="277234" cy="545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cxnSpLocks/>
            <a:stCxn id="34" idx="2"/>
            <a:endCxn id="93" idx="0"/>
          </p:cNvCxnSpPr>
          <p:nvPr/>
        </p:nvCxnSpPr>
        <p:spPr>
          <a:xfrm rot="5400000">
            <a:off x="10916187" y="13464834"/>
            <a:ext cx="274296" cy="5744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0766086" y="14429231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4119918" y="138911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sp>
        <p:nvSpPr>
          <p:cNvPr id="113" name="Прямоугольник 112"/>
          <p:cNvSpPr/>
          <p:nvPr/>
        </p:nvSpPr>
        <p:spPr>
          <a:xfrm>
            <a:off x="1830934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1830934" y="123104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773589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854045" y="14718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777739" y="1307345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3944173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3939976" y="12317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074346" y="115206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6078485" y="1231857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5043996" y="1388409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589570" y="130743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5038146" y="1232483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5038148" y="1308197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7189293" y="12210928"/>
            <a:ext cx="215795" cy="15110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16200000" flipH="1">
            <a:off x="7928871" y="12950507"/>
            <a:ext cx="232578" cy="151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6410630" y="12187555"/>
            <a:ext cx="257897" cy="41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5341929" y="11121887"/>
            <a:ext cx="256791" cy="21343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5501309" y="12864839"/>
            <a:ext cx="2" cy="217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173246" y="1471812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8719542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7661081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9763264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8189035" y="138848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sp>
        <p:nvSpPr>
          <p:cNvPr id="184" name="Прямоугольник 183"/>
          <p:cNvSpPr/>
          <p:nvPr/>
        </p:nvSpPr>
        <p:spPr>
          <a:xfrm>
            <a:off x="6612109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9243853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174345" y="171433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133971" y="1714536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9248713" y="1552670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174344" y="1552719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081531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133971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8711528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754647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6677306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204311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7981699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8502422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039854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7731508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8252716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8781947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9315229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8240974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9307141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8770204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9292065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9829001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8777910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100669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9637853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9858014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9336751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1837199" y="130749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1836962" y="1387266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771788" y="147250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277491" y="15518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2895613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2905303" y="1231750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2300125" y="13614935"/>
            <a:ext cx="237" cy="2577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 flipH="1">
            <a:off x="1234951" y="14412662"/>
            <a:ext cx="1801" cy="3124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1624250" y="14025164"/>
            <a:ext cx="305460" cy="1080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436008" y="14717308"/>
            <a:ext cx="1105390" cy="496098"/>
          </a:xfrm>
          <a:prstGeom prst="bentConnector3">
            <a:avLst>
              <a:gd name="adj1" fmla="val 1357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2897321" y="1307701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3938324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938324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4401487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608525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13534821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3588263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762406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sp>
        <p:nvSpPr>
          <p:cNvPr id="236" name="Прямоугольник 235"/>
          <p:cNvSpPr/>
          <p:nvPr/>
        </p:nvSpPr>
        <p:spPr>
          <a:xfrm>
            <a:off x="2896738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3938324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3730446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cxnSpLocks/>
            <a:stCxn id="333" idx="2"/>
            <a:endCxn id="236" idx="0"/>
          </p:cNvCxnSpPr>
          <p:nvPr/>
        </p:nvCxnSpPr>
        <p:spPr>
          <a:xfrm>
            <a:off x="3358776" y="14412662"/>
            <a:ext cx="1125" cy="3054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4401487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cxnSpLocks/>
            <a:stCxn id="125" idx="2"/>
            <a:endCxn id="132" idx="0"/>
          </p:cNvCxnSpPr>
          <p:nvPr/>
        </p:nvCxnSpPr>
        <p:spPr>
          <a:xfrm rot="5400000">
            <a:off x="5887328" y="11674658"/>
            <a:ext cx="264162" cy="10362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18863324" y="14748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1385565" y="155264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4284054" y="44587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0618961" y="368357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27313094" y="528751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11322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9257248" y="138840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8337167" y="529140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27831061" y="446034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36107739" y="528751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0082014" y="445892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18470863" y="52753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3440130" y="368187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2197517" y="445875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17407174" y="445463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>
            <a:off x="23123842" y="4728750"/>
            <a:ext cx="1160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18333499" y="4724637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 flipV="1">
            <a:off x="21545286" y="3951871"/>
            <a:ext cx="11894844" cy="17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19360700" y="2733213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0695979" y="4072774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1753815" y="3551884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2797083" y="2508615"/>
            <a:ext cx="235175" cy="36650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0862089" y="448223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36107740" y="44754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1788414" y="4745414"/>
            <a:ext cx="4319326" cy="6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2484090" y="3063034"/>
            <a:ext cx="260367" cy="25780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5110327" y="3014837"/>
            <a:ext cx="253543" cy="2667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37172235" y="693100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36107738" y="693100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37715863" y="61479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5070067" y="61433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17" name="Прямая со стрелкой 316"/>
          <p:cNvCxnSpPr>
            <a:stCxn id="281" idx="2"/>
            <a:endCxn id="312" idx="0"/>
          </p:cNvCxnSpPr>
          <p:nvPr/>
        </p:nvCxnSpPr>
        <p:spPr>
          <a:xfrm flipH="1">
            <a:off x="36570901" y="5827515"/>
            <a:ext cx="1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Прямоугольник 317"/>
          <p:cNvSpPr/>
          <p:nvPr/>
        </p:nvSpPr>
        <p:spPr>
          <a:xfrm>
            <a:off x="38250960" y="693026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Коллективизация предприятий (+фабрики)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5894139" y="5466606"/>
            <a:ext cx="315854" cy="10376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37214737" y="5183680"/>
            <a:ext cx="320454" cy="1608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37785695" y="6537672"/>
            <a:ext cx="243034" cy="5436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14" idx="2"/>
            <a:endCxn id="318" idx="0"/>
          </p:cNvCxnSpPr>
          <p:nvPr/>
        </p:nvCxnSpPr>
        <p:spPr>
          <a:xfrm rot="16200000" flipH="1">
            <a:off x="38325428" y="6541566"/>
            <a:ext cx="242293" cy="5350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38250959" y="77449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37172235" y="774467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36107740" y="774495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5079758" y="774467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3999609" y="774495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3999608" y="693100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36649671" y="854007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5588903" y="854421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4533618" y="854421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3418184" y="85442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36649670" y="92924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5588902" y="929301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сёстрами и братьями 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4533617" y="92924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37715864" y="929301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5920075" y="7093849"/>
            <a:ext cx="273672" cy="10279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36966313" y="7075590"/>
            <a:ext cx="273672" cy="10644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36433927" y="7607977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4874184" y="6271957"/>
            <a:ext cx="247634" cy="10704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4462771" y="7471003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315" idx="2"/>
            <a:endCxn id="408" idx="0"/>
          </p:cNvCxnSpPr>
          <p:nvPr/>
        </p:nvCxnSpPr>
        <p:spPr>
          <a:xfrm>
            <a:off x="35533230" y="6683369"/>
            <a:ext cx="6918" cy="246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311" idx="2"/>
            <a:endCxn id="342" idx="0"/>
          </p:cNvCxnSpPr>
          <p:nvPr/>
        </p:nvCxnSpPr>
        <p:spPr>
          <a:xfrm rot="16200000" flipH="1">
            <a:off x="38037787" y="7068614"/>
            <a:ext cx="273946" cy="1078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37635398" y="7471003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18" idx="2"/>
            <a:endCxn id="342" idx="0"/>
          </p:cNvCxnSpPr>
          <p:nvPr/>
        </p:nvCxnSpPr>
        <p:spPr>
          <a:xfrm flipH="1">
            <a:off x="38714122" y="7470262"/>
            <a:ext cx="1" cy="274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48" idx="2"/>
            <a:endCxn id="355" idx="0"/>
          </p:cNvCxnSpPr>
          <p:nvPr/>
        </p:nvCxnSpPr>
        <p:spPr>
          <a:xfrm rot="5400000">
            <a:off x="34042430" y="8123872"/>
            <a:ext cx="259260" cy="581425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stCxn id="348" idx="2"/>
            <a:endCxn id="354" idx="0"/>
          </p:cNvCxnSpPr>
          <p:nvPr/>
        </p:nvCxnSpPr>
        <p:spPr>
          <a:xfrm rot="16200000" flipH="1">
            <a:off x="34600146" y="8147579"/>
            <a:ext cx="259261" cy="534009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383"/>
          <p:cNvCxnSpPr>
            <a:stCxn id="347" idx="2"/>
            <a:endCxn id="355" idx="0"/>
          </p:cNvCxnSpPr>
          <p:nvPr/>
        </p:nvCxnSpPr>
        <p:spPr>
          <a:xfrm rot="5400000">
            <a:off x="34582365" y="7583657"/>
            <a:ext cx="259539" cy="166157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384"/>
          <p:cNvCxnSpPr>
            <a:stCxn id="347" idx="2"/>
            <a:endCxn id="354" idx="0"/>
          </p:cNvCxnSpPr>
          <p:nvPr/>
        </p:nvCxnSpPr>
        <p:spPr>
          <a:xfrm rot="5400000">
            <a:off x="35140081" y="8141375"/>
            <a:ext cx="259540" cy="5461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385"/>
          <p:cNvCxnSpPr>
            <a:stCxn id="347" idx="2"/>
            <a:endCxn id="353" idx="0"/>
          </p:cNvCxnSpPr>
          <p:nvPr/>
        </p:nvCxnSpPr>
        <p:spPr>
          <a:xfrm rot="16200000" flipH="1">
            <a:off x="35667723" y="8159872"/>
            <a:ext cx="259540" cy="50914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47" idx="2"/>
            <a:endCxn id="351" idx="0"/>
          </p:cNvCxnSpPr>
          <p:nvPr/>
        </p:nvCxnSpPr>
        <p:spPr>
          <a:xfrm rot="16200000" flipH="1">
            <a:off x="36200178" y="7627417"/>
            <a:ext cx="255398" cy="156991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45" idx="2"/>
            <a:endCxn id="355" idx="0"/>
          </p:cNvCxnSpPr>
          <p:nvPr/>
        </p:nvCxnSpPr>
        <p:spPr>
          <a:xfrm rot="5400000">
            <a:off x="35096495" y="7069806"/>
            <a:ext cx="259260" cy="26895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45" idx="2"/>
            <a:endCxn id="354" idx="0"/>
          </p:cNvCxnSpPr>
          <p:nvPr/>
        </p:nvCxnSpPr>
        <p:spPr>
          <a:xfrm rot="5400000">
            <a:off x="35654212" y="7627523"/>
            <a:ext cx="259261" cy="157412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45" idx="2"/>
            <a:endCxn id="353" idx="0"/>
          </p:cNvCxnSpPr>
          <p:nvPr/>
        </p:nvCxnSpPr>
        <p:spPr>
          <a:xfrm rot="5400000">
            <a:off x="36181855" y="8155166"/>
            <a:ext cx="259261" cy="518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45" idx="2"/>
            <a:endCxn id="351" idx="0"/>
          </p:cNvCxnSpPr>
          <p:nvPr/>
        </p:nvCxnSpPr>
        <p:spPr>
          <a:xfrm rot="16200000" flipH="1">
            <a:off x="36714309" y="8141547"/>
            <a:ext cx="255119" cy="541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403"/>
          <p:cNvCxnSpPr>
            <a:stCxn id="344" idx="2"/>
            <a:endCxn id="355" idx="0"/>
          </p:cNvCxnSpPr>
          <p:nvPr/>
        </p:nvCxnSpPr>
        <p:spPr>
          <a:xfrm rot="5400000">
            <a:off x="35628604" y="6537419"/>
            <a:ext cx="259539" cy="37540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44" idx="2"/>
            <a:endCxn id="354" idx="0"/>
          </p:cNvCxnSpPr>
          <p:nvPr/>
        </p:nvCxnSpPr>
        <p:spPr>
          <a:xfrm rot="5400000">
            <a:off x="36186320" y="7095137"/>
            <a:ext cx="259540" cy="26386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44" idx="2"/>
            <a:endCxn id="353" idx="0"/>
          </p:cNvCxnSpPr>
          <p:nvPr/>
        </p:nvCxnSpPr>
        <p:spPr>
          <a:xfrm rot="5400000">
            <a:off x="36713962" y="7622779"/>
            <a:ext cx="259540" cy="158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344" idx="2"/>
            <a:endCxn id="351" idx="0"/>
          </p:cNvCxnSpPr>
          <p:nvPr/>
        </p:nvCxnSpPr>
        <p:spPr>
          <a:xfrm rot="5400000">
            <a:off x="37246417" y="8151092"/>
            <a:ext cx="255398" cy="5225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5400000">
            <a:off x="35420320" y="8660675"/>
            <a:ext cx="208207" cy="10552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5400000">
            <a:off x="35947667" y="9188614"/>
            <a:ext cx="208798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422"/>
          <p:cNvCxnSpPr>
            <a:stCxn id="353" idx="2"/>
            <a:endCxn id="357" idx="0"/>
          </p:cNvCxnSpPr>
          <p:nvPr/>
        </p:nvCxnSpPr>
        <p:spPr>
          <a:xfrm rot="16200000" flipH="1">
            <a:off x="36478346" y="8657934"/>
            <a:ext cx="208207" cy="10607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425"/>
          <p:cNvCxnSpPr>
            <a:stCxn id="353" idx="2"/>
            <a:endCxn id="362" idx="0"/>
          </p:cNvCxnSpPr>
          <p:nvPr/>
        </p:nvCxnSpPr>
        <p:spPr>
          <a:xfrm rot="16200000" flipH="1">
            <a:off x="37011147" y="8125133"/>
            <a:ext cx="208798" cy="21269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5400000">
            <a:off x="35948633" y="8128220"/>
            <a:ext cx="212349" cy="211605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5400000">
            <a:off x="36475980" y="8656159"/>
            <a:ext cx="212940" cy="1060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351" idx="2"/>
            <a:endCxn id="357" idx="0"/>
          </p:cNvCxnSpPr>
          <p:nvPr/>
        </p:nvCxnSpPr>
        <p:spPr>
          <a:xfrm rot="5400000">
            <a:off x="37006660" y="9186247"/>
            <a:ext cx="212349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351" idx="2"/>
            <a:endCxn id="362" idx="0"/>
          </p:cNvCxnSpPr>
          <p:nvPr/>
        </p:nvCxnSpPr>
        <p:spPr>
          <a:xfrm rot="16200000" flipH="1">
            <a:off x="37539460" y="8653446"/>
            <a:ext cx="212940" cy="106619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4344509" y="8814214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 flipV="1">
            <a:off x="36515228" y="8810073"/>
            <a:ext cx="134443" cy="4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6006083" y="8014675"/>
            <a:ext cx="101657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37034065" y="8014675"/>
            <a:ext cx="138170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5459942" y="9562422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stCxn id="357" idx="3"/>
            <a:endCxn id="362" idx="1"/>
          </p:cNvCxnSpPr>
          <p:nvPr/>
        </p:nvCxnSpPr>
        <p:spPr>
          <a:xfrm>
            <a:off x="37575995" y="9562422"/>
            <a:ext cx="139869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07" idx="2"/>
            <a:endCxn id="281" idx="0"/>
          </p:cNvCxnSpPr>
          <p:nvPr/>
        </p:nvCxnSpPr>
        <p:spPr>
          <a:xfrm flipH="1">
            <a:off x="36570902" y="5015414"/>
            <a:ext cx="1" cy="272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17870337" y="4994637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1656206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2720430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5043996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5891637" y="14873644"/>
            <a:ext cx="268578" cy="10375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19542919" y="52753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0359693" y="1392564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0360707" y="147670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2241048" y="5718684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2773159" y="5730156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2582531" y="6410590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4569791" y="735908"/>
            <a:ext cx="236767" cy="721210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0979524" y="1536572"/>
            <a:ext cx="238471" cy="560906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18848798" y="12335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18470861" y="613972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2199791" y="530036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1160318" y="694950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2288534" y="695178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0077594" y="69517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1194468" y="6026879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1736967" y="6567104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2299937" y="6500022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1726580" y="5494767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2269079" y="6034992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2832049" y="6600238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1003919" y="7219507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2086643" y="7219507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19546935" y="613372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0006082" y="5815381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2289568" y="774189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1174499" y="774417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2068485" y="7060960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2627157" y="7616322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0082145" y="774505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0540757" y="7491781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2327597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2330269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2333162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774897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249408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1311514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304089" y="185948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781857" y="1789685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sp>
        <p:nvSpPr>
          <p:cNvPr id="477" name="Прямоугольник 476"/>
          <p:cNvSpPr/>
          <p:nvPr/>
        </p:nvSpPr>
        <p:spPr>
          <a:xfrm>
            <a:off x="5046399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16200000" flipH="1">
            <a:off x="5374179" y="15391102"/>
            <a:ext cx="268363" cy="24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5590685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5588705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170591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018690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94640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4478363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4478362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3373957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3371979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3371978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4536505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5646848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094645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4285251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5677633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6256552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3835142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3835141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4941525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051868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051868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2660680" y="4998750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3277235" y="529664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4094863" y="4644286"/>
            <a:ext cx="297890" cy="10068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4284570" y="614508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4284319" y="693875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Португальская Республика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5305061" y="529556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5109315" y="4636651"/>
            <a:ext cx="296810" cy="10210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4089842" y="5487195"/>
            <a:ext cx="308446" cy="10073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Соединительная линия уступом 583"/>
          <p:cNvCxnSpPr>
            <a:stCxn id="571" idx="2"/>
            <a:endCxn id="565" idx="0"/>
          </p:cNvCxnSpPr>
          <p:nvPr/>
        </p:nvCxnSpPr>
        <p:spPr>
          <a:xfrm rot="5400000">
            <a:off x="25103216" y="5480078"/>
            <a:ext cx="309526" cy="1020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stCxn id="565" idx="2"/>
            <a:endCxn id="566" idx="0"/>
          </p:cNvCxnSpPr>
          <p:nvPr/>
        </p:nvCxnSpPr>
        <p:spPr>
          <a:xfrm flipH="1">
            <a:off x="24747482" y="6685086"/>
            <a:ext cx="251" cy="2536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1324269" y="5022238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stCxn id="281" idx="2"/>
            <a:endCxn id="424" idx="0"/>
          </p:cNvCxnSpPr>
          <p:nvPr/>
        </p:nvCxnSpPr>
        <p:spPr>
          <a:xfrm rot="5400000">
            <a:off x="34822590" y="4395067"/>
            <a:ext cx="315864" cy="31807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5076985" y="693012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5540148" y="7470123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37715863" y="85515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cxnSp>
        <p:nvCxnSpPr>
          <p:cNvPr id="421" name="Соединительная линия уступом 420"/>
          <p:cNvCxnSpPr>
            <a:stCxn id="311" idx="2"/>
            <a:endCxn id="409" idx="0"/>
          </p:cNvCxnSpPr>
          <p:nvPr/>
        </p:nvCxnSpPr>
        <p:spPr>
          <a:xfrm rot="16200000" flipH="1">
            <a:off x="37366929" y="7739472"/>
            <a:ext cx="1080566" cy="543628"/>
          </a:xfrm>
          <a:prstGeom prst="bentConnector3">
            <a:avLst>
              <a:gd name="adj1" fmla="val 133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318" idx="2"/>
            <a:endCxn id="409" idx="0"/>
          </p:cNvCxnSpPr>
          <p:nvPr/>
        </p:nvCxnSpPr>
        <p:spPr>
          <a:xfrm rot="5400000">
            <a:off x="37905922" y="7743367"/>
            <a:ext cx="1081307" cy="535097"/>
          </a:xfrm>
          <a:prstGeom prst="bentConnector3">
            <a:avLst>
              <a:gd name="adj1" fmla="val 131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2926978" y="61433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0871977" y="12334590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19356400" y="139246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0871095" y="1310540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19865645" y="115558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6787538" y="139273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7833703" y="1392642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18847640" y="131115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19861571" y="131053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19860690" y="1233282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7301632" y="131142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19700577" y="11707240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0712607" y="11712056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0433671" y="13536462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0938434" y="13529824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0672647" y="14615857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0170508" y="14113718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7371200" y="13533711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18419009" y="12221258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7894722" y="13524282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19310803" y="12875472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0323853" y="12095855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0323853" y="12872826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1334258" y="12874590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6790319" y="147451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7835995" y="147406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5770295" y="147436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6793337" y="1557431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5773352" y="155705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7837501" y="1557733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6798738" y="163813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7838221" y="1637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8296866" y="14466427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8299158" y="15280610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8300664" y="16117334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7250701" y="14467307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7253482" y="15285137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7256500" y="16114317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6603920" y="14096846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6233458" y="15283628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7719662" y="15844317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19428634" y="13533734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18670819" y="14092473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1407523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183872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838522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1370564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2790760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2793432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1238060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1916299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927140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1429709" y="18252161"/>
            <a:ext cx="160087" cy="52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stCxn id="146" idx="2"/>
            <a:endCxn id="424" idx="0"/>
          </p:cNvCxnSpPr>
          <p:nvPr/>
        </p:nvCxnSpPr>
        <p:spPr>
          <a:xfrm rot="16200000" flipH="1">
            <a:off x="32196219" y="4949456"/>
            <a:ext cx="321973" cy="206587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3390141" y="6683379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1364394" y="7478378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2003551" y="6553385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1430091" y="855854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r>
              <a:rPr lang="ru-RU" sz="700" dirty="0"/>
              <a:t> (иконка в </a:t>
            </a:r>
            <a:r>
              <a:rPr lang="ru-RU" sz="700" dirty="0" err="1"/>
              <a:t>ньюфе</a:t>
            </a:r>
            <a:r>
              <a:rPr lang="ru-RU" sz="700" dirty="0"/>
              <a:t>)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1499062" y="8164350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2011578" y="8181574"/>
            <a:ext cx="25864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5400000">
            <a:off x="30658799" y="5486078"/>
            <a:ext cx="330142" cy="1000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28835539" y="7757434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28836446" y="614245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конголезцев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27849260" y="77483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29671556" y="7107797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29421977" y="8174159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28917109" y="8174045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29449168" y="8949893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28946382" y="8942974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27831062" y="614700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0151417" y="4969598"/>
            <a:ext cx="321044" cy="20246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29646449" y="4469182"/>
            <a:ext cx="325596" cy="3030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27875499" y="5728275"/>
            <a:ext cx="319485" cy="5179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stCxn id="566" idx="2"/>
            <a:endCxn id="586" idx="0"/>
          </p:cNvCxnSpPr>
          <p:nvPr/>
        </p:nvCxnSpPr>
        <p:spPr>
          <a:xfrm rot="16200000" flipH="1">
            <a:off x="26883752" y="5342484"/>
            <a:ext cx="278680" cy="45512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28838721" y="693629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27837887" y="693856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28672271" y="6311230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29299609" y="6682450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26802931" y="614927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5400000">
            <a:off x="27360296" y="5733316"/>
            <a:ext cx="321760" cy="5101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26827952" y="775061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27348841" y="855810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29131247" y="3956254"/>
            <a:ext cx="327871" cy="4058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stCxn id="661" idx="3"/>
            <a:endCxn id="595" idx="1"/>
          </p:cNvCxnSpPr>
          <p:nvPr/>
        </p:nvCxnSpPr>
        <p:spPr>
          <a:xfrm flipV="1">
            <a:off x="27754277" y="8018339"/>
            <a:ext cx="94983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26307061" y="85603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stCxn id="669" idx="3"/>
            <a:endCxn id="662" idx="1"/>
          </p:cNvCxnSpPr>
          <p:nvPr/>
        </p:nvCxnSpPr>
        <p:spPr>
          <a:xfrm flipV="1">
            <a:off x="27233386" y="8828105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26895787" y="8165051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661" idx="2"/>
            <a:endCxn id="662" idx="0"/>
          </p:cNvCxnSpPr>
          <p:nvPr/>
        </p:nvCxnSpPr>
        <p:spPr>
          <a:xfrm rot="16200000" flipH="1">
            <a:off x="27417813" y="8163914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stCxn id="566" idx="2"/>
            <a:endCxn id="661" idx="0"/>
          </p:cNvCxnSpPr>
          <p:nvPr/>
        </p:nvCxnSpPr>
        <p:spPr>
          <a:xfrm rot="16200000" flipH="1">
            <a:off x="25883369" y="6342866"/>
            <a:ext cx="271859" cy="254363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566" idx="2"/>
            <a:endCxn id="595" idx="0"/>
          </p:cNvCxnSpPr>
          <p:nvPr/>
        </p:nvCxnSpPr>
        <p:spPr>
          <a:xfrm rot="16200000" flipH="1">
            <a:off x="26395160" y="5831075"/>
            <a:ext cx="269585" cy="356494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28671173" y="6100594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29182964" y="6610111"/>
            <a:ext cx="267688" cy="2008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Прямоугольник 491"/>
          <p:cNvSpPr/>
          <p:nvPr/>
        </p:nvSpPr>
        <p:spPr>
          <a:xfrm>
            <a:off x="23303558" y="77431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Лишить церковь всякого влияния</a:t>
            </a:r>
            <a:br>
              <a:rPr lang="ru-RU" sz="700" dirty="0"/>
            </a:br>
            <a:r>
              <a:rPr lang="ru-RU" sz="100" dirty="0"/>
              <a:t>(10 октября - через пять дней после инаугурации республики - новое правительство постановило, что все монастыри, монастыри и религиозные организации будут запрещены. Все жители религиозных учреждений были изгнаны, а их имущество конфисковано. Иезуиты были вынуждены лишиться португальского гражданства. Серия антикатолических законов и указов следовала одна за другой в быстрой последовательности. 3 ноября был принят закон о разводе, а затем были приняты законы о признании законности детей, рожденных вне </a:t>
            </a:r>
            <a:r>
              <a:rPr lang="ru-RU" sz="100" dirty="0" err="1"/>
              <a:t>брака.разрешить</a:t>
            </a:r>
            <a:r>
              <a:rPr lang="ru-RU" sz="100" dirty="0"/>
              <a:t> кремацию, секуляризировать кладбища, запретить религиозное образование в школах и запретить использование рясы.)</a:t>
            </a:r>
          </a:p>
        </p:txBody>
      </p:sp>
      <p:sp>
        <p:nvSpPr>
          <p:cNvPr id="502" name="Прямоугольник 501"/>
          <p:cNvSpPr/>
          <p:nvPr/>
        </p:nvSpPr>
        <p:spPr>
          <a:xfrm>
            <a:off x="24284703" y="774085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5301389" y="77490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4283750" y="52983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cxnSp>
        <p:nvCxnSpPr>
          <p:cNvPr id="530" name="Прямая со стрелкой 529"/>
          <p:cNvCxnSpPr>
            <a:stCxn id="264" idx="2"/>
            <a:endCxn id="526" idx="0"/>
          </p:cNvCxnSpPr>
          <p:nvPr/>
        </p:nvCxnSpPr>
        <p:spPr>
          <a:xfrm flipH="1">
            <a:off x="24746913" y="4998750"/>
            <a:ext cx="304" cy="2995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Прямая со стрелкой 538"/>
          <p:cNvCxnSpPr>
            <a:stCxn id="526" idx="2"/>
            <a:endCxn id="565" idx="0"/>
          </p:cNvCxnSpPr>
          <p:nvPr/>
        </p:nvCxnSpPr>
        <p:spPr>
          <a:xfrm>
            <a:off x="24746913" y="5838315"/>
            <a:ext cx="820" cy="3067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Прямоугольник 545"/>
          <p:cNvSpPr/>
          <p:nvPr/>
        </p:nvSpPr>
        <p:spPr>
          <a:xfrm>
            <a:off x="23314314" y="69398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51" name="Соединительная линия уступом 550"/>
          <p:cNvCxnSpPr>
            <a:stCxn id="565" idx="2"/>
            <a:endCxn id="546" idx="0"/>
          </p:cNvCxnSpPr>
          <p:nvPr/>
        </p:nvCxnSpPr>
        <p:spPr>
          <a:xfrm rot="5400000">
            <a:off x="24135226" y="6327337"/>
            <a:ext cx="254758" cy="970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579"/>
          <p:cNvCxnSpPr>
            <a:stCxn id="566" idx="2"/>
            <a:endCxn id="492" idx="0"/>
          </p:cNvCxnSpPr>
          <p:nvPr/>
        </p:nvCxnSpPr>
        <p:spPr>
          <a:xfrm rot="5400000">
            <a:off x="24124913" y="7120563"/>
            <a:ext cx="264379" cy="9807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Соединительная линия уступом 597"/>
          <p:cNvCxnSpPr>
            <a:stCxn id="566" idx="2"/>
            <a:endCxn id="504" idx="0"/>
          </p:cNvCxnSpPr>
          <p:nvPr/>
        </p:nvCxnSpPr>
        <p:spPr>
          <a:xfrm rot="16200000" flipH="1">
            <a:off x="25120872" y="7105364"/>
            <a:ext cx="270290" cy="10170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/>
          <p:cNvCxnSpPr>
            <a:stCxn id="566" idx="2"/>
            <a:endCxn id="502" idx="0"/>
          </p:cNvCxnSpPr>
          <p:nvPr/>
        </p:nvCxnSpPr>
        <p:spPr>
          <a:xfrm>
            <a:off x="24747482" y="7478754"/>
            <a:ext cx="384" cy="262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515"/>
          <p:cNvCxnSpPr>
            <a:stCxn id="278" idx="2"/>
            <a:endCxn id="277" idx="0"/>
          </p:cNvCxnSpPr>
          <p:nvPr/>
        </p:nvCxnSpPr>
        <p:spPr>
          <a:xfrm rot="16200000" flipH="1">
            <a:off x="28401746" y="4892820"/>
            <a:ext cx="291063" cy="5061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5400000">
            <a:off x="27891654" y="4884946"/>
            <a:ext cx="287175" cy="5179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5305062" y="615154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cxnSp>
        <p:nvCxnSpPr>
          <p:cNvPr id="541" name="Прямая со стрелкой 540"/>
          <p:cNvCxnSpPr>
            <a:stCxn id="571" idx="2"/>
            <a:endCxn id="535" idx="0"/>
          </p:cNvCxnSpPr>
          <p:nvPr/>
        </p:nvCxnSpPr>
        <p:spPr>
          <a:xfrm>
            <a:off x="25768224" y="5835560"/>
            <a:ext cx="1" cy="3159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Соединительная линия уступом 541"/>
          <p:cNvCxnSpPr>
            <a:stCxn id="240" idx="2"/>
            <a:endCxn id="265" idx="0"/>
          </p:cNvCxnSpPr>
          <p:nvPr/>
        </p:nvCxnSpPr>
        <p:spPr>
          <a:xfrm rot="5400000">
            <a:off x="30704307" y="7097537"/>
            <a:ext cx="279246" cy="1040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Соединительная линия уступом 544"/>
          <p:cNvCxnSpPr>
            <a:stCxn id="239" idx="2"/>
            <a:endCxn id="265" idx="0"/>
          </p:cNvCxnSpPr>
          <p:nvPr/>
        </p:nvCxnSpPr>
        <p:spPr>
          <a:xfrm rot="5400000">
            <a:off x="31214108" y="6585462"/>
            <a:ext cx="281521" cy="2062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26802930" y="693703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28155559" y="5792984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27857503" y="93042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stCxn id="662" idx="2"/>
            <a:endCxn id="511" idx="0"/>
          </p:cNvCxnSpPr>
          <p:nvPr/>
        </p:nvCxnSpPr>
        <p:spPr>
          <a:xfrm rot="16200000" flipH="1">
            <a:off x="27963253" y="8946856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26846119" y="93082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stCxn id="662" idx="2"/>
            <a:endCxn id="591" idx="0"/>
          </p:cNvCxnSpPr>
          <p:nvPr/>
        </p:nvCxnSpPr>
        <p:spPr>
          <a:xfrm rot="5400000">
            <a:off x="27455581" y="8951806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27354779" y="99593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stCxn id="662" idx="2"/>
            <a:endCxn id="608" idx="0"/>
          </p:cNvCxnSpPr>
          <p:nvPr/>
        </p:nvCxnSpPr>
        <p:spPr>
          <a:xfrm>
            <a:off x="27812004" y="9098105"/>
            <a:ext cx="5938" cy="8612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5299410" y="856052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5762573" y="8289044"/>
            <a:ext cx="1979" cy="2714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Прямоугольник 621"/>
          <p:cNvSpPr/>
          <p:nvPr/>
        </p:nvSpPr>
        <p:spPr>
          <a:xfrm>
            <a:off x="23304355" y="856141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корпораций</a:t>
            </a:r>
            <a:endParaRPr lang="ru-RU" sz="200" dirty="0"/>
          </a:p>
        </p:txBody>
      </p:sp>
      <p:cxnSp>
        <p:nvCxnSpPr>
          <p:cNvPr id="624" name="Прямая со стрелкой 623"/>
          <p:cNvCxnSpPr>
            <a:stCxn id="492" idx="2"/>
            <a:endCxn id="622" idx="0"/>
          </p:cNvCxnSpPr>
          <p:nvPr/>
        </p:nvCxnSpPr>
        <p:spPr>
          <a:xfrm>
            <a:off x="23766721" y="8283133"/>
            <a:ext cx="797" cy="278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5303082" y="693334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stCxn id="535" idx="2"/>
            <a:endCxn id="631" idx="0"/>
          </p:cNvCxnSpPr>
          <p:nvPr/>
        </p:nvCxnSpPr>
        <p:spPr>
          <a:xfrm flipH="1">
            <a:off x="25766245" y="6691549"/>
            <a:ext cx="1980" cy="2417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17407517" y="527480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17406637" y="6140175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16845117" y="69505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18261809" y="4603164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18239516" y="5445665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17021629" y="6101459"/>
            <a:ext cx="1135702" cy="562400"/>
          </a:xfrm>
          <a:prstGeom prst="bentConnector3">
            <a:avLst>
              <a:gd name="adj1" fmla="val 149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17869800" y="5814808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18934024" y="5815381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9662496" y="4730258"/>
            <a:ext cx="4994228" cy="9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8736171" y="446025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6080130" y="529094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7152359" y="609952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1918542" y="368273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2844867" y="3952734"/>
            <a:ext cx="7774094" cy="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4658649" y="529886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4656514" y="695041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3611895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3611279" y="695376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2501309" y="53143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3063305" y="7699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5766972" y="1015769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16840788" y="94021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5209791" y="1084966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1916698" y="854742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3068262" y="855910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5747170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4657843" y="6140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4538220" y="6410640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5584168" y="6410640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5119677" y="6680640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4074442" y="6682314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6312353" y="528441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13656113" y="5298127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2505717" y="616809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2511113" y="693088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4656724" y="447013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5400000">
            <a:off x="14475586" y="4653825"/>
            <a:ext cx="287993" cy="1000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5810562" y="4319458"/>
            <a:ext cx="274279" cy="16556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2978425" y="5558178"/>
            <a:ext cx="2689506" cy="1593419"/>
          </a:xfrm>
          <a:prstGeom prst="bentConnector3">
            <a:avLst>
              <a:gd name="adj1" fmla="val 55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3890069" y="4084538"/>
            <a:ext cx="304222" cy="2155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cxnSpLocks/>
            <a:stCxn id="820" idx="2"/>
            <a:endCxn id="826" idx="0"/>
          </p:cNvCxnSpPr>
          <p:nvPr/>
        </p:nvCxnSpPr>
        <p:spPr>
          <a:xfrm rot="5400000">
            <a:off x="16386517" y="9009897"/>
            <a:ext cx="227982" cy="5515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cxnSpLocks/>
            <a:endCxn id="678" idx="0"/>
          </p:cNvCxnSpPr>
          <p:nvPr/>
        </p:nvCxnSpPr>
        <p:spPr>
          <a:xfrm rot="16200000" flipH="1">
            <a:off x="16921151" y="9019303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cxnSpLocks/>
            <a:stCxn id="832" idx="2"/>
            <a:endCxn id="961" idx="0"/>
          </p:cNvCxnSpPr>
          <p:nvPr/>
        </p:nvCxnSpPr>
        <p:spPr>
          <a:xfrm>
            <a:off x="15126962" y="9930333"/>
            <a:ext cx="0" cy="228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5514349" y="5446329"/>
            <a:ext cx="303447" cy="10885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4446712" y="5467213"/>
            <a:ext cx="303447" cy="1046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5121006" y="5838867"/>
            <a:ext cx="806" cy="3017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2964472" y="585435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3526468" y="8239640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2968880" y="6708092"/>
            <a:ext cx="5396" cy="2227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1325635" y="6908583"/>
            <a:ext cx="2693064" cy="584611"/>
          </a:xfrm>
          <a:prstGeom prst="bentConnector3">
            <a:avLst>
              <a:gd name="adj1" fmla="val 45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>
            <a:off x="25210379" y="4728750"/>
            <a:ext cx="2620682" cy="15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5299410" y="929242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96" name="Соединительная линия уступом 695"/>
          <p:cNvCxnSpPr>
            <a:stCxn id="669" idx="2"/>
            <a:endCxn id="693" idx="0"/>
          </p:cNvCxnSpPr>
          <p:nvPr/>
        </p:nvCxnSpPr>
        <p:spPr>
          <a:xfrm rot="5400000">
            <a:off x="26170378" y="8692575"/>
            <a:ext cx="192042" cy="100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11" idx="2"/>
            <a:endCxn id="693" idx="0"/>
          </p:cNvCxnSpPr>
          <p:nvPr/>
        </p:nvCxnSpPr>
        <p:spPr>
          <a:xfrm>
            <a:off x="25762573" y="9100525"/>
            <a:ext cx="0" cy="191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18446453" y="-1842014"/>
            <a:ext cx="236016" cy="123655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4349964" y="-7745525"/>
            <a:ext cx="252680" cy="24189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5119887" y="5010134"/>
            <a:ext cx="1925" cy="2887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3472268" y="446933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Фашизация </a:t>
            </a:r>
            <a:r>
              <a:rPr lang="ru-RU" sz="700" dirty="0" err="1"/>
              <a:t>лузитанского</a:t>
            </a:r>
            <a:r>
              <a:rPr lang="ru-RU" sz="700" dirty="0"/>
              <a:t> </a:t>
            </a:r>
            <a:r>
              <a:rPr lang="ru-RU" sz="700" dirty="0" err="1"/>
              <a:t>интегрализма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1918488" y="53080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5032257" y="52968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393241" y="836647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4283575" y="856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235120" y="688075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 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1389184" y="44693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5033981" y="60930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0671758" y="2750311"/>
            <a:ext cx="237524" cy="31823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54018" y="76253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390082" y="76303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2944617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3983386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3870942" y="5568192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2945836" y="686246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40169" y="61014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cxnSp>
        <p:nvCxnSpPr>
          <p:cNvPr id="745" name="Соединительная линия уступом 744"/>
          <p:cNvCxnSpPr>
            <a:cxnSpLocks/>
            <a:stCxn id="700" idx="2"/>
            <a:endCxn id="725" idx="0"/>
          </p:cNvCxnSpPr>
          <p:nvPr/>
        </p:nvCxnSpPr>
        <p:spPr>
          <a:xfrm rot="5400000">
            <a:off x="3527178" y="4889938"/>
            <a:ext cx="288857" cy="52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cxnSpLocks/>
            <a:stCxn id="700" idx="2"/>
            <a:endCxn id="727" idx="0"/>
          </p:cNvCxnSpPr>
          <p:nvPr/>
        </p:nvCxnSpPr>
        <p:spPr>
          <a:xfrm rot="16200000" flipH="1">
            <a:off x="4046562" y="4898204"/>
            <a:ext cx="288857" cy="5111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cxnSpLocks/>
            <a:stCxn id="759" idx="2"/>
            <a:endCxn id="713" idx="0"/>
          </p:cNvCxnSpPr>
          <p:nvPr/>
        </p:nvCxnSpPr>
        <p:spPr>
          <a:xfrm rot="5400000">
            <a:off x="989769" y="3936832"/>
            <a:ext cx="2652438" cy="3235409"/>
          </a:xfrm>
          <a:prstGeom prst="bentConnector3">
            <a:avLst>
              <a:gd name="adj1" fmla="val 440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cxnSpLocks/>
            <a:stCxn id="700" idx="2"/>
            <a:endCxn id="708" idx="0"/>
          </p:cNvCxnSpPr>
          <p:nvPr/>
        </p:nvCxnSpPr>
        <p:spPr>
          <a:xfrm rot="16200000" flipH="1">
            <a:off x="4571676" y="4373089"/>
            <a:ext cx="287498" cy="15599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5368156" y="5964097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cxnSpLocks/>
            <a:stCxn id="713" idx="2"/>
            <a:endCxn id="724" idx="0"/>
          </p:cNvCxnSpPr>
          <p:nvPr/>
        </p:nvCxnSpPr>
        <p:spPr>
          <a:xfrm rot="16200000" flipH="1">
            <a:off x="1170958" y="6948080"/>
            <a:ext cx="209612" cy="11549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cxnSpLocks/>
            <a:stCxn id="713" idx="2"/>
            <a:endCxn id="722" idx="0"/>
          </p:cNvCxnSpPr>
          <p:nvPr/>
        </p:nvCxnSpPr>
        <p:spPr>
          <a:xfrm rot="16200000" flipH="1">
            <a:off x="1705436" y="6413602"/>
            <a:ext cx="204593" cy="22188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3973987" y="686474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3793304" y="5448221"/>
            <a:ext cx="263275" cy="104321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cxnSpLocks/>
            <a:stCxn id="725" idx="2"/>
            <a:endCxn id="738" idx="0"/>
          </p:cNvCxnSpPr>
          <p:nvPr/>
        </p:nvCxnSpPr>
        <p:spPr>
          <a:xfrm rot="5400000">
            <a:off x="3273919" y="5967605"/>
            <a:ext cx="263275" cy="444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5558779" y="6863572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853245" y="8170367"/>
            <a:ext cx="3159" cy="1961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5558315" y="8370083"/>
            <a:ext cx="926325" cy="54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6607618" y="916613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28" name="Прямоугольник 827"/>
          <p:cNvSpPr/>
          <p:nvPr/>
        </p:nvSpPr>
        <p:spPr>
          <a:xfrm>
            <a:off x="5560590" y="917977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4496065" y="988263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7678294" y="9168406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9277050" y="837770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5644300" y="6485929"/>
            <a:ext cx="230487" cy="5247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cxnSpLocks/>
            <a:stCxn id="736" idx="2"/>
            <a:endCxn id="970" idx="0"/>
          </p:cNvCxnSpPr>
          <p:nvPr/>
        </p:nvCxnSpPr>
        <p:spPr>
          <a:xfrm rot="16200000" flipH="1">
            <a:off x="4600281" y="6211186"/>
            <a:ext cx="221383" cy="260394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cxnSpLocks/>
            <a:stCxn id="779" idx="2"/>
            <a:endCxn id="970" idx="0"/>
          </p:cNvCxnSpPr>
          <p:nvPr/>
        </p:nvCxnSpPr>
        <p:spPr>
          <a:xfrm rot="16200000" flipH="1">
            <a:off x="5115494" y="6726399"/>
            <a:ext cx="219109" cy="15757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295664" y="6749134"/>
            <a:ext cx="221002" cy="56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6609892" y="98712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5562865" y="98712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5565139" y="105491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4491516" y="91684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3429265" y="917068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cxnSpLocks/>
            <a:stCxn id="700" idx="2"/>
            <a:endCxn id="650" idx="0"/>
          </p:cNvCxnSpPr>
          <p:nvPr/>
        </p:nvCxnSpPr>
        <p:spPr>
          <a:xfrm rot="16200000" flipH="1">
            <a:off x="5098560" y="3846206"/>
            <a:ext cx="281605" cy="260786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7725973" y="3817579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4826655" y="797585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6952306" y="7979254"/>
            <a:ext cx="258323" cy="21199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5358918" y="850584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6418105" y="8513455"/>
            <a:ext cx="256048" cy="10493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6021478" y="891008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4954679" y="970840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6023753" y="971977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7070781" y="970613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6026028" y="1041126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3627096" y="2977343"/>
            <a:ext cx="247400" cy="27381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3970212" y="6100231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Торжество латинского порядка</a:t>
            </a:r>
          </a:p>
        </p:txBody>
      </p:sp>
      <p:cxnSp>
        <p:nvCxnSpPr>
          <p:cNvPr id="730" name="Прямая соединительная линия 729"/>
          <p:cNvCxnSpPr>
            <a:cxnSpLocks/>
            <a:stCxn id="738" idx="3"/>
            <a:endCxn id="690" idx="1"/>
          </p:cNvCxnSpPr>
          <p:nvPr/>
        </p:nvCxnSpPr>
        <p:spPr>
          <a:xfrm flipV="1">
            <a:off x="3866494" y="6370231"/>
            <a:ext cx="103718" cy="12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3810068" y="6239162"/>
            <a:ext cx="222238" cy="102437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3789558" y="5456413"/>
            <a:ext cx="262039" cy="102559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16200000" flipH="1">
            <a:off x="4323006" y="6750599"/>
            <a:ext cx="224512" cy="3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1932388" y="91663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cxnSpLocks/>
            <a:stCxn id="722" idx="2"/>
            <a:endCxn id="735" idx="0"/>
          </p:cNvCxnSpPr>
          <p:nvPr/>
        </p:nvCxnSpPr>
        <p:spPr>
          <a:xfrm rot="5400000">
            <a:off x="2155884" y="8405015"/>
            <a:ext cx="1000965" cy="521630"/>
          </a:xfrm>
          <a:prstGeom prst="bentConnector3">
            <a:avLst>
              <a:gd name="adj1" fmla="val 73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cxnSpLocks/>
            <a:stCxn id="709" idx="2"/>
            <a:endCxn id="735" idx="0"/>
          </p:cNvCxnSpPr>
          <p:nvPr/>
        </p:nvCxnSpPr>
        <p:spPr>
          <a:xfrm rot="16200000" flipH="1">
            <a:off x="1996060" y="8766822"/>
            <a:ext cx="259834" cy="5391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844522" y="916472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cxnSpLocks/>
            <a:stCxn id="972" idx="2"/>
            <a:endCxn id="748" idx="0"/>
          </p:cNvCxnSpPr>
          <p:nvPr/>
        </p:nvCxnSpPr>
        <p:spPr>
          <a:xfrm rot="16200000" flipH="1">
            <a:off x="501199" y="8358234"/>
            <a:ext cx="999163" cy="613809"/>
          </a:xfrm>
          <a:prstGeom prst="bentConnector3">
            <a:avLst>
              <a:gd name="adj1" fmla="val 793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842918" y="99454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cxnSpLocks/>
            <a:endCxn id="753" idx="0"/>
          </p:cNvCxnSpPr>
          <p:nvPr/>
        </p:nvCxnSpPr>
        <p:spPr>
          <a:xfrm>
            <a:off x="1301764" y="9693628"/>
            <a:ext cx="4317" cy="2518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3470529" y="368831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cxnSpLocks/>
            <a:stCxn id="759" idx="2"/>
            <a:endCxn id="700" idx="0"/>
          </p:cNvCxnSpPr>
          <p:nvPr/>
        </p:nvCxnSpPr>
        <p:spPr>
          <a:xfrm>
            <a:off x="3933692" y="4228317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 flipV="1">
            <a:off x="4396854" y="3952734"/>
            <a:ext cx="7521688" cy="5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Прямая со стрелкой 719"/>
          <p:cNvCxnSpPr>
            <a:stCxn id="502" idx="2"/>
            <a:endCxn id="712" idx="0"/>
          </p:cNvCxnSpPr>
          <p:nvPr/>
        </p:nvCxnSpPr>
        <p:spPr>
          <a:xfrm flipH="1">
            <a:off x="24746738" y="8280858"/>
            <a:ext cx="1128" cy="281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1916749" y="610788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cxnSpLocks/>
            <a:stCxn id="725" idx="2"/>
            <a:endCxn id="742" idx="0"/>
          </p:cNvCxnSpPr>
          <p:nvPr/>
        </p:nvCxnSpPr>
        <p:spPr>
          <a:xfrm rot="5400000">
            <a:off x="2759001" y="5459103"/>
            <a:ext cx="269690" cy="10278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17946093" y="69517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18003725" y="6546250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18535612" y="6553368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18872418" y="7220028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0596072" y="527765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0598346" y="613149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1059235" y="5817656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0137400" y="4867603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0662838" y="4881259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0376633" y="5451122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0808682" y="528635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6945116" y="5429116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7149917" y="684323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7148698" y="762474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cxnSpLocks/>
            <a:stCxn id="794" idx="2"/>
            <a:endCxn id="792" idx="0"/>
          </p:cNvCxnSpPr>
          <p:nvPr/>
        </p:nvCxnSpPr>
        <p:spPr>
          <a:xfrm rot="5400000">
            <a:off x="6168518" y="6493569"/>
            <a:ext cx="223427" cy="5165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7246790" y="6945527"/>
            <a:ext cx="199244" cy="264986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0807463" y="6119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0294211" y="683470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1340285" y="683470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1270626" y="5826359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1449202" y="6480456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0926165" y="6490241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1220536" y="7104702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7613080" y="6639522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7611861" y="7383235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8208183" y="763083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8018411" y="6977904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0092539" y="4107052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7149861" y="529245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8260080" y="4353202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8211844" y="609830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7475469" y="4898764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8210625" y="683591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8673788" y="6638302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8210311" y="528441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</a:t>
            </a:r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8794327" y="4879405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0292992" y="763083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0756155" y="7374703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1345164" y="763693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1803448" y="7374702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9270302" y="683596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9267667" y="762962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9269083" y="529172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9730830" y="7375961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9320056" y="4879536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9270365" y="609708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9732246" y="5831726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9733465" y="6637083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cxnSpLocks/>
            <a:stCxn id="827" idx="2"/>
            <a:endCxn id="835" idx="0"/>
          </p:cNvCxnSpPr>
          <p:nvPr/>
        </p:nvCxnSpPr>
        <p:spPr>
          <a:xfrm rot="16200000" flipH="1">
            <a:off x="9102349" y="7739835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cxnSpLocks/>
            <a:stCxn id="896" idx="2"/>
            <a:endCxn id="835" idx="0"/>
          </p:cNvCxnSpPr>
          <p:nvPr/>
        </p:nvCxnSpPr>
        <p:spPr>
          <a:xfrm rot="5400000">
            <a:off x="10144754" y="7766298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7147479" y="8369674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7610642" y="8164743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8214279" y="837577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8039138" y="7737465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8006944" y="5432991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8673474" y="5824413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cxnSpLocks/>
            <a:stCxn id="701" idx="2"/>
            <a:endCxn id="820" idx="0"/>
          </p:cNvCxnSpPr>
          <p:nvPr/>
        </p:nvCxnSpPr>
        <p:spPr>
          <a:xfrm rot="16200000" flipH="1">
            <a:off x="15372265" y="7227663"/>
            <a:ext cx="2807256" cy="7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2898413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3359901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3746249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18994232" y="695002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18995906" y="7745524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17950877" y="774552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19920557" y="7220028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cxnSpLocks/>
            <a:stCxn id="811" idx="2"/>
            <a:endCxn id="820" idx="0"/>
          </p:cNvCxnSpPr>
          <p:nvPr/>
        </p:nvCxnSpPr>
        <p:spPr>
          <a:xfrm rot="5400000">
            <a:off x="16877799" y="8177298"/>
            <a:ext cx="352844" cy="5558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19457395" y="7490028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1185775" y="4952210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0653663" y="5484322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18807971" y="7096098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18470044" y="860633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19541865" y="860298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19035734" y="8182997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19573319" y="8171273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19396369" y="8872983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19012653" y="9375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0111272" y="93834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19545217" y="101455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16869007" y="773882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18270385" y="6551814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18478113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19624398" y="8994401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19090162" y="8989376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0005028" y="9142983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0169521" y="8978489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19601362" y="6012385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0143861" y="5469886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0706831" y="4906916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19060557" y="6553190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17406593" y="860800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17436372" y="8174623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cxnSpLocks/>
            <a:stCxn id="791" idx="2"/>
            <a:endCxn id="891" idx="0"/>
          </p:cNvCxnSpPr>
          <p:nvPr/>
        </p:nvCxnSpPr>
        <p:spPr>
          <a:xfrm rot="5400000">
            <a:off x="17980656" y="8174623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17944178" y="937670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18555087" y="8998586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18870503" y="9645031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0615366" y="860130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0110907" y="7633686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17399895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18021202" y="9758563"/>
            <a:ext cx="227997" cy="5442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17482204" y="9763849"/>
            <a:ext cx="202600" cy="559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6312964" y="1084901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cxnSpLocks/>
            <a:stCxn id="820" idx="2"/>
            <a:endCxn id="943" idx="0"/>
          </p:cNvCxnSpPr>
          <p:nvPr/>
        </p:nvCxnSpPr>
        <p:spPr>
          <a:xfrm flipH="1">
            <a:off x="16776127" y="9171669"/>
            <a:ext cx="144" cy="1677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1747480" y="85979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0678638" y="7065955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1186448" y="93783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1245534" y="8974304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2306839" y="937335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2372623" y="8975979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4663799" y="1015881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cxnSpLocks/>
            <a:stCxn id="820" idx="2"/>
            <a:endCxn id="832" idx="0"/>
          </p:cNvCxnSpPr>
          <p:nvPr/>
        </p:nvCxnSpPr>
        <p:spPr>
          <a:xfrm rot="5400000">
            <a:off x="15842285" y="8456347"/>
            <a:ext cx="218664" cy="16493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18933207" y="9146332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17943398" y="1079923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18499090" y="9822503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18406561" y="9916706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19006490" y="1080124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18496226" y="9827821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19469653" y="9915031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18869723" y="11069230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39315596" y="692866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38858542" y="6008452"/>
            <a:ext cx="240700" cy="159973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39316531" y="774863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38777989" y="855084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38968870" y="7740952"/>
            <a:ext cx="1082172" cy="537607"/>
          </a:xfrm>
          <a:prstGeom prst="bentConnector3">
            <a:avLst>
              <a:gd name="adj1" fmla="val 126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39639242" y="7608185"/>
            <a:ext cx="279968" cy="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>
            <a:extLst>
              <a:ext uri="{FF2B5EF4-FFF2-40B4-BE49-F238E27FC236}">
                <a16:creationId xmlns:a16="http://schemas.microsoft.com/office/drawing/2014/main" id="{78AE4266-63D5-442C-8DD2-4E2AF439EA5C}"/>
              </a:ext>
            </a:extLst>
          </p:cNvPr>
          <p:cNvSpPr/>
          <p:nvPr/>
        </p:nvSpPr>
        <p:spPr>
          <a:xfrm>
            <a:off x="6075357" y="610014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Церковь – духовный партнёр короны</a:t>
            </a:r>
          </a:p>
        </p:txBody>
      </p:sp>
      <p:cxnSp>
        <p:nvCxnSpPr>
          <p:cNvPr id="817" name="Соединительная линия уступом 877">
            <a:extLst>
              <a:ext uri="{FF2B5EF4-FFF2-40B4-BE49-F238E27FC236}">
                <a16:creationId xmlns:a16="http://schemas.microsoft.com/office/drawing/2014/main" id="{2807BEE1-7563-48A2-86FF-35083B5F476B}"/>
              </a:ext>
            </a:extLst>
          </p:cNvPr>
          <p:cNvCxnSpPr>
            <a:cxnSpLocks/>
            <a:stCxn id="888" idx="2"/>
            <a:endCxn id="794" idx="0"/>
          </p:cNvCxnSpPr>
          <p:nvPr/>
        </p:nvCxnSpPr>
        <p:spPr>
          <a:xfrm rot="5400000">
            <a:off x="7468131" y="4894802"/>
            <a:ext cx="275732" cy="2134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Соединительная линия уступом 877">
            <a:extLst>
              <a:ext uri="{FF2B5EF4-FFF2-40B4-BE49-F238E27FC236}">
                <a16:creationId xmlns:a16="http://schemas.microsoft.com/office/drawing/2014/main" id="{BC701FD7-C072-4A8A-A890-04C9AD3CC42A}"/>
              </a:ext>
            </a:extLst>
          </p:cNvPr>
          <p:cNvCxnSpPr>
            <a:cxnSpLocks/>
            <a:stCxn id="650" idx="2"/>
            <a:endCxn id="794" idx="0"/>
          </p:cNvCxnSpPr>
          <p:nvPr/>
        </p:nvCxnSpPr>
        <p:spPr>
          <a:xfrm rot="5400000">
            <a:off x="6406305" y="5963156"/>
            <a:ext cx="269205" cy="47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Прямоугольник 819">
            <a:extLst>
              <a:ext uri="{FF2B5EF4-FFF2-40B4-BE49-F238E27FC236}">
                <a16:creationId xmlns:a16="http://schemas.microsoft.com/office/drawing/2014/main" id="{7FB062A6-7D4A-43AF-92D6-076653D95FF2}"/>
              </a:ext>
            </a:extLst>
          </p:cNvPr>
          <p:cNvSpPr/>
          <p:nvPr/>
        </p:nvSpPr>
        <p:spPr>
          <a:xfrm>
            <a:off x="16313108" y="86316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Начать борьбу с буржуазией в стране</a:t>
            </a:r>
          </a:p>
        </p:txBody>
      </p:sp>
      <p:sp>
        <p:nvSpPr>
          <p:cNvPr id="826" name="Прямоугольник 825">
            <a:extLst>
              <a:ext uri="{FF2B5EF4-FFF2-40B4-BE49-F238E27FC236}">
                <a16:creationId xmlns:a16="http://schemas.microsoft.com/office/drawing/2014/main" id="{267CA77E-D566-4696-BFF6-E05B42D79FC1}"/>
              </a:ext>
            </a:extLst>
          </p:cNvPr>
          <p:cNvSpPr/>
          <p:nvPr/>
        </p:nvSpPr>
        <p:spPr>
          <a:xfrm>
            <a:off x="15761582" y="939965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Коллективизация частной собственности</a:t>
            </a:r>
          </a:p>
        </p:txBody>
      </p:sp>
      <p:sp>
        <p:nvSpPr>
          <p:cNvPr id="832" name="Прямоугольник 831">
            <a:extLst>
              <a:ext uri="{FF2B5EF4-FFF2-40B4-BE49-F238E27FC236}">
                <a16:creationId xmlns:a16="http://schemas.microsoft.com/office/drawing/2014/main" id="{A0A0ABF1-6E6E-432F-920B-5F661A75EC6A}"/>
              </a:ext>
            </a:extLst>
          </p:cNvPr>
          <p:cNvSpPr/>
          <p:nvPr/>
        </p:nvSpPr>
        <p:spPr>
          <a:xfrm>
            <a:off x="14663799" y="939033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Обобществление всех средств производства</a:t>
            </a:r>
          </a:p>
        </p:txBody>
      </p:sp>
      <p:sp>
        <p:nvSpPr>
          <p:cNvPr id="836" name="Прямоугольник 835">
            <a:extLst>
              <a:ext uri="{FF2B5EF4-FFF2-40B4-BE49-F238E27FC236}">
                <a16:creationId xmlns:a16="http://schemas.microsoft.com/office/drawing/2014/main" id="{DCFBCD53-86CD-41EF-99CA-D5A01123F9A2}"/>
              </a:ext>
            </a:extLst>
          </p:cNvPr>
          <p:cNvSpPr/>
          <p:nvPr/>
        </p:nvSpPr>
        <p:spPr>
          <a:xfrm>
            <a:off x="15748123" y="6953766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Республик Иберийских Советов</a:t>
            </a:r>
          </a:p>
        </p:txBody>
      </p:sp>
      <p:cxnSp>
        <p:nvCxnSpPr>
          <p:cNvPr id="837" name="Прямая со стрелкой 836">
            <a:extLst>
              <a:ext uri="{FF2B5EF4-FFF2-40B4-BE49-F238E27FC236}">
                <a16:creationId xmlns:a16="http://schemas.microsoft.com/office/drawing/2014/main" id="{32683337-8B09-4A0C-A255-7006391BD8B4}"/>
              </a:ext>
            </a:extLst>
          </p:cNvPr>
          <p:cNvCxnSpPr>
            <a:cxnSpLocks/>
            <a:stCxn id="684" idx="2"/>
            <a:endCxn id="836" idx="0"/>
          </p:cNvCxnSpPr>
          <p:nvPr/>
        </p:nvCxnSpPr>
        <p:spPr>
          <a:xfrm>
            <a:off x="16210333" y="6682314"/>
            <a:ext cx="953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Прямоугольник 844">
            <a:extLst>
              <a:ext uri="{FF2B5EF4-FFF2-40B4-BE49-F238E27FC236}">
                <a16:creationId xmlns:a16="http://schemas.microsoft.com/office/drawing/2014/main" id="{2F982291-23C9-40D2-8BFF-548D9BC81589}"/>
              </a:ext>
            </a:extLst>
          </p:cNvPr>
          <p:cNvSpPr/>
          <p:nvPr/>
        </p:nvSpPr>
        <p:spPr>
          <a:xfrm>
            <a:off x="36106297" y="617558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Программа социальной реорганизации </a:t>
            </a:r>
            <a:r>
              <a:rPr lang="ru-RU" sz="100" dirty="0"/>
              <a:t>В № 2 еженедельника </a:t>
            </a:r>
            <a:r>
              <a:rPr lang="ru-RU" sz="100" dirty="0" err="1"/>
              <a:t>Bandeira</a:t>
            </a:r>
            <a:r>
              <a:rPr lang="ru-RU" sz="100" dirty="0"/>
              <a:t> </a:t>
            </a:r>
            <a:r>
              <a:rPr lang="ru-RU" sz="100" dirty="0" err="1"/>
              <a:t>Vermelha</a:t>
            </a:r>
            <a:r>
              <a:rPr lang="ru-RU" sz="100" dirty="0"/>
              <a:t> максималисты запускают программу социальной реорганизации, в которой они обрисовывают будущее максималистского общества. Первой мерой, которая должна быть принята, была бы отмена частной собственности и права производства и потребления для всех. Другие его предложения включали «отмену наследства, отмену налогов, отмену государственного долга, отмену проституции, бесплатное медицинское обслуживание, запрет на продажу алкогольных напитков, отмену азартных игр и осуществление религиозных свобода и отправление культа»</a:t>
            </a:r>
            <a:endParaRPr lang="ru-RU" sz="700" dirty="0"/>
          </a:p>
        </p:txBody>
      </p:sp>
      <p:cxnSp>
        <p:nvCxnSpPr>
          <p:cNvPr id="846" name="Соединительная линия уступом 722">
            <a:extLst>
              <a:ext uri="{FF2B5EF4-FFF2-40B4-BE49-F238E27FC236}">
                <a16:creationId xmlns:a16="http://schemas.microsoft.com/office/drawing/2014/main" id="{2317C8F7-F623-42EA-8837-7D2F89FA102A}"/>
              </a:ext>
            </a:extLst>
          </p:cNvPr>
          <p:cNvCxnSpPr>
            <a:cxnSpLocks/>
            <a:stCxn id="677" idx="2"/>
            <a:endCxn id="680" idx="0"/>
          </p:cNvCxnSpPr>
          <p:nvPr/>
        </p:nvCxnSpPr>
        <p:spPr>
          <a:xfrm rot="5400000">
            <a:off x="15875560" y="10495089"/>
            <a:ext cx="151970" cy="5571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Прямая со стрелкой 849">
            <a:extLst>
              <a:ext uri="{FF2B5EF4-FFF2-40B4-BE49-F238E27FC236}">
                <a16:creationId xmlns:a16="http://schemas.microsoft.com/office/drawing/2014/main" id="{AB2DB38E-4E5A-40F8-A2FF-B397BCB92560}"/>
              </a:ext>
            </a:extLst>
          </p:cNvPr>
          <p:cNvCxnSpPr>
            <a:cxnSpLocks/>
            <a:stCxn id="826" idx="2"/>
            <a:endCxn id="677" idx="0"/>
          </p:cNvCxnSpPr>
          <p:nvPr/>
        </p:nvCxnSpPr>
        <p:spPr>
          <a:xfrm>
            <a:off x="16224745" y="9939651"/>
            <a:ext cx="5390" cy="2180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3" name="Прямоугольник 852">
            <a:extLst>
              <a:ext uri="{FF2B5EF4-FFF2-40B4-BE49-F238E27FC236}">
                <a16:creationId xmlns:a16="http://schemas.microsoft.com/office/drawing/2014/main" id="{3B3152CE-6CFA-4192-B298-F23C2FBE51CA}"/>
              </a:ext>
            </a:extLst>
          </p:cNvPr>
          <p:cNvSpPr/>
          <p:nvPr/>
        </p:nvSpPr>
        <p:spPr>
          <a:xfrm>
            <a:off x="16379651" y="613891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54" name="Прямоугольник 853">
            <a:extLst>
              <a:ext uri="{FF2B5EF4-FFF2-40B4-BE49-F238E27FC236}">
                <a16:creationId xmlns:a16="http://schemas.microsoft.com/office/drawing/2014/main" id="{E0B217E3-D1FC-4EB6-A06D-F64E441DC7A1}"/>
              </a:ext>
            </a:extLst>
          </p:cNvPr>
          <p:cNvSpPr/>
          <p:nvPr/>
        </p:nvSpPr>
        <p:spPr>
          <a:xfrm>
            <a:off x="15242733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7" name="Прямоугольник 856">
            <a:extLst>
              <a:ext uri="{FF2B5EF4-FFF2-40B4-BE49-F238E27FC236}">
                <a16:creationId xmlns:a16="http://schemas.microsoft.com/office/drawing/2014/main" id="{6F1C8480-147C-434E-A50C-2F7AAB2A97F4}"/>
              </a:ext>
            </a:extLst>
          </p:cNvPr>
          <p:cNvSpPr/>
          <p:nvPr/>
        </p:nvSpPr>
        <p:spPr>
          <a:xfrm>
            <a:off x="12231975" y="61704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8" name="Прямоугольник 857">
            <a:extLst>
              <a:ext uri="{FF2B5EF4-FFF2-40B4-BE49-F238E27FC236}">
                <a16:creationId xmlns:a16="http://schemas.microsoft.com/office/drawing/2014/main" id="{54675529-FDF3-4CCC-B239-90BF6915F3FD}"/>
              </a:ext>
            </a:extLst>
          </p:cNvPr>
          <p:cNvSpPr/>
          <p:nvPr/>
        </p:nvSpPr>
        <p:spPr>
          <a:xfrm>
            <a:off x="12239952" y="6926562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62" name="Прямоугольник 861">
            <a:extLst>
              <a:ext uri="{FF2B5EF4-FFF2-40B4-BE49-F238E27FC236}">
                <a16:creationId xmlns:a16="http://schemas.microsoft.com/office/drawing/2014/main" id="{F46601F4-8B4B-412F-81BF-34629A976B54}"/>
              </a:ext>
            </a:extLst>
          </p:cNvPr>
          <p:cNvSpPr/>
          <p:nvPr/>
        </p:nvSpPr>
        <p:spPr>
          <a:xfrm>
            <a:off x="13775477" y="858255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72" name="Прямоугольник 871">
            <a:extLst>
              <a:ext uri="{FF2B5EF4-FFF2-40B4-BE49-F238E27FC236}">
                <a16:creationId xmlns:a16="http://schemas.microsoft.com/office/drawing/2014/main" id="{0FE00B3F-CC73-4C3F-92C2-2A41859768A4}"/>
              </a:ext>
            </a:extLst>
          </p:cNvPr>
          <p:cNvSpPr/>
          <p:nvPr/>
        </p:nvSpPr>
        <p:spPr>
          <a:xfrm>
            <a:off x="11617099" y="854598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42" name="Прямоугольник 841">
            <a:extLst>
              <a:ext uri="{FF2B5EF4-FFF2-40B4-BE49-F238E27FC236}">
                <a16:creationId xmlns:a16="http://schemas.microsoft.com/office/drawing/2014/main" id="{7FBC1AA2-A5F5-4899-834E-3EEBF793A1ED}"/>
              </a:ext>
            </a:extLst>
          </p:cNvPr>
          <p:cNvSpPr/>
          <p:nvPr/>
        </p:nvSpPr>
        <p:spPr>
          <a:xfrm>
            <a:off x="6081924" y="1388409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Наладить аграрное производство</a:t>
            </a:r>
          </a:p>
        </p:txBody>
      </p:sp>
      <p:sp>
        <p:nvSpPr>
          <p:cNvPr id="851" name="Прямоугольник 850">
            <a:extLst>
              <a:ext uri="{FF2B5EF4-FFF2-40B4-BE49-F238E27FC236}">
                <a16:creationId xmlns:a16="http://schemas.microsoft.com/office/drawing/2014/main" id="{15A824E6-4C04-49D6-905B-2136EE103B31}"/>
              </a:ext>
            </a:extLst>
          </p:cNvPr>
          <p:cNvSpPr/>
          <p:nvPr/>
        </p:nvSpPr>
        <p:spPr>
          <a:xfrm>
            <a:off x="6080870" y="13073807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создание «туземных деревень»</a:t>
            </a:r>
          </a:p>
        </p:txBody>
      </p:sp>
      <p:sp>
        <p:nvSpPr>
          <p:cNvPr id="885" name="Прямоугольник 884">
            <a:extLst>
              <a:ext uri="{FF2B5EF4-FFF2-40B4-BE49-F238E27FC236}">
                <a16:creationId xmlns:a16="http://schemas.microsoft.com/office/drawing/2014/main" id="{47C3F43D-8E7D-457C-AA9B-C6113F99781A}"/>
              </a:ext>
            </a:extLst>
          </p:cNvPr>
          <p:cNvSpPr/>
          <p:nvPr/>
        </p:nvSpPr>
        <p:spPr>
          <a:xfrm>
            <a:off x="7130384" y="138874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административный контроль</a:t>
            </a:r>
          </a:p>
        </p:txBody>
      </p:sp>
      <p:cxnSp>
        <p:nvCxnSpPr>
          <p:cNvPr id="894" name="Прямая со стрелкой 893">
            <a:extLst>
              <a:ext uri="{FF2B5EF4-FFF2-40B4-BE49-F238E27FC236}">
                <a16:creationId xmlns:a16="http://schemas.microsoft.com/office/drawing/2014/main" id="{710852AD-54E5-450A-A72B-9B7E712DAF79}"/>
              </a:ext>
            </a:extLst>
          </p:cNvPr>
          <p:cNvCxnSpPr>
            <a:cxnSpLocks/>
            <a:stCxn id="127" idx="2"/>
            <a:endCxn id="851" idx="0"/>
          </p:cNvCxnSpPr>
          <p:nvPr/>
        </p:nvCxnSpPr>
        <p:spPr>
          <a:xfrm>
            <a:off x="6541648" y="12858574"/>
            <a:ext cx="2385" cy="215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Прямая со стрелкой 898">
            <a:extLst>
              <a:ext uri="{FF2B5EF4-FFF2-40B4-BE49-F238E27FC236}">
                <a16:creationId xmlns:a16="http://schemas.microsoft.com/office/drawing/2014/main" id="{BE2359D9-8F27-419E-A922-6445F32BC67D}"/>
              </a:ext>
            </a:extLst>
          </p:cNvPr>
          <p:cNvCxnSpPr>
            <a:cxnSpLocks/>
            <a:stCxn id="851" idx="2"/>
            <a:endCxn id="842" idx="0"/>
          </p:cNvCxnSpPr>
          <p:nvPr/>
        </p:nvCxnSpPr>
        <p:spPr>
          <a:xfrm>
            <a:off x="6544033" y="13613807"/>
            <a:ext cx="1054" cy="2702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Прямая со стрелкой 912">
            <a:extLst>
              <a:ext uri="{FF2B5EF4-FFF2-40B4-BE49-F238E27FC236}">
                <a16:creationId xmlns:a16="http://schemas.microsoft.com/office/drawing/2014/main" id="{E4E5BB4B-CBC3-46C9-BE51-740D27A5D0F2}"/>
              </a:ext>
            </a:extLst>
          </p:cNvPr>
          <p:cNvCxnSpPr>
            <a:cxnSpLocks/>
            <a:stCxn id="123" idx="2"/>
            <a:endCxn id="122" idx="0"/>
          </p:cNvCxnSpPr>
          <p:nvPr/>
        </p:nvCxnSpPr>
        <p:spPr>
          <a:xfrm>
            <a:off x="4403139" y="12857468"/>
            <a:ext cx="4197" cy="2245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Соединительная линия уступом 134">
            <a:extLst>
              <a:ext uri="{FF2B5EF4-FFF2-40B4-BE49-F238E27FC236}">
                <a16:creationId xmlns:a16="http://schemas.microsoft.com/office/drawing/2014/main" id="{63492FEE-30AA-471D-AA00-C6DE74C1BF61}"/>
              </a:ext>
            </a:extLst>
          </p:cNvPr>
          <p:cNvCxnSpPr>
            <a:cxnSpLocks/>
            <a:stCxn id="851" idx="2"/>
            <a:endCxn id="885" idx="0"/>
          </p:cNvCxnSpPr>
          <p:nvPr/>
        </p:nvCxnSpPr>
        <p:spPr>
          <a:xfrm rot="16200000" flipH="1">
            <a:off x="6931959" y="13225881"/>
            <a:ext cx="273662" cy="1049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" name="Прямоугольник 886">
            <a:extLst>
              <a:ext uri="{FF2B5EF4-FFF2-40B4-BE49-F238E27FC236}">
                <a16:creationId xmlns:a16="http://schemas.microsoft.com/office/drawing/2014/main" id="{20041EBA-41B2-4DC4-810D-92538CA97719}"/>
              </a:ext>
            </a:extLst>
          </p:cNvPr>
          <p:cNvSpPr/>
          <p:nvPr/>
        </p:nvSpPr>
        <p:spPr>
          <a:xfrm>
            <a:off x="174052" y="1268190"/>
            <a:ext cx="2136259" cy="16264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Программа «Органического синдикализма» вытекала из «интегрально-корпоративной» модели, которая должна была заменить классические механизмы репрезентации либерализма. Новой утопией, предложенной IL мелкой буржуазии и особенно рабочему классу, была утопия «органического общества», которое усилит «нацию». Некоторые элементы </a:t>
            </a:r>
            <a:r>
              <a:rPr lang="ru-RU" sz="300" dirty="0" err="1"/>
              <a:t>интегралистского</a:t>
            </a:r>
            <a:r>
              <a:rPr lang="ru-RU" sz="300" dirty="0"/>
              <a:t> </a:t>
            </a:r>
            <a:r>
              <a:rPr lang="ru-RU" sz="300" dirty="0" err="1"/>
              <a:t>антикапитализма</a:t>
            </a:r>
            <a:r>
              <a:rPr lang="ru-RU" sz="300" dirty="0"/>
              <a:t> использовались для оправдания противоядия: растущая «денационализация» капитализма, центральные части которого не знали границ и угрожали разрушить национальные реалии; дикая индустриализация, породившая жалкий пролетариат, которым манипулируют социалистические и революционные идеологии; политический класс, развращенный международным капиталом. Это противоядие, таким образом, сопровождалось «социальным» дискурсом защиты рабочего класса, ограничением эксплуатации и признанием его символического места в «национальном </a:t>
            </a:r>
            <a:r>
              <a:rPr lang="ru-RU" sz="300" dirty="0" err="1"/>
              <a:t>производстве».Провозглашая</a:t>
            </a:r>
            <a:r>
              <a:rPr lang="ru-RU" sz="300" dirty="0"/>
              <a:t> «вечную нацию первой причиной нашего общественного существования», именно «высшие интересы этого» определили отмену свободной конкуренции, усиление государственного экономического вмешательства, корпоративную организацию собственников и рабочих в «союзы». которые представляли и регулировали интересы сторон. «Мы отрицаем, — говорил </a:t>
            </a:r>
            <a:r>
              <a:rPr lang="ru-RU" sz="300" dirty="0" err="1"/>
              <a:t>Прето</a:t>
            </a:r>
            <a:r>
              <a:rPr lang="ru-RU" sz="300" dirty="0"/>
              <a:t> в своих «двенадцати принципах производства», — разобщение элементов национального производства, то есть мы отрицаем изолированное существование классов, уловку, которая ставит под сомнение необходимые компоненты одного весь". Некоторые принципы до-</a:t>
            </a:r>
            <a:r>
              <a:rPr lang="ru-RU" sz="300" dirty="0" err="1"/>
              <a:t>антикапитализма</a:t>
            </a:r>
            <a:r>
              <a:rPr lang="ru-RU" sz="300" dirty="0"/>
              <a:t> И.Л. выступили тогда как морализирующие и защитные меры для самих рабочих. «Мы осуждаем», — говорится в IV принципе, — «свободу труда, свободную конкуренцию, свободу торговли, как противоречащие производству. Мы не рассматриваем права без обязательств»</a:t>
            </a:r>
            <a:br>
              <a:rPr lang="ru-RU" sz="300" dirty="0"/>
            </a:br>
            <a:r>
              <a:rPr lang="ru-RU" sz="300" dirty="0"/>
              <a:t>В отличие от капитализма, который игнорировал социальную напряженность, и социализма, который использовал один класс для уничтожения других, «</a:t>
            </a:r>
            <a:r>
              <a:rPr lang="ru-RU" sz="300" dirty="0" err="1"/>
              <a:t>символ¬органический</a:t>
            </a:r>
            <a:r>
              <a:rPr lang="ru-RU" sz="300" dirty="0"/>
              <a:t> </a:t>
            </a:r>
            <a:r>
              <a:rPr lang="ru-RU" sz="300" dirty="0" err="1"/>
              <a:t>дикализм</a:t>
            </a:r>
            <a:r>
              <a:rPr lang="ru-RU" sz="300" dirty="0"/>
              <a:t>» установил «баланс» между ними, </a:t>
            </a:r>
            <a:r>
              <a:rPr lang="ru-RU" sz="300" dirty="0" err="1"/>
              <a:t>используядля</a:t>
            </a:r>
            <a:r>
              <a:rPr lang="ru-RU" sz="300" dirty="0"/>
              <a:t> этой цели «хорошие профсоюзные и корпоративные формулы, чье прошлое уходит корнями в лучшие времена социальной гармонии и национальной работы».. На эту программу «национального </a:t>
            </a:r>
            <a:r>
              <a:rPr lang="ru-RU" sz="300" dirty="0" err="1"/>
              <a:t>юнионизма</a:t>
            </a:r>
            <a:r>
              <a:rPr lang="ru-RU" sz="300" dirty="0"/>
              <a:t>», а также на ее неразрывную связь с мифологией «нации» оказал влияние и итальянский национализм </a:t>
            </a:r>
            <a:r>
              <a:rPr lang="ru-RU" sz="300" dirty="0" err="1"/>
              <a:t>Коррадини</a:t>
            </a:r>
            <a:r>
              <a:rPr lang="ru-RU" sz="300" dirty="0"/>
              <a:t> и </a:t>
            </a:r>
            <a:r>
              <a:rPr lang="ru-RU" sz="300" dirty="0" err="1"/>
              <a:t>Рокко</a:t>
            </a:r>
            <a:r>
              <a:rPr lang="ru-RU" sz="300" dirty="0"/>
              <a:t>.</a:t>
            </a:r>
            <a:br>
              <a:rPr lang="ru-RU" sz="300" dirty="0"/>
            </a:br>
            <a:r>
              <a:rPr lang="ru-RU" sz="300" dirty="0"/>
              <a:t>Корпоративный проект МП, разработанный </a:t>
            </a:r>
            <a:r>
              <a:rPr lang="ru-RU" sz="300" dirty="0" err="1"/>
              <a:t>Прето</a:t>
            </a:r>
            <a:r>
              <a:rPr lang="ru-RU" sz="300" dirty="0"/>
              <a:t>, предусматривал обширный набор профсоюзных институтов для рабочих и боссов на региональной основе и по сфере производства, дополненный «палатами профсоюзов», которые регулировали бы заработную плату, разрешали трудовые конфликты и представляли соответствующих секторов в высших организмах системы. Было бы утомительно (и почти невозможно, учитывая многообразие вариантов) подробно обращаться ко всем организационным схемам проекта, который отныне составит программную платформу первых </a:t>
            </a:r>
            <a:r>
              <a:rPr lang="ru-RU" sz="300" dirty="0" err="1"/>
              <a:t>интегралистских</a:t>
            </a:r>
            <a:r>
              <a:rPr lang="ru-RU" sz="300" dirty="0"/>
              <a:t> союзов. Первоначально расплывчатая и очень схематичная, она будет постоянно переделываться в 1920-х годах, а в 1930-х годах будет адаптирована и сильно развита, когда станет центральной платформой национал-синдикализма. Он был, однако,</a:t>
            </a:r>
            <a:endParaRPr lang="ru-RU" sz="100" dirty="0"/>
          </a:p>
        </p:txBody>
      </p:sp>
      <p:sp>
        <p:nvSpPr>
          <p:cNvPr id="905" name="Прямоугольник 904">
            <a:extLst>
              <a:ext uri="{FF2B5EF4-FFF2-40B4-BE49-F238E27FC236}">
                <a16:creationId xmlns:a16="http://schemas.microsoft.com/office/drawing/2014/main" id="{BA54A035-A779-4B26-91B8-6C3F47C3C728}"/>
              </a:ext>
            </a:extLst>
          </p:cNvPr>
          <p:cNvSpPr/>
          <p:nvPr/>
        </p:nvSpPr>
        <p:spPr>
          <a:xfrm>
            <a:off x="844523" y="531549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фашистской милиции</a:t>
            </a:r>
          </a:p>
        </p:txBody>
      </p:sp>
      <p:sp>
        <p:nvSpPr>
          <p:cNvPr id="919" name="Прямоугольник 918">
            <a:extLst>
              <a:ext uri="{FF2B5EF4-FFF2-40B4-BE49-F238E27FC236}">
                <a16:creationId xmlns:a16="http://schemas.microsoft.com/office/drawing/2014/main" id="{8BF2E5AF-52BC-4B48-AA39-9FFA7B66BC9F}"/>
              </a:ext>
            </a:extLst>
          </p:cNvPr>
          <p:cNvSpPr/>
          <p:nvPr/>
        </p:nvSpPr>
        <p:spPr>
          <a:xfrm>
            <a:off x="842190" y="610496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Армия национальной обороны</a:t>
            </a:r>
          </a:p>
        </p:txBody>
      </p:sp>
      <p:cxnSp>
        <p:nvCxnSpPr>
          <p:cNvPr id="808" name="Соединительная линия уступом 251">
            <a:extLst>
              <a:ext uri="{FF2B5EF4-FFF2-40B4-BE49-F238E27FC236}">
                <a16:creationId xmlns:a16="http://schemas.microsoft.com/office/drawing/2014/main" id="{C6B1EA63-F320-46A2-B593-1D5DB86E5D96}"/>
              </a:ext>
            </a:extLst>
          </p:cNvPr>
          <p:cNvCxnSpPr>
            <a:cxnSpLocks/>
            <a:stCxn id="127" idx="2"/>
            <a:endCxn id="133" idx="0"/>
          </p:cNvCxnSpPr>
          <p:nvPr/>
        </p:nvCxnSpPr>
        <p:spPr>
          <a:xfrm rot="5400000">
            <a:off x="5909778" y="12450108"/>
            <a:ext cx="223405" cy="10403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134">
            <a:extLst>
              <a:ext uri="{FF2B5EF4-FFF2-40B4-BE49-F238E27FC236}">
                <a16:creationId xmlns:a16="http://schemas.microsoft.com/office/drawing/2014/main" id="{6E4BFBE0-B28B-49AF-AE7A-C08192ABEC1F}"/>
              </a:ext>
            </a:extLst>
          </p:cNvPr>
          <p:cNvCxnSpPr>
            <a:cxnSpLocks/>
            <a:stCxn id="851" idx="2"/>
            <a:endCxn id="128" idx="0"/>
          </p:cNvCxnSpPr>
          <p:nvPr/>
        </p:nvCxnSpPr>
        <p:spPr>
          <a:xfrm rot="5400000">
            <a:off x="5890453" y="13230513"/>
            <a:ext cx="270286" cy="10368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Соединительная линия уступом 251">
            <a:extLst>
              <a:ext uri="{FF2B5EF4-FFF2-40B4-BE49-F238E27FC236}">
                <a16:creationId xmlns:a16="http://schemas.microsoft.com/office/drawing/2014/main" id="{061E5844-1D5C-4BD1-B178-6C2B17BF99E1}"/>
              </a:ext>
            </a:extLst>
          </p:cNvPr>
          <p:cNvCxnSpPr>
            <a:cxnSpLocks/>
            <a:stCxn id="113" idx="2"/>
            <a:endCxn id="233" idx="0"/>
          </p:cNvCxnSpPr>
          <p:nvPr/>
        </p:nvCxnSpPr>
        <p:spPr>
          <a:xfrm rot="5400000">
            <a:off x="1642690" y="11650628"/>
            <a:ext cx="234287" cy="10685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Соединительная линия уступом 251">
            <a:extLst>
              <a:ext uri="{FF2B5EF4-FFF2-40B4-BE49-F238E27FC236}">
                <a16:creationId xmlns:a16="http://schemas.microsoft.com/office/drawing/2014/main" id="{169A078A-B270-4C6E-9D8A-B122B705C9DB}"/>
              </a:ext>
            </a:extLst>
          </p:cNvPr>
          <p:cNvCxnSpPr>
            <a:cxnSpLocks/>
            <a:stCxn id="113" idx="2"/>
            <a:endCxn id="334" idx="0"/>
          </p:cNvCxnSpPr>
          <p:nvPr/>
        </p:nvCxnSpPr>
        <p:spPr>
          <a:xfrm rot="16200000" flipH="1">
            <a:off x="2706404" y="11655441"/>
            <a:ext cx="249755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Соединительная линия уступом 251">
            <a:extLst>
              <a:ext uri="{FF2B5EF4-FFF2-40B4-BE49-F238E27FC236}">
                <a16:creationId xmlns:a16="http://schemas.microsoft.com/office/drawing/2014/main" id="{AEF685CE-C5D4-4FFB-99D6-A0D31393F111}"/>
              </a:ext>
            </a:extLst>
          </p:cNvPr>
          <p:cNvCxnSpPr>
            <a:cxnSpLocks/>
            <a:stCxn id="117" idx="2"/>
            <a:endCxn id="359" idx="0"/>
          </p:cNvCxnSpPr>
          <p:nvPr/>
        </p:nvCxnSpPr>
        <p:spPr>
          <a:xfrm rot="16200000" flipH="1">
            <a:off x="2714014" y="12430545"/>
            <a:ext cx="226552" cy="10663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Соединительная линия уступом 251">
            <a:extLst>
              <a:ext uri="{FF2B5EF4-FFF2-40B4-BE49-F238E27FC236}">
                <a16:creationId xmlns:a16="http://schemas.microsoft.com/office/drawing/2014/main" id="{4EC07048-102F-4BBF-8581-D7DB530D3590}"/>
              </a:ext>
            </a:extLst>
          </p:cNvPr>
          <p:cNvCxnSpPr>
            <a:cxnSpLocks/>
            <a:stCxn id="117" idx="2"/>
            <a:endCxn id="121" idx="0"/>
          </p:cNvCxnSpPr>
          <p:nvPr/>
        </p:nvCxnSpPr>
        <p:spPr>
          <a:xfrm rot="5400000">
            <a:off x="1656007" y="12435359"/>
            <a:ext cx="222987" cy="105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Соединительная линия уступом 251">
            <a:extLst>
              <a:ext uri="{FF2B5EF4-FFF2-40B4-BE49-F238E27FC236}">
                <a16:creationId xmlns:a16="http://schemas.microsoft.com/office/drawing/2014/main" id="{2F7C3FA1-5453-4B7F-AAFE-AD9E118C851B}"/>
              </a:ext>
            </a:extLst>
          </p:cNvPr>
          <p:cNvCxnSpPr>
            <a:cxnSpLocks/>
            <a:stCxn id="327" idx="2"/>
            <a:endCxn id="118" idx="0"/>
          </p:cNvCxnSpPr>
          <p:nvPr/>
        </p:nvCxnSpPr>
        <p:spPr>
          <a:xfrm rot="5400000">
            <a:off x="1639694" y="13211993"/>
            <a:ext cx="257727" cy="1063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Прямая со стрелкой 929">
            <a:extLst>
              <a:ext uri="{FF2B5EF4-FFF2-40B4-BE49-F238E27FC236}">
                <a16:creationId xmlns:a16="http://schemas.microsoft.com/office/drawing/2014/main" id="{E8F075D8-A2DC-4358-BEBE-09B7B7E7D601}"/>
              </a:ext>
            </a:extLst>
          </p:cNvPr>
          <p:cNvCxnSpPr>
            <a:cxnSpLocks/>
            <a:stCxn id="117" idx="2"/>
            <a:endCxn id="327" idx="0"/>
          </p:cNvCxnSpPr>
          <p:nvPr/>
        </p:nvCxnSpPr>
        <p:spPr>
          <a:xfrm>
            <a:off x="2294097" y="12850463"/>
            <a:ext cx="6265" cy="2244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Прямая со стрелкой 930">
            <a:extLst>
              <a:ext uri="{FF2B5EF4-FFF2-40B4-BE49-F238E27FC236}">
                <a16:creationId xmlns:a16="http://schemas.microsoft.com/office/drawing/2014/main" id="{27D0E60A-212A-491A-A4FB-97059D556B0E}"/>
              </a:ext>
            </a:extLst>
          </p:cNvPr>
          <p:cNvCxnSpPr>
            <a:cxnSpLocks/>
            <a:stCxn id="113" idx="2"/>
            <a:endCxn id="117" idx="0"/>
          </p:cNvCxnSpPr>
          <p:nvPr/>
        </p:nvCxnSpPr>
        <p:spPr>
          <a:xfrm>
            <a:off x="2294097" y="12067749"/>
            <a:ext cx="0" cy="2427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Соединительная линия уступом 251">
            <a:extLst>
              <a:ext uri="{FF2B5EF4-FFF2-40B4-BE49-F238E27FC236}">
                <a16:creationId xmlns:a16="http://schemas.microsoft.com/office/drawing/2014/main" id="{D6CBA428-3FBE-4F62-A676-B787B487A731}"/>
              </a:ext>
            </a:extLst>
          </p:cNvPr>
          <p:cNvCxnSpPr>
            <a:cxnSpLocks/>
            <a:stCxn id="359" idx="2"/>
            <a:endCxn id="333" idx="0"/>
          </p:cNvCxnSpPr>
          <p:nvPr/>
        </p:nvCxnSpPr>
        <p:spPr>
          <a:xfrm rot="5400000">
            <a:off x="3231807" y="13743984"/>
            <a:ext cx="255647" cy="17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Соединительная линия уступом 251">
            <a:extLst>
              <a:ext uri="{FF2B5EF4-FFF2-40B4-BE49-F238E27FC236}">
                <a16:creationId xmlns:a16="http://schemas.microsoft.com/office/drawing/2014/main" id="{FEB720CD-BF9A-4D1F-B7CE-CA534E6E7890}"/>
              </a:ext>
            </a:extLst>
          </p:cNvPr>
          <p:cNvCxnSpPr>
            <a:cxnSpLocks/>
            <a:stCxn id="359" idx="2"/>
            <a:endCxn id="363" idx="0"/>
          </p:cNvCxnSpPr>
          <p:nvPr/>
        </p:nvCxnSpPr>
        <p:spPr>
          <a:xfrm rot="16200000" flipH="1">
            <a:off x="3750679" y="13226819"/>
            <a:ext cx="260612" cy="10410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Прямая со стрелкой 939">
            <a:extLst>
              <a:ext uri="{FF2B5EF4-FFF2-40B4-BE49-F238E27FC236}">
                <a16:creationId xmlns:a16="http://schemas.microsoft.com/office/drawing/2014/main" id="{2063E696-D134-451E-96FA-DDC675773EB0}"/>
              </a:ext>
            </a:extLst>
          </p:cNvPr>
          <p:cNvCxnSpPr>
            <a:cxnSpLocks/>
            <a:stCxn id="842" idx="2"/>
            <a:endCxn id="217" idx="0"/>
          </p:cNvCxnSpPr>
          <p:nvPr/>
        </p:nvCxnSpPr>
        <p:spPr>
          <a:xfrm>
            <a:off x="6545087" y="14424093"/>
            <a:ext cx="3327" cy="3004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Соединительная линия уступом 230">
            <a:extLst>
              <a:ext uri="{FF2B5EF4-FFF2-40B4-BE49-F238E27FC236}">
                <a16:creationId xmlns:a16="http://schemas.microsoft.com/office/drawing/2014/main" id="{E0AF97CB-64E9-4241-8BA7-98D061DFF553}"/>
              </a:ext>
            </a:extLst>
          </p:cNvPr>
          <p:cNvCxnSpPr>
            <a:cxnSpLocks/>
            <a:stCxn id="129" idx="2"/>
            <a:endCxn id="177" idx="0"/>
          </p:cNvCxnSpPr>
          <p:nvPr/>
        </p:nvCxnSpPr>
        <p:spPr>
          <a:xfrm rot="16200000" flipH="1">
            <a:off x="8217228" y="13449873"/>
            <a:ext cx="270474" cy="59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Соединительная линия уступом 230">
            <a:extLst>
              <a:ext uri="{FF2B5EF4-FFF2-40B4-BE49-F238E27FC236}">
                <a16:creationId xmlns:a16="http://schemas.microsoft.com/office/drawing/2014/main" id="{D9769541-1096-41FD-B92D-AED2FE8C9E74}"/>
              </a:ext>
            </a:extLst>
          </p:cNvPr>
          <p:cNvCxnSpPr>
            <a:cxnSpLocks/>
            <a:stCxn id="226" idx="2"/>
            <a:endCxn id="177" idx="0"/>
          </p:cNvCxnSpPr>
          <p:nvPr/>
        </p:nvCxnSpPr>
        <p:spPr>
          <a:xfrm rot="5400000">
            <a:off x="8778642" y="13495825"/>
            <a:ext cx="262575" cy="515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Соединительная линия уступом 230">
            <a:extLst>
              <a:ext uri="{FF2B5EF4-FFF2-40B4-BE49-F238E27FC236}">
                <a16:creationId xmlns:a16="http://schemas.microsoft.com/office/drawing/2014/main" id="{463AC108-ADF3-4B96-9A39-503A78B5E1CC}"/>
              </a:ext>
            </a:extLst>
          </p:cNvPr>
          <p:cNvCxnSpPr>
            <a:cxnSpLocks/>
            <a:stCxn id="226" idx="2"/>
            <a:endCxn id="274" idx="0"/>
          </p:cNvCxnSpPr>
          <p:nvPr/>
        </p:nvCxnSpPr>
        <p:spPr>
          <a:xfrm rot="16200000" flipH="1">
            <a:off x="9313123" y="13476804"/>
            <a:ext cx="261825" cy="5527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251">
            <a:extLst>
              <a:ext uri="{FF2B5EF4-FFF2-40B4-BE49-F238E27FC236}">
                <a16:creationId xmlns:a16="http://schemas.microsoft.com/office/drawing/2014/main" id="{972E16C9-C0DB-4FBB-A876-CBDD4C71F90A}"/>
              </a:ext>
            </a:extLst>
          </p:cNvPr>
          <p:cNvCxnSpPr>
            <a:cxnSpLocks/>
            <a:stCxn id="132" idx="2"/>
            <a:endCxn id="851" idx="0"/>
          </p:cNvCxnSpPr>
          <p:nvPr/>
        </p:nvCxnSpPr>
        <p:spPr>
          <a:xfrm rot="16200000" flipH="1">
            <a:off x="5918187" y="12447961"/>
            <a:ext cx="208968" cy="1042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Соединительная линия уступом 505">
            <a:extLst>
              <a:ext uri="{FF2B5EF4-FFF2-40B4-BE49-F238E27FC236}">
                <a16:creationId xmlns:a16="http://schemas.microsoft.com/office/drawing/2014/main" id="{4F190FB3-3B6D-4F02-9EEA-FE98ADAD1A68}"/>
              </a:ext>
            </a:extLst>
          </p:cNvPr>
          <p:cNvCxnSpPr>
            <a:cxnSpLocks/>
            <a:stCxn id="75" idx="2"/>
            <a:endCxn id="105" idx="0"/>
          </p:cNvCxnSpPr>
          <p:nvPr/>
        </p:nvCxnSpPr>
        <p:spPr>
          <a:xfrm rot="5400000">
            <a:off x="15779358" y="13489012"/>
            <a:ext cx="264331" cy="5302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Соединительная линия уступом 505">
            <a:extLst>
              <a:ext uri="{FF2B5EF4-FFF2-40B4-BE49-F238E27FC236}">
                <a16:creationId xmlns:a16="http://schemas.microsoft.com/office/drawing/2014/main" id="{B9A821B6-D2BB-46B3-A6D4-C9200F61E404}"/>
              </a:ext>
            </a:extLst>
          </p:cNvPr>
          <p:cNvCxnSpPr>
            <a:cxnSpLocks/>
            <a:stCxn id="105" idx="2"/>
            <a:endCxn id="60" idx="0"/>
          </p:cNvCxnSpPr>
          <p:nvPr/>
        </p:nvCxnSpPr>
        <p:spPr>
          <a:xfrm rot="5400000">
            <a:off x="15234109" y="14312305"/>
            <a:ext cx="298276" cy="526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Соединительная линия уступом 505">
            <a:extLst>
              <a:ext uri="{FF2B5EF4-FFF2-40B4-BE49-F238E27FC236}">
                <a16:creationId xmlns:a16="http://schemas.microsoft.com/office/drawing/2014/main" id="{9F99F544-4A1E-4151-BEBA-0C2743127CA2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rot="16200000" flipH="1">
            <a:off x="14704884" y="14309366"/>
            <a:ext cx="293416" cy="5370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Соединительная линия уступом 505">
            <a:extLst>
              <a:ext uri="{FF2B5EF4-FFF2-40B4-BE49-F238E27FC236}">
                <a16:creationId xmlns:a16="http://schemas.microsoft.com/office/drawing/2014/main" id="{06A661F2-468D-4758-96B5-83BC0E7CA573}"/>
              </a:ext>
            </a:extLst>
          </p:cNvPr>
          <p:cNvCxnSpPr>
            <a:cxnSpLocks/>
            <a:stCxn id="186" idx="2"/>
            <a:endCxn id="102" idx="0"/>
          </p:cNvCxnSpPr>
          <p:nvPr/>
        </p:nvCxnSpPr>
        <p:spPr>
          <a:xfrm rot="16200000" flipH="1">
            <a:off x="14169389" y="13477478"/>
            <a:ext cx="273668" cy="5537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Соединительная линия уступом 505">
            <a:extLst>
              <a:ext uri="{FF2B5EF4-FFF2-40B4-BE49-F238E27FC236}">
                <a16:creationId xmlns:a16="http://schemas.microsoft.com/office/drawing/2014/main" id="{E24D5E44-707A-4039-AC17-ED9263F4A895}"/>
              </a:ext>
            </a:extLst>
          </p:cNvPr>
          <p:cNvCxnSpPr>
            <a:cxnSpLocks/>
            <a:stCxn id="104" idx="2"/>
            <a:endCxn id="102" idx="0"/>
          </p:cNvCxnSpPr>
          <p:nvPr/>
        </p:nvCxnSpPr>
        <p:spPr>
          <a:xfrm rot="5400000">
            <a:off x="14714130" y="13485195"/>
            <a:ext cx="274926" cy="537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Соединительная линия уступом 505">
            <a:extLst>
              <a:ext uri="{FF2B5EF4-FFF2-40B4-BE49-F238E27FC236}">
                <a16:creationId xmlns:a16="http://schemas.microsoft.com/office/drawing/2014/main" id="{6FA0A369-5477-475F-8CA2-802355DD508C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rot="16200000" flipH="1">
            <a:off x="15248214" y="13488134"/>
            <a:ext cx="270066" cy="5262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Соединительная линия уступом 505">
            <a:extLst>
              <a:ext uri="{FF2B5EF4-FFF2-40B4-BE49-F238E27FC236}">
                <a16:creationId xmlns:a16="http://schemas.microsoft.com/office/drawing/2014/main" id="{E7C7895B-7363-4CF6-8161-21E6498F9614}"/>
              </a:ext>
            </a:extLst>
          </p:cNvPr>
          <p:cNvCxnSpPr>
            <a:cxnSpLocks/>
            <a:stCxn id="103" idx="2"/>
            <a:endCxn id="186" idx="0"/>
          </p:cNvCxnSpPr>
          <p:nvPr/>
        </p:nvCxnSpPr>
        <p:spPr>
          <a:xfrm rot="5400000">
            <a:off x="14453795" y="12411193"/>
            <a:ext cx="241880" cy="1090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Соединительная линия уступом 505">
            <a:extLst>
              <a:ext uri="{FF2B5EF4-FFF2-40B4-BE49-F238E27FC236}">
                <a16:creationId xmlns:a16="http://schemas.microsoft.com/office/drawing/2014/main" id="{B8DE9549-B9D0-4430-BA5C-9AE2CC09687E}"/>
              </a:ext>
            </a:extLst>
          </p:cNvPr>
          <p:cNvCxnSpPr>
            <a:cxnSpLocks/>
            <a:stCxn id="103" idx="2"/>
            <a:endCxn id="75" idx="0"/>
          </p:cNvCxnSpPr>
          <p:nvPr/>
        </p:nvCxnSpPr>
        <p:spPr>
          <a:xfrm rot="16200000" flipH="1">
            <a:off x="15525201" y="12430524"/>
            <a:ext cx="246357" cy="10565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Прямая со стрелкой 955">
            <a:extLst>
              <a:ext uri="{FF2B5EF4-FFF2-40B4-BE49-F238E27FC236}">
                <a16:creationId xmlns:a16="http://schemas.microsoft.com/office/drawing/2014/main" id="{1DA9096B-60AD-4B90-BCEA-FB30451EBA83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>
            <a:off x="15120104" y="12835622"/>
            <a:ext cx="1" cy="2406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Соединительная линия уступом 505">
            <a:extLst>
              <a:ext uri="{FF2B5EF4-FFF2-40B4-BE49-F238E27FC236}">
                <a16:creationId xmlns:a16="http://schemas.microsoft.com/office/drawing/2014/main" id="{DA3649BF-04D0-48A8-9CEC-A7B3D4821A18}"/>
              </a:ext>
            </a:extLst>
          </p:cNvPr>
          <p:cNvCxnSpPr>
            <a:cxnSpLocks/>
            <a:stCxn id="161" idx="2"/>
            <a:endCxn id="103" idx="0"/>
          </p:cNvCxnSpPr>
          <p:nvPr/>
        </p:nvCxnSpPr>
        <p:spPr>
          <a:xfrm rot="16200000" flipH="1">
            <a:off x="14167714" y="11343232"/>
            <a:ext cx="252932" cy="1651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Соединительная линия уступом 505">
            <a:extLst>
              <a:ext uri="{FF2B5EF4-FFF2-40B4-BE49-F238E27FC236}">
                <a16:creationId xmlns:a16="http://schemas.microsoft.com/office/drawing/2014/main" id="{BC8BA646-28E8-45A6-B90F-13B26DB38A53}"/>
              </a:ext>
            </a:extLst>
          </p:cNvPr>
          <p:cNvCxnSpPr>
            <a:cxnSpLocks/>
            <a:stCxn id="161" idx="2"/>
            <a:endCxn id="33" idx="0"/>
          </p:cNvCxnSpPr>
          <p:nvPr/>
        </p:nvCxnSpPr>
        <p:spPr>
          <a:xfrm rot="5400000">
            <a:off x="12525276" y="11345719"/>
            <a:ext cx="246010" cy="1639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Соединительная линия уступом 505">
            <a:extLst>
              <a:ext uri="{FF2B5EF4-FFF2-40B4-BE49-F238E27FC236}">
                <a16:creationId xmlns:a16="http://schemas.microsoft.com/office/drawing/2014/main" id="{E488295D-9476-4708-A3E0-49C8D1F8C44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11461328" y="12707957"/>
            <a:ext cx="246235" cy="4877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Соединительная линия уступом 505">
            <a:extLst>
              <a:ext uri="{FF2B5EF4-FFF2-40B4-BE49-F238E27FC236}">
                <a16:creationId xmlns:a16="http://schemas.microsoft.com/office/drawing/2014/main" id="{17CC2250-8220-4F4F-A2C9-4F91B4C36E4D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rot="16200000" flipH="1">
            <a:off x="11981690" y="12675315"/>
            <a:ext cx="253279" cy="56004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Прямая со стрелкой 965">
            <a:extLst>
              <a:ext uri="{FF2B5EF4-FFF2-40B4-BE49-F238E27FC236}">
                <a16:creationId xmlns:a16="http://schemas.microsoft.com/office/drawing/2014/main" id="{2C4941E2-7859-4703-AD14-2FD5A03858D3}"/>
              </a:ext>
            </a:extLst>
          </p:cNvPr>
          <p:cNvCxnSpPr>
            <a:cxnSpLocks/>
            <a:stCxn id="161" idx="2"/>
            <a:endCxn id="32" idx="0"/>
          </p:cNvCxnSpPr>
          <p:nvPr/>
        </p:nvCxnSpPr>
        <p:spPr>
          <a:xfrm>
            <a:off x="13468257" y="12042690"/>
            <a:ext cx="1470" cy="2460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7" name="Прямоугольник 966">
            <a:extLst>
              <a:ext uri="{FF2B5EF4-FFF2-40B4-BE49-F238E27FC236}">
                <a16:creationId xmlns:a16="http://schemas.microsoft.com/office/drawing/2014/main" id="{999429A8-D836-4567-B05F-F1602F1F7F43}"/>
              </a:ext>
            </a:extLst>
          </p:cNvPr>
          <p:cNvSpPr/>
          <p:nvPr/>
        </p:nvSpPr>
        <p:spPr>
          <a:xfrm>
            <a:off x="3470466" y="7627623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коммунистической угрозы</a:t>
            </a:r>
          </a:p>
        </p:txBody>
      </p:sp>
      <p:sp>
        <p:nvSpPr>
          <p:cNvPr id="969" name="Прямоугольник 968">
            <a:extLst>
              <a:ext uri="{FF2B5EF4-FFF2-40B4-BE49-F238E27FC236}">
                <a16:creationId xmlns:a16="http://schemas.microsoft.com/office/drawing/2014/main" id="{A27EB8E3-002E-4BAC-8428-C255540D4D7F}"/>
              </a:ext>
            </a:extLst>
          </p:cNvPr>
          <p:cNvSpPr/>
          <p:nvPr/>
        </p:nvSpPr>
        <p:spPr>
          <a:xfrm>
            <a:off x="2481888" y="1270108"/>
            <a:ext cx="2136259" cy="16264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Фашизм, по </a:t>
            </a:r>
            <a:r>
              <a:rPr lang="ru-RU" sz="300" dirty="0" err="1"/>
              <a:t>Антониу</a:t>
            </a:r>
            <a:r>
              <a:rPr lang="ru-RU" sz="300" dirty="0"/>
              <a:t> Педро, должен возглавить «революционный дух» после того, как либерализм будет свергнут, а не довольствоваться простыми превентивными репрессиями. Ссылаясь на политическую ситуацию в Португалии, он должен возглавить строительство нового «порядка» против тех, кто хотел только превентивной диктатуры, проводя «социальные реформы», которые материализуются в насаждении корпоративизма. С другой стороны, одной из характеристик, всегда связанных с его состоянием, была молодость. Почти всегда от имени «молодых людей» Педро высказывал требования фашизма, которым следует доверить важные задачи при новом режиме.</a:t>
            </a:r>
            <a:br>
              <a:rPr lang="ru-RU" sz="300" dirty="0"/>
            </a:br>
            <a:r>
              <a:rPr lang="ru-RU" sz="300" dirty="0"/>
              <a:t>Именно от нее исходят индивидуализирующие черты фашистского активизма: мужественного молодого человека, осознающего свой статус «революционера», авангарда авторитарного режима, дисциплинированного и преданного Отечеству, перед которым берутся самые трудные задачи. строительства следует поручить "Новому порядку".</a:t>
            </a:r>
            <a:br>
              <a:rPr lang="ru-RU" sz="300" dirty="0"/>
            </a:br>
            <a:r>
              <a:rPr lang="ru-RU" sz="300" dirty="0"/>
              <a:t>претензия на формирование «нового человека» вместо признания человека, являющегося частью национальной преемственности и соответствующего вечному порядку, узаконивающему общество; гражданское поклонение вместо религии.</a:t>
            </a:r>
            <a:br>
              <a:rPr lang="ru-RU" sz="300" dirty="0"/>
            </a:br>
            <a:r>
              <a:rPr lang="ru-RU" sz="300" dirty="0"/>
              <a:t>«Органистский» идеальный тип был для них решением: «мы отрицаем растворение элементов национального производства, то есть мы отрицаем изолированное существование классов, уловку, ставящую в спор составляющие.</a:t>
            </a:r>
            <a:br>
              <a:rPr lang="ru-RU" sz="300" dirty="0"/>
            </a:br>
            <a:r>
              <a:rPr lang="ru-RU" sz="300" dirty="0"/>
              <a:t>Военизированные парады, боевые песни и харизматическая ритуализация </a:t>
            </a:r>
            <a:r>
              <a:rPr lang="ru-RU" sz="300" dirty="0" err="1"/>
              <a:t>Ролао</a:t>
            </a:r>
            <a:r>
              <a:rPr lang="ru-RU" sz="300" dirty="0"/>
              <a:t> </a:t>
            </a:r>
            <a:r>
              <a:rPr lang="ru-RU" sz="300" dirty="0" err="1"/>
              <a:t>Прето</a:t>
            </a:r>
            <a:r>
              <a:rPr lang="ru-RU" sz="300" dirty="0"/>
              <a:t> отметили его политическое действие.</a:t>
            </a:r>
            <a:endParaRPr lang="ru-RU" sz="100" dirty="0"/>
          </a:p>
        </p:txBody>
      </p:sp>
      <p:sp>
        <p:nvSpPr>
          <p:cNvPr id="970" name="Прямоугольник 969">
            <a:extLst>
              <a:ext uri="{FF2B5EF4-FFF2-40B4-BE49-F238E27FC236}">
                <a16:creationId xmlns:a16="http://schemas.microsoft.com/office/drawing/2014/main" id="{38E20A14-ADA6-4B74-A71D-AC1539481BCA}"/>
              </a:ext>
            </a:extLst>
          </p:cNvPr>
          <p:cNvSpPr/>
          <p:nvPr/>
        </p:nvSpPr>
        <p:spPr>
          <a:xfrm>
            <a:off x="5549783" y="762385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Имперское возрождение</a:t>
            </a:r>
          </a:p>
        </p:txBody>
      </p:sp>
      <p:sp>
        <p:nvSpPr>
          <p:cNvPr id="972" name="Прямоугольник 971">
            <a:extLst>
              <a:ext uri="{FF2B5EF4-FFF2-40B4-BE49-F238E27FC236}">
                <a16:creationId xmlns:a16="http://schemas.microsoft.com/office/drawing/2014/main" id="{B346011B-A09A-4616-836A-1E389D64339F}"/>
              </a:ext>
            </a:extLst>
          </p:cNvPr>
          <p:cNvSpPr/>
          <p:nvPr/>
        </p:nvSpPr>
        <p:spPr>
          <a:xfrm>
            <a:off x="230713" y="762555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государственное регулирование</a:t>
            </a:r>
          </a:p>
        </p:txBody>
      </p:sp>
      <p:cxnSp>
        <p:nvCxnSpPr>
          <p:cNvPr id="973" name="Соединительная линия уступом 773">
            <a:extLst>
              <a:ext uri="{FF2B5EF4-FFF2-40B4-BE49-F238E27FC236}">
                <a16:creationId xmlns:a16="http://schemas.microsoft.com/office/drawing/2014/main" id="{92EEFAAB-612C-4461-91FD-C9653C5EE655}"/>
              </a:ext>
            </a:extLst>
          </p:cNvPr>
          <p:cNvCxnSpPr>
            <a:cxnSpLocks/>
            <a:stCxn id="970" idx="2"/>
            <a:endCxn id="805" idx="0"/>
          </p:cNvCxnSpPr>
          <p:nvPr/>
        </p:nvCxnSpPr>
        <p:spPr>
          <a:xfrm rot="16200000" flipH="1">
            <a:off x="5914097" y="8262701"/>
            <a:ext cx="206231" cy="853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Соединительная линия уступом 851">
            <a:extLst>
              <a:ext uri="{FF2B5EF4-FFF2-40B4-BE49-F238E27FC236}">
                <a16:creationId xmlns:a16="http://schemas.microsoft.com/office/drawing/2014/main" id="{292C728C-8C10-4D84-B3FB-5B4539ACAB31}"/>
              </a:ext>
            </a:extLst>
          </p:cNvPr>
          <p:cNvCxnSpPr>
            <a:cxnSpLocks/>
            <a:stCxn id="736" idx="2"/>
            <a:endCxn id="967" idx="0"/>
          </p:cNvCxnSpPr>
          <p:nvPr/>
        </p:nvCxnSpPr>
        <p:spPr>
          <a:xfrm rot="16200000" flipH="1">
            <a:off x="3558737" y="7252731"/>
            <a:ext cx="225154" cy="5246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Соединительная линия уступом 851">
            <a:extLst>
              <a:ext uri="{FF2B5EF4-FFF2-40B4-BE49-F238E27FC236}">
                <a16:creationId xmlns:a16="http://schemas.microsoft.com/office/drawing/2014/main" id="{648705EE-45E2-4612-B022-A6B559AD003B}"/>
              </a:ext>
            </a:extLst>
          </p:cNvPr>
          <p:cNvCxnSpPr>
            <a:cxnSpLocks/>
            <a:stCxn id="779" idx="2"/>
            <a:endCxn id="967" idx="0"/>
          </p:cNvCxnSpPr>
          <p:nvPr/>
        </p:nvCxnSpPr>
        <p:spPr>
          <a:xfrm rot="5400000">
            <a:off x="4073950" y="7264423"/>
            <a:ext cx="222880" cy="50352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7" name="Прямоугольник 976">
            <a:extLst>
              <a:ext uri="{FF2B5EF4-FFF2-40B4-BE49-F238E27FC236}">
                <a16:creationId xmlns:a16="http://schemas.microsoft.com/office/drawing/2014/main" id="{5F7AA194-166A-4C7C-9399-6F4E217CA863}"/>
              </a:ext>
            </a:extLst>
          </p:cNvPr>
          <p:cNvSpPr/>
          <p:nvPr/>
        </p:nvSpPr>
        <p:spPr>
          <a:xfrm>
            <a:off x="2454147" y="836599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Социальная политика к рабочим</a:t>
            </a:r>
          </a:p>
        </p:txBody>
      </p:sp>
      <p:cxnSp>
        <p:nvCxnSpPr>
          <p:cNvPr id="978" name="Соединительная линия уступом 750">
            <a:extLst>
              <a:ext uri="{FF2B5EF4-FFF2-40B4-BE49-F238E27FC236}">
                <a16:creationId xmlns:a16="http://schemas.microsoft.com/office/drawing/2014/main" id="{5E3BF8E2-A226-44AD-BBDF-ABC70A483AAE}"/>
              </a:ext>
            </a:extLst>
          </p:cNvPr>
          <p:cNvCxnSpPr>
            <a:cxnSpLocks/>
            <a:stCxn id="724" idx="2"/>
            <a:endCxn id="748" idx="0"/>
          </p:cNvCxnSpPr>
          <p:nvPr/>
        </p:nvCxnSpPr>
        <p:spPr>
          <a:xfrm rot="5400000">
            <a:off x="1083288" y="8394764"/>
            <a:ext cx="994354" cy="545560"/>
          </a:xfrm>
          <a:prstGeom prst="bentConnector3">
            <a:avLst>
              <a:gd name="adj1" fmla="val 772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Соединительная линия уступом 775">
            <a:extLst>
              <a:ext uri="{FF2B5EF4-FFF2-40B4-BE49-F238E27FC236}">
                <a16:creationId xmlns:a16="http://schemas.microsoft.com/office/drawing/2014/main" id="{F841CEB8-9AC0-44B6-9192-6B6AAA621255}"/>
              </a:ext>
            </a:extLst>
          </p:cNvPr>
          <p:cNvCxnSpPr>
            <a:cxnSpLocks/>
            <a:stCxn id="713" idx="2"/>
            <a:endCxn id="972" idx="0"/>
          </p:cNvCxnSpPr>
          <p:nvPr/>
        </p:nvCxnSpPr>
        <p:spPr>
          <a:xfrm rot="5400000">
            <a:off x="593679" y="7520953"/>
            <a:ext cx="204803" cy="4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Прямая со стрелкой 981">
            <a:extLst>
              <a:ext uri="{FF2B5EF4-FFF2-40B4-BE49-F238E27FC236}">
                <a16:creationId xmlns:a16="http://schemas.microsoft.com/office/drawing/2014/main" id="{FD64DC4A-8ED9-411F-A213-E4AB5C4CF7B4}"/>
              </a:ext>
            </a:extLst>
          </p:cNvPr>
          <p:cNvCxnSpPr>
            <a:cxnSpLocks/>
            <a:stCxn id="722" idx="2"/>
            <a:endCxn id="977" idx="0"/>
          </p:cNvCxnSpPr>
          <p:nvPr/>
        </p:nvCxnSpPr>
        <p:spPr>
          <a:xfrm>
            <a:off x="2917181" y="8165348"/>
            <a:ext cx="129" cy="2006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Соединительная линия уступом 744">
            <a:extLst>
              <a:ext uri="{FF2B5EF4-FFF2-40B4-BE49-F238E27FC236}">
                <a16:creationId xmlns:a16="http://schemas.microsoft.com/office/drawing/2014/main" id="{C1EFCB2E-2C19-4C0A-B026-7A6C3EFD0BEE}"/>
              </a:ext>
            </a:extLst>
          </p:cNvPr>
          <p:cNvCxnSpPr>
            <a:cxnSpLocks/>
            <a:stCxn id="759" idx="2"/>
            <a:endCxn id="715" idx="0"/>
          </p:cNvCxnSpPr>
          <p:nvPr/>
        </p:nvCxnSpPr>
        <p:spPr>
          <a:xfrm rot="5400000">
            <a:off x="2772512" y="3308153"/>
            <a:ext cx="241016" cy="2081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Соединительная линия уступом 744">
            <a:extLst>
              <a:ext uri="{FF2B5EF4-FFF2-40B4-BE49-F238E27FC236}">
                <a16:creationId xmlns:a16="http://schemas.microsoft.com/office/drawing/2014/main" id="{EE0811DF-FA3F-4250-8E68-E48F16A52994}"/>
              </a:ext>
            </a:extLst>
          </p:cNvPr>
          <p:cNvCxnSpPr>
            <a:cxnSpLocks/>
            <a:stCxn id="715" idx="2"/>
            <a:endCxn id="905" idx="0"/>
          </p:cNvCxnSpPr>
          <p:nvPr/>
        </p:nvCxnSpPr>
        <p:spPr>
          <a:xfrm rot="5400000">
            <a:off x="1426938" y="4890082"/>
            <a:ext cx="306159" cy="5446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Соединительная линия уступом 744">
            <a:extLst>
              <a:ext uri="{FF2B5EF4-FFF2-40B4-BE49-F238E27FC236}">
                <a16:creationId xmlns:a16="http://schemas.microsoft.com/office/drawing/2014/main" id="{F7DFC4AF-4821-47F3-8DF3-43E5AE29435D}"/>
              </a:ext>
            </a:extLst>
          </p:cNvPr>
          <p:cNvCxnSpPr>
            <a:cxnSpLocks/>
            <a:stCxn id="715" idx="2"/>
            <a:endCxn id="706" idx="0"/>
          </p:cNvCxnSpPr>
          <p:nvPr/>
        </p:nvCxnSpPr>
        <p:spPr>
          <a:xfrm rot="16200000" flipH="1">
            <a:off x="1967642" y="4894038"/>
            <a:ext cx="298715" cy="5293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Прямая со стрелкой 988">
            <a:extLst>
              <a:ext uri="{FF2B5EF4-FFF2-40B4-BE49-F238E27FC236}">
                <a16:creationId xmlns:a16="http://schemas.microsoft.com/office/drawing/2014/main" id="{CC40CBDF-8EC0-4763-90B0-4681020DCEFE}"/>
              </a:ext>
            </a:extLst>
          </p:cNvPr>
          <p:cNvCxnSpPr>
            <a:cxnSpLocks/>
            <a:stCxn id="905" idx="2"/>
            <a:endCxn id="919" idx="0"/>
          </p:cNvCxnSpPr>
          <p:nvPr/>
        </p:nvCxnSpPr>
        <p:spPr>
          <a:xfrm flipH="1">
            <a:off x="1305353" y="5855492"/>
            <a:ext cx="2333" cy="2494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B3EE7353-BF6C-4C55-81DD-5D07E7501BBF}"/>
              </a:ext>
            </a:extLst>
          </p:cNvPr>
          <p:cNvSpPr/>
          <p:nvPr/>
        </p:nvSpPr>
        <p:spPr>
          <a:xfrm>
            <a:off x="1387184" y="688093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вождя</a:t>
            </a:r>
          </a:p>
        </p:txBody>
      </p:sp>
      <p:cxnSp>
        <p:nvCxnSpPr>
          <p:cNvPr id="789" name="Прямая со стрелкой 788">
            <a:extLst>
              <a:ext uri="{FF2B5EF4-FFF2-40B4-BE49-F238E27FC236}">
                <a16:creationId xmlns:a16="http://schemas.microsoft.com/office/drawing/2014/main" id="{29D5556F-5912-4C04-B044-B75C08FD26DD}"/>
              </a:ext>
            </a:extLst>
          </p:cNvPr>
          <p:cNvCxnSpPr>
            <a:cxnSpLocks/>
            <a:stCxn id="715" idx="2"/>
            <a:endCxn id="990" idx="0"/>
          </p:cNvCxnSpPr>
          <p:nvPr/>
        </p:nvCxnSpPr>
        <p:spPr>
          <a:xfrm flipH="1">
            <a:off x="1850347" y="5009333"/>
            <a:ext cx="2000" cy="18716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37805</TotalTime>
  <Words>2143</Words>
  <Application>Microsoft Office PowerPoint</Application>
  <PresentationFormat>Произвольный</PresentationFormat>
  <Paragraphs>371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2161</cp:revision>
  <dcterms:created xsi:type="dcterms:W3CDTF">2018-10-23T08:09:21Z</dcterms:created>
  <dcterms:modified xsi:type="dcterms:W3CDTF">2023-06-22T17:04:09Z</dcterms:modified>
</cp:coreProperties>
</file>