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9899" autoAdjust="0"/>
  </p:normalViewPr>
  <p:slideViewPr>
    <p:cSldViewPr snapToGrid="0">
      <p:cViewPr>
        <p:scale>
          <a:sx n="160" d="100"/>
          <a:sy n="160" d="100"/>
        </p:scale>
        <p:origin x="26688" y="357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22.11.2023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22.11.2023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22.11.2023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0793790" y="2796567"/>
            <a:ext cx="291874" cy="34171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29694306" y="4089214"/>
            <a:ext cx="20585769"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8767981"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828" name="Прямоугольник 827"/>
          <p:cNvSpPr/>
          <p:nvPr/>
        </p:nvSpPr>
        <p:spPr>
          <a:xfrm>
            <a:off x="32185148" y="46510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5570376" y="975880"/>
            <a:ext cx="277435" cy="70441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3870247" y="-724249"/>
            <a:ext cx="277435" cy="104443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29928184" y="464536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16200000" flipH="1">
            <a:off x="29668171" y="3922186"/>
            <a:ext cx="286148" cy="11602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135" idx="0"/>
          </p:cNvCxnSpPr>
          <p:nvPr/>
        </p:nvCxnSpPr>
        <p:spPr>
          <a:xfrm rot="16200000" flipH="1">
            <a:off x="32626480" y="5212918"/>
            <a:ext cx="1072320" cy="1028659"/>
          </a:xfrm>
          <a:prstGeom prst="bentConnector3">
            <a:avLst>
              <a:gd name="adj1" fmla="val 1234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63" idx="0"/>
          </p:cNvCxnSpPr>
          <p:nvPr/>
        </p:nvCxnSpPr>
        <p:spPr>
          <a:xfrm rot="5400000">
            <a:off x="29277325" y="5149386"/>
            <a:ext cx="1078046" cy="1149999"/>
          </a:xfrm>
          <a:prstGeom prst="bentConnector3">
            <a:avLst>
              <a:gd name="adj1" fmla="val 1144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8778185"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a:t>
            </a:r>
            <a:r>
              <a:rPr lang="ru-RU" sz="700" dirty="0" smtClean="0"/>
              <a:t>ремьер-министр </a:t>
            </a:r>
            <a:r>
              <a:rPr lang="ru-RU" sz="700" dirty="0"/>
              <a:t>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731327" y="868926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16200000" flipH="1">
            <a:off x="21770387" y="8265164"/>
            <a:ext cx="270001" cy="5782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599618"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Определить статус Марокко</a:t>
            </a:r>
          </a:p>
        </p:txBody>
      </p:sp>
      <p:sp>
        <p:nvSpPr>
          <p:cNvPr id="74" name="Прямоугольник 73"/>
          <p:cNvSpPr/>
          <p:nvPr/>
        </p:nvSpPr>
        <p:spPr>
          <a:xfrm>
            <a:off x="18338249" y="86893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cxnSpLocks/>
            <a:stCxn id="37" idx="2"/>
            <a:endCxn id="74" idx="0"/>
          </p:cNvCxnSpPr>
          <p:nvPr/>
        </p:nvCxnSpPr>
        <p:spPr>
          <a:xfrm rot="5400000">
            <a:off x="19263825" y="6336855"/>
            <a:ext cx="1890050" cy="2814875"/>
          </a:xfrm>
          <a:prstGeom prst="bentConnector3">
            <a:avLst>
              <a:gd name="adj1" fmla="val 69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7191499" y="70622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393446" y="7468602"/>
            <a:ext cx="1892176" cy="553506"/>
          </a:xfrm>
          <a:prstGeom prst="bentConnector3">
            <a:avLst>
              <a:gd name="adj1" fmla="val 696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6400752" y="1814346"/>
            <a:ext cx="285524" cy="53752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71664"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19471663" y="950256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799264" y="9367006"/>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829469" y="6904625"/>
            <a:ext cx="1892176" cy="1681460"/>
          </a:xfrm>
          <a:prstGeom prst="bentConnector3">
            <a:avLst>
              <a:gd name="adj1" fmla="val 720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4318627" y="7060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1156489" y="4651220"/>
            <a:ext cx="926325" cy="540000"/>
          </a:xfrm>
          <a:prstGeom prst="rect">
            <a:avLst/>
          </a:prstGeom>
          <a:gradFill>
            <a:gsLst>
              <a:gs pos="0">
                <a:schemeClr val="accent1"/>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 1 апреля 1936 года</a:t>
            </a:r>
          </a:p>
          <a:p>
            <a:pPr algn="ctr"/>
            <a:r>
              <a:rPr lang="ru-RU" sz="100" dirty="0"/>
              <a:t>(В 1935 году Коммунистический интернационал молодежи поддерживает идею объединения молодежных рабочих организаций во всем мире (социалистов и коммунистов). В мае 1936 года был подписан объединительный пакт между Федерацией социалистической молодёжи и Союзом коммунистической молодёжи . С приходом победы Народного фронта создаются Объединенная социалистическая молодежь)</a:t>
            </a:r>
            <a:endParaRPr lang="ru-RU" sz="700" dirty="0"/>
          </a:p>
        </p:txBody>
      </p:sp>
      <p:sp>
        <p:nvSpPr>
          <p:cNvPr id="100" name="Прямоугольник 99"/>
          <p:cNvSpPr/>
          <p:nvPr/>
        </p:nvSpPr>
        <p:spPr>
          <a:xfrm>
            <a:off x="24947021"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7181139" y="2588259"/>
            <a:ext cx="279050" cy="38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6121031"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7767624" y="3175784"/>
            <a:ext cx="280091" cy="264695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4939952"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7304811"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5867619"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7050048"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6123732"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5530492"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6584194"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6712921"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6152283"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6742750"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3213807" y="706926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cxnSpLocks/>
            <a:stCxn id="164" idx="2"/>
            <a:endCxn id="162" idx="0"/>
          </p:cNvCxnSpPr>
          <p:nvPr/>
        </p:nvCxnSpPr>
        <p:spPr>
          <a:xfrm rot="5400000">
            <a:off x="27895369" y="9307421"/>
            <a:ext cx="260266" cy="2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 xmlns:a16="http://schemas.microsoft.com/office/drawing/2014/main" id="{32EFE5A9-491B-46C7-9CCC-EC70745CA00A}"/>
              </a:ext>
            </a:extLst>
          </p:cNvPr>
          <p:cNvSpPr/>
          <p:nvPr/>
        </p:nvSpPr>
        <p:spPr>
          <a:xfrm>
            <a:off x="13019863"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3" name="Прямая соединительная линия 132">
            <a:extLst>
              <a:ext uri="{FF2B5EF4-FFF2-40B4-BE49-F238E27FC236}">
                <a16:creationId xmlns="" xmlns:a16="http://schemas.microsoft.com/office/drawing/2014/main" id="{B210A86C-E791-474B-AD43-67AC3A2D8E92}"/>
              </a:ext>
            </a:extLst>
          </p:cNvPr>
          <p:cNvCxnSpPr>
            <a:cxnSpLocks/>
            <a:stCxn id="130" idx="3"/>
            <a:endCxn id="801" idx="1"/>
          </p:cNvCxnSpPr>
          <p:nvPr/>
        </p:nvCxnSpPr>
        <p:spPr>
          <a:xfrm flipV="1">
            <a:off x="13946188" y="4089214"/>
            <a:ext cx="14821793"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 xmlns:a16="http://schemas.microsoft.com/office/drawing/2014/main" id="{B2FF6737-5293-4F39-BB5E-A666306D5E15}"/>
              </a:ext>
            </a:extLst>
          </p:cNvPr>
          <p:cNvSpPr/>
          <p:nvPr/>
        </p:nvSpPr>
        <p:spPr>
          <a:xfrm>
            <a:off x="13165221" y="6233241"/>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 xmlns:a16="http://schemas.microsoft.com/office/drawing/2014/main" id="{2B34BD92-035E-496F-BA59-E167AF97AB50}"/>
              </a:ext>
            </a:extLst>
          </p:cNvPr>
          <p:cNvSpPr/>
          <p:nvPr/>
        </p:nvSpPr>
        <p:spPr>
          <a:xfrm>
            <a:off x="13165220" y="7069267"/>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
        <p:nvSpPr>
          <p:cNvPr id="135" name="Прямоугольник 134">
            <a:extLst>
              <a:ext uri="{FF2B5EF4-FFF2-40B4-BE49-F238E27FC236}">
                <a16:creationId xmlns="" xmlns:a16="http://schemas.microsoft.com/office/drawing/2014/main" id="{3F73D485-85C1-4021-BF3A-F98C9D79AF9E}"/>
              </a:ext>
            </a:extLst>
          </p:cNvPr>
          <p:cNvSpPr/>
          <p:nvPr/>
        </p:nvSpPr>
        <p:spPr>
          <a:xfrm>
            <a:off x="33213807" y="6263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коммунистов в правительство</a:t>
            </a:r>
            <a:endParaRPr lang="ru-RU" sz="500" dirty="0"/>
          </a:p>
        </p:txBody>
      </p:sp>
      <p:cxnSp>
        <p:nvCxnSpPr>
          <p:cNvPr id="153" name="Прямая соединительная линия 152">
            <a:extLst>
              <a:ext uri="{FF2B5EF4-FFF2-40B4-BE49-F238E27FC236}">
                <a16:creationId xmlns="" xmlns:a16="http://schemas.microsoft.com/office/drawing/2014/main" id="{44D5A13D-ED90-4D47-9D98-6095F6E2D8DD}"/>
              </a:ext>
            </a:extLst>
          </p:cNvPr>
          <p:cNvCxnSpPr>
            <a:cxnSpLocks/>
            <a:stCxn id="63" idx="3"/>
            <a:endCxn id="135" idx="1"/>
          </p:cNvCxnSpPr>
          <p:nvPr/>
        </p:nvCxnSpPr>
        <p:spPr>
          <a:xfrm>
            <a:off x="29704510" y="6533408"/>
            <a:ext cx="35092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 xmlns:a16="http://schemas.microsoft.com/office/drawing/2014/main" id="{1DE535CF-D5C4-47EA-8554-CD69456F19F1}"/>
              </a:ext>
            </a:extLst>
          </p:cNvPr>
          <p:cNvSpPr/>
          <p:nvPr/>
        </p:nvSpPr>
        <p:spPr>
          <a:xfrm>
            <a:off x="28745892"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Обобществление средств производства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5" name="Прямоугольник 154">
            <a:extLst>
              <a:ext uri="{FF2B5EF4-FFF2-40B4-BE49-F238E27FC236}">
                <a16:creationId xmlns="" xmlns:a16="http://schemas.microsoft.com/office/drawing/2014/main" id="{AE63F9D4-E3FE-49AD-A901-494855E870B6}"/>
              </a:ext>
            </a:extLst>
          </p:cNvPr>
          <p:cNvSpPr/>
          <p:nvPr/>
        </p:nvSpPr>
        <p:spPr>
          <a:xfrm>
            <a:off x="28745890" y="94402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Установление диктатуры пролетариата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6" name="Прямоугольник 155">
            <a:extLst>
              <a:ext uri="{FF2B5EF4-FFF2-40B4-BE49-F238E27FC236}">
                <a16:creationId xmlns="" xmlns:a16="http://schemas.microsoft.com/office/drawing/2014/main" id="{6EDC6DCB-25E6-4101-87E3-6FE8795BB9DC}"/>
              </a:ext>
            </a:extLst>
          </p:cNvPr>
          <p:cNvSpPr/>
          <p:nvPr/>
        </p:nvSpPr>
        <p:spPr>
          <a:xfrm>
            <a:off x="28753451"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социалистические общество</a:t>
            </a:r>
          </a:p>
          <a:p>
            <a:pPr algn="ct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157" name="Соединительная линия уступом 59">
            <a:extLst>
              <a:ext uri="{FF2B5EF4-FFF2-40B4-BE49-F238E27FC236}">
                <a16:creationId xmlns="" xmlns:a16="http://schemas.microsoft.com/office/drawing/2014/main" id="{ED19BEBE-D154-4028-B840-BC4A19EBF25A}"/>
              </a:ext>
            </a:extLst>
          </p:cNvPr>
          <p:cNvCxnSpPr>
            <a:cxnSpLocks/>
            <a:stCxn id="56" idx="2"/>
            <a:endCxn id="63" idx="0"/>
          </p:cNvCxnSpPr>
          <p:nvPr/>
        </p:nvCxnSpPr>
        <p:spPr>
          <a:xfrm rot="5400000">
            <a:off x="30295972" y="4939726"/>
            <a:ext cx="269059" cy="2378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59">
            <a:extLst>
              <a:ext uri="{FF2B5EF4-FFF2-40B4-BE49-F238E27FC236}">
                <a16:creationId xmlns="" xmlns:a16="http://schemas.microsoft.com/office/drawing/2014/main" id="{7066AE11-5134-458C-89E0-082A59BB1B0F}"/>
              </a:ext>
            </a:extLst>
          </p:cNvPr>
          <p:cNvCxnSpPr>
            <a:cxnSpLocks/>
            <a:stCxn id="56" idx="2"/>
            <a:endCxn id="135" idx="0"/>
          </p:cNvCxnSpPr>
          <p:nvPr/>
        </p:nvCxnSpPr>
        <p:spPr>
          <a:xfrm rot="16200000" flipH="1">
            <a:off x="32513782" y="5100219"/>
            <a:ext cx="269059" cy="20573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a:extLst>
              <a:ext uri="{FF2B5EF4-FFF2-40B4-BE49-F238E27FC236}">
                <a16:creationId xmlns="" xmlns:a16="http://schemas.microsoft.com/office/drawing/2014/main" id="{691AD626-DD8A-4A61-A88C-B3EB5598250C}"/>
              </a:ext>
            </a:extLst>
          </p:cNvPr>
          <p:cNvSpPr/>
          <p:nvPr/>
        </p:nvSpPr>
        <p:spPr>
          <a:xfrm>
            <a:off x="29302663"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Запретить ПОУМ (Правительство </a:t>
            </a:r>
            <a:r>
              <a:rPr lang="ru-RU" sz="700" dirty="0" err="1"/>
              <a:t>Прието</a:t>
            </a:r>
            <a:r>
              <a:rPr lang="ru-RU" sz="700" dirty="0"/>
              <a:t> и </a:t>
            </a:r>
            <a:r>
              <a:rPr lang="ru-RU" sz="700" dirty="0" err="1"/>
              <a:t>Негрина</a:t>
            </a:r>
            <a:r>
              <a:rPr lang="ru-RU" sz="700" dirty="0"/>
              <a:t>)</a:t>
            </a:r>
          </a:p>
        </p:txBody>
      </p:sp>
      <p:sp>
        <p:nvSpPr>
          <p:cNvPr id="160" name="Прямоугольник 159">
            <a:extLst>
              <a:ext uri="{FF2B5EF4-FFF2-40B4-BE49-F238E27FC236}">
                <a16:creationId xmlns="" xmlns:a16="http://schemas.microsoft.com/office/drawing/2014/main" id="{2A50D594-2C2E-4BDC-8F6D-0BE0FE128D99}"/>
              </a:ext>
            </a:extLst>
          </p:cNvPr>
          <p:cNvSpPr/>
          <p:nvPr/>
        </p:nvSpPr>
        <p:spPr>
          <a:xfrm>
            <a:off x="28197845" y="78783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Противостоять просоветской политике (</a:t>
            </a:r>
            <a:r>
              <a:rPr lang="en-US" sz="700" dirty="0"/>
              <a:t>Luis </a:t>
            </a:r>
            <a:r>
              <a:rPr lang="en-US" sz="700" dirty="0" err="1"/>
              <a:t>Araquistáin</a:t>
            </a:r>
            <a:r>
              <a:rPr lang="ru-RU" sz="700" dirty="0"/>
              <a:t> как советник)</a:t>
            </a:r>
          </a:p>
        </p:txBody>
      </p:sp>
      <p:cxnSp>
        <p:nvCxnSpPr>
          <p:cNvPr id="161" name="Прямая соединительная линия 160">
            <a:extLst>
              <a:ext uri="{FF2B5EF4-FFF2-40B4-BE49-F238E27FC236}">
                <a16:creationId xmlns="" xmlns:a16="http://schemas.microsoft.com/office/drawing/2014/main" id="{BF4D2C3F-BCB4-485D-98D8-A6C1B37BA272}"/>
              </a:ext>
            </a:extLst>
          </p:cNvPr>
          <p:cNvCxnSpPr>
            <a:cxnSpLocks/>
            <a:stCxn id="160" idx="3"/>
            <a:endCxn id="159" idx="1"/>
          </p:cNvCxnSpPr>
          <p:nvPr/>
        </p:nvCxnSpPr>
        <p:spPr>
          <a:xfrm flipV="1">
            <a:off x="29124170" y="8144808"/>
            <a:ext cx="178493" cy="3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 xmlns:a16="http://schemas.microsoft.com/office/drawing/2014/main" id="{0F278698-6314-41F4-905C-AAC488F37EAD}"/>
              </a:ext>
            </a:extLst>
          </p:cNvPr>
          <p:cNvSpPr/>
          <p:nvPr/>
        </p:nvSpPr>
        <p:spPr>
          <a:xfrm>
            <a:off x="27561082" y="94388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Устранить волюнтаризм и свободу ополченцев</a:t>
            </a:r>
          </a:p>
          <a:p>
            <a:pPr algn="ctr"/>
            <a:r>
              <a:rPr lang="ru-RU" sz="100" dirty="0"/>
              <a:t>(Его большая забота, помимо хода конкурса, состоит в том, чтобы попытаться поддерживать дисциплину </a:t>
            </a:r>
            <a:r>
              <a:rPr lang="ru-RU" sz="100" dirty="0" err="1"/>
              <a:t>ввновь</a:t>
            </a:r>
            <a:r>
              <a:rPr lang="ru-RU" sz="100" dirty="0"/>
              <a:t> организованной армии и поддерживать власть центрального правительства в республиканской зоне любой ценой, полагая, что без дисциплинированных и военизированных войск Республика не сможет победить повстанцев .)</a:t>
            </a:r>
            <a:endParaRPr lang="ru-RU" sz="600" dirty="0"/>
          </a:p>
        </p:txBody>
      </p:sp>
      <p:cxnSp>
        <p:nvCxnSpPr>
          <p:cNvPr id="163" name="Соединительная линия уступом 59">
            <a:extLst>
              <a:ext uri="{FF2B5EF4-FFF2-40B4-BE49-F238E27FC236}">
                <a16:creationId xmlns="" xmlns:a16="http://schemas.microsoft.com/office/drawing/2014/main" id="{41E480A3-A812-4731-BA0E-CEBFE1B527FF}"/>
              </a:ext>
            </a:extLst>
          </p:cNvPr>
          <p:cNvCxnSpPr>
            <a:cxnSpLocks/>
            <a:stCxn id="160" idx="2"/>
            <a:endCxn id="164" idx="0"/>
          </p:cNvCxnSpPr>
          <p:nvPr/>
        </p:nvCxnSpPr>
        <p:spPr>
          <a:xfrm rot="5400000">
            <a:off x="28233767" y="8211304"/>
            <a:ext cx="220234" cy="6342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a:extLst>
              <a:ext uri="{FF2B5EF4-FFF2-40B4-BE49-F238E27FC236}">
                <a16:creationId xmlns="" xmlns:a16="http://schemas.microsoft.com/office/drawing/2014/main" id="{817CA413-A4A0-4A2F-9F7B-77FC6A4148F5}"/>
              </a:ext>
            </a:extLst>
          </p:cNvPr>
          <p:cNvSpPr/>
          <p:nvPr/>
        </p:nvSpPr>
        <p:spPr>
          <a:xfrm>
            <a:off x="27563596"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Отстранить </a:t>
            </a:r>
            <a:r>
              <a:rPr lang="ru-RU" sz="700" dirty="0" err="1"/>
              <a:t>Прието</a:t>
            </a:r>
            <a:r>
              <a:rPr lang="ru-RU" sz="700" dirty="0"/>
              <a:t> </a:t>
            </a:r>
            <a:r>
              <a:rPr lang="ru-RU" sz="200" dirty="0"/>
              <a:t>(Точно так же недовольство возникло в республиканской зоне из-за перехода Малаги в руки </a:t>
            </a:r>
            <a:r>
              <a:rPr lang="ru-RU" sz="200" dirty="0" err="1"/>
              <a:t>франкистов</a:t>
            </a:r>
            <a:r>
              <a:rPr lang="ru-RU" sz="200" dirty="0"/>
              <a:t> (февраль 1937 г.) и успехов национального наступления в Бискайе (апрель 1937 г.), неудач, использованных противниками Ларго: PCE и крыло PSOE, верный своему сопернику </a:t>
            </a:r>
            <a:r>
              <a:rPr lang="ru-RU" sz="200" dirty="0" err="1"/>
              <a:t>Индалесио</a:t>
            </a:r>
            <a:r>
              <a:rPr lang="ru-RU" sz="200" dirty="0"/>
              <a:t> </a:t>
            </a:r>
            <a:r>
              <a:rPr lang="ru-RU" sz="200" dirty="0" err="1"/>
              <a:t>Прието</a:t>
            </a:r>
            <a:r>
              <a:rPr lang="ru-RU" sz="200" dirty="0"/>
              <a:t>)</a:t>
            </a:r>
            <a:endParaRPr lang="ru-RU" sz="700" dirty="0"/>
          </a:p>
        </p:txBody>
      </p:sp>
      <p:sp>
        <p:nvSpPr>
          <p:cNvPr id="165" name="Прямоугольник 164">
            <a:extLst>
              <a:ext uri="{FF2B5EF4-FFF2-40B4-BE49-F238E27FC236}">
                <a16:creationId xmlns="" xmlns:a16="http://schemas.microsoft.com/office/drawing/2014/main" id="{FF2ECD0E-F830-493C-924F-6B0B2E2E822E}"/>
              </a:ext>
            </a:extLst>
          </p:cNvPr>
          <p:cNvSpPr/>
          <p:nvPr/>
        </p:nvSpPr>
        <p:spPr>
          <a:xfrm>
            <a:off x="2819784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«Правительство победы» (наше)</a:t>
            </a:r>
          </a:p>
        </p:txBody>
      </p:sp>
      <p:sp>
        <p:nvSpPr>
          <p:cNvPr id="166" name="Прямоугольник 165">
            <a:extLst>
              <a:ext uri="{FF2B5EF4-FFF2-40B4-BE49-F238E27FC236}">
                <a16:creationId xmlns="" xmlns:a16="http://schemas.microsoft.com/office/drawing/2014/main" id="{1237210D-3F71-4FFB-898E-68BAEFE6FDDA}"/>
              </a:ext>
            </a:extLst>
          </p:cNvPr>
          <p:cNvSpPr/>
          <p:nvPr/>
        </p:nvSpPr>
        <p:spPr>
          <a:xfrm>
            <a:off x="2930266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 «Народный», но «Рабочий фронт» (наше)</a:t>
            </a:r>
          </a:p>
        </p:txBody>
      </p:sp>
      <p:cxnSp>
        <p:nvCxnSpPr>
          <p:cNvPr id="167" name="Соединительная линия уступом 59">
            <a:extLst>
              <a:ext uri="{FF2B5EF4-FFF2-40B4-BE49-F238E27FC236}">
                <a16:creationId xmlns="" xmlns:a16="http://schemas.microsoft.com/office/drawing/2014/main" id="{8BF20860-5267-4C89-9A69-5F2FF8043CE3}"/>
              </a:ext>
            </a:extLst>
          </p:cNvPr>
          <p:cNvCxnSpPr>
            <a:cxnSpLocks/>
            <a:stCxn id="63" idx="2"/>
            <a:endCxn id="165" idx="0"/>
          </p:cNvCxnSpPr>
          <p:nvPr/>
        </p:nvCxnSpPr>
        <p:spPr>
          <a:xfrm rot="5400000">
            <a:off x="28822570" y="6641846"/>
            <a:ext cx="257216" cy="5803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59">
            <a:extLst>
              <a:ext uri="{FF2B5EF4-FFF2-40B4-BE49-F238E27FC236}">
                <a16:creationId xmlns="" xmlns:a16="http://schemas.microsoft.com/office/drawing/2014/main" id="{8BB7AA36-FD11-40F3-952A-FDE960A6929F}"/>
              </a:ext>
            </a:extLst>
          </p:cNvPr>
          <p:cNvCxnSpPr>
            <a:cxnSpLocks/>
            <a:stCxn id="63" idx="2"/>
            <a:endCxn id="166" idx="0"/>
          </p:cNvCxnSpPr>
          <p:nvPr/>
        </p:nvCxnSpPr>
        <p:spPr>
          <a:xfrm rot="16200000" flipH="1">
            <a:off x="29374979" y="6669776"/>
            <a:ext cx="257216" cy="5244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60">
            <a:extLst>
              <a:ext uri="{FF2B5EF4-FFF2-40B4-BE49-F238E27FC236}">
                <a16:creationId xmlns="" xmlns:a16="http://schemas.microsoft.com/office/drawing/2014/main" id="{504572F0-7FA5-4F81-9D4B-C3FB5F7E24A6}"/>
              </a:ext>
            </a:extLst>
          </p:cNvPr>
          <p:cNvCxnSpPr>
            <a:cxnSpLocks/>
            <a:stCxn id="165" idx="2"/>
            <a:endCxn id="160" idx="0"/>
          </p:cNvCxnSpPr>
          <p:nvPr/>
        </p:nvCxnSpPr>
        <p:spPr>
          <a:xfrm rot="16200000" flipH="1">
            <a:off x="28522164" y="7739466"/>
            <a:ext cx="277687"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23">
            <a:extLst>
              <a:ext uri="{FF2B5EF4-FFF2-40B4-BE49-F238E27FC236}">
                <a16:creationId xmlns="" xmlns:a16="http://schemas.microsoft.com/office/drawing/2014/main" id="{0DD383AF-7358-4D05-9F30-B6B41AF854DB}"/>
              </a:ext>
            </a:extLst>
          </p:cNvPr>
          <p:cNvCxnSpPr>
            <a:cxnSpLocks/>
            <a:stCxn id="154" idx="2"/>
            <a:endCxn id="155" idx="0"/>
          </p:cNvCxnSpPr>
          <p:nvPr/>
        </p:nvCxnSpPr>
        <p:spPr>
          <a:xfrm rot="5400000">
            <a:off x="29078220" y="9309378"/>
            <a:ext cx="26166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3" name="Соединительная линия уступом 123">
            <a:extLst>
              <a:ext uri="{FF2B5EF4-FFF2-40B4-BE49-F238E27FC236}">
                <a16:creationId xmlns="" xmlns:a16="http://schemas.microsoft.com/office/drawing/2014/main" id="{08826EB2-04D8-4B9D-A85C-F5AB140406B1}"/>
              </a:ext>
            </a:extLst>
          </p:cNvPr>
          <p:cNvCxnSpPr>
            <a:cxnSpLocks/>
            <a:stCxn id="155" idx="2"/>
            <a:endCxn id="156" idx="0"/>
          </p:cNvCxnSpPr>
          <p:nvPr/>
        </p:nvCxnSpPr>
        <p:spPr>
          <a:xfrm rot="16200000" flipH="1">
            <a:off x="29090031" y="10099234"/>
            <a:ext cx="245605" cy="75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
            <a:extLst>
              <a:ext uri="{FF2B5EF4-FFF2-40B4-BE49-F238E27FC236}">
                <a16:creationId xmlns="" xmlns:a16="http://schemas.microsoft.com/office/drawing/2014/main" id="{76206442-5802-4ECC-89FF-725CB9831F7E}"/>
              </a:ext>
            </a:extLst>
          </p:cNvPr>
          <p:cNvCxnSpPr>
            <a:cxnSpLocks/>
            <a:stCxn id="165" idx="2"/>
            <a:endCxn id="159" idx="0"/>
          </p:cNvCxnSpPr>
          <p:nvPr/>
        </p:nvCxnSpPr>
        <p:spPr>
          <a:xfrm rot="16200000" flipH="1">
            <a:off x="29076324" y="7185306"/>
            <a:ext cx="274184" cy="11048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 xmlns:a16="http://schemas.microsoft.com/office/drawing/2014/main" id="{7DAEAC1F-B20B-46CD-B818-99851DE5EF87}"/>
              </a:ext>
            </a:extLst>
          </p:cNvPr>
          <p:cNvSpPr/>
          <p:nvPr/>
        </p:nvSpPr>
        <p:spPr>
          <a:xfrm>
            <a:off x="29928187"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Испания – колыбель партизан (наше)</a:t>
            </a:r>
          </a:p>
        </p:txBody>
      </p:sp>
      <p:cxnSp>
        <p:nvCxnSpPr>
          <p:cNvPr id="181" name="Соединительная линия уступом 59">
            <a:extLst>
              <a:ext uri="{FF2B5EF4-FFF2-40B4-BE49-F238E27FC236}">
                <a16:creationId xmlns="" xmlns:a16="http://schemas.microsoft.com/office/drawing/2014/main" id="{146CBA15-0EC9-4B49-9151-897C0373358B}"/>
              </a:ext>
            </a:extLst>
          </p:cNvPr>
          <p:cNvCxnSpPr>
            <a:cxnSpLocks/>
            <a:stCxn id="159" idx="2"/>
            <a:endCxn id="180" idx="0"/>
          </p:cNvCxnSpPr>
          <p:nvPr/>
        </p:nvCxnSpPr>
        <p:spPr>
          <a:xfrm rot="16200000" flipH="1">
            <a:off x="29966720" y="8213914"/>
            <a:ext cx="223737" cy="6255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Соединительная линия уступом 59">
            <a:extLst>
              <a:ext uri="{FF2B5EF4-FFF2-40B4-BE49-F238E27FC236}">
                <a16:creationId xmlns="" xmlns:a16="http://schemas.microsoft.com/office/drawing/2014/main" id="{C84E4D7F-D864-4DC0-BB2F-86D444193691}"/>
              </a:ext>
            </a:extLst>
          </p:cNvPr>
          <p:cNvCxnSpPr>
            <a:cxnSpLocks/>
            <a:stCxn id="159" idx="2"/>
            <a:endCxn id="154" idx="0"/>
          </p:cNvCxnSpPr>
          <p:nvPr/>
        </p:nvCxnSpPr>
        <p:spPr>
          <a:xfrm rot="5400000">
            <a:off x="29375573" y="8248291"/>
            <a:ext cx="223737" cy="5567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Соединительная линия уступом 59">
            <a:extLst>
              <a:ext uri="{FF2B5EF4-FFF2-40B4-BE49-F238E27FC236}">
                <a16:creationId xmlns="" xmlns:a16="http://schemas.microsoft.com/office/drawing/2014/main" id="{047E7F83-180D-4C03-BC66-692FB1C56DBF}"/>
              </a:ext>
            </a:extLst>
          </p:cNvPr>
          <p:cNvCxnSpPr>
            <a:cxnSpLocks/>
            <a:stCxn id="160" idx="2"/>
            <a:endCxn id="154" idx="0"/>
          </p:cNvCxnSpPr>
          <p:nvPr/>
        </p:nvCxnSpPr>
        <p:spPr>
          <a:xfrm rot="16200000" flipH="1">
            <a:off x="28824914" y="8254404"/>
            <a:ext cx="220234" cy="548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00" name="Прямоугольник 199">
            <a:extLst>
              <a:ext uri="{FF2B5EF4-FFF2-40B4-BE49-F238E27FC236}">
                <a16:creationId xmlns="" xmlns:a16="http://schemas.microsoft.com/office/drawing/2014/main" id="{E605C39C-68E5-47BE-BB9B-455D1E372FDC}"/>
              </a:ext>
            </a:extLst>
          </p:cNvPr>
          <p:cNvSpPr/>
          <p:nvPr/>
        </p:nvSpPr>
        <p:spPr>
          <a:xfrm>
            <a:off x="30495615" y="7060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Будущее республики (наше)</a:t>
            </a:r>
          </a:p>
        </p:txBody>
      </p:sp>
      <p:sp>
        <p:nvSpPr>
          <p:cNvPr id="201" name="Прямоугольник 200">
            <a:extLst>
              <a:ext uri="{FF2B5EF4-FFF2-40B4-BE49-F238E27FC236}">
                <a16:creationId xmlns="" xmlns:a16="http://schemas.microsoft.com/office/drawing/2014/main" id="{7F4404B0-4AD2-46F4-AED9-158653BD1476}"/>
              </a:ext>
            </a:extLst>
          </p:cNvPr>
          <p:cNvSpPr/>
          <p:nvPr/>
        </p:nvSpPr>
        <p:spPr>
          <a:xfrm>
            <a:off x="30495614" y="78782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тяжёлой промышленности (наше)</a:t>
            </a:r>
          </a:p>
        </p:txBody>
      </p:sp>
      <p:cxnSp>
        <p:nvCxnSpPr>
          <p:cNvPr id="202" name="Соединительная линия уступом 123">
            <a:extLst>
              <a:ext uri="{FF2B5EF4-FFF2-40B4-BE49-F238E27FC236}">
                <a16:creationId xmlns="" xmlns:a16="http://schemas.microsoft.com/office/drawing/2014/main" id="{95E12289-D5C4-4A71-B46E-2AB617265BCE}"/>
              </a:ext>
            </a:extLst>
          </p:cNvPr>
          <p:cNvCxnSpPr>
            <a:cxnSpLocks/>
            <a:stCxn id="200" idx="2"/>
            <a:endCxn id="201" idx="0"/>
          </p:cNvCxnSpPr>
          <p:nvPr/>
        </p:nvCxnSpPr>
        <p:spPr>
          <a:xfrm rot="5400000">
            <a:off x="30819871" y="7739315"/>
            <a:ext cx="277815"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23">
            <a:extLst>
              <a:ext uri="{FF2B5EF4-FFF2-40B4-BE49-F238E27FC236}">
                <a16:creationId xmlns="" xmlns:a16="http://schemas.microsoft.com/office/drawing/2014/main" id="{57A7C273-2588-4AC4-A707-30CFC6E5A3DB}"/>
              </a:ext>
            </a:extLst>
          </p:cNvPr>
          <p:cNvCxnSpPr>
            <a:cxnSpLocks/>
            <a:stCxn id="63" idx="2"/>
            <a:endCxn id="200" idx="0"/>
          </p:cNvCxnSpPr>
          <p:nvPr/>
        </p:nvCxnSpPr>
        <p:spPr>
          <a:xfrm rot="16200000" flipH="1">
            <a:off x="29971563" y="6073193"/>
            <a:ext cx="257000" cy="17174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8" name="Прямоугольник 207">
            <a:extLst>
              <a:ext uri="{FF2B5EF4-FFF2-40B4-BE49-F238E27FC236}">
                <a16:creationId xmlns="" xmlns:a16="http://schemas.microsoft.com/office/drawing/2014/main" id="{3A936EB0-2B9C-480D-9F08-95DEDCB36930}"/>
              </a:ext>
            </a:extLst>
          </p:cNvPr>
          <p:cNvSpPr/>
          <p:nvPr/>
        </p:nvSpPr>
        <p:spPr>
          <a:xfrm>
            <a:off x="29928184" y="94395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Заручиться поддержкой международных держав </a:t>
            </a:r>
            <a:r>
              <a:rPr lang="ru-RU" sz="200" dirty="0"/>
              <a:t>(Цели </a:t>
            </a:r>
            <a:r>
              <a:rPr lang="ru-RU" sz="200" dirty="0" err="1"/>
              <a:t>Негрина</a:t>
            </a:r>
            <a:r>
              <a:rPr lang="ru-RU" sz="200" dirty="0"/>
              <a:t> заключались в том, чтобы продолжить восстановление государства и создание армии, а также заручиться поддержкой международных держав.)</a:t>
            </a:r>
            <a:endParaRPr lang="ru-RU" sz="700" dirty="0"/>
          </a:p>
        </p:txBody>
      </p:sp>
      <p:cxnSp>
        <p:nvCxnSpPr>
          <p:cNvPr id="209" name="Соединительная линия уступом 123">
            <a:extLst>
              <a:ext uri="{FF2B5EF4-FFF2-40B4-BE49-F238E27FC236}">
                <a16:creationId xmlns="" xmlns:a16="http://schemas.microsoft.com/office/drawing/2014/main" id="{14ADE0B2-43D1-4891-AD9B-AD5F899987C4}"/>
              </a:ext>
            </a:extLst>
          </p:cNvPr>
          <p:cNvCxnSpPr>
            <a:cxnSpLocks/>
            <a:stCxn id="180" idx="2"/>
            <a:endCxn id="208" idx="0"/>
          </p:cNvCxnSpPr>
          <p:nvPr/>
        </p:nvCxnSpPr>
        <p:spPr>
          <a:xfrm rot="5400000">
            <a:off x="30260850" y="9309043"/>
            <a:ext cx="26099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3" name="Соединительная линия уступом 613">
            <a:extLst>
              <a:ext uri="{FF2B5EF4-FFF2-40B4-BE49-F238E27FC236}">
                <a16:creationId xmlns="" xmlns:a16="http://schemas.microsoft.com/office/drawing/2014/main" id="{1344A1AC-A5D1-48D7-874F-0EA6B3953523}"/>
              </a:ext>
            </a:extLst>
          </p:cNvPr>
          <p:cNvCxnSpPr>
            <a:cxnSpLocks/>
            <a:stCxn id="801" idx="2"/>
            <a:endCxn id="97" idx="0"/>
          </p:cNvCxnSpPr>
          <p:nvPr/>
        </p:nvCxnSpPr>
        <p:spPr>
          <a:xfrm rot="16200000" flipH="1">
            <a:off x="30279395" y="3310963"/>
            <a:ext cx="292006" cy="23885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6" name="Прямоугольник 225">
            <a:extLst>
              <a:ext uri="{FF2B5EF4-FFF2-40B4-BE49-F238E27FC236}">
                <a16:creationId xmlns="" xmlns:a16="http://schemas.microsoft.com/office/drawing/2014/main" id="{F8D1DA47-C504-41CD-B91F-0C23B929D953}"/>
              </a:ext>
            </a:extLst>
          </p:cNvPr>
          <p:cNvSpPr/>
          <p:nvPr/>
        </p:nvSpPr>
        <p:spPr>
          <a:xfrm>
            <a:off x="32020854" y="708164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Вооружить рабочее ополчение (наше)</a:t>
            </a:r>
            <a:endParaRPr lang="ru-RU" sz="500" dirty="0"/>
          </a:p>
        </p:txBody>
      </p:sp>
      <p:cxnSp>
        <p:nvCxnSpPr>
          <p:cNvPr id="227" name="Соединительная линия уступом 123">
            <a:extLst>
              <a:ext uri="{FF2B5EF4-FFF2-40B4-BE49-F238E27FC236}">
                <a16:creationId xmlns="" xmlns:a16="http://schemas.microsoft.com/office/drawing/2014/main" id="{C9CBB17B-538D-4A64-A825-8B7B2B897D5D}"/>
              </a:ext>
            </a:extLst>
          </p:cNvPr>
          <p:cNvCxnSpPr>
            <a:cxnSpLocks/>
            <a:stCxn id="97" idx="2"/>
            <a:endCxn id="63" idx="0"/>
          </p:cNvCxnSpPr>
          <p:nvPr/>
        </p:nvCxnSpPr>
        <p:spPr>
          <a:xfrm rot="5400000">
            <a:off x="29894406" y="4538162"/>
            <a:ext cx="1072188" cy="2378304"/>
          </a:xfrm>
          <a:prstGeom prst="bentConnector3">
            <a:avLst>
              <a:gd name="adj1" fmla="val 1068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a:extLst>
              <a:ext uri="{FF2B5EF4-FFF2-40B4-BE49-F238E27FC236}">
                <a16:creationId xmlns="" xmlns:a16="http://schemas.microsoft.com/office/drawing/2014/main" id="{600D8C74-F74F-4295-8359-52067A77D9AA}"/>
              </a:ext>
            </a:extLst>
          </p:cNvPr>
          <p:cNvSpPr/>
          <p:nvPr/>
        </p:nvSpPr>
        <p:spPr>
          <a:xfrm>
            <a:off x="27320773"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от Мексики (???)</a:t>
            </a:r>
            <a:endParaRPr lang="ru-RU" sz="500" dirty="0"/>
          </a:p>
        </p:txBody>
      </p:sp>
      <p:cxnSp>
        <p:nvCxnSpPr>
          <p:cNvPr id="231" name="Соединительная линия уступом 105">
            <a:extLst>
              <a:ext uri="{FF2B5EF4-FFF2-40B4-BE49-F238E27FC236}">
                <a16:creationId xmlns="" xmlns:a16="http://schemas.microsoft.com/office/drawing/2014/main" id="{2527D34A-E27A-449A-93E5-C76A76CC4512}"/>
              </a:ext>
            </a:extLst>
          </p:cNvPr>
          <p:cNvCxnSpPr>
            <a:cxnSpLocks/>
            <a:stCxn id="801" idx="2"/>
            <a:endCxn id="230" idx="0"/>
          </p:cNvCxnSpPr>
          <p:nvPr/>
        </p:nvCxnSpPr>
        <p:spPr>
          <a:xfrm rot="5400000">
            <a:off x="28368015" y="3775135"/>
            <a:ext cx="279050" cy="14472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Соединительная линия уступом 836">
            <a:extLst>
              <a:ext uri="{FF2B5EF4-FFF2-40B4-BE49-F238E27FC236}">
                <a16:creationId xmlns="" xmlns:a16="http://schemas.microsoft.com/office/drawing/2014/main" id="{6F719142-1860-4581-9B41-8AADCCCE4BB0}"/>
              </a:ext>
            </a:extLst>
          </p:cNvPr>
          <p:cNvCxnSpPr>
            <a:cxnSpLocks/>
            <a:stCxn id="130" idx="2"/>
            <a:endCxn id="836" idx="0"/>
          </p:cNvCxnSpPr>
          <p:nvPr/>
        </p:nvCxnSpPr>
        <p:spPr>
          <a:xfrm rot="16200000" flipH="1">
            <a:off x="16000106" y="1849971"/>
            <a:ext cx="269598" cy="53037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836">
            <a:extLst>
              <a:ext uri="{FF2B5EF4-FFF2-40B4-BE49-F238E27FC236}">
                <a16:creationId xmlns="" xmlns:a16="http://schemas.microsoft.com/office/drawing/2014/main" id="{EA3FC01F-F5CA-4FAE-8CEF-830AB1AAFB40}"/>
              </a:ext>
            </a:extLst>
          </p:cNvPr>
          <p:cNvCxnSpPr>
            <a:cxnSpLocks/>
            <a:stCxn id="130" idx="2"/>
            <a:endCxn id="829" idx="0"/>
          </p:cNvCxnSpPr>
          <p:nvPr/>
        </p:nvCxnSpPr>
        <p:spPr>
          <a:xfrm rot="16200000" flipH="1">
            <a:off x="17700234" y="149842"/>
            <a:ext cx="269598" cy="870401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836">
            <a:extLst>
              <a:ext uri="{FF2B5EF4-FFF2-40B4-BE49-F238E27FC236}">
                <a16:creationId xmlns="" xmlns:a16="http://schemas.microsoft.com/office/drawing/2014/main" id="{6B629A61-C117-4B2E-9AEF-4EAF601A5B2F}"/>
              </a:ext>
            </a:extLst>
          </p:cNvPr>
          <p:cNvCxnSpPr>
            <a:cxnSpLocks/>
            <a:stCxn id="130" idx="2"/>
            <a:endCxn id="125" idx="0"/>
          </p:cNvCxnSpPr>
          <p:nvPr/>
        </p:nvCxnSpPr>
        <p:spPr>
          <a:xfrm rot="16200000" flipH="1">
            <a:off x="18530612" y="-680535"/>
            <a:ext cx="277687" cy="103728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4" name="Прямоугольник 173">
            <a:extLst>
              <a:ext uri="{FF2B5EF4-FFF2-40B4-BE49-F238E27FC236}">
                <a16:creationId xmlns="" xmlns:a16="http://schemas.microsoft.com/office/drawing/2014/main" id="{957C12DC-D98B-4948-99D2-CFC7B8CFF4DE}"/>
              </a:ext>
            </a:extLst>
          </p:cNvPr>
          <p:cNvSpPr/>
          <p:nvPr/>
        </p:nvSpPr>
        <p:spPr>
          <a:xfrm>
            <a:off x="22309529"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местных комитетов управления</a:t>
            </a:r>
          </a:p>
        </p:txBody>
      </p:sp>
      <p:sp>
        <p:nvSpPr>
          <p:cNvPr id="175" name="Прямоугольник 174">
            <a:extLst>
              <a:ext uri="{FF2B5EF4-FFF2-40B4-BE49-F238E27FC236}">
                <a16:creationId xmlns="" xmlns:a16="http://schemas.microsoft.com/office/drawing/2014/main" id="{012D2E35-685E-4576-BCB6-C08D33426D27}"/>
              </a:ext>
            </a:extLst>
          </p:cNvPr>
          <p:cNvSpPr/>
          <p:nvPr/>
        </p:nvSpPr>
        <p:spPr>
          <a:xfrm>
            <a:off x="23467442"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Марокко – часть республики!</a:t>
            </a:r>
          </a:p>
        </p:txBody>
      </p:sp>
      <p:sp>
        <p:nvSpPr>
          <p:cNvPr id="176" name="Прямоугольник 175">
            <a:extLst>
              <a:ext uri="{FF2B5EF4-FFF2-40B4-BE49-F238E27FC236}">
                <a16:creationId xmlns="" xmlns:a16="http://schemas.microsoft.com/office/drawing/2014/main" id="{05CD8A58-5676-43E8-BBE2-DC9229365C21}"/>
              </a:ext>
            </a:extLst>
          </p:cNvPr>
          <p:cNvSpPr/>
          <p:nvPr/>
        </p:nvSpPr>
        <p:spPr>
          <a:xfrm>
            <a:off x="23467442"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Ограничить в правах президента Каталонии</a:t>
            </a:r>
          </a:p>
        </p:txBody>
      </p:sp>
      <p:sp>
        <p:nvSpPr>
          <p:cNvPr id="178" name="Прямоугольник 177">
            <a:extLst>
              <a:ext uri="{FF2B5EF4-FFF2-40B4-BE49-F238E27FC236}">
                <a16:creationId xmlns="" xmlns:a16="http://schemas.microsoft.com/office/drawing/2014/main" id="{E01090B5-7811-4C8D-B542-DC3489C9632C}"/>
              </a:ext>
            </a:extLst>
          </p:cNvPr>
          <p:cNvSpPr/>
          <p:nvPr/>
        </p:nvSpPr>
        <p:spPr>
          <a:xfrm>
            <a:off x="22309725" y="787379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новое устройство республики</a:t>
            </a:r>
          </a:p>
        </p:txBody>
      </p:sp>
      <p:sp>
        <p:nvSpPr>
          <p:cNvPr id="182" name="Прямоугольник 181">
            <a:extLst>
              <a:ext uri="{FF2B5EF4-FFF2-40B4-BE49-F238E27FC236}">
                <a16:creationId xmlns="" xmlns:a16="http://schemas.microsoft.com/office/drawing/2014/main" id="{206D4D82-F261-452F-8D95-439FE5E0314A}"/>
              </a:ext>
            </a:extLst>
          </p:cNvPr>
          <p:cNvSpPr/>
          <p:nvPr/>
        </p:nvSpPr>
        <p:spPr>
          <a:xfrm>
            <a:off x="22852494"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Вновь объединить Испанию!</a:t>
            </a:r>
          </a:p>
        </p:txBody>
      </p:sp>
      <p:cxnSp>
        <p:nvCxnSpPr>
          <p:cNvPr id="183" name="Соединительная линия уступом 148">
            <a:extLst>
              <a:ext uri="{FF2B5EF4-FFF2-40B4-BE49-F238E27FC236}">
                <a16:creationId xmlns="" xmlns:a16="http://schemas.microsoft.com/office/drawing/2014/main" id="{74F58D4E-63E8-4F3B-AADA-F89E80EB0D7E}"/>
              </a:ext>
            </a:extLst>
          </p:cNvPr>
          <p:cNvCxnSpPr>
            <a:cxnSpLocks/>
            <a:stCxn id="38" idx="2"/>
            <a:endCxn id="175" idx="0"/>
          </p:cNvCxnSpPr>
          <p:nvPr/>
        </p:nvCxnSpPr>
        <p:spPr>
          <a:xfrm rot="16200000" flipH="1">
            <a:off x="23216648" y="6355310"/>
            <a:ext cx="270000"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53">
            <a:extLst>
              <a:ext uri="{FF2B5EF4-FFF2-40B4-BE49-F238E27FC236}">
                <a16:creationId xmlns="" xmlns:a16="http://schemas.microsoft.com/office/drawing/2014/main" id="{B661D22E-E444-4030-8910-C32F43264B7E}"/>
              </a:ext>
            </a:extLst>
          </p:cNvPr>
          <p:cNvCxnSpPr>
            <a:cxnSpLocks/>
            <a:stCxn id="38" idx="2"/>
            <a:endCxn id="174" idx="0"/>
          </p:cNvCxnSpPr>
          <p:nvPr/>
        </p:nvCxnSpPr>
        <p:spPr>
          <a:xfrm rot="5400000">
            <a:off x="22637692" y="6934267"/>
            <a:ext cx="270000" cy="127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48">
            <a:extLst>
              <a:ext uri="{FF2B5EF4-FFF2-40B4-BE49-F238E27FC236}">
                <a16:creationId xmlns="" xmlns:a16="http://schemas.microsoft.com/office/drawing/2014/main" id="{D9F54EA9-8E35-4F97-9346-ECC1DCF56114}"/>
              </a:ext>
            </a:extLst>
          </p:cNvPr>
          <p:cNvCxnSpPr>
            <a:cxnSpLocks/>
            <a:stCxn id="174" idx="2"/>
            <a:endCxn id="178" idx="0"/>
          </p:cNvCxnSpPr>
          <p:nvPr/>
        </p:nvCxnSpPr>
        <p:spPr>
          <a:xfrm rot="16200000" flipH="1">
            <a:off x="22640526" y="7741433"/>
            <a:ext cx="264529" cy="1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48">
            <a:extLst>
              <a:ext uri="{FF2B5EF4-FFF2-40B4-BE49-F238E27FC236}">
                <a16:creationId xmlns="" xmlns:a16="http://schemas.microsoft.com/office/drawing/2014/main" id="{46D280CB-FB83-4BF5-8B3A-DD7BD44AD1E7}"/>
              </a:ext>
            </a:extLst>
          </p:cNvPr>
          <p:cNvCxnSpPr>
            <a:cxnSpLocks/>
            <a:stCxn id="174" idx="2"/>
            <a:endCxn id="176" idx="0"/>
          </p:cNvCxnSpPr>
          <p:nvPr/>
        </p:nvCxnSpPr>
        <p:spPr>
          <a:xfrm rot="16200000" flipH="1">
            <a:off x="23218878" y="7163080"/>
            <a:ext cx="265541"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9" name="Соединительная линия уступом 148">
            <a:extLst>
              <a:ext uri="{FF2B5EF4-FFF2-40B4-BE49-F238E27FC236}">
                <a16:creationId xmlns="" xmlns:a16="http://schemas.microsoft.com/office/drawing/2014/main" id="{1C6858C7-8A93-4CF4-A3B3-6AB28CD215CB}"/>
              </a:ext>
            </a:extLst>
          </p:cNvPr>
          <p:cNvCxnSpPr>
            <a:cxnSpLocks/>
            <a:stCxn id="178" idx="2"/>
            <a:endCxn id="182" idx="0"/>
          </p:cNvCxnSpPr>
          <p:nvPr/>
        </p:nvCxnSpPr>
        <p:spPr>
          <a:xfrm rot="16200000" flipH="1">
            <a:off x="22906537" y="8280146"/>
            <a:ext cx="275471" cy="5427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0" name="Соединительная линия уступом 148">
            <a:extLst>
              <a:ext uri="{FF2B5EF4-FFF2-40B4-BE49-F238E27FC236}">
                <a16:creationId xmlns="" xmlns:a16="http://schemas.microsoft.com/office/drawing/2014/main" id="{CE2B2ACF-3CBE-48FA-AC43-7AD4B70A3FA6}"/>
              </a:ext>
            </a:extLst>
          </p:cNvPr>
          <p:cNvCxnSpPr>
            <a:cxnSpLocks/>
            <a:stCxn id="176" idx="2"/>
            <a:endCxn id="182" idx="0"/>
          </p:cNvCxnSpPr>
          <p:nvPr/>
        </p:nvCxnSpPr>
        <p:spPr>
          <a:xfrm rot="5400000">
            <a:off x="23485902" y="8244563"/>
            <a:ext cx="274459" cy="614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a:extLst>
              <a:ext uri="{FF2B5EF4-FFF2-40B4-BE49-F238E27FC236}">
                <a16:creationId xmlns="" xmlns:a16="http://schemas.microsoft.com/office/drawing/2014/main" id="{04A3ABFC-37BA-432F-AC1A-F77E6E1C51AC}"/>
              </a:ext>
            </a:extLst>
          </p:cNvPr>
          <p:cNvSpPr/>
          <p:nvPr/>
        </p:nvSpPr>
        <p:spPr>
          <a:xfrm>
            <a:off x="22581109" y="151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План </a:t>
            </a:r>
            <a:r>
              <a:rPr lang="en-US" sz="700" dirty="0"/>
              <a:t>L </a:t>
            </a:r>
            <a:r>
              <a:rPr lang="ru-RU" sz="200" dirty="0"/>
              <a:t>(</a:t>
            </a:r>
            <a:r>
              <a:rPr lang="en-US" sz="200" dirty="0"/>
              <a:t>Jaime de </a:t>
            </a:r>
            <a:r>
              <a:rPr lang="en-US" sz="200" dirty="0" err="1"/>
              <a:t>Morais</a:t>
            </a:r>
            <a:r>
              <a:rPr lang="ru-RU" sz="200" dirty="0"/>
              <a:t> Во время Гражданской войны в Испании он был в Барселоне в качестве репортера газеты UNIR , органа </a:t>
            </a:r>
            <a:r>
              <a:rPr lang="ru-RU" sz="200" dirty="0" err="1"/>
              <a:t>Frente</a:t>
            </a:r>
            <a:r>
              <a:rPr lang="ru-RU" sz="200" dirty="0"/>
              <a:t> </a:t>
            </a:r>
            <a:r>
              <a:rPr lang="ru-RU" sz="200" dirty="0" err="1"/>
              <a:t>de</a:t>
            </a:r>
            <a:r>
              <a:rPr lang="ru-RU" sz="200" dirty="0"/>
              <a:t> </a:t>
            </a:r>
            <a:r>
              <a:rPr lang="ru-RU" sz="200" dirty="0" err="1"/>
              <a:t>Portugals</a:t>
            </a:r>
            <a:r>
              <a:rPr lang="ru-RU" sz="200" dirty="0"/>
              <a:t> </a:t>
            </a:r>
            <a:r>
              <a:rPr lang="ru-RU" sz="200" dirty="0" err="1"/>
              <a:t>Exilados</a:t>
            </a:r>
            <a:r>
              <a:rPr lang="ru-RU" sz="200" dirty="0"/>
              <a:t> . В этот период был составлен так называемый План L (1938 г.) с целью вторжения в Португалию по суше и по морю при поддержке испанских республиканцев. План провалился с поражением республиканцев.)</a:t>
            </a:r>
            <a:endParaRPr lang="ru-RU" sz="700" dirty="0"/>
          </a:p>
        </p:txBody>
      </p:sp>
      <p:cxnSp>
        <p:nvCxnSpPr>
          <p:cNvPr id="179" name="Соединительная линия уступом 178"/>
          <p:cNvCxnSpPr>
            <a:stCxn id="838" idx="2"/>
            <a:endCxn id="135" idx="0"/>
          </p:cNvCxnSpPr>
          <p:nvPr/>
        </p:nvCxnSpPr>
        <p:spPr>
          <a:xfrm rot="16200000" flipH="1">
            <a:off x="31495135" y="4081573"/>
            <a:ext cx="1078046" cy="3285623"/>
          </a:xfrm>
          <a:prstGeom prst="bentConnector3">
            <a:avLst>
              <a:gd name="adj1" fmla="val 11996"/>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1" name="Соединительная линия уступом 123">
            <a:extLst>
              <a:ext uri="{FF2B5EF4-FFF2-40B4-BE49-F238E27FC236}">
                <a16:creationId xmlns="" xmlns:a16="http://schemas.microsoft.com/office/drawing/2014/main" id="{C9CBB17B-538D-4A64-A825-8B7B2B897D5D}"/>
              </a:ext>
            </a:extLst>
          </p:cNvPr>
          <p:cNvCxnSpPr>
            <a:cxnSpLocks/>
            <a:stCxn id="97" idx="2"/>
            <a:endCxn id="135" idx="0"/>
          </p:cNvCxnSpPr>
          <p:nvPr/>
        </p:nvCxnSpPr>
        <p:spPr>
          <a:xfrm rot="16200000" flipH="1">
            <a:off x="32112217" y="4698655"/>
            <a:ext cx="1072188" cy="2057318"/>
          </a:xfrm>
          <a:prstGeom prst="bentConnector3">
            <a:avLst>
              <a:gd name="adj1" fmla="val 1234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2" name="Соединительная линия уступом 191"/>
          <p:cNvCxnSpPr>
            <a:stCxn id="828" idx="2"/>
            <a:endCxn id="63" idx="0"/>
          </p:cNvCxnSpPr>
          <p:nvPr/>
        </p:nvCxnSpPr>
        <p:spPr>
          <a:xfrm rot="5400000">
            <a:off x="30408670" y="4023767"/>
            <a:ext cx="1072320" cy="3406963"/>
          </a:xfrm>
          <a:prstGeom prst="bentConnector3">
            <a:avLst>
              <a:gd name="adj1" fmla="val 12347"/>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36451</TotalTime>
  <Words>1924</Words>
  <Application>Microsoft Office PowerPoint</Application>
  <PresentationFormat>Произвольный</PresentationFormat>
  <Paragraphs>75</Paragraphs>
  <Slides>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Курочкин Михаил Александрович</cp:lastModifiedBy>
  <cp:revision>2089</cp:revision>
  <dcterms:created xsi:type="dcterms:W3CDTF">2018-10-23T08:09:21Z</dcterms:created>
  <dcterms:modified xsi:type="dcterms:W3CDTF">2023-11-22T12:37:37Z</dcterms:modified>
</cp:coreProperties>
</file>