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
  </p:notesMasterIdLst>
  <p:sldIdLst>
    <p:sldId id="259" r:id="rId2"/>
  </p:sldIdLst>
  <p:sldSz cx="51206400" cy="36018788"/>
  <p:notesSz cx="6858000" cy="9144000"/>
  <p:defaultTextStyle>
    <a:defPPr>
      <a:defRPr lang="ru-RU"/>
    </a:defPPr>
    <a:lvl1pPr marL="0" algn="l" defTabSz="1532289" rtl="0" eaLnBrk="1" latinLnBrk="0" hangingPunct="1">
      <a:defRPr sz="3000" kern="1200">
        <a:solidFill>
          <a:schemeClr val="tx1"/>
        </a:solidFill>
        <a:latin typeface="+mn-lt"/>
        <a:ea typeface="+mn-ea"/>
        <a:cs typeface="+mn-cs"/>
      </a:defRPr>
    </a:lvl1pPr>
    <a:lvl2pPr marL="766144" algn="l" defTabSz="1532289" rtl="0" eaLnBrk="1" latinLnBrk="0" hangingPunct="1">
      <a:defRPr sz="3000" kern="1200">
        <a:solidFill>
          <a:schemeClr val="tx1"/>
        </a:solidFill>
        <a:latin typeface="+mn-lt"/>
        <a:ea typeface="+mn-ea"/>
        <a:cs typeface="+mn-cs"/>
      </a:defRPr>
    </a:lvl2pPr>
    <a:lvl3pPr marL="1532289" algn="l" defTabSz="1532289" rtl="0" eaLnBrk="1" latinLnBrk="0" hangingPunct="1">
      <a:defRPr sz="3000" kern="1200">
        <a:solidFill>
          <a:schemeClr val="tx1"/>
        </a:solidFill>
        <a:latin typeface="+mn-lt"/>
        <a:ea typeface="+mn-ea"/>
        <a:cs typeface="+mn-cs"/>
      </a:defRPr>
    </a:lvl3pPr>
    <a:lvl4pPr marL="2298433" algn="l" defTabSz="1532289" rtl="0" eaLnBrk="1" latinLnBrk="0" hangingPunct="1">
      <a:defRPr sz="3000" kern="1200">
        <a:solidFill>
          <a:schemeClr val="tx1"/>
        </a:solidFill>
        <a:latin typeface="+mn-lt"/>
        <a:ea typeface="+mn-ea"/>
        <a:cs typeface="+mn-cs"/>
      </a:defRPr>
    </a:lvl4pPr>
    <a:lvl5pPr marL="3064578" algn="l" defTabSz="1532289" rtl="0" eaLnBrk="1" latinLnBrk="0" hangingPunct="1">
      <a:defRPr sz="3000" kern="1200">
        <a:solidFill>
          <a:schemeClr val="tx1"/>
        </a:solidFill>
        <a:latin typeface="+mn-lt"/>
        <a:ea typeface="+mn-ea"/>
        <a:cs typeface="+mn-cs"/>
      </a:defRPr>
    </a:lvl5pPr>
    <a:lvl6pPr marL="3830722" algn="l" defTabSz="1532289" rtl="0" eaLnBrk="1" latinLnBrk="0" hangingPunct="1">
      <a:defRPr sz="3000" kern="1200">
        <a:solidFill>
          <a:schemeClr val="tx1"/>
        </a:solidFill>
        <a:latin typeface="+mn-lt"/>
        <a:ea typeface="+mn-ea"/>
        <a:cs typeface="+mn-cs"/>
      </a:defRPr>
    </a:lvl6pPr>
    <a:lvl7pPr marL="4596867" algn="l" defTabSz="1532289" rtl="0" eaLnBrk="1" latinLnBrk="0" hangingPunct="1">
      <a:defRPr sz="3000" kern="1200">
        <a:solidFill>
          <a:schemeClr val="tx1"/>
        </a:solidFill>
        <a:latin typeface="+mn-lt"/>
        <a:ea typeface="+mn-ea"/>
        <a:cs typeface="+mn-cs"/>
      </a:defRPr>
    </a:lvl7pPr>
    <a:lvl8pPr marL="5363011" algn="l" defTabSz="1532289" rtl="0" eaLnBrk="1" latinLnBrk="0" hangingPunct="1">
      <a:defRPr sz="3000" kern="1200">
        <a:solidFill>
          <a:schemeClr val="tx1"/>
        </a:solidFill>
        <a:latin typeface="+mn-lt"/>
        <a:ea typeface="+mn-ea"/>
        <a:cs typeface="+mn-cs"/>
      </a:defRPr>
    </a:lvl8pPr>
    <a:lvl9pPr marL="6129155" algn="l" defTabSz="1532289" rtl="0" eaLnBrk="1" latinLnBrk="0" hangingPunct="1">
      <a:defRPr sz="3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44">
          <p15:clr>
            <a:srgbClr val="A4A3A4"/>
          </p15:clr>
        </p15:guide>
        <p15:guide id="2" pos="161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73" autoAdjust="0"/>
    <p:restoredTop sz="96343" autoAdjust="0"/>
  </p:normalViewPr>
  <p:slideViewPr>
    <p:cSldViewPr snapToGrid="0">
      <p:cViewPr>
        <p:scale>
          <a:sx n="60" d="100"/>
          <a:sy n="60" d="100"/>
        </p:scale>
        <p:origin x="42" y="-2064"/>
      </p:cViewPr>
      <p:guideLst>
        <p:guide orient="horz" pos="11344"/>
        <p:guide pos="16127"/>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3D7F9-E251-484C-A6FF-FA958879DF69}" type="datetimeFigureOut">
              <a:rPr lang="ru-RU" smtClean="0"/>
              <a:pPr/>
              <a:t>18.05.2022</a:t>
            </a:fld>
            <a:endParaRPr lang="ru-RU"/>
          </a:p>
        </p:txBody>
      </p:sp>
      <p:sp>
        <p:nvSpPr>
          <p:cNvPr id="4" name="Образ слайда 3"/>
          <p:cNvSpPr>
            <a:spLocks noGrp="1" noRot="1" noChangeAspect="1"/>
          </p:cNvSpPr>
          <p:nvPr>
            <p:ph type="sldImg" idx="2"/>
          </p:nvPr>
        </p:nvSpPr>
        <p:spPr>
          <a:xfrm>
            <a:off x="1236663" y="1143000"/>
            <a:ext cx="4384675"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86EE9E-3817-4644-8752-DBAA6FA3C802}" type="slidenum">
              <a:rPr lang="ru-RU" smtClean="0"/>
              <a:pPr/>
              <a:t>‹#›</a:t>
            </a:fld>
            <a:endParaRPr lang="ru-RU"/>
          </a:p>
        </p:txBody>
      </p:sp>
    </p:spTree>
    <p:extLst>
      <p:ext uri="{BB962C8B-B14F-4D97-AF65-F5344CB8AC3E}">
        <p14:creationId xmlns:p14="http://schemas.microsoft.com/office/powerpoint/2010/main" val="1928360652"/>
      </p:ext>
    </p:extLst>
  </p:cSld>
  <p:clrMap bg1="lt1" tx1="dk1" bg2="lt2" tx2="dk2" accent1="accent1" accent2="accent2" accent3="accent3" accent4="accent4" accent5="accent5" accent6="accent6" hlink="hlink" folHlink="folHlink"/>
  <p:notesStyle>
    <a:lvl1pPr marL="0" algn="l" defTabSz="1247333" rtl="0" eaLnBrk="1" latinLnBrk="0" hangingPunct="1">
      <a:defRPr sz="1600" kern="1200">
        <a:solidFill>
          <a:schemeClr val="tx1"/>
        </a:solidFill>
        <a:latin typeface="+mn-lt"/>
        <a:ea typeface="+mn-ea"/>
        <a:cs typeface="+mn-cs"/>
      </a:defRPr>
    </a:lvl1pPr>
    <a:lvl2pPr marL="623667" algn="l" defTabSz="1247333" rtl="0" eaLnBrk="1" latinLnBrk="0" hangingPunct="1">
      <a:defRPr sz="1600" kern="1200">
        <a:solidFill>
          <a:schemeClr val="tx1"/>
        </a:solidFill>
        <a:latin typeface="+mn-lt"/>
        <a:ea typeface="+mn-ea"/>
        <a:cs typeface="+mn-cs"/>
      </a:defRPr>
    </a:lvl2pPr>
    <a:lvl3pPr marL="1247333" algn="l" defTabSz="1247333" rtl="0" eaLnBrk="1" latinLnBrk="0" hangingPunct="1">
      <a:defRPr sz="1600" kern="1200">
        <a:solidFill>
          <a:schemeClr val="tx1"/>
        </a:solidFill>
        <a:latin typeface="+mn-lt"/>
        <a:ea typeface="+mn-ea"/>
        <a:cs typeface="+mn-cs"/>
      </a:defRPr>
    </a:lvl3pPr>
    <a:lvl4pPr marL="1871000" algn="l" defTabSz="1247333" rtl="0" eaLnBrk="1" latinLnBrk="0" hangingPunct="1">
      <a:defRPr sz="1600" kern="1200">
        <a:solidFill>
          <a:schemeClr val="tx1"/>
        </a:solidFill>
        <a:latin typeface="+mn-lt"/>
        <a:ea typeface="+mn-ea"/>
        <a:cs typeface="+mn-cs"/>
      </a:defRPr>
    </a:lvl4pPr>
    <a:lvl5pPr marL="2494666" algn="l" defTabSz="1247333" rtl="0" eaLnBrk="1" latinLnBrk="0" hangingPunct="1">
      <a:defRPr sz="1600" kern="1200">
        <a:solidFill>
          <a:schemeClr val="tx1"/>
        </a:solidFill>
        <a:latin typeface="+mn-lt"/>
        <a:ea typeface="+mn-ea"/>
        <a:cs typeface="+mn-cs"/>
      </a:defRPr>
    </a:lvl5pPr>
    <a:lvl6pPr marL="3118333" algn="l" defTabSz="1247333" rtl="0" eaLnBrk="1" latinLnBrk="0" hangingPunct="1">
      <a:defRPr sz="1600" kern="1200">
        <a:solidFill>
          <a:schemeClr val="tx1"/>
        </a:solidFill>
        <a:latin typeface="+mn-lt"/>
        <a:ea typeface="+mn-ea"/>
        <a:cs typeface="+mn-cs"/>
      </a:defRPr>
    </a:lvl6pPr>
    <a:lvl7pPr marL="3741999" algn="l" defTabSz="1247333" rtl="0" eaLnBrk="1" latinLnBrk="0" hangingPunct="1">
      <a:defRPr sz="1600" kern="1200">
        <a:solidFill>
          <a:schemeClr val="tx1"/>
        </a:solidFill>
        <a:latin typeface="+mn-lt"/>
        <a:ea typeface="+mn-ea"/>
        <a:cs typeface="+mn-cs"/>
      </a:defRPr>
    </a:lvl7pPr>
    <a:lvl8pPr marL="4365666" algn="l" defTabSz="1247333" rtl="0" eaLnBrk="1" latinLnBrk="0" hangingPunct="1">
      <a:defRPr sz="1600" kern="1200">
        <a:solidFill>
          <a:schemeClr val="tx1"/>
        </a:solidFill>
        <a:latin typeface="+mn-lt"/>
        <a:ea typeface="+mn-ea"/>
        <a:cs typeface="+mn-cs"/>
      </a:defRPr>
    </a:lvl8pPr>
    <a:lvl9pPr marL="4989332" algn="l" defTabSz="1247333"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236663" y="1143000"/>
            <a:ext cx="4384675"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B86EE9E-3817-4644-8752-DBAA6FA3C802}" type="slidenum">
              <a:rPr lang="ru-RU" smtClean="0"/>
              <a:pPr/>
              <a:t>1</a:t>
            </a:fld>
            <a:endParaRPr lang="ru-RU"/>
          </a:p>
        </p:txBody>
      </p:sp>
    </p:spTree>
    <p:extLst>
      <p:ext uri="{BB962C8B-B14F-4D97-AF65-F5344CB8AC3E}">
        <p14:creationId xmlns:p14="http://schemas.microsoft.com/office/powerpoint/2010/main" val="2397767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400801" y="5894744"/>
            <a:ext cx="38404800" cy="12539874"/>
          </a:xfrm>
        </p:spPr>
        <p:txBody>
          <a:bodyPr anchor="b"/>
          <a:lstStyle>
            <a:lvl1pPr algn="ctr">
              <a:defRPr sz="24700"/>
            </a:lvl1pPr>
          </a:lstStyle>
          <a:p>
            <a:r>
              <a:rPr lang="ru-RU"/>
              <a:t>Образец заголовка</a:t>
            </a:r>
            <a:endParaRPr lang="en-US" dirty="0"/>
          </a:p>
        </p:txBody>
      </p:sp>
      <p:sp>
        <p:nvSpPr>
          <p:cNvPr id="3" name="Subtitle 2"/>
          <p:cNvSpPr>
            <a:spLocks noGrp="1"/>
          </p:cNvSpPr>
          <p:nvPr>
            <p:ph type="subTitle" idx="1"/>
          </p:nvPr>
        </p:nvSpPr>
        <p:spPr>
          <a:xfrm>
            <a:off x="6400801" y="18918204"/>
            <a:ext cx="38404800" cy="8696200"/>
          </a:xfrm>
        </p:spPr>
        <p:txBody>
          <a:bodyPr/>
          <a:lstStyle>
            <a:lvl1pPr marL="0" indent="0" algn="ctr">
              <a:buNone/>
              <a:defRPr sz="9900"/>
            </a:lvl1pPr>
            <a:lvl2pPr marL="1878359" indent="0" algn="ctr">
              <a:buNone/>
              <a:defRPr sz="8200"/>
            </a:lvl2pPr>
            <a:lvl3pPr marL="3756718" indent="0" algn="ctr">
              <a:buNone/>
              <a:defRPr sz="7400"/>
            </a:lvl3pPr>
            <a:lvl4pPr marL="5635077" indent="0" algn="ctr">
              <a:buNone/>
              <a:defRPr sz="6600"/>
            </a:lvl4pPr>
            <a:lvl5pPr marL="7513436" indent="0" algn="ctr">
              <a:buNone/>
              <a:defRPr sz="6600"/>
            </a:lvl5pPr>
            <a:lvl6pPr marL="9391794" indent="0" algn="ctr">
              <a:buNone/>
              <a:defRPr sz="6600"/>
            </a:lvl6pPr>
            <a:lvl7pPr marL="11270153" indent="0" algn="ctr">
              <a:buNone/>
              <a:defRPr sz="6600"/>
            </a:lvl7pPr>
            <a:lvl8pPr marL="13148512" indent="0" algn="ctr">
              <a:buNone/>
              <a:defRPr sz="6600"/>
            </a:lvl8pPr>
            <a:lvl9pPr marL="15026871" indent="0" algn="ctr">
              <a:buNone/>
              <a:defRPr sz="6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18.05.2022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201854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18.05.2022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58719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917668"/>
            <a:ext cx="11041380" cy="3052425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3520443" y="1917668"/>
            <a:ext cx="32484061" cy="3052425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18.05.2022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72949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18.05.2022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813552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3493774" y="8979693"/>
            <a:ext cx="44165519" cy="14982813"/>
          </a:xfrm>
        </p:spPr>
        <p:txBody>
          <a:bodyPr anchor="b"/>
          <a:lstStyle>
            <a:lvl1pPr>
              <a:defRPr sz="24700"/>
            </a:lvl1pPr>
          </a:lstStyle>
          <a:p>
            <a:r>
              <a:rPr lang="ru-RU"/>
              <a:t>Образец заголовка</a:t>
            </a:r>
            <a:endParaRPr lang="en-US" dirty="0"/>
          </a:p>
        </p:txBody>
      </p:sp>
      <p:sp>
        <p:nvSpPr>
          <p:cNvPr id="3" name="Text Placeholder 2"/>
          <p:cNvSpPr>
            <a:spLocks noGrp="1"/>
          </p:cNvSpPr>
          <p:nvPr>
            <p:ph type="body" idx="1"/>
          </p:nvPr>
        </p:nvSpPr>
        <p:spPr>
          <a:xfrm>
            <a:off x="3493774" y="24104247"/>
            <a:ext cx="44165519" cy="7879108"/>
          </a:xfrm>
        </p:spPr>
        <p:txBody>
          <a:bodyPr/>
          <a:lstStyle>
            <a:lvl1pPr marL="0" indent="0">
              <a:buNone/>
              <a:defRPr sz="9900">
                <a:solidFill>
                  <a:schemeClr val="tx1">
                    <a:tint val="75000"/>
                  </a:schemeClr>
                </a:solidFill>
              </a:defRPr>
            </a:lvl1pPr>
            <a:lvl2pPr marL="1878359" indent="0">
              <a:buNone/>
              <a:defRPr sz="8200">
                <a:solidFill>
                  <a:schemeClr val="tx1">
                    <a:tint val="75000"/>
                  </a:schemeClr>
                </a:solidFill>
              </a:defRPr>
            </a:lvl2pPr>
            <a:lvl3pPr marL="3756718" indent="0">
              <a:buNone/>
              <a:defRPr sz="7400">
                <a:solidFill>
                  <a:schemeClr val="tx1">
                    <a:tint val="75000"/>
                  </a:schemeClr>
                </a:solidFill>
              </a:defRPr>
            </a:lvl3pPr>
            <a:lvl4pPr marL="5635077" indent="0">
              <a:buNone/>
              <a:defRPr sz="6600">
                <a:solidFill>
                  <a:schemeClr val="tx1">
                    <a:tint val="75000"/>
                  </a:schemeClr>
                </a:solidFill>
              </a:defRPr>
            </a:lvl4pPr>
            <a:lvl5pPr marL="7513436" indent="0">
              <a:buNone/>
              <a:defRPr sz="6600">
                <a:solidFill>
                  <a:schemeClr val="tx1">
                    <a:tint val="75000"/>
                  </a:schemeClr>
                </a:solidFill>
              </a:defRPr>
            </a:lvl5pPr>
            <a:lvl6pPr marL="9391794" indent="0">
              <a:buNone/>
              <a:defRPr sz="6600">
                <a:solidFill>
                  <a:schemeClr val="tx1">
                    <a:tint val="75000"/>
                  </a:schemeClr>
                </a:solidFill>
              </a:defRPr>
            </a:lvl6pPr>
            <a:lvl7pPr marL="11270153" indent="0">
              <a:buNone/>
              <a:defRPr sz="6600">
                <a:solidFill>
                  <a:schemeClr val="tx1">
                    <a:tint val="75000"/>
                  </a:schemeClr>
                </a:solidFill>
              </a:defRPr>
            </a:lvl7pPr>
            <a:lvl8pPr marL="13148512" indent="0">
              <a:buNone/>
              <a:defRPr sz="6600">
                <a:solidFill>
                  <a:schemeClr val="tx1">
                    <a:tint val="75000"/>
                  </a:schemeClr>
                </a:solidFill>
              </a:defRPr>
            </a:lvl8pPr>
            <a:lvl9pPr marL="15026871" indent="0">
              <a:buNone/>
              <a:defRPr sz="6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85A5DE44-605B-4D3B-B2B7-94543DF81A36}" type="datetimeFigureOut">
              <a:rPr lang="ru-RU" smtClean="0"/>
              <a:pPr/>
              <a:t>18.05.2022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17244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3520442" y="9588334"/>
            <a:ext cx="21762720" cy="2285359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25923241" y="9588334"/>
            <a:ext cx="21762720" cy="2285359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85A5DE44-605B-4D3B-B2B7-94543DF81A36}" type="datetimeFigureOut">
              <a:rPr lang="ru-RU" smtClean="0"/>
              <a:pPr/>
              <a:t>18.05.2022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635467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3527113" y="1917674"/>
            <a:ext cx="44165519" cy="6961967"/>
          </a:xfrm>
        </p:spPr>
        <p:txBody>
          <a:bodyPr/>
          <a:lstStyle/>
          <a:p>
            <a:r>
              <a:rPr lang="ru-RU"/>
              <a:t>Образец заголовка</a:t>
            </a:r>
            <a:endParaRPr lang="en-US" dirty="0"/>
          </a:p>
        </p:txBody>
      </p:sp>
      <p:sp>
        <p:nvSpPr>
          <p:cNvPr id="3" name="Text Placeholder 2"/>
          <p:cNvSpPr>
            <a:spLocks noGrp="1"/>
          </p:cNvSpPr>
          <p:nvPr>
            <p:ph type="body" idx="1"/>
          </p:nvPr>
        </p:nvSpPr>
        <p:spPr>
          <a:xfrm>
            <a:off x="3527112" y="8829610"/>
            <a:ext cx="21662706"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a:t>Образец текста</a:t>
            </a:r>
          </a:p>
        </p:txBody>
      </p:sp>
      <p:sp>
        <p:nvSpPr>
          <p:cNvPr id="4" name="Content Placeholder 3"/>
          <p:cNvSpPr>
            <a:spLocks noGrp="1"/>
          </p:cNvSpPr>
          <p:nvPr>
            <p:ph sz="half" idx="2"/>
          </p:nvPr>
        </p:nvSpPr>
        <p:spPr>
          <a:xfrm>
            <a:off x="3527112" y="13156863"/>
            <a:ext cx="21662706" cy="193517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25923240" y="8829610"/>
            <a:ext cx="21769390"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a:t>Образец текста</a:t>
            </a:r>
          </a:p>
        </p:txBody>
      </p:sp>
      <p:sp>
        <p:nvSpPr>
          <p:cNvPr id="6" name="Content Placeholder 5"/>
          <p:cNvSpPr>
            <a:spLocks noGrp="1"/>
          </p:cNvSpPr>
          <p:nvPr>
            <p:ph sz="quarter" idx="4"/>
          </p:nvPr>
        </p:nvSpPr>
        <p:spPr>
          <a:xfrm>
            <a:off x="25923240" y="13156863"/>
            <a:ext cx="21769390" cy="193517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85A5DE44-605B-4D3B-B2B7-94543DF81A36}" type="datetimeFigureOut">
              <a:rPr lang="ru-RU" smtClean="0"/>
              <a:pPr/>
              <a:t>18.05.2022</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995563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85A5DE44-605B-4D3B-B2B7-94543DF81A36}" type="datetimeFigureOut">
              <a:rPr lang="ru-RU" smtClean="0"/>
              <a:pPr/>
              <a:t>18.05.2022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2748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5DE44-605B-4D3B-B2B7-94543DF81A36}" type="datetimeFigureOut">
              <a:rPr lang="ru-RU" smtClean="0"/>
              <a:pPr/>
              <a:t>18.05.2022</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291083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a:t>Образец заголовка</a:t>
            </a:r>
            <a:endParaRPr lang="en-US" dirty="0"/>
          </a:p>
        </p:txBody>
      </p:sp>
      <p:sp>
        <p:nvSpPr>
          <p:cNvPr id="3" name="Content Placeholder 2"/>
          <p:cNvSpPr>
            <a:spLocks noGrp="1"/>
          </p:cNvSpPr>
          <p:nvPr>
            <p:ph idx="1"/>
          </p:nvPr>
        </p:nvSpPr>
        <p:spPr>
          <a:xfrm>
            <a:off x="21769390" y="5186042"/>
            <a:ext cx="25923240" cy="25596684"/>
          </a:xfrm>
        </p:spPr>
        <p:txBody>
          <a:bodyPr/>
          <a:lstStyle>
            <a:lvl1pPr>
              <a:defRPr sz="131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18.05.2022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36945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21769390" y="5186042"/>
            <a:ext cx="25923240" cy="25596684"/>
          </a:xfrm>
        </p:spPr>
        <p:txBody>
          <a:bodyPr anchor="t"/>
          <a:lstStyle>
            <a:lvl1pPr marL="0" indent="0">
              <a:buNone/>
              <a:defRPr sz="13100"/>
            </a:lvl1pPr>
            <a:lvl2pPr marL="1878359" indent="0">
              <a:buNone/>
              <a:defRPr sz="11500"/>
            </a:lvl2pPr>
            <a:lvl3pPr marL="3756718" indent="0">
              <a:buNone/>
              <a:defRPr sz="9900"/>
            </a:lvl3pPr>
            <a:lvl4pPr marL="5635077" indent="0">
              <a:buNone/>
              <a:defRPr sz="8200"/>
            </a:lvl4pPr>
            <a:lvl5pPr marL="7513436" indent="0">
              <a:buNone/>
              <a:defRPr sz="8200"/>
            </a:lvl5pPr>
            <a:lvl6pPr marL="9391794" indent="0">
              <a:buNone/>
              <a:defRPr sz="8200"/>
            </a:lvl6pPr>
            <a:lvl7pPr marL="11270153" indent="0">
              <a:buNone/>
              <a:defRPr sz="8200"/>
            </a:lvl7pPr>
            <a:lvl8pPr marL="13148512" indent="0">
              <a:buNone/>
              <a:defRPr sz="8200"/>
            </a:lvl8pPr>
            <a:lvl9pPr marL="15026871" indent="0">
              <a:buNone/>
              <a:defRPr sz="8200"/>
            </a:lvl9pPr>
          </a:lstStyle>
          <a:p>
            <a:r>
              <a:rPr lang="ru-RU"/>
              <a:t>Вставка рисунка</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18.05.2022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742075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4" y="1917674"/>
            <a:ext cx="44165519" cy="6961967"/>
          </a:xfrm>
          <a:prstGeom prst="rect">
            <a:avLst/>
          </a:prstGeom>
        </p:spPr>
        <p:txBody>
          <a:bodyPr vert="horz" lIns="124733" tIns="62367" rIns="124733" bIns="62367"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3520444" y="9588334"/>
            <a:ext cx="44165519" cy="22853590"/>
          </a:xfrm>
          <a:prstGeom prst="rect">
            <a:avLst/>
          </a:prstGeom>
        </p:spPr>
        <p:txBody>
          <a:bodyPr vert="horz" lIns="124733" tIns="62367" rIns="124733" bIns="62367"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3520442" y="33384083"/>
            <a:ext cx="11521440" cy="1917666"/>
          </a:xfrm>
          <a:prstGeom prst="rect">
            <a:avLst/>
          </a:prstGeom>
        </p:spPr>
        <p:txBody>
          <a:bodyPr vert="horz" lIns="124733" tIns="62367" rIns="124733" bIns="62367" rtlCol="0" anchor="ctr"/>
          <a:lstStyle>
            <a:lvl1pPr algn="l">
              <a:defRPr sz="4900">
                <a:solidFill>
                  <a:schemeClr val="tx1">
                    <a:tint val="75000"/>
                  </a:schemeClr>
                </a:solidFill>
              </a:defRPr>
            </a:lvl1pPr>
          </a:lstStyle>
          <a:p>
            <a:fld id="{85A5DE44-605B-4D3B-B2B7-94543DF81A36}" type="datetimeFigureOut">
              <a:rPr lang="ru-RU" smtClean="0"/>
              <a:pPr/>
              <a:t>18.05.2022</a:t>
            </a:fld>
            <a:endParaRPr lang="ru-RU"/>
          </a:p>
        </p:txBody>
      </p:sp>
      <p:sp>
        <p:nvSpPr>
          <p:cNvPr id="5" name="Footer Placeholder 4"/>
          <p:cNvSpPr>
            <a:spLocks noGrp="1"/>
          </p:cNvSpPr>
          <p:nvPr>
            <p:ph type="ftr" sz="quarter" idx="3"/>
          </p:nvPr>
        </p:nvSpPr>
        <p:spPr>
          <a:xfrm>
            <a:off x="16962125" y="33384083"/>
            <a:ext cx="17282159" cy="1917666"/>
          </a:xfrm>
          <a:prstGeom prst="rect">
            <a:avLst/>
          </a:prstGeom>
        </p:spPr>
        <p:txBody>
          <a:bodyPr vert="horz" lIns="124733" tIns="62367" rIns="124733" bIns="62367" rtlCol="0" anchor="ctr"/>
          <a:lstStyle>
            <a:lvl1pPr algn="ctr">
              <a:defRPr sz="4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36164520" y="33384083"/>
            <a:ext cx="11521440" cy="1917666"/>
          </a:xfrm>
          <a:prstGeom prst="rect">
            <a:avLst/>
          </a:prstGeom>
        </p:spPr>
        <p:txBody>
          <a:bodyPr vert="horz" lIns="124733" tIns="62367" rIns="124733" bIns="62367" rtlCol="0" anchor="ctr"/>
          <a:lstStyle>
            <a:lvl1pPr algn="r">
              <a:defRPr sz="4900">
                <a:solidFill>
                  <a:schemeClr val="tx1">
                    <a:tint val="75000"/>
                  </a:schemeClr>
                </a:solidFill>
              </a:defRPr>
            </a:lvl1pPr>
          </a:lstStyle>
          <a:p>
            <a:fld id="{84F3E878-C7D4-455C-B7B2-78E3A4BD70DA}" type="slidenum">
              <a:rPr lang="ru-RU" smtClean="0"/>
              <a:pPr/>
              <a:t>‹#›</a:t>
            </a:fld>
            <a:endParaRPr lang="ru-RU"/>
          </a:p>
        </p:txBody>
      </p:sp>
    </p:spTree>
    <p:extLst>
      <p:ext uri="{BB962C8B-B14F-4D97-AF65-F5344CB8AC3E}">
        <p14:creationId xmlns:p14="http://schemas.microsoft.com/office/powerpoint/2010/main" val="174410556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3756718" rtl="0" eaLnBrk="1" latinLnBrk="0" hangingPunct="1">
        <a:lnSpc>
          <a:spcPct val="90000"/>
        </a:lnSpc>
        <a:spcBef>
          <a:spcPct val="0"/>
        </a:spcBef>
        <a:buNone/>
        <a:defRPr sz="18100" kern="1200">
          <a:solidFill>
            <a:schemeClr val="tx1"/>
          </a:solidFill>
          <a:latin typeface="+mj-lt"/>
          <a:ea typeface="+mj-ea"/>
          <a:cs typeface="+mj-cs"/>
        </a:defRPr>
      </a:lvl1pPr>
    </p:titleStyle>
    <p:bodyStyle>
      <a:lvl1pPr marL="939179" indent="-939179" algn="l" defTabSz="3756718" rtl="0" eaLnBrk="1" latinLnBrk="0" hangingPunct="1">
        <a:lnSpc>
          <a:spcPct val="90000"/>
        </a:lnSpc>
        <a:spcBef>
          <a:spcPts val="4109"/>
        </a:spcBef>
        <a:buFont typeface="Arial" panose="020B0604020202020204" pitchFamily="34" charset="0"/>
        <a:buChar char="•"/>
        <a:defRPr sz="11500" kern="1200">
          <a:solidFill>
            <a:schemeClr val="tx1"/>
          </a:solidFill>
          <a:latin typeface="+mn-lt"/>
          <a:ea typeface="+mn-ea"/>
          <a:cs typeface="+mn-cs"/>
        </a:defRPr>
      </a:lvl1pPr>
      <a:lvl2pPr marL="2817538" indent="-939179" algn="l" defTabSz="3756718" rtl="0" eaLnBrk="1" latinLnBrk="0" hangingPunct="1">
        <a:lnSpc>
          <a:spcPct val="90000"/>
        </a:lnSpc>
        <a:spcBef>
          <a:spcPts val="2054"/>
        </a:spcBef>
        <a:buFont typeface="Arial" panose="020B0604020202020204" pitchFamily="34" charset="0"/>
        <a:buChar char="•"/>
        <a:defRPr sz="9900" kern="1200">
          <a:solidFill>
            <a:schemeClr val="tx1"/>
          </a:solidFill>
          <a:latin typeface="+mn-lt"/>
          <a:ea typeface="+mn-ea"/>
          <a:cs typeface="+mn-cs"/>
        </a:defRPr>
      </a:lvl2pPr>
      <a:lvl3pPr marL="4695897" indent="-939179" algn="l" defTabSz="3756718" rtl="0" eaLnBrk="1" latinLnBrk="0" hangingPunct="1">
        <a:lnSpc>
          <a:spcPct val="90000"/>
        </a:lnSpc>
        <a:spcBef>
          <a:spcPts val="2054"/>
        </a:spcBef>
        <a:buFont typeface="Arial" panose="020B0604020202020204" pitchFamily="34" charset="0"/>
        <a:buChar char="•"/>
        <a:defRPr sz="8200" kern="1200">
          <a:solidFill>
            <a:schemeClr val="tx1"/>
          </a:solidFill>
          <a:latin typeface="+mn-lt"/>
          <a:ea typeface="+mn-ea"/>
          <a:cs typeface="+mn-cs"/>
        </a:defRPr>
      </a:lvl3pPr>
      <a:lvl4pPr marL="6574255"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4pPr>
      <a:lvl5pPr marL="8452614"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5pPr>
      <a:lvl6pPr marL="10330973"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6pPr>
      <a:lvl7pPr marL="12209332"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7pPr>
      <a:lvl8pPr marL="14087691"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8pPr>
      <a:lvl9pPr marL="15966050"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9pPr>
    </p:bodyStyle>
    <p:otherStyle>
      <a:defPPr>
        <a:defRPr lang="en-US"/>
      </a:defPPr>
      <a:lvl1pPr marL="0" algn="l" defTabSz="3756718" rtl="0" eaLnBrk="1" latinLnBrk="0" hangingPunct="1">
        <a:defRPr sz="7400" kern="1200">
          <a:solidFill>
            <a:schemeClr val="tx1"/>
          </a:solidFill>
          <a:latin typeface="+mn-lt"/>
          <a:ea typeface="+mn-ea"/>
          <a:cs typeface="+mn-cs"/>
        </a:defRPr>
      </a:lvl1pPr>
      <a:lvl2pPr marL="1878359" algn="l" defTabSz="3756718" rtl="0" eaLnBrk="1" latinLnBrk="0" hangingPunct="1">
        <a:defRPr sz="7400" kern="1200">
          <a:solidFill>
            <a:schemeClr val="tx1"/>
          </a:solidFill>
          <a:latin typeface="+mn-lt"/>
          <a:ea typeface="+mn-ea"/>
          <a:cs typeface="+mn-cs"/>
        </a:defRPr>
      </a:lvl2pPr>
      <a:lvl3pPr marL="3756718" algn="l" defTabSz="3756718" rtl="0" eaLnBrk="1" latinLnBrk="0" hangingPunct="1">
        <a:defRPr sz="7400" kern="1200">
          <a:solidFill>
            <a:schemeClr val="tx1"/>
          </a:solidFill>
          <a:latin typeface="+mn-lt"/>
          <a:ea typeface="+mn-ea"/>
          <a:cs typeface="+mn-cs"/>
        </a:defRPr>
      </a:lvl3pPr>
      <a:lvl4pPr marL="5635077" algn="l" defTabSz="3756718" rtl="0" eaLnBrk="1" latinLnBrk="0" hangingPunct="1">
        <a:defRPr sz="7400" kern="1200">
          <a:solidFill>
            <a:schemeClr val="tx1"/>
          </a:solidFill>
          <a:latin typeface="+mn-lt"/>
          <a:ea typeface="+mn-ea"/>
          <a:cs typeface="+mn-cs"/>
        </a:defRPr>
      </a:lvl4pPr>
      <a:lvl5pPr marL="7513436" algn="l" defTabSz="3756718" rtl="0" eaLnBrk="1" latinLnBrk="0" hangingPunct="1">
        <a:defRPr sz="7400" kern="1200">
          <a:solidFill>
            <a:schemeClr val="tx1"/>
          </a:solidFill>
          <a:latin typeface="+mn-lt"/>
          <a:ea typeface="+mn-ea"/>
          <a:cs typeface="+mn-cs"/>
        </a:defRPr>
      </a:lvl5pPr>
      <a:lvl6pPr marL="9391794" algn="l" defTabSz="3756718" rtl="0" eaLnBrk="1" latinLnBrk="0" hangingPunct="1">
        <a:defRPr sz="7400" kern="1200">
          <a:solidFill>
            <a:schemeClr val="tx1"/>
          </a:solidFill>
          <a:latin typeface="+mn-lt"/>
          <a:ea typeface="+mn-ea"/>
          <a:cs typeface="+mn-cs"/>
        </a:defRPr>
      </a:lvl6pPr>
      <a:lvl7pPr marL="11270153" algn="l" defTabSz="3756718" rtl="0" eaLnBrk="1" latinLnBrk="0" hangingPunct="1">
        <a:defRPr sz="7400" kern="1200">
          <a:solidFill>
            <a:schemeClr val="tx1"/>
          </a:solidFill>
          <a:latin typeface="+mn-lt"/>
          <a:ea typeface="+mn-ea"/>
          <a:cs typeface="+mn-cs"/>
        </a:defRPr>
      </a:lvl7pPr>
      <a:lvl8pPr marL="13148512" algn="l" defTabSz="3756718" rtl="0" eaLnBrk="1" latinLnBrk="0" hangingPunct="1">
        <a:defRPr sz="7400" kern="1200">
          <a:solidFill>
            <a:schemeClr val="tx1"/>
          </a:solidFill>
          <a:latin typeface="+mn-lt"/>
          <a:ea typeface="+mn-ea"/>
          <a:cs typeface="+mn-cs"/>
        </a:defRPr>
      </a:lvl8pPr>
      <a:lvl9pPr marL="15026871" algn="l" defTabSz="3756718"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Прямоугольник 309"/>
          <p:cNvSpPr/>
          <p:nvPr/>
        </p:nvSpPr>
        <p:spPr>
          <a:xfrm>
            <a:off x="13380107" y="4354774"/>
            <a:ext cx="1465401" cy="838948"/>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2400" b="1" dirty="0"/>
              <a:t>68 фокусов</a:t>
            </a:r>
            <a:endParaRPr lang="en-US" sz="2400" b="1" dirty="0"/>
          </a:p>
        </p:txBody>
      </p:sp>
      <p:sp>
        <p:nvSpPr>
          <p:cNvPr id="478" name="Прямоугольник 477"/>
          <p:cNvSpPr/>
          <p:nvPr/>
        </p:nvSpPr>
        <p:spPr>
          <a:xfrm>
            <a:off x="8240185" y="1841378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Государственная жилищная система (1936) </a:t>
            </a:r>
            <a:r>
              <a:rPr lang="ru-RU" sz="100" dirty="0"/>
              <a:t>(Государственное жилье — это система государственного жилья в Новой Зеландии , предлагающая дешевое арендное жилье жителям с низким и умеренным доходом. После кампании газеты </a:t>
            </a:r>
            <a:r>
              <a:rPr lang="ru-RU" sz="100" dirty="0" err="1"/>
              <a:t>New</a:t>
            </a:r>
            <a:r>
              <a:rPr lang="ru-RU" sz="100" dirty="0"/>
              <a:t> </a:t>
            </a:r>
            <a:r>
              <a:rPr lang="ru-RU" sz="100" dirty="0" err="1"/>
              <a:t>Zealand</a:t>
            </a:r>
            <a:r>
              <a:rPr lang="ru-RU" sz="100" dirty="0"/>
              <a:t> </a:t>
            </a:r>
            <a:r>
              <a:rPr lang="ru-RU" sz="100" dirty="0" err="1"/>
              <a:t>Truth</a:t>
            </a:r>
            <a:r>
              <a:rPr lang="ru-RU" sz="100" dirty="0"/>
              <a:t> против трущоб и осознания того, что ипотечное кредитование неэффективно для предоставления жилья взамен, министр финансов Уолтер </a:t>
            </a:r>
            <a:r>
              <a:rPr lang="ru-RU" sz="100" dirty="0" err="1"/>
              <a:t>Нэш</a:t>
            </a:r>
            <a:r>
              <a:rPr lang="ru-RU" sz="100" dirty="0"/>
              <a:t> объявил в бюджете на 1936 год, что будет построено 5000 государственных домов. Дома будут предоставлены частным предприятием, при этом Департамент жилищного строительства будет создан для надзора за строительством, а Государственная корпорация развития - для управления домами. Правительство намеревалось не только обеспечить жильем, но и стимулировать рабочие места и производство за счет строительства домов, которые должны были быть построены из новозеландских материалов, насколько это возможно. [21]Депутат Джон А. Ли отвечал за программу (и за использование дешевого кредита Резервного банка в размере 1%), но, поскольку он был заместителем министра, а не министром, его полномочия были ограничены. Сэр Джеймс </a:t>
            </a:r>
            <a:r>
              <a:rPr lang="ru-RU" sz="100" dirty="0" err="1"/>
              <a:t>Флетчер</a:t>
            </a:r>
            <a:r>
              <a:rPr lang="ru-RU" sz="100" dirty="0"/>
              <a:t> из </a:t>
            </a:r>
            <a:r>
              <a:rPr lang="ru-RU" sz="100" dirty="0" err="1"/>
              <a:t>Fletcher</a:t>
            </a:r>
            <a:r>
              <a:rPr lang="ru-RU" sz="100" dirty="0"/>
              <a:t> </a:t>
            </a:r>
            <a:r>
              <a:rPr lang="ru-RU" sz="100" dirty="0" err="1"/>
              <a:t>Construction</a:t>
            </a:r>
            <a:r>
              <a:rPr lang="ru-RU" sz="100" dirty="0"/>
              <a:t> был одним из основных </a:t>
            </a:r>
            <a:r>
              <a:rPr lang="ru-RU" sz="100" dirty="0" err="1"/>
              <a:t>участников.Дома</a:t>
            </a:r>
            <a:r>
              <a:rPr lang="ru-RU" sz="100" dirty="0"/>
              <a:t> строились в пригородах, а не в черте города , где были трущобы. Отчасти это было связано с тем, что стоимость строительства в центре города была выше, а отчасти потому, что правительство считало, что детей лучше воспитывать в пригородах, а не на улицах. [22] Городская беднота также была в значительной степени не в состоянии позволить себе арендную плату за новые государственные дома. Правительство отдавало предпочтение супружеским парам, имеющим хотя бы одного ребенка, в качестве арендаторов, чтобы стимулировать рост рождаемости. [23] Маори были исключены, отчасти потому, что они не могли позволить себе арендную плату, а также потому, что правительство считало, что гонки должны быть разделены. [24]Квартиры на Диксон-стрит в </a:t>
            </a:r>
            <a:r>
              <a:rPr lang="ru-RU" sz="100" dirty="0" err="1"/>
              <a:t>ВеллингтонеПочти</a:t>
            </a:r>
            <a:r>
              <a:rPr lang="ru-RU" sz="100" dirty="0"/>
              <a:t> все государственные дома, построенные лейбористским правительством, были обособлены, с некоторыми землями, на которых можно было выращивать овощи и, возможно, держать несколько животных. Некоторые из них были двухквартирными, с двумя или четырьмя домами, разделяющими секцию. Только около 1,5% из 30 000 домов, построенных к 31 марта 1949 года, были многоквартирными домами, все они находились в Окленде или в районе Большого Веллингтона. Первыми были построены малоэтажные семейные квартиры в пригороде Веллингтона в </a:t>
            </a:r>
            <a:r>
              <a:rPr lang="ru-RU" sz="100" dirty="0" err="1"/>
              <a:t>Берхампоре</a:t>
            </a:r>
            <a:r>
              <a:rPr lang="ru-RU" sz="100" dirty="0"/>
              <a:t>, а самым большим кварталом был десятиэтажный дом на Диксон-стрит в центре Веллингтона , в котором было 115 квартир с одной спальней для пар и одиноких людей. [25]Первый из новых государственных домов был построен по адресу 12 </a:t>
            </a:r>
            <a:r>
              <a:rPr lang="ru-RU" sz="100" dirty="0" err="1"/>
              <a:t>Fife</a:t>
            </a:r>
            <a:r>
              <a:rPr lang="ru-RU" sz="100" dirty="0"/>
              <a:t> </a:t>
            </a:r>
            <a:r>
              <a:rPr lang="ru-RU" sz="100" dirty="0" err="1"/>
              <a:t>Lane</a:t>
            </a:r>
            <a:r>
              <a:rPr lang="ru-RU" sz="100" dirty="0"/>
              <a:t> в </a:t>
            </a:r>
            <a:r>
              <a:rPr lang="ru-RU" sz="100" dirty="0" err="1"/>
              <a:t>Мирамаре</a:t>
            </a:r>
            <a:r>
              <a:rPr lang="ru-RU" sz="100" dirty="0"/>
              <a:t> , Веллингтон, в 1937 году. Премьер-министр Майкл Джозеф </a:t>
            </a:r>
            <a:r>
              <a:rPr lang="ru-RU" sz="100" dirty="0" err="1"/>
              <a:t>Сэвидж</a:t>
            </a:r>
            <a:r>
              <a:rPr lang="ru-RU" sz="100" dirty="0"/>
              <a:t> и несколько членов кабинета министров внесли мебель в дом и вручили ключи жильцам. Для открытия первого государственного дома в каждом крупном городе группа министров повторила эту церемонию. [26] Первые арендаторы, Дэвид и Мэри </a:t>
            </a:r>
            <a:r>
              <a:rPr lang="ru-RU" sz="100" dirty="0" err="1"/>
              <a:t>МакГрегор</a:t>
            </a:r>
            <a:r>
              <a:rPr lang="ru-RU" sz="100" dirty="0"/>
              <a:t>, заплатили 1 10 шиллингов 3 пенса (3,03 доллара США) за аренду дома 12 </a:t>
            </a:r>
            <a:r>
              <a:rPr lang="ru-RU" sz="100" dirty="0" err="1"/>
              <a:t>Fife</a:t>
            </a:r>
            <a:r>
              <a:rPr lang="ru-RU" sz="100" dirty="0"/>
              <a:t> </a:t>
            </a:r>
            <a:r>
              <a:rPr lang="ru-RU" sz="100" dirty="0" err="1"/>
              <a:t>Lane</a:t>
            </a:r>
            <a:r>
              <a:rPr lang="ru-RU" sz="100" dirty="0"/>
              <a:t>, что составляет около одной трети их еженедельного дохода 4 7 шиллингов 9 пенсов (8,78 доллара США). [27]В феврале 1939 года очередь на государственные дома составляла 10 000 человек. Строительство домов не могло удовлетворить спрос и почти остановилось в 1942 году, поскольку ресурсы были перераспределены для удовлетворения потребностей военных действий. Хотя строительство возобновилось в 1944 году, к моменту окончания войны в августе 1945 года список ожидания вырос до 30 000 человек. Правительство создало транзитные лагеря для временного размещения семей, ожидающих государственных домов. [28] Приоритет отдавался вернувшимся солдатам.)</a:t>
            </a:r>
            <a:endParaRPr lang="ru-RU" sz="1400" dirty="0"/>
          </a:p>
        </p:txBody>
      </p:sp>
      <p:cxnSp>
        <p:nvCxnSpPr>
          <p:cNvPr id="499" name="Соединительная линия уступом 498"/>
          <p:cNvCxnSpPr>
            <a:cxnSpLocks/>
            <a:stCxn id="478" idx="2"/>
          </p:cNvCxnSpPr>
          <p:nvPr/>
        </p:nvCxnSpPr>
        <p:spPr>
          <a:xfrm rot="16200000" flipH="1">
            <a:off x="10214732" y="18577192"/>
            <a:ext cx="612166" cy="244534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5" name="Прямая со стрелкой 504"/>
          <p:cNvCxnSpPr>
            <a:cxnSpLocks/>
            <a:stCxn id="478" idx="2"/>
          </p:cNvCxnSpPr>
          <p:nvPr/>
        </p:nvCxnSpPr>
        <p:spPr>
          <a:xfrm>
            <a:off x="9298144" y="19493781"/>
            <a:ext cx="0" cy="60960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24" name="Соединительная линия уступом 523"/>
          <p:cNvCxnSpPr>
            <a:cxnSpLocks/>
            <a:stCxn id="478" idx="2"/>
          </p:cNvCxnSpPr>
          <p:nvPr/>
        </p:nvCxnSpPr>
        <p:spPr>
          <a:xfrm rot="5400000" flipH="1" flipV="1">
            <a:off x="10700585" y="17392920"/>
            <a:ext cx="698420" cy="3503302"/>
          </a:xfrm>
          <a:prstGeom prst="bentConnector4">
            <a:avLst>
              <a:gd name="adj1" fmla="val -32731"/>
              <a:gd name="adj2" fmla="val 65099"/>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 name="Прямая соединительная линия 45"/>
          <p:cNvCxnSpPr>
            <a:cxnSpLocks/>
          </p:cNvCxnSpPr>
          <p:nvPr/>
        </p:nvCxnSpPr>
        <p:spPr>
          <a:xfrm>
            <a:off x="5934602" y="5031773"/>
            <a:ext cx="3214495" cy="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Прямоугольник 7">
            <a:extLst>
              <a:ext uri="{FF2B5EF4-FFF2-40B4-BE49-F238E27FC236}">
                <a16:creationId xmlns:a16="http://schemas.microsoft.com/office/drawing/2014/main" id="{5F025900-01F9-49FD-85E6-2DA4DB39C28B}"/>
              </a:ext>
            </a:extLst>
          </p:cNvPr>
          <p:cNvSpPr/>
          <p:nvPr/>
        </p:nvSpPr>
        <p:spPr>
          <a:xfrm>
            <a:off x="5401407" y="29341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 1938 году вице-премьер Питер Фрейзер сказал парламенту: «Эта страна должна сама решать международные проблемы как суверенная страна, потому что согласно Вестминстерскому статуту наша страна является суверенной».</a:t>
            </a:r>
          </a:p>
        </p:txBody>
      </p:sp>
      <p:sp>
        <p:nvSpPr>
          <p:cNvPr id="9" name="Прямоугольник 8">
            <a:extLst>
              <a:ext uri="{FF2B5EF4-FFF2-40B4-BE49-F238E27FC236}">
                <a16:creationId xmlns:a16="http://schemas.microsoft.com/office/drawing/2014/main" id="{515DA326-7FDF-4C8B-A3B2-E1236ADFEA86}"/>
              </a:ext>
            </a:extLst>
          </p:cNvPr>
          <p:cNvSpPr/>
          <p:nvPr/>
        </p:nvSpPr>
        <p:spPr>
          <a:xfrm>
            <a:off x="9627569" y="2023380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Государственные дома для маори (1944)</a:t>
            </a:r>
            <a:r>
              <a:rPr lang="ru-RU" sz="1800" dirty="0"/>
              <a:t> </a:t>
            </a:r>
            <a:r>
              <a:rPr lang="ru-RU" sz="300" dirty="0"/>
              <a:t>В 1944 году Департамент по делам коренных народов подготовил отчет о плохих жилищных условиях маори в </a:t>
            </a:r>
            <a:r>
              <a:rPr lang="ru-RU" sz="300" dirty="0" err="1"/>
              <a:t>Панмуре</a:t>
            </a:r>
            <a:r>
              <a:rPr lang="ru-RU" sz="300" dirty="0"/>
              <a:t> , пригороде Окленда . Этот и подобные отчеты вызвали изменение политики; теперь правительство будет строить государственные дома для маори под совместным управлением Государственной корпорации развития и Департамента по делам маори, которое тем временем было переименовано. Новая политика заключалась в том, чтобы чередовать домашние хозяйства маори и </a:t>
            </a:r>
            <a:r>
              <a:rPr lang="ru-RU" sz="300" dirty="0" err="1"/>
              <a:t>пакеха</a:t>
            </a:r>
            <a:r>
              <a:rPr lang="ru-RU" sz="300" dirty="0"/>
              <a:t> (новозеландцев европейского происхождения) («заливка перца»), чтобы маори могли «приспособиться ... к образу жизни </a:t>
            </a:r>
            <a:r>
              <a:rPr lang="ru-RU" sz="300" dirty="0" err="1"/>
              <a:t>пакеха</a:t>
            </a:r>
            <a:r>
              <a:rPr lang="ru-RU" sz="300" dirty="0"/>
              <a:t>». Редким исключением из политики </a:t>
            </a:r>
            <a:r>
              <a:rPr lang="ru-RU" sz="300" dirty="0" err="1"/>
              <a:t>перемежаемости</a:t>
            </a:r>
            <a:r>
              <a:rPr lang="ru-RU" sz="300" dirty="0"/>
              <a:t> был </a:t>
            </a:r>
            <a:r>
              <a:rPr lang="ru-RU" sz="300" dirty="0" err="1"/>
              <a:t>Вайвету</a:t>
            </a:r>
            <a:r>
              <a:rPr lang="ru-RU" sz="300" dirty="0"/>
              <a:t> ​​в Нижнем </a:t>
            </a:r>
            <a:r>
              <a:rPr lang="ru-RU" sz="300" dirty="0" err="1"/>
              <a:t>Хатте</a:t>
            </a:r>
            <a:r>
              <a:rPr lang="ru-RU" sz="300" dirty="0"/>
              <a:t> , где государственные дома были построены вокруг центрального </a:t>
            </a:r>
            <a:r>
              <a:rPr lang="ru-RU" sz="300" dirty="0" err="1"/>
              <a:t>мараэ</a:t>
            </a:r>
            <a:r>
              <a:rPr lang="ru-RU" sz="300" dirty="0"/>
              <a:t> . [30]</a:t>
            </a:r>
            <a:endParaRPr lang="ru-RU" sz="1400" dirty="0"/>
          </a:p>
        </p:txBody>
      </p:sp>
      <p:sp>
        <p:nvSpPr>
          <p:cNvPr id="10" name="Прямоугольник 9">
            <a:extLst>
              <a:ext uri="{FF2B5EF4-FFF2-40B4-BE49-F238E27FC236}">
                <a16:creationId xmlns:a16="http://schemas.microsoft.com/office/drawing/2014/main" id="{0E284E36-0A8F-45CE-990B-408865C2987F}"/>
              </a:ext>
            </a:extLst>
          </p:cNvPr>
          <p:cNvSpPr/>
          <p:nvPr/>
        </p:nvSpPr>
        <p:spPr>
          <a:xfrm>
            <a:off x="5438830" y="598342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Альянс с </a:t>
            </a:r>
            <a:r>
              <a:rPr lang="ru-RU" sz="1400" dirty="0" err="1"/>
              <a:t>Ратана</a:t>
            </a:r>
            <a:r>
              <a:rPr lang="ru-RU" sz="1400" dirty="0"/>
              <a:t>(1936)</a:t>
            </a:r>
            <a:r>
              <a:rPr lang="ru-RU" sz="1800" dirty="0"/>
              <a:t> </a:t>
            </a:r>
            <a:r>
              <a:rPr lang="ru-RU" sz="300" dirty="0"/>
              <a:t>После формирования Первого лейбористского правительства в 1935 году два депутата от </a:t>
            </a:r>
            <a:r>
              <a:rPr lang="ru-RU" sz="300" dirty="0" err="1"/>
              <a:t>Ратаны</a:t>
            </a:r>
            <a:r>
              <a:rPr lang="ru-RU" sz="300" dirty="0"/>
              <a:t> согласились голосовать за лейбористов. Этот союз был оформлен с присоединением движения </a:t>
            </a:r>
            <a:r>
              <a:rPr lang="ru-RU" sz="300" dirty="0" err="1"/>
              <a:t>Ратана</a:t>
            </a:r>
            <a:r>
              <a:rPr lang="ru-RU" sz="300" dirty="0"/>
              <a:t> к Лейбористской партии на встрече между </a:t>
            </a:r>
            <a:r>
              <a:rPr lang="ru-RU" sz="300" dirty="0" err="1"/>
              <a:t>Ратаной</a:t>
            </a:r>
            <a:r>
              <a:rPr lang="ru-RU" sz="300" dirty="0"/>
              <a:t> и премьер-министром Майклом </a:t>
            </a:r>
            <a:r>
              <a:rPr lang="ru-RU" sz="300" dirty="0" err="1"/>
              <a:t>Сэвиджем</a:t>
            </a:r>
            <a:r>
              <a:rPr lang="ru-RU" sz="300" dirty="0"/>
              <a:t> 22 апреля 1936 года. Премьер-министр получил четыре символических подарка: картофель, сломанные золотые часы, </a:t>
            </a:r>
            <a:r>
              <a:rPr lang="ru-RU" sz="300" dirty="0" err="1"/>
              <a:t>поунаму</a:t>
            </a:r>
            <a:r>
              <a:rPr lang="ru-RU" sz="300" dirty="0"/>
              <a:t> </a:t>
            </a:r>
            <a:r>
              <a:rPr lang="ru-RU" sz="300" dirty="0" err="1"/>
              <a:t>хей</a:t>
            </a:r>
            <a:r>
              <a:rPr lang="ru-RU" sz="300" dirty="0"/>
              <a:t>-тики , и перо гуйи . Картофель олицетворял потерю земли маори и средств к существованию, сломанные часы олицетворяли нарушенные обещания Договора </a:t>
            </a:r>
            <a:r>
              <a:rPr lang="ru-RU" sz="300" dirty="0" err="1"/>
              <a:t>Вайтанги</a:t>
            </a:r>
            <a:r>
              <a:rPr lang="ru-RU" sz="300" dirty="0"/>
              <a:t>, а </a:t>
            </a:r>
            <a:r>
              <a:rPr lang="ru-RU" sz="300" dirty="0" err="1"/>
              <a:t>поунаму</a:t>
            </a:r>
            <a:r>
              <a:rPr lang="ru-RU" sz="300" dirty="0"/>
              <a:t> олицетворяли </a:t>
            </a:r>
            <a:r>
              <a:rPr lang="ru-RU" sz="300" dirty="0" err="1"/>
              <a:t>мана</a:t>
            </a:r>
            <a:r>
              <a:rPr lang="ru-RU" sz="300" dirty="0"/>
              <a:t> .народа маори. Если бы </a:t>
            </a:r>
            <a:r>
              <a:rPr lang="ru-RU" sz="300" dirty="0" err="1"/>
              <a:t>Сэвидж</a:t>
            </a:r>
            <a:r>
              <a:rPr lang="ru-RU" sz="300" dirty="0"/>
              <a:t> смог восстановить этих троих, он получил бы право носить перо гуйя, чтобы обозначить свой статус вождя. Подарки считались настолько ценными, что их похоронили вместе с </a:t>
            </a:r>
            <a:r>
              <a:rPr lang="ru-RU" sz="300" dirty="0" err="1"/>
              <a:t>Сэвиджем</a:t>
            </a:r>
            <a:r>
              <a:rPr lang="ru-RU" sz="300" dirty="0"/>
              <a:t> на его государственных похоронах в 1940 году.</a:t>
            </a:r>
            <a:endParaRPr lang="ru-RU" sz="1400" dirty="0"/>
          </a:p>
        </p:txBody>
      </p:sp>
      <p:sp>
        <p:nvSpPr>
          <p:cNvPr id="11" name="Прямоугольник 10">
            <a:extLst>
              <a:ext uri="{FF2B5EF4-FFF2-40B4-BE49-F238E27FC236}">
                <a16:creationId xmlns:a16="http://schemas.microsoft.com/office/drawing/2014/main" id="{0CF8D2B4-7A15-4A5E-BE13-5DD642E73641}"/>
              </a:ext>
            </a:extLst>
          </p:cNvPr>
          <p:cNvSpPr/>
          <p:nvPr/>
        </p:nvSpPr>
        <p:spPr>
          <a:xfrm>
            <a:off x="5661570" y="1433782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От колыбели до могилы (1936-1940)</a:t>
            </a:r>
            <a:r>
              <a:rPr lang="ru-RU" sz="1800" dirty="0"/>
              <a:t> </a:t>
            </a:r>
            <a:r>
              <a:rPr lang="ru-RU" sz="300" dirty="0"/>
              <a:t>Рабочий класс боготворил </a:t>
            </a:r>
            <a:r>
              <a:rPr lang="ru-RU" sz="300" dirty="0" err="1"/>
              <a:t>Сэвиджа</a:t>
            </a:r>
            <a:r>
              <a:rPr lang="ru-RU" sz="300" dirty="0"/>
              <a:t>, а его портрет висел на стенах многих домов по всей стране. Недавно созданное государство всеобщего </a:t>
            </a:r>
            <a:r>
              <a:rPr lang="ru-RU" sz="300" dirty="0" err="1"/>
              <a:t>благосостоянияобещал</a:t>
            </a:r>
            <a:r>
              <a:rPr lang="ru-RU" sz="300" dirty="0"/>
              <a:t> государственную поддержку людям «от колыбели до могилы», согласно лозунгу лейбористов. Он включал бесплатное здравоохранение и образование, а также государственную помощь престарелым, немощным и </a:t>
            </a:r>
            <a:r>
              <a:rPr lang="ru-RU" sz="300" dirty="0" err="1"/>
              <a:t>безработным.онах</a:t>
            </a:r>
            <a:r>
              <a:rPr lang="ru-RU" sz="300" dirty="0"/>
              <a:t> в 1940 году Закон о физическом благополучии и отдыхе (1937 г.) предусматривал, что центральное правительство «выдает деньги на спортивные сооружения местным органам власти и разрешает местным органам власти тратить деньги на эти сооружения». [22]Закон об охране почв и контроле за реками (1941 г.) установил концепцию комплексного планирования и управления водосборными бассейнами. [23] . Большая часть платы за здравоохранение была отменена, и, как отмечает историк Уильям </a:t>
            </a:r>
            <a:r>
              <a:rPr lang="ru-RU" sz="300" dirty="0" err="1"/>
              <a:t>Болл</a:t>
            </a:r>
            <a:r>
              <a:rPr lang="ru-RU" sz="300" dirty="0"/>
              <a:t> </a:t>
            </a:r>
            <a:r>
              <a:rPr lang="ru-RU" sz="300" dirty="0" err="1"/>
              <a:t>Сатч</a:t>
            </a:r>
            <a:r>
              <a:rPr lang="ru-RU" sz="300" dirty="0"/>
              <a:t> , «к концу 1941 года существовали не только бесплатные больничные и родильные дома, бесплатные лекарства и лекарства, и, по сути, бесплатные услуги практикующего врача, и, как жест к услугам специалистов, бесплатная рентгенодиагностика». [5]Введено бесплатное стационарное лечение для всего населения (1939).Введены бесплатное амбулаторное лечение, бесплатные лекарства, частичная оплата счетов врачей общей практики (1941).Введение (в 1941 г.) пособия на фармацевтические товары предусматривало бесплатную поставку широкого спектра лекарств по рецепту зарегистрированного практикующего врача. [19</a:t>
            </a:r>
            <a:endParaRPr lang="ru-RU" sz="1400" dirty="0"/>
          </a:p>
        </p:txBody>
      </p:sp>
      <p:sp>
        <p:nvSpPr>
          <p:cNvPr id="12" name="Прямоугольник 11">
            <a:extLst>
              <a:ext uri="{FF2B5EF4-FFF2-40B4-BE49-F238E27FC236}">
                <a16:creationId xmlns:a16="http://schemas.microsoft.com/office/drawing/2014/main" id="{78070C6F-8E2E-4135-9F4E-0D3DABF83EDA}"/>
              </a:ext>
            </a:extLst>
          </p:cNvPr>
          <p:cNvSpPr/>
          <p:nvPr/>
        </p:nvSpPr>
        <p:spPr>
          <a:xfrm>
            <a:off x="2799904" y="760975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Торговое соглашение с Германией (1936-1940)</a:t>
            </a:r>
            <a:r>
              <a:rPr lang="ru-RU" sz="1800" dirty="0"/>
              <a:t> </a:t>
            </a:r>
            <a:r>
              <a:rPr lang="ru-RU" sz="300" dirty="0"/>
              <a:t>Во внешней политике Лейбористская партия, находившаяся у власти после 1935 г., не любила Версальский договор 1919 г. как слишком суровый по отношению к Германии, выступала против милитаризма и наращивания вооружений, не доверяла политическому консерватизму национального правительства в Великобритании, симпатизировала Советскому Союзу и все больше обеспокоены угрозами со стороны Японии. Он осуждал роль Италии в Эфиопии и сочувствовал республиканским силам в гражданской войне в Испании . Эта политика благоприятствовала левым, но также была прогерманской. Он последовательно выступал за переговоры с нацистской Германией ., подписал с ней торговое соглашение, приветствовал Мюнхенское соглашение 1938 года о разделе Чехословакии, препятствовал публичной критике нацистского режима и проводил постепенную программу перевооружения. Когда в сентябре 1939 года разразилась Вторая мировая война , он рекомендовал Лондону заключить мир путем переговоров с Берлином; однако после падения Франции весной 1940 года он действительно поддержал британские военные действия в военном и экономическом отношении</a:t>
            </a:r>
            <a:endParaRPr lang="ru-RU" sz="1400" dirty="0"/>
          </a:p>
        </p:txBody>
      </p:sp>
      <p:sp>
        <p:nvSpPr>
          <p:cNvPr id="13" name="Прямоугольник 12">
            <a:extLst>
              <a:ext uri="{FF2B5EF4-FFF2-40B4-BE49-F238E27FC236}">
                <a16:creationId xmlns:a16="http://schemas.microsoft.com/office/drawing/2014/main" id="{3C8C9595-E402-490B-A43F-E469ED3273B2}"/>
              </a:ext>
            </a:extLst>
          </p:cNvPr>
          <p:cNvSpPr/>
          <p:nvPr/>
        </p:nvSpPr>
        <p:spPr>
          <a:xfrm>
            <a:off x="2799904" y="9181877"/>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Помощь Испанской республике</a:t>
            </a:r>
          </a:p>
        </p:txBody>
      </p:sp>
      <p:sp>
        <p:nvSpPr>
          <p:cNvPr id="14" name="Прямоугольник 13">
            <a:extLst>
              <a:ext uri="{FF2B5EF4-FFF2-40B4-BE49-F238E27FC236}">
                <a16:creationId xmlns:a16="http://schemas.microsoft.com/office/drawing/2014/main" id="{3D41BACA-9283-402D-AEF6-BE62E397E5B9}"/>
              </a:ext>
            </a:extLst>
          </p:cNvPr>
          <p:cNvSpPr/>
          <p:nvPr/>
        </p:nvSpPr>
        <p:spPr>
          <a:xfrm>
            <a:off x="2799904" y="1075400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Постепенная программа перевооружения</a:t>
            </a:r>
          </a:p>
        </p:txBody>
      </p:sp>
      <p:sp>
        <p:nvSpPr>
          <p:cNvPr id="15" name="Прямоугольник 14">
            <a:extLst>
              <a:ext uri="{FF2B5EF4-FFF2-40B4-BE49-F238E27FC236}">
                <a16:creationId xmlns:a16="http://schemas.microsoft.com/office/drawing/2014/main" id="{D023DF0C-B753-4BC0-A4C3-52282F7F205F}"/>
              </a:ext>
            </a:extLst>
          </p:cNvPr>
          <p:cNvSpPr/>
          <p:nvPr/>
        </p:nvSpPr>
        <p:spPr>
          <a:xfrm>
            <a:off x="2799904" y="1232613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Поддержать Британское правительство (весна 1940)</a:t>
            </a:r>
          </a:p>
        </p:txBody>
      </p:sp>
      <p:sp>
        <p:nvSpPr>
          <p:cNvPr id="16" name="Прямоугольник 15">
            <a:extLst>
              <a:ext uri="{FF2B5EF4-FFF2-40B4-BE49-F238E27FC236}">
                <a16:creationId xmlns:a16="http://schemas.microsoft.com/office/drawing/2014/main" id="{4E8E154A-CE78-4C13-A254-00122BBF5FE6}"/>
              </a:ext>
            </a:extLst>
          </p:cNvPr>
          <p:cNvSpPr/>
          <p:nvPr/>
        </p:nvSpPr>
        <p:spPr>
          <a:xfrm>
            <a:off x="10689379" y="1087876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Введение обязательного профсоюза (1936) </a:t>
            </a:r>
            <a:r>
              <a:rPr lang="ru-RU" sz="400" dirty="0"/>
              <a:t>(Принудительные полномочия Арбитражного суда были восстановлены (1936 г.), при этом предпочтение отдавалось профсоюзным деятелям, «и всем работникам, на которых распространяется конкретное решение суда, становились членами профсоюза, к которому применялось это решение». Предусмотрена также регистрация национальных профсоюзов. Эта новая, более прогрессивная система привела к улучшению заработной платы и условий труда новозеландцев, у которых никогда не было профсоюза, который их представлял.)</a:t>
            </a:r>
            <a:endParaRPr lang="ru-RU" sz="1400" dirty="0"/>
          </a:p>
        </p:txBody>
      </p:sp>
      <p:sp>
        <p:nvSpPr>
          <p:cNvPr id="17" name="Прямоугольник 16">
            <a:extLst>
              <a:ext uri="{FF2B5EF4-FFF2-40B4-BE49-F238E27FC236}">
                <a16:creationId xmlns:a16="http://schemas.microsoft.com/office/drawing/2014/main" id="{6518732D-AA81-442A-BA27-FE7AF1938642}"/>
              </a:ext>
            </a:extLst>
          </p:cNvPr>
          <p:cNvSpPr/>
          <p:nvPr/>
        </p:nvSpPr>
        <p:spPr>
          <a:xfrm>
            <a:off x="6719529" y="1229985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Поправка к закону о фабриках (1945) </a:t>
            </a:r>
            <a:r>
              <a:rPr lang="ru-RU" sz="400" dirty="0"/>
              <a:t>Поправка к Закону о фабриках ввела 40-часовую пятидневную рабочую неделю с восемью праздничными днями: Рождество, День подарков , Новый год , Страстная пятница , Пасхальный понедельник , День Анзака , День труда и день рождения государя . Законодательство 1945 и 1946 годов сделало новую 40-часовую рабочую неделю почти универсальной как в промышленности, так и в магазинах и офисах Введено бесплатное стационарное лечение для всего населения (1939).Введены бесплатное амбулаторное лечение, бесплатные лекарства, частичная оплата счетов врачей общей практики (1941).Введение (в 1941 г.) пособия на фармацевтические товары предусматривало бесплатную поставку широкого спектра лекарств по рецепту зарегистрированного практикующего врача. </a:t>
            </a:r>
            <a:endParaRPr lang="ru-RU" sz="1400" dirty="0"/>
          </a:p>
        </p:txBody>
      </p:sp>
      <p:sp>
        <p:nvSpPr>
          <p:cNvPr id="18" name="Прямоугольник 17">
            <a:extLst>
              <a:ext uri="{FF2B5EF4-FFF2-40B4-BE49-F238E27FC236}">
                <a16:creationId xmlns:a16="http://schemas.microsoft.com/office/drawing/2014/main" id="{297D8775-1597-49EC-9644-3D0EA548D903}"/>
              </a:ext>
            </a:extLst>
          </p:cNvPr>
          <p:cNvSpPr/>
          <p:nvPr/>
        </p:nvSpPr>
        <p:spPr>
          <a:xfrm>
            <a:off x="5401407" y="9181877"/>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Отмена вспомогательных работ (1936-1937) </a:t>
            </a:r>
            <a:r>
              <a:rPr lang="ru-RU" sz="600" dirty="0"/>
              <a:t>Вспомогательные работы были упразднены, а в 1936 и 1937 годах выплаты на содержание заменили работу по оказанию помощи, и в те годы их получали в среднем 20 000 человек. Была инициирована крупная программа общественных работ, чтобы обеспечить занятость с полной заработной платой вместо льгот.</a:t>
            </a:r>
            <a:endParaRPr lang="ru-RU" sz="1400" dirty="0"/>
          </a:p>
        </p:txBody>
      </p:sp>
      <p:sp>
        <p:nvSpPr>
          <p:cNvPr id="19" name="Прямоугольник 18">
            <a:extLst>
              <a:ext uri="{FF2B5EF4-FFF2-40B4-BE49-F238E27FC236}">
                <a16:creationId xmlns:a16="http://schemas.microsoft.com/office/drawing/2014/main" id="{19E2787C-8B62-4791-895B-8D278569AA54}"/>
              </a:ext>
            </a:extLst>
          </p:cNvPr>
          <p:cNvSpPr/>
          <p:nvPr/>
        </p:nvSpPr>
        <p:spPr>
          <a:xfrm>
            <a:off x="9298144" y="760975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Закон о сельскохозяйственных рабочих (1936 г.) </a:t>
            </a:r>
            <a:r>
              <a:rPr lang="ru-RU" sz="400" dirty="0"/>
              <a:t>улучшил условия для сельских рабочих, установив минимальную ставку заработной платы и требуя достойного уровня условий жизни. [4] Законодательство ограничивало занятость детей в возрасте до 15 лет на молочных фермах, вводило минимальные нормы жилья для сельскохозяйственных рабочих, четырехнедельный оплачиваемый ежегодный отпуск и минимальную заработную плату для сельскохозяйственных рабочих. [5]</a:t>
            </a:r>
            <a:endParaRPr lang="ru-RU" sz="1400" dirty="0"/>
          </a:p>
        </p:txBody>
      </p:sp>
      <p:sp>
        <p:nvSpPr>
          <p:cNvPr id="20" name="Прямоугольник 19">
            <a:extLst>
              <a:ext uri="{FF2B5EF4-FFF2-40B4-BE49-F238E27FC236}">
                <a16:creationId xmlns:a16="http://schemas.microsoft.com/office/drawing/2014/main" id="{5D334D64-F536-498B-B8D5-8663FFDB3664}"/>
              </a:ext>
            </a:extLst>
          </p:cNvPr>
          <p:cNvSpPr/>
          <p:nvPr/>
        </p:nvSpPr>
        <p:spPr>
          <a:xfrm>
            <a:off x="7998733" y="9181877"/>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Закон о промышленной эффективности(1936 г.) </a:t>
            </a:r>
            <a:r>
              <a:rPr lang="ru-RU" sz="400" dirty="0"/>
              <a:t>Закон о промышленной эффективности (принятый в октябре 1936 г.) предоставил правительству широкие полномочия по регулированию отраслей.</a:t>
            </a:r>
            <a:endParaRPr lang="ru-RU" sz="1400" dirty="0"/>
          </a:p>
        </p:txBody>
      </p:sp>
      <p:sp>
        <p:nvSpPr>
          <p:cNvPr id="21" name="Прямоугольник 20">
            <a:extLst>
              <a:ext uri="{FF2B5EF4-FFF2-40B4-BE49-F238E27FC236}">
                <a16:creationId xmlns:a16="http://schemas.microsoft.com/office/drawing/2014/main" id="{2C775067-C6AF-478E-9531-5F5AF0B859BD}"/>
              </a:ext>
            </a:extLst>
          </p:cNvPr>
          <p:cNvSpPr/>
          <p:nvPr/>
        </p:nvSpPr>
        <p:spPr>
          <a:xfrm>
            <a:off x="198401" y="1232613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Введение воинской повинности </a:t>
            </a:r>
            <a:r>
              <a:rPr lang="ru-RU" sz="500" dirty="0"/>
              <a:t>(На протяжении </a:t>
            </a:r>
            <a:r>
              <a:rPr lang="ru-RU" sz="500" dirty="0" err="1"/>
              <a:t>войны,была</a:t>
            </a:r>
            <a:r>
              <a:rPr lang="ru-RU" sz="500" dirty="0"/>
              <a:t> введена воинская повинность . Это заставило некоторых обвинить лейбористов в лицемерии, поскольку они решительно выступали против призыва на военную службу во время Первой мировой войны . Правительство утверждало, что если первая мировая война была ненужной империалистической потасовкой, то вторая мировая война была справедливой войной против фашистских агрессоров)</a:t>
            </a:r>
            <a:endParaRPr lang="ru-RU" sz="1400" dirty="0"/>
          </a:p>
        </p:txBody>
      </p:sp>
      <p:sp>
        <p:nvSpPr>
          <p:cNvPr id="22" name="Прямоугольник 21">
            <a:extLst>
              <a:ext uri="{FF2B5EF4-FFF2-40B4-BE49-F238E27FC236}">
                <a16:creationId xmlns:a16="http://schemas.microsoft.com/office/drawing/2014/main" id="{FDF5F94E-3ECE-43CB-A9DC-2875BFC8AD9D}"/>
              </a:ext>
            </a:extLst>
          </p:cNvPr>
          <p:cNvSpPr/>
          <p:nvPr/>
        </p:nvSpPr>
        <p:spPr>
          <a:xfrm>
            <a:off x="6719529" y="760975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Закон о финансах (1936 г.) </a:t>
            </a:r>
            <a:r>
              <a:rPr lang="ru-RU" sz="1050" dirty="0"/>
              <a:t>Закон о финансах (1936 г.) требовал отмены всех сокращений заработной платы, произведенных в период Великой депрессии .</a:t>
            </a:r>
            <a:endParaRPr lang="ru-RU" sz="1400" dirty="0"/>
          </a:p>
        </p:txBody>
      </p:sp>
      <p:sp>
        <p:nvSpPr>
          <p:cNvPr id="23" name="Прямоугольник 22">
            <a:extLst>
              <a:ext uri="{FF2B5EF4-FFF2-40B4-BE49-F238E27FC236}">
                <a16:creationId xmlns:a16="http://schemas.microsoft.com/office/drawing/2014/main" id="{8757A9BB-B001-4234-8D1F-79F8641BDF33}"/>
              </a:ext>
            </a:extLst>
          </p:cNvPr>
          <p:cNvSpPr/>
          <p:nvPr/>
        </p:nvSpPr>
        <p:spPr>
          <a:xfrm>
            <a:off x="10429217" y="917806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Национализировать резервный банк Новой Зеландии (1936 г.) </a:t>
            </a:r>
            <a:r>
              <a:rPr lang="ru-RU" sz="400" dirty="0"/>
              <a:t>передав контроль от частных банкиров министру </a:t>
            </a:r>
            <a:r>
              <a:rPr lang="ru-RU" sz="400" dirty="0" err="1"/>
              <a:t>финансов.Закон</a:t>
            </a:r>
            <a:r>
              <a:rPr lang="ru-RU" sz="400" dirty="0"/>
              <a:t> о внесении поправок в Резервный банк (1936 г.) выкупил частный пакет акций Банка в размере 500 000 фунтов стерлингов.</a:t>
            </a:r>
            <a:endParaRPr lang="ru-RU" sz="1400" dirty="0"/>
          </a:p>
        </p:txBody>
      </p:sp>
      <p:sp>
        <p:nvSpPr>
          <p:cNvPr id="24" name="Прямоугольник 23">
            <a:extLst>
              <a:ext uri="{FF2B5EF4-FFF2-40B4-BE49-F238E27FC236}">
                <a16:creationId xmlns:a16="http://schemas.microsoft.com/office/drawing/2014/main" id="{9B956D66-1150-4327-A884-52C818E09F22}"/>
              </a:ext>
            </a:extLst>
          </p:cNvPr>
          <p:cNvSpPr/>
          <p:nvPr/>
        </p:nvSpPr>
        <p:spPr>
          <a:xfrm>
            <a:off x="7998733" y="10261877"/>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Создать Бюро промышленности (1936) </a:t>
            </a:r>
            <a:r>
              <a:rPr lang="ru-RU" sz="400" dirty="0"/>
              <a:t>Было создано Бюро промышленности (1936 г.) для планирования новых отраслей и реорганизации существующих с помощью системы лицензирования</a:t>
            </a:r>
            <a:endParaRPr lang="ru-RU" sz="1400" dirty="0"/>
          </a:p>
        </p:txBody>
      </p:sp>
      <p:sp>
        <p:nvSpPr>
          <p:cNvPr id="25" name="Прямоугольник 24">
            <a:extLst>
              <a:ext uri="{FF2B5EF4-FFF2-40B4-BE49-F238E27FC236}">
                <a16:creationId xmlns:a16="http://schemas.microsoft.com/office/drawing/2014/main" id="{1A32E7EE-1650-4C9F-9B85-3EF60DB74EE9}"/>
              </a:ext>
            </a:extLst>
          </p:cNvPr>
          <p:cNvSpPr/>
          <p:nvPr/>
        </p:nvSpPr>
        <p:spPr>
          <a:xfrm>
            <a:off x="10429217" y="1362951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Закон Новой Зеландии о национальных авиалиниях (1945) </a:t>
            </a:r>
            <a:r>
              <a:rPr lang="ru-RU" sz="400" dirty="0"/>
              <a:t>передал внутренние авиалинии в государственную собственность в соответствии с предыдущим участием правительства в зарубежных </a:t>
            </a:r>
            <a:r>
              <a:rPr lang="ru-RU" sz="400" dirty="0" err="1"/>
              <a:t>Tasman</a:t>
            </a:r>
            <a:r>
              <a:rPr lang="ru-RU" sz="400" dirty="0"/>
              <a:t> </a:t>
            </a:r>
            <a:r>
              <a:rPr lang="ru-RU" sz="400" dirty="0" err="1"/>
              <a:t>Empire</a:t>
            </a:r>
            <a:r>
              <a:rPr lang="ru-RU" sz="400" dirty="0"/>
              <a:t> </a:t>
            </a:r>
            <a:r>
              <a:rPr lang="ru-RU" sz="400" dirty="0" err="1"/>
              <a:t>Airways</a:t>
            </a:r>
            <a:r>
              <a:rPr lang="ru-RU" sz="400" dirty="0"/>
              <a:t> . [4]</a:t>
            </a:r>
            <a:endParaRPr lang="ru-RU" sz="1400" dirty="0"/>
          </a:p>
        </p:txBody>
      </p:sp>
      <p:sp>
        <p:nvSpPr>
          <p:cNvPr id="26" name="Прямоугольник 25">
            <a:extLst>
              <a:ext uri="{FF2B5EF4-FFF2-40B4-BE49-F238E27FC236}">
                <a16:creationId xmlns:a16="http://schemas.microsoft.com/office/drawing/2014/main" id="{0DDDAE42-6560-44D3-97A9-427FF583976A}"/>
              </a:ext>
            </a:extLst>
          </p:cNvPr>
          <p:cNvSpPr/>
          <p:nvPr/>
        </p:nvSpPr>
        <p:spPr>
          <a:xfrm>
            <a:off x="9732003" y="21942129"/>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Бесплатное </a:t>
            </a:r>
            <a:r>
              <a:rPr lang="ru-RU" sz="1400" dirty="0" err="1"/>
              <a:t>посленачальное</a:t>
            </a:r>
            <a:r>
              <a:rPr lang="ru-RU" sz="1400" dirty="0"/>
              <a:t> образование </a:t>
            </a:r>
            <a:r>
              <a:rPr lang="ru-RU" sz="1050" dirty="0"/>
              <a:t>(Бесплатное </a:t>
            </a:r>
            <a:r>
              <a:rPr lang="ru-RU" sz="1050" dirty="0" err="1"/>
              <a:t>посленачальное</a:t>
            </a:r>
            <a:r>
              <a:rPr lang="ru-RU" sz="1050" dirty="0"/>
              <a:t> образование было введено для всех до 19 лет)</a:t>
            </a:r>
            <a:endParaRPr lang="ru-RU" sz="1400" dirty="0"/>
          </a:p>
        </p:txBody>
      </p:sp>
      <p:sp>
        <p:nvSpPr>
          <p:cNvPr id="27" name="Прямоугольник 26">
            <a:extLst>
              <a:ext uri="{FF2B5EF4-FFF2-40B4-BE49-F238E27FC236}">
                <a16:creationId xmlns:a16="http://schemas.microsoft.com/office/drawing/2014/main" id="{0DAB6E7C-523D-400C-B6DF-C39FB92657E0}"/>
              </a:ext>
            </a:extLst>
          </p:cNvPr>
          <p:cNvSpPr/>
          <p:nvPr/>
        </p:nvSpPr>
        <p:spPr>
          <a:xfrm>
            <a:off x="9732003" y="23222149"/>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Переработка учебной программы (1945) </a:t>
            </a:r>
            <a:r>
              <a:rPr lang="ru-RU" sz="600" dirty="0"/>
              <a:t>(Учебная программа была переработана: в 1945 году были введены новые предметы, такие как обществознание, чтобы заменить старые заученные наизусть география и история, а преподавание естественных наук и математики было пересмотрено.)</a:t>
            </a:r>
            <a:endParaRPr lang="ru-RU" sz="1400" dirty="0"/>
          </a:p>
        </p:txBody>
      </p:sp>
      <p:sp>
        <p:nvSpPr>
          <p:cNvPr id="28" name="Прямоугольник 27">
            <a:extLst>
              <a:ext uri="{FF2B5EF4-FFF2-40B4-BE49-F238E27FC236}">
                <a16:creationId xmlns:a16="http://schemas.microsoft.com/office/drawing/2014/main" id="{5EF6FE17-4FCB-46F2-8108-9111479BB1E4}"/>
              </a:ext>
            </a:extLst>
          </p:cNvPr>
          <p:cNvSpPr/>
          <p:nvPr/>
        </p:nvSpPr>
        <p:spPr>
          <a:xfrm>
            <a:off x="2799904" y="1433782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Принять Вестминстерский статус(1947)  </a:t>
            </a:r>
            <a:r>
              <a:rPr lang="ru-RU" sz="400" dirty="0"/>
              <a:t>(Принят Закон об усыновлении Вестминстерского статута 1947 года, чтобы принять Вестминстерский статут 1931 года . Этот акт был значительным шагом к независимости Новой Зеландии , технически Новая Зеландия перестала быть Доминионом Новой Зеландии и стала Королевством Новой Зеландии , и получила полную возможность управлять своими иностранными делами и вооруженными силами. Это также юридически отделило британскую корону от новозеландской короны, а это означает, что новозеландская монархия стала юридически независимой от британской монархии , и, таким образом, король стал королем Новой Зеландии (первым монархом, который был объявлен таковым, была королева Елизавета II в 1952).)</a:t>
            </a:r>
            <a:endParaRPr lang="ru-RU" sz="1400" dirty="0"/>
          </a:p>
        </p:txBody>
      </p:sp>
      <p:sp>
        <p:nvSpPr>
          <p:cNvPr id="29" name="Прямоугольник 28">
            <a:extLst>
              <a:ext uri="{FF2B5EF4-FFF2-40B4-BE49-F238E27FC236}">
                <a16:creationId xmlns:a16="http://schemas.microsoft.com/office/drawing/2014/main" id="{17160C31-0EE8-4FD1-8F5C-E3BEC2B3EA4B}"/>
              </a:ext>
            </a:extLst>
          </p:cNvPr>
          <p:cNvSpPr/>
          <p:nvPr/>
        </p:nvSpPr>
        <p:spPr>
          <a:xfrm>
            <a:off x="7998733" y="509982"/>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Механика Маори </a:t>
            </a:r>
            <a:r>
              <a:rPr lang="ru-RU" sz="100" dirty="0"/>
              <a:t>(Термин «коренной» был заменен на «маори» в официальном употреблении, в том числе министром по делам маори , во всех официальных документах с 1946 года. [5]Маори было обеспечено равенство финансового режима в стандартных ставках оплаты общественных работ, пособий по безработице и выплат на содержание. [3]Уровень жизни маори значительно улучшился. Для граждан маори было введено тайное голосование, были уравнены пособия по безработице и возможности финансирования жилья, увеличены расходы на образование и здравоохранение маори, улучшено социальное обеспечение и предоставлены первые работники социального обеспечения маори, а также спорные земельные претензии на Южном острове. и </a:t>
            </a:r>
            <a:r>
              <a:rPr lang="ru-RU" sz="100" dirty="0" err="1"/>
              <a:t>Вайкато</a:t>
            </a:r>
            <a:r>
              <a:rPr lang="ru-RU" sz="100" dirty="0"/>
              <a:t> были заселены. [4]Благосостояние маори улучшилось в результате расширения медицинских услуг Министерством здравоохранения, улучшения стандартов общественного здравоохранения и расширения схем освоения </a:t>
            </a:r>
            <a:r>
              <a:rPr lang="ru-RU" sz="100" dirty="0" err="1"/>
              <a:t>земель.Жилищные</a:t>
            </a:r>
            <a:r>
              <a:rPr lang="ru-RU" sz="100" dirty="0"/>
              <a:t> стандарты маори были значительно улучшены. Правительство профинансировало Закон о жилище для коренных жителей (принятый коалиционным правительством в 1935 г.) в 1937 г. К 1940 г. в рамках этой меры, а также в соответствии со схемами освоения земель было построено 1592 новых дома. К 1951 году был построен 3051 дом (16% домов маори). Количество занятых хижин и башен упало с 4676 в 1936 г. до 2275 в 1951 г., количество лагерей и палаток - с 1528 до 568, а переполненных домов и лачуг - с 71% до 32% всех домов маори. [4]Произошло впечатляющее улучшение здоровья маори. [4]Дети маори выиграли от общей модернизации системы образования. [4]Закон о социальном и экономическом развитии маори (1945 г.) учредил племенные комитеты и исполнительные органы от </a:t>
            </a:r>
            <a:r>
              <a:rPr lang="ru-RU" sz="100" dirty="0" err="1"/>
              <a:t>мараэ</a:t>
            </a:r>
            <a:r>
              <a:rPr lang="ru-RU" sz="100" dirty="0"/>
              <a:t> до регионального уровня, занимающиеся, в частности, вопросами социального обеспечения и управления </a:t>
            </a:r>
            <a:r>
              <a:rPr lang="ru-RU" sz="100" dirty="0" err="1"/>
              <a:t>мараэ</a:t>
            </a:r>
            <a:r>
              <a:rPr lang="ru-RU" sz="100" dirty="0"/>
              <a:t>. Офицеры по социальному обеспечению были назначены в Департамент по делам маори, а надзирателям маори были переданы функции социального обеспечения в племенных комитетах. К 1949 г. насчитывался 381 комитет и 63 племенных руководителя. [4]Были предприняты попытки содействовать расовым отношениям путем обучения молодых учителей </a:t>
            </a:r>
            <a:r>
              <a:rPr lang="ru-RU" sz="100" dirty="0" err="1"/>
              <a:t>пакеха</a:t>
            </a:r>
            <a:r>
              <a:rPr lang="ru-RU" sz="100" dirty="0"/>
              <a:t> культуре маори. [20]Департамент по делам коренных народов был заменен Департаментом по делам маори (1947 г.). [10]Были назначены работники службы социального обеспечения и надзиратели маори, которые стали играть важную роль как в городах, так и в районах проживания племен, поскольку маори начали переезжать из отдаленных районов в провинциальные города. [10]Набор маори в государственные начальные школы, находящиеся в ведении советов по образованию, значительно увеличился. [4]Сельское среднее образование для маори было улучшено за счет строительства восьми районных средних школ маори в период с 1941 по 1951 год с упором на профессиональную подготовку, особенно по металлу и дереву. [4]Сокращение стипендий на образование маори было отменено (1936 г.). [5]Было ускорено освоение земли и жилья маори, было положено начало торговому обучению, и доступ маори к образованию был значительно расширен. [4]На школы маори было потрачено больше средств, чем на европейские. [13]Условия права на получение пособия и размер пособия для вдов различались для маори до 1945 года. [26]Маори получали те же выплаты по безработице, что и </a:t>
            </a:r>
            <a:r>
              <a:rPr lang="ru-RU" sz="100" dirty="0" err="1"/>
              <a:t>пакеха</a:t>
            </a:r>
            <a:r>
              <a:rPr lang="ru-RU" sz="100" dirty="0"/>
              <a:t>. [13]Правительство постепенно довело пенсии маори (традиционно ниже, чем у </a:t>
            </a:r>
            <a:r>
              <a:rPr lang="ru-RU" sz="100" dirty="0" err="1"/>
              <a:t>пакеха</a:t>
            </a:r>
            <a:r>
              <a:rPr lang="ru-RU" sz="100" dirty="0"/>
              <a:t>) до уровня белых новозеландцев. [13]Между 1935 и 1939 годами количество схем освоения земель маори было удвоено, а капитальные затраты увеличились почти в пять раз. [5] К марту 1939 года на освоение земель маори было потрачено 4 300 000 фунтов стерлингов, а 253 000 акров (1 020 км 2 ) были обработаны или «обработаны». Эта площадь была увеличена до 559 000 акров (2 260 км 2 ) к 1946 году, на которых обосновались 1 800 «поселенцев» маори. Государственные схемы имели такое значение для благосостояния маори, что, по оценкам, около пятой части населения маори получала по крайней мере часть своих средств к существованию от таких схем. [13]В период с 1944 по 1946 год был подписан ряд соглашений с </a:t>
            </a:r>
            <a:r>
              <a:rPr lang="ru-RU" sz="100" dirty="0" err="1"/>
              <a:t>iwi</a:t>
            </a:r>
            <a:r>
              <a:rPr lang="ru-RU" sz="100" dirty="0"/>
              <a:t>, чьи претензии не разрешались с 1920-х годов. В качестве компенсации за обширную конфискацию земель в девятнадцатом веке Закон об урегулировании претензий маори </a:t>
            </a:r>
            <a:r>
              <a:rPr lang="ru-RU" sz="100" dirty="0" err="1"/>
              <a:t>Вайкато-Маниапото</a:t>
            </a:r>
            <a:r>
              <a:rPr lang="ru-RU" sz="100" dirty="0"/>
              <a:t> 1946 года предусматривал единовременную выплату в размере 10 000 фунтов стерлингов и ежегодные выплаты </a:t>
            </a:r>
            <a:r>
              <a:rPr lang="ru-RU" sz="100" dirty="0" err="1"/>
              <a:t>тайнуи</a:t>
            </a:r>
            <a:r>
              <a:rPr lang="ru-RU" sz="100" dirty="0"/>
              <a:t> в течение следующих сорока пяти лет. Последующие поселения ежегодно выделяли 5000 фунтов стерлингов Доверительному совету Таранаки за конфискованные земли и компенсацию </a:t>
            </a:r>
            <a:r>
              <a:rPr lang="ru-RU" sz="100" dirty="0" err="1"/>
              <a:t>Нгаи</a:t>
            </a:r>
            <a:r>
              <a:rPr lang="ru-RU" sz="100" dirty="0"/>
              <a:t> </a:t>
            </a:r>
            <a:r>
              <a:rPr lang="ru-RU" sz="100" dirty="0" err="1"/>
              <a:t>Таху</a:t>
            </a:r>
            <a:r>
              <a:rPr lang="ru-RU" sz="100" dirty="0"/>
              <a:t> в размере 10 000 фунтов стерлингов в течение тридцати лет. [20]Значительно улучшились жилищные и санитарные условия маори. Произошла расчистка трущоб, были построены тысячи новых домов и туалетов, а целые деревни были переведены в лучшие места. Эти меры привели к снижению уровня младенческой смертности маори и увеличению ожидаемой продолжительности жизни маори на 15–20 лет. [5])</a:t>
            </a:r>
            <a:endParaRPr lang="ru-RU" sz="1400" dirty="0"/>
          </a:p>
        </p:txBody>
      </p:sp>
      <p:sp>
        <p:nvSpPr>
          <p:cNvPr id="30" name="Прямоугольник 29">
            <a:extLst>
              <a:ext uri="{FF2B5EF4-FFF2-40B4-BE49-F238E27FC236}">
                <a16:creationId xmlns:a16="http://schemas.microsoft.com/office/drawing/2014/main" id="{C3ABEFBE-9F03-40B3-A3F0-27F670164876}"/>
              </a:ext>
            </a:extLst>
          </p:cNvPr>
          <p:cNvSpPr/>
          <p:nvPr/>
        </p:nvSpPr>
        <p:spPr>
          <a:xfrm>
            <a:off x="7048954" y="20910002"/>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Развернуть военные госпитали </a:t>
            </a:r>
            <a:r>
              <a:rPr lang="ru-RU" sz="700" dirty="0"/>
              <a:t>(Более 50 миллионов фунтов стерлингов было потрачено на оборонительные работы, размещение военных и госпитали, включая 292 мили (470 км) дорог)</a:t>
            </a:r>
            <a:endParaRPr lang="ru-RU" sz="1400" dirty="0"/>
          </a:p>
        </p:txBody>
      </p:sp>
      <p:sp>
        <p:nvSpPr>
          <p:cNvPr id="31" name="Прямоугольник 30">
            <a:extLst>
              <a:ext uri="{FF2B5EF4-FFF2-40B4-BE49-F238E27FC236}">
                <a16:creationId xmlns:a16="http://schemas.microsoft.com/office/drawing/2014/main" id="{979DD8DC-C2A6-4899-AE96-AA1584261475}"/>
              </a:ext>
            </a:extLst>
          </p:cNvPr>
          <p:cNvSpPr/>
          <p:nvPr/>
        </p:nvSpPr>
        <p:spPr>
          <a:xfrm>
            <a:off x="6171939" y="19798581"/>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Расширить дорожную сеть </a:t>
            </a:r>
            <a:r>
              <a:rPr lang="ru-RU" sz="700" dirty="0"/>
              <a:t>(Более 50 миллионов фунтов стерлингов было потрачено на оборонительные работы, размещение военных и госпитали, включая 292 мили (470 км) дорог)</a:t>
            </a:r>
            <a:endParaRPr lang="ru-RU" sz="1400" dirty="0"/>
          </a:p>
        </p:txBody>
      </p:sp>
      <p:sp>
        <p:nvSpPr>
          <p:cNvPr id="32" name="Прямоугольник 31">
            <a:extLst>
              <a:ext uri="{FF2B5EF4-FFF2-40B4-BE49-F238E27FC236}">
                <a16:creationId xmlns:a16="http://schemas.microsoft.com/office/drawing/2014/main" id="{0C23041D-CD3D-428A-87EA-1759AD7CE8C5}"/>
              </a:ext>
            </a:extLst>
          </p:cNvPr>
          <p:cNvSpPr/>
          <p:nvPr/>
        </p:nvSpPr>
        <p:spPr>
          <a:xfrm>
            <a:off x="4711791" y="20961688"/>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Построить оборонительные сооружения </a:t>
            </a:r>
            <a:r>
              <a:rPr lang="ru-RU" sz="700" dirty="0"/>
              <a:t>(Более 50 миллионов фунтов стерлингов было потрачено на оборонительные работы, размещение военных и госпитали, включая 292 мили (470 км) дорог)</a:t>
            </a:r>
            <a:endParaRPr lang="ru-RU" sz="1400" dirty="0"/>
          </a:p>
        </p:txBody>
      </p:sp>
    </p:spTree>
    <p:extLst>
      <p:ext uri="{BB962C8B-B14F-4D97-AF65-F5344CB8AC3E}">
        <p14:creationId xmlns:p14="http://schemas.microsoft.com/office/powerpoint/2010/main" val="3113188735"/>
      </p:ext>
    </p:extLst>
  </p:cSld>
  <p:clrMapOvr>
    <a:masterClrMapping/>
  </p:clrMapOvr>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19370</TotalTime>
  <Words>2943</Words>
  <Application>Microsoft Office PowerPoint</Application>
  <PresentationFormat>Произвольный</PresentationFormat>
  <Paragraphs>28</Paragraphs>
  <Slides>1</Slides>
  <Notes>1</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vt:i4>
      </vt:variant>
    </vt:vector>
  </HeadingPairs>
  <TitlesOfParts>
    <vt:vector size="5" baseType="lpstr">
      <vt:lpstr>Arial</vt:lpstr>
      <vt:lpstr>Calibri</vt:lpstr>
      <vt:lpstr>Calibri Light</vt:lpstr>
      <vt:lpstr>Тема Office</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Kirill</dc:creator>
  <cp:lastModifiedBy>User</cp:lastModifiedBy>
  <cp:revision>1410</cp:revision>
  <dcterms:created xsi:type="dcterms:W3CDTF">2018-10-23T08:09:21Z</dcterms:created>
  <dcterms:modified xsi:type="dcterms:W3CDTF">2022-05-18T11:54:00Z</dcterms:modified>
</cp:coreProperties>
</file>