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70" d="100"/>
          <a:sy n="170" d="100"/>
        </p:scale>
        <p:origin x="-22056" y="-981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01.11.2021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01.11.2021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01.11.2021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01.11.2021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01.11.2021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01.11.2021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01.11.2021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01.11.2021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01.11.2021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01.11.2021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01.11.2021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01.11.2021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01.11.2021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326</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solidFill>
                <a:srgbClr val="FF0000"/>
              </a:solidFill>
            </a:endParaRPr>
          </a:p>
        </p:txBody>
      </p:sp>
      <p:sp>
        <p:nvSpPr>
          <p:cNvPr id="106" name="Прямоугольник 105"/>
          <p:cNvSpPr/>
          <p:nvPr/>
        </p:nvSpPr>
        <p:spPr>
          <a:xfrm>
            <a:off x="24180206" y="642167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королевским флагом</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Женские секции </a:t>
            </a:r>
            <a:r>
              <a:rPr lang="ru-RU" sz="700" dirty="0"/>
              <a:t>«</a:t>
            </a:r>
            <a:r>
              <a:rPr lang="ru-RU" sz="700" dirty="0" smtClean="0"/>
              <a:t>Маргариток»</a:t>
            </a:r>
            <a:endParaRPr lang="ru-RU" sz="200" dirty="0"/>
          </a:p>
        </p:txBody>
      </p:sp>
      <p:sp>
        <p:nvSpPr>
          <p:cNvPr id="80" name="Прямоугольник 79"/>
          <p:cNvSpPr/>
          <p:nvPr/>
        </p:nvSpPr>
        <p:spPr>
          <a:xfrm>
            <a:off x="21594625" y="950300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привилегий </a:t>
            </a:r>
            <a:r>
              <a:rPr lang="ru-RU" sz="700" dirty="0" smtClean="0"/>
              <a:t>церкви</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a:endCxn id="80" idx="0"/>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2120585" y="1335380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Португалии</a:t>
            </a:r>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обеих 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католика-монархического общества</a:t>
            </a:r>
          </a:p>
        </p:txBody>
      </p:sp>
      <p:sp>
        <p:nvSpPr>
          <p:cNvPr id="156" name="Прямоугольник 155"/>
          <p:cNvSpPr/>
          <p:nvPr/>
        </p:nvSpPr>
        <p:spPr>
          <a:xfrm>
            <a:off x="19478838" y="102548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Претензии на земли Габсбургов</a:t>
            </a:r>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3642130" y="1105927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90" name="Прямоугольник 189"/>
          <p:cNvSpPr/>
          <p:nvPr/>
        </p:nvSpPr>
        <p:spPr>
          <a:xfrm>
            <a:off x="21591380" y="1105245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Вернуться к союзу с Германией</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16200000" flipH="1">
            <a:off x="23974435" y="10928416"/>
            <a:ext cx="261076" cy="6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397302" y="10395209"/>
            <a:ext cx="257806" cy="10566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56527" y="10392660"/>
            <a:ext cx="257806" cy="106177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flipV="1">
            <a:off x="22517705" y="11322450"/>
            <a:ext cx="1124425" cy="68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87" idx="3"/>
          </p:cNvCxnSpPr>
          <p:nvPr/>
        </p:nvCxnSpPr>
        <p:spPr>
          <a:xfrm flipH="1">
            <a:off x="24568455" y="11326041"/>
            <a:ext cx="153825" cy="32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Прямая соединительная линия 261"/>
          <p:cNvCxnSpPr>
            <a:stCxn id="350" idx="1"/>
            <a:endCxn id="191" idx="3"/>
          </p:cNvCxnSpPr>
          <p:nvPr/>
        </p:nvCxnSpPr>
        <p:spPr>
          <a:xfrm flipH="1">
            <a:off x="25648605" y="11315327"/>
            <a:ext cx="1316505" cy="10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190" idx="0"/>
          </p:cNvCxnSpPr>
          <p:nvPr/>
        </p:nvCxnSpPr>
        <p:spPr>
          <a:xfrm rot="5400000">
            <a:off x="24047697" y="8801491"/>
            <a:ext cx="257806" cy="42441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2117806"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Пулемёт и католический молитвенник</a:t>
            </a:r>
          </a:p>
        </p:txBody>
      </p:sp>
      <p:sp>
        <p:nvSpPr>
          <p:cNvPr id="281" name="Прямоугольник 280"/>
          <p:cNvSpPr/>
          <p:nvPr/>
        </p:nvSpPr>
        <p:spPr>
          <a:xfrm>
            <a:off x="26305477"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5575717" y="11382378"/>
            <a:ext cx="260574" cy="21252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3481882" y="11413814"/>
            <a:ext cx="260574" cy="2062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5400000">
            <a:off x="26134867" y="12726048"/>
            <a:ext cx="244520" cy="10230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2538" y="125855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endParaRPr lang="ru-RU" sz="700" dirty="0"/>
          </a:p>
        </p:txBody>
      </p:sp>
      <p:cxnSp>
        <p:nvCxnSpPr>
          <p:cNvPr id="229" name="Прямая со стрелкой 228"/>
          <p:cNvCxnSpPr>
            <a:stCxn id="170" idx="2"/>
            <a:endCxn id="228" idx="0"/>
          </p:cNvCxnSpPr>
          <p:nvPr/>
        </p:nvCxnSpPr>
        <p:spPr>
          <a:xfrm>
            <a:off x="24643369" y="12314727"/>
            <a:ext cx="2332" cy="2707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2648930"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a:t>
            </a:r>
            <a:endParaRPr lang="ru-RU" sz="700" dirty="0"/>
          </a:p>
        </p:txBody>
      </p:sp>
      <p:sp>
        <p:nvSpPr>
          <p:cNvPr id="238" name="Прямоугольник 237"/>
          <p:cNvSpPr/>
          <p:nvPr/>
        </p:nvSpPr>
        <p:spPr>
          <a:xfrm>
            <a:off x="21601657"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a:t>
            </a:r>
            <a:endParaRPr lang="ru-RU" sz="700" dirty="0"/>
          </a:p>
        </p:txBody>
      </p:sp>
      <p:cxnSp>
        <p:nvCxnSpPr>
          <p:cNvPr id="239" name="Соединительная линия уступом 124"/>
          <p:cNvCxnSpPr>
            <a:stCxn id="280" idx="2"/>
            <a:endCxn id="176" idx="0"/>
          </p:cNvCxnSpPr>
          <p:nvPr/>
        </p:nvCxnSpPr>
        <p:spPr>
          <a:xfrm rot="16200000" flipH="1">
            <a:off x="22463105" y="13233164"/>
            <a:ext cx="238507" cy="27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81810" y="1413510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a:t>
            </a:r>
            <a:endParaRPr lang="ru-RU" sz="700" dirty="0"/>
          </a:p>
        </p:txBody>
      </p:sp>
      <p:cxnSp>
        <p:nvCxnSpPr>
          <p:cNvPr id="261" name="Прямая со стрелкой 260"/>
          <p:cNvCxnSpPr>
            <a:stCxn id="228" idx="2"/>
            <a:endCxn id="284" idx="0"/>
          </p:cNvCxnSpPr>
          <p:nvPr/>
        </p:nvCxnSpPr>
        <p:spPr>
          <a:xfrm flipH="1">
            <a:off x="24644973" y="13125502"/>
            <a:ext cx="728"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a:t>
            </a:r>
            <a:endParaRPr lang="ru-RU" sz="700" dirty="0"/>
          </a:p>
        </p:txBody>
      </p:sp>
      <p:cxnSp>
        <p:nvCxnSpPr>
          <p:cNvPr id="267" name="Соединительная линия уступом 124"/>
          <p:cNvCxnSpPr>
            <a:stCxn id="281" idx="2"/>
            <a:endCxn id="266" idx="0"/>
          </p:cNvCxnSpPr>
          <p:nvPr/>
        </p:nvCxnSpPr>
        <p:spPr>
          <a:xfrm rot="16200000" flipH="1">
            <a:off x="26650603" y="13233337"/>
            <a:ext cx="243301" cy="72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81810" y="1335969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a:t>
            </a:r>
            <a:endParaRPr lang="ru-RU" sz="700" dirty="0"/>
          </a:p>
        </p:txBody>
      </p:sp>
      <p:cxnSp>
        <p:nvCxnSpPr>
          <p:cNvPr id="287" name="Прямая со стрелкой 286"/>
          <p:cNvCxnSpPr>
            <a:stCxn id="284" idx="2"/>
            <a:endCxn id="259" idx="0"/>
          </p:cNvCxnSpPr>
          <p:nvPr/>
        </p:nvCxnSpPr>
        <p:spPr>
          <a:xfrm>
            <a:off x="24644973" y="13899694"/>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a:t>
            </a:r>
            <a:r>
              <a:rPr lang="ru-RU" sz="700" dirty="0" smtClean="0"/>
              <a:t>дивизии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smtClean="0"/>
              <a:t>генералитета</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3155653" y="133575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монастырей</a:t>
            </a:r>
            <a:endParaRPr lang="ru-RU" sz="700" dirty="0"/>
          </a:p>
        </p:txBody>
      </p:sp>
      <p:cxnSp>
        <p:nvCxnSpPr>
          <p:cNvPr id="344" name="Соединительная линия уступом 124"/>
          <p:cNvCxnSpPr>
            <a:stCxn id="281" idx="2"/>
            <a:endCxn id="292" idx="0"/>
          </p:cNvCxnSpPr>
          <p:nvPr/>
        </p:nvCxnSpPr>
        <p:spPr>
          <a:xfrm rot="16200000" flipH="1">
            <a:off x="27221175" y="12662766"/>
            <a:ext cx="235985" cy="11410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16200000" flipH="1">
            <a:off x="22978744" y="12717525"/>
            <a:ext cx="242297" cy="10378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6965110" y="110453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4" name="Соединительная линия уступом 353"/>
          <p:cNvCxnSpPr>
            <a:stCxn id="179" idx="2"/>
            <a:endCxn id="350" idx="0"/>
          </p:cNvCxnSpPr>
          <p:nvPr/>
        </p:nvCxnSpPr>
        <p:spPr>
          <a:xfrm rot="5400000">
            <a:off x="27861670" y="10361247"/>
            <a:ext cx="250683" cy="1117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4262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Передача прав собственности 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433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34236" y="8035623"/>
            <a:ext cx="255420"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86385" y="8583475"/>
            <a:ext cx="256142"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15875" y="9907988"/>
            <a:ext cx="206846"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Передать власть «Национальной фаланге»</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«Поколение </a:t>
            </a:r>
            <a:r>
              <a:rPr lang="ru-RU" sz="700" dirty="0" err="1" smtClean="0"/>
              <a:t>Чако</a:t>
            </a:r>
            <a:r>
              <a:rPr lang="ru-RU" sz="700" dirty="0" smtClean="0"/>
              <a:t>» в Боливии</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Кубу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Поставить фалангу во главе Кубы</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Оказать поддержку аргентинским филиалам фаланги</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Аргентиной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5280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67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79935" y="8869369"/>
            <a:ext cx="261032"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287748" y="8869371"/>
            <a:ext cx="261032"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405373"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21532505"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20975360"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12344735" y="-5287189"/>
            <a:ext cx="114124" cy="169334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903804" y="-5846258"/>
            <a:ext cx="123119" cy="180606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80254" y="748330"/>
            <a:ext cx="70184" cy="490638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939323" y="189261"/>
            <a:ext cx="79179" cy="60335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1036049"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604114"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405374"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21532505"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21033052"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593981"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653129"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22652993"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13466525" y="-6408979"/>
            <a:ext cx="118301" cy="1918123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502044" y="-373460"/>
            <a:ext cx="74361" cy="715413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116156"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4598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30775" y="8312398"/>
            <a:ext cx="261032"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691052" y="7478807"/>
            <a:ext cx="258775"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89666" y="9907586"/>
            <a:ext cx="204110"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90044" y="9918934"/>
            <a:ext cx="200442"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37790" y="9919373"/>
            <a:ext cx="199228"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21356" y="9921169"/>
            <a:ext cx="218562"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799763" y="-4784675"/>
            <a:ext cx="90061" cy="159525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9358831" y="-4216611"/>
            <a:ext cx="99056" cy="1482538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921552" y="-3658708"/>
            <a:ext cx="94238" cy="137047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Набрать мавров в Африканскую армию (+</a:t>
            </a:r>
            <a:r>
              <a:rPr lang="ru-RU" sz="700" dirty="0" err="1" smtClean="0"/>
              <a:t>дивки</a:t>
            </a:r>
            <a:r>
              <a:rPr lang="ru-RU" sz="700" dirty="0" smtClean="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r>
              <a:rPr lang="ru-RU" sz="100" dirty="0" smtClean="0"/>
              <a:t>.)</a:t>
            </a:r>
            <a:endParaRPr lang="ru-RU" sz="100" dirty="0"/>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Нефтяной кредит в США </a:t>
            </a:r>
            <a:r>
              <a:rPr lang="ru-RU" sz="100" dirty="0" smtClean="0"/>
              <a:t>(Так </a:t>
            </a:r>
            <a:r>
              <a:rPr lang="ru-RU" sz="100" dirty="0"/>
              <a:t>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Зимняя помощь (есть </a:t>
            </a:r>
            <a:r>
              <a:rPr lang="ru-RU" sz="700" dirty="0"/>
              <a:t>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a:t>
            </a:r>
            <a:r>
              <a:rPr lang="ru-RU" sz="100" dirty="0" smtClean="0"/>
              <a:t>родителями</a:t>
            </a:r>
            <a:r>
              <a:rPr lang="ru-RU" sz="100" dirty="0"/>
              <a:t>)</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Германо-Испанское экономическое соглашение </a:t>
            </a:r>
            <a:r>
              <a:rPr lang="ru-RU" sz="100" dirty="0" smtClean="0"/>
              <a:t>Как </a:t>
            </a:r>
            <a:r>
              <a:rPr lang="ru-RU" sz="100" dirty="0"/>
              <a:t>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Ко времени окончания сражения националисты наконец создали постоянный кабинет министров. Франко стал президентом совета, а </a:t>
            </a:r>
            <a:r>
              <a:rPr lang="ru-RU" sz="200" dirty="0" err="1"/>
              <a:t>Хордана</a:t>
            </a:r>
            <a:r>
              <a:rPr lang="ru-RU" sz="200" dirty="0"/>
              <a:t> занял пост вице-президента и министра иностранных дел. Давила, продолжая командовать Армией Севера, стал министром обороны. Генерал </a:t>
            </a:r>
            <a:r>
              <a:rPr lang="ru-RU" sz="200" dirty="0" err="1"/>
              <a:t>Мартинес</a:t>
            </a:r>
            <a:r>
              <a:rPr lang="ru-RU" sz="200" dirty="0"/>
              <a:t> </a:t>
            </a:r>
            <a:r>
              <a:rPr lang="ru-RU" sz="200" dirty="0" err="1"/>
              <a:t>Анидо</a:t>
            </a:r>
            <a:r>
              <a:rPr lang="ru-RU" sz="200" dirty="0"/>
              <a:t>, который после 1917 года был капитан-генералом Барселоны, тиранически управляя ею, а потом входил в кабинет </a:t>
            </a:r>
            <a:r>
              <a:rPr lang="ru-RU" sz="200" dirty="0" err="1"/>
              <a:t>Примо</a:t>
            </a:r>
            <a:r>
              <a:rPr lang="ru-RU" sz="200" dirty="0"/>
              <a:t> де Риверы, получил пост министра общественного порядка. Остальные члены кабинета не имели отношения к военным. </a:t>
            </a:r>
            <a:r>
              <a:rPr lang="ru-RU" sz="200" dirty="0" err="1"/>
              <a:t>Андресу</a:t>
            </a:r>
            <a:r>
              <a:rPr lang="ru-RU" sz="200" dirty="0"/>
              <a:t> </a:t>
            </a:r>
            <a:r>
              <a:rPr lang="ru-RU" sz="200" dirty="0" err="1"/>
              <a:t>Амадо</a:t>
            </a:r>
            <a:r>
              <a:rPr lang="ru-RU" sz="200" dirty="0"/>
              <a:t>, близкому другу </a:t>
            </a:r>
            <a:r>
              <a:rPr lang="ru-RU" sz="200" dirty="0" err="1"/>
              <a:t>Кальво</a:t>
            </a:r>
            <a:r>
              <a:rPr lang="ru-RU" sz="200" dirty="0"/>
              <a:t> </a:t>
            </a:r>
            <a:r>
              <a:rPr lang="ru-RU" sz="200" dirty="0" err="1"/>
              <a:t>Сотело</a:t>
            </a:r>
            <a:r>
              <a:rPr lang="ru-RU" sz="200" dirty="0"/>
              <a:t>, достался пост министра финансов. Морской инженер Хуан Антонио </a:t>
            </a:r>
            <a:r>
              <a:rPr lang="ru-RU" sz="200" dirty="0" err="1"/>
              <a:t>Суансес</a:t>
            </a:r>
            <a:r>
              <a:rPr lang="ru-RU" sz="200" dirty="0"/>
              <a:t>, давний приятель Франко, стал министром торговли и промышленности, </a:t>
            </a:r>
            <a:r>
              <a:rPr lang="ru-RU" sz="200" dirty="0" err="1"/>
              <a:t>карлист</a:t>
            </a:r>
            <a:r>
              <a:rPr lang="ru-RU" sz="200" dirty="0"/>
              <a:t> граф де </a:t>
            </a:r>
            <a:r>
              <a:rPr lang="ru-RU" sz="200" dirty="0" err="1"/>
              <a:t>Родесно</a:t>
            </a:r>
            <a:r>
              <a:rPr lang="ru-RU" sz="200" dirty="0"/>
              <a:t> – министром юстиции, а </a:t>
            </a:r>
            <a:r>
              <a:rPr lang="ru-RU" sz="200" dirty="0" err="1"/>
              <a:t>Сайнс</a:t>
            </a:r>
            <a:r>
              <a:rPr lang="ru-RU" sz="2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200" dirty="0" err="1"/>
              <a:t>Серрано</a:t>
            </a:r>
            <a:r>
              <a:rPr lang="ru-RU" sz="200" dirty="0"/>
              <a:t> </a:t>
            </a:r>
            <a:r>
              <a:rPr lang="ru-RU" sz="200" dirty="0" err="1"/>
              <a:t>Суньер</a:t>
            </a:r>
            <a:r>
              <a:rPr lang="ru-RU" sz="2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200" dirty="0" err="1"/>
              <a:t>Фернандес</a:t>
            </a:r>
            <a:r>
              <a:rPr lang="ru-RU" sz="200" dirty="0"/>
              <a:t> </a:t>
            </a:r>
            <a:r>
              <a:rPr lang="ru-RU" sz="200" dirty="0" err="1"/>
              <a:t>Куэста</a:t>
            </a:r>
            <a:r>
              <a:rPr lang="ru-RU" sz="2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200" dirty="0" err="1"/>
              <a:t>Буэно</a:t>
            </a:r>
            <a:r>
              <a:rPr lang="ru-RU" sz="200" dirty="0"/>
              <a:t>, типичному представителю новой фаланги. Последним членом кабинета стал Альфонсо Пенья-и-</a:t>
            </a:r>
            <a:r>
              <a:rPr lang="ru-RU" sz="200" dirty="0" err="1"/>
              <a:t>Боэф</a:t>
            </a:r>
            <a:r>
              <a:rPr lang="ru-RU" sz="200" dirty="0"/>
              <a:t>, который до этого не играл роли в политике.</a:t>
            </a:r>
            <a:endParaRPr lang="ru-RU" sz="200" dirty="0" smtClean="0"/>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smtClean="0">
                <a:solidFill>
                  <a:srgbClr val="00B0F0"/>
                </a:solidFill>
              </a:rPr>
              <a:t>ЭТА ВЕТКА ПОЯВЛЯЕТСЯ ПО СЮЖЕТУ НА МЕСТЕ ВЕТКИ РИВЕРЫ!</a:t>
            </a:r>
            <a:r>
              <a:rPr lang="ru-RU" sz="600" b="1" i="1" dirty="0" smtClean="0">
                <a:solidFill>
                  <a:srgbClr val="00B0F0"/>
                </a:solidFill>
              </a:rPr>
              <a:t/>
            </a:r>
            <a:br>
              <a:rPr lang="ru-RU" sz="600" b="1" i="1" dirty="0" smtClean="0">
                <a:solidFill>
                  <a:srgbClr val="00B0F0"/>
                </a:solidFill>
              </a:rPr>
            </a:br>
            <a:r>
              <a:rPr lang="ru-RU" sz="700" dirty="0" smtClean="0">
                <a:solidFill>
                  <a:schemeClr val="tx1"/>
                </a:solidFill>
              </a:rPr>
              <a:t>Власть </a:t>
            </a:r>
            <a:r>
              <a:rPr lang="ru-RU" sz="700" dirty="0" smtClean="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Отправить врачей в 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«Молодёжного фронта»</a:t>
            </a:r>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Поддержание </a:t>
            </a:r>
            <a:r>
              <a:rPr lang="ru-RU" sz="700" dirty="0"/>
              <a:t>культа </a:t>
            </a:r>
            <a:r>
              <a:rPr lang="ru-RU" sz="700" dirty="0" smtClean="0"/>
              <a:t>Эль-</a:t>
            </a:r>
            <a:r>
              <a:rPr lang="ru-RU" sz="700" dirty="0" err="1" smtClean="0"/>
              <a:t>Аусенте</a:t>
            </a:r>
            <a:r>
              <a:rPr lang="ru-RU" sz="700" dirty="0" smtClean="0"/>
              <a:t> </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здравоохранения в отсталых регионах</a:t>
            </a:r>
            <a:endParaRPr lang="ru-RU" sz="100" dirty="0"/>
          </a:p>
        </p:txBody>
      </p:sp>
      <p:cxnSp>
        <p:nvCxnSpPr>
          <p:cNvPr id="879" name="Соединительная линия уступом 878"/>
          <p:cNvCxnSpPr>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личную транспортную кампанию</a:t>
            </a:r>
            <a:endParaRPr lang="ru-RU" sz="700" dirty="0"/>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48" name="Соединительная линия уступом 847"/>
          <p:cNvCxnSpPr>
            <a:stCxn id="358" idx="2"/>
            <a:endCxn id="331" idx="0"/>
          </p:cNvCxnSpPr>
          <p:nvPr/>
        </p:nvCxnSpPr>
        <p:spPr>
          <a:xfrm rot="5400000">
            <a:off x="14466261" y="9009260"/>
            <a:ext cx="221416" cy="38669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49" name="Соединительная линия уступом 848"/>
          <p:cNvCxnSpPr>
            <a:stCxn id="358" idx="2"/>
            <a:endCxn id="377" idx="0"/>
          </p:cNvCxnSpPr>
          <p:nvPr/>
        </p:nvCxnSpPr>
        <p:spPr>
          <a:xfrm rot="5400000">
            <a:off x="14357080" y="9659803"/>
            <a:ext cx="981141" cy="3325603"/>
          </a:xfrm>
          <a:prstGeom prst="bentConnector3">
            <a:avLst>
              <a:gd name="adj1" fmla="val 1191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0" name="Соединительная линия уступом 849"/>
          <p:cNvCxnSpPr>
            <a:stCxn id="358" idx="2"/>
            <a:endCxn id="371" idx="0"/>
          </p:cNvCxnSpPr>
          <p:nvPr/>
        </p:nvCxnSpPr>
        <p:spPr>
          <a:xfrm rot="5400000">
            <a:off x="15008760" y="9547209"/>
            <a:ext cx="216866" cy="278651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1" name="Прямоугольник 860"/>
          <p:cNvSpPr/>
          <p:nvPr/>
        </p:nvSpPr>
        <p:spPr>
          <a:xfrm>
            <a:off x="22657819" y="11847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a:t>
            </a:r>
            <a:r>
              <a:rPr lang="ru-RU" sz="700" dirty="0" smtClean="0"/>
              <a:t>Бразилии</a:t>
            </a:r>
            <a:endParaRPr lang="ru-RU" sz="700" dirty="0"/>
          </a:p>
        </p:txBody>
      </p:sp>
      <p:cxnSp>
        <p:nvCxnSpPr>
          <p:cNvPr id="871" name="Соединительная линия уступом 124"/>
          <p:cNvCxnSpPr>
            <a:stCxn id="124" idx="2"/>
            <a:endCxn id="861" idx="0"/>
          </p:cNvCxnSpPr>
          <p:nvPr/>
        </p:nvCxnSpPr>
        <p:spPr>
          <a:xfrm rot="5400000">
            <a:off x="23088081" y="10831099"/>
            <a:ext cx="1049474" cy="983672"/>
          </a:xfrm>
          <a:prstGeom prst="bentConnector3">
            <a:avLst>
              <a:gd name="adj1" fmla="val 122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2" name="Соединительная линия уступом 851"/>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5" name="Соединительная линия уступом 854"/>
          <p:cNvCxnSpPr>
            <a:stCxn id="109" idx="2"/>
            <a:endCxn id="80" idx="0"/>
          </p:cNvCxnSpPr>
          <p:nvPr/>
        </p:nvCxnSpPr>
        <p:spPr>
          <a:xfrm rot="5400000">
            <a:off x="24057857" y="7262205"/>
            <a:ext cx="240732" cy="42408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57" name="Прямоугольник 856"/>
          <p:cNvSpPr/>
          <p:nvPr/>
        </p:nvSpPr>
        <p:spPr>
          <a:xfrm>
            <a:off x="21081827"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a:t>
            </a:r>
            <a:endParaRPr lang="ru-RU" sz="700" dirty="0"/>
          </a:p>
        </p:txBody>
      </p:sp>
      <p:cxnSp>
        <p:nvCxnSpPr>
          <p:cNvPr id="873" name="Соединительная линия уступом 124"/>
          <p:cNvCxnSpPr>
            <a:stCxn id="280" idx="2"/>
            <a:endCxn id="857" idx="0"/>
          </p:cNvCxnSpPr>
          <p:nvPr/>
        </p:nvCxnSpPr>
        <p:spPr>
          <a:xfrm rot="5400000">
            <a:off x="21944988" y="12715304"/>
            <a:ext cx="235985" cy="10359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0" name="Соединительная линия уступом 124"/>
          <p:cNvCxnSpPr>
            <a:stCxn id="176" idx="2"/>
            <a:endCxn id="235" idx="0"/>
          </p:cNvCxnSpPr>
          <p:nvPr/>
        </p:nvCxnSpPr>
        <p:spPr>
          <a:xfrm rot="16200000" flipH="1">
            <a:off x="22732754" y="13744801"/>
            <a:ext cx="230333" cy="5283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2" name="Соединительная линия уступом 124"/>
          <p:cNvCxnSpPr>
            <a:stCxn id="176" idx="2"/>
            <a:endCxn id="238" idx="0"/>
          </p:cNvCxnSpPr>
          <p:nvPr/>
        </p:nvCxnSpPr>
        <p:spPr>
          <a:xfrm rot="5400000">
            <a:off x="22209118" y="13749510"/>
            <a:ext cx="230333" cy="51892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4" name="Соединительная линия уступом 124"/>
          <p:cNvCxnSpPr>
            <a:stCxn id="336" idx="2"/>
            <a:endCxn id="235" idx="0"/>
          </p:cNvCxnSpPr>
          <p:nvPr/>
        </p:nvCxnSpPr>
        <p:spPr>
          <a:xfrm rot="5400000">
            <a:off x="23252184" y="13757508"/>
            <a:ext cx="226543" cy="5067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857" idx="2"/>
            <a:endCxn id="238" idx="0"/>
          </p:cNvCxnSpPr>
          <p:nvPr/>
        </p:nvCxnSpPr>
        <p:spPr>
          <a:xfrm rot="16200000" flipH="1">
            <a:off x="21688478" y="13747798"/>
            <a:ext cx="232855" cy="5198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39511</TotalTime>
  <Words>4141</Words>
  <Application>Microsoft Office PowerPoint</Application>
  <PresentationFormat>Произвольный</PresentationFormat>
  <Paragraphs>338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2147</cp:revision>
  <dcterms:created xsi:type="dcterms:W3CDTF">2018-10-23T08:09:21Z</dcterms:created>
  <dcterms:modified xsi:type="dcterms:W3CDTF">2021-11-01T11:54:19Z</dcterms:modified>
</cp:coreProperties>
</file>