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8812" autoAdjust="0"/>
  </p:normalViewPr>
  <p:slideViewPr>
    <p:cSldViewPr snapToGrid="0">
      <p:cViewPr>
        <p:scale>
          <a:sx n="100" d="100"/>
          <a:sy n="100" d="100"/>
        </p:scale>
        <p:origin x="72" y="-4524"/>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24.06.2021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24.06.2021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24.06.2021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24.06.2021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24.06.2021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24.06.2021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24.06.2021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24.06.2021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24.06.2021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24.06.2021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24.06.2021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24.06.2021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24.06.2021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u.wikipedia.org/w/index.php?title=%D0%A7%D1%83%D0%BB%D0%B0%D1%87%D0%B0%D0%BA%D1%80%D0%B0%D0%BF%D0%BE%D0%BD%D0%B3%D1%81%D0%B5&amp;action=edit&amp;redlink=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ru.wikipedia.org/wiki/&#1063;&#1091;&#1083;&#1072;_&#1063;&#1072;&#1082;&#1088;&#1072;&#1073;&#1086;&#108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Прямоугольник 477"/>
          <p:cNvSpPr/>
          <p:nvPr/>
        </p:nvSpPr>
        <p:spPr>
          <a:xfrm>
            <a:off x="6158995" y="1844516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Восстановить коммунистическую партию Сиама (их восстание будет с </a:t>
            </a:r>
            <a:r>
              <a:rPr lang="ru-RU" sz="1400" dirty="0" err="1" smtClean="0"/>
              <a:t>двуми</a:t>
            </a:r>
            <a:r>
              <a:rPr lang="ru-RU" sz="1400" dirty="0" smtClean="0"/>
              <a:t> </a:t>
            </a:r>
            <a:r>
              <a:rPr lang="ru-RU" sz="1400" dirty="0" err="1" smtClean="0"/>
              <a:t>стейтами</a:t>
            </a:r>
            <a:r>
              <a:rPr lang="ru-RU" sz="1400" dirty="0" smtClean="0"/>
              <a:t>, на границе с </a:t>
            </a:r>
            <a:r>
              <a:rPr lang="ru-RU" sz="1400" dirty="0" err="1" smtClean="0"/>
              <a:t>малайей</a:t>
            </a:r>
            <a:r>
              <a:rPr lang="ru-RU" sz="1400" dirty="0" smtClean="0"/>
              <a:t> и Лаосом)</a:t>
            </a:r>
            <a:endParaRPr lang="ru-RU" sz="1400" dirty="0"/>
          </a:p>
        </p:txBody>
      </p:sp>
      <p:cxnSp>
        <p:nvCxnSpPr>
          <p:cNvPr id="193" name="Прямая соединительная линия 192"/>
          <p:cNvCxnSpPr>
            <a:stCxn id="60" idx="3"/>
            <a:endCxn id="213" idx="1"/>
          </p:cNvCxnSpPr>
          <p:nvPr/>
        </p:nvCxnSpPr>
        <p:spPr>
          <a:xfrm flipV="1">
            <a:off x="4554092" y="9437133"/>
            <a:ext cx="2644876" cy="227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94" name="Shape 248"/>
          <p:cNvCxnSpPr>
            <a:stCxn id="19" idx="2"/>
            <a:endCxn id="210" idx="0"/>
          </p:cNvCxnSpPr>
          <p:nvPr/>
        </p:nvCxnSpPr>
        <p:spPr>
          <a:xfrm rot="16200000" flipH="1">
            <a:off x="6337031" y="5075417"/>
            <a:ext cx="312098" cy="11671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7" name="Прямоугольник 206"/>
          <p:cNvSpPr/>
          <p:nvPr/>
        </p:nvSpPr>
        <p:spPr>
          <a:xfrm>
            <a:off x="3664097"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Денонсация неравноправных договоров (</a:t>
            </a:r>
            <a:r>
              <a:rPr lang="ru-RU" sz="1400" dirty="0" err="1" smtClean="0"/>
              <a:t>ист</a:t>
            </a:r>
            <a:r>
              <a:rPr lang="ru-RU" sz="1400" dirty="0" smtClean="0"/>
              <a:t> 1936) </a:t>
            </a:r>
            <a:r>
              <a:rPr lang="ru-RU" sz="300" dirty="0" smtClean="0"/>
              <a:t>(Однажды на заседании кабинета министров выяснилось, что бывшее правительство абсолютной монархии взяло займы из-за границы под очень высокие процентные ставки. Приди согласился договориться о снижении процентной ставки по ссуде, а также наладить дружеские отношения с зарубежными странами. [9] : 442–4 Он уехал в Триест, Королевство Италия. В октябре 1936 года с генеральным секретарем Муссолини Муссолини пообещал как можно скорее расторгнуть несправедливый контракт [9] : 446–447 для переговоров с Французской Республикой, нацистской Германией и Соединенным Королевством. договор несправедлив, но сэр </a:t>
            </a:r>
            <a:r>
              <a:rPr lang="ru-RU" sz="300" dirty="0" err="1" smtClean="0"/>
              <a:t>Сэмюэл</a:t>
            </a:r>
            <a:r>
              <a:rPr lang="ru-RU" sz="300" dirty="0" smtClean="0"/>
              <a:t> Хорн (</a:t>
            </a:r>
            <a:r>
              <a:rPr lang="ru-RU" sz="300" dirty="0" err="1" smtClean="0"/>
              <a:t>Samuel</a:t>
            </a:r>
            <a:r>
              <a:rPr lang="ru-RU" sz="300" dirty="0" smtClean="0"/>
              <a:t> </a:t>
            </a:r>
            <a:r>
              <a:rPr lang="ru-RU" sz="300" dirty="0" err="1" smtClean="0"/>
              <a:t>Hoare</a:t>
            </a:r>
            <a:r>
              <a:rPr lang="ru-RU" sz="300" dirty="0" smtClean="0"/>
              <a:t>) согласился снизить процент по ссуде [9] : 447-9.снижается с 6% до 4%, что экономит бюджет 600 000–700 000 Бат в год в течение 30 лет [11] : 127 Конгресс поблагодарил Приди за предоставленную возможность [11] : 127 Позже Приди встретился с госсекретарем США </a:t>
            </a:r>
            <a:r>
              <a:rPr lang="ru-RU" sz="300" dirty="0" err="1" smtClean="0"/>
              <a:t>Кордалом</a:t>
            </a:r>
            <a:r>
              <a:rPr lang="ru-RU" sz="300" dirty="0" smtClean="0"/>
              <a:t> </a:t>
            </a:r>
            <a:r>
              <a:rPr lang="ru-RU" sz="300" dirty="0" err="1" smtClean="0"/>
              <a:t>Халом</a:t>
            </a:r>
            <a:r>
              <a:rPr lang="ru-RU" sz="300" dirty="0" smtClean="0"/>
              <a:t> в Вашингтоне. и получил ответ, что расторжение договора несправедливо, как только Наконец, он посетил Император Хирохито Японии и премьер-министр Японии Он отверг политику желто-белой кожи. Но что касается несправедливого договора, Япония отказалась [9] : 449–51.))</a:t>
            </a:r>
            <a:endParaRPr lang="ru-RU" sz="300" dirty="0"/>
          </a:p>
        </p:txBody>
      </p:sp>
      <p:sp>
        <p:nvSpPr>
          <p:cNvPr id="210" name="Прямоугольник 209"/>
          <p:cNvSpPr/>
          <p:nvPr/>
        </p:nvSpPr>
        <p:spPr>
          <a:xfrm>
            <a:off x="6018693" y="581503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Восстановление таможенной независимости (</a:t>
            </a:r>
            <a:r>
              <a:rPr lang="ru-RU" sz="1400" dirty="0" err="1" smtClean="0"/>
              <a:t>ист</a:t>
            </a:r>
            <a:r>
              <a:rPr lang="ru-RU" sz="1400" dirty="0" smtClean="0"/>
              <a:t> 1936) </a:t>
            </a:r>
            <a:endParaRPr lang="ru-RU" sz="1400" dirty="0"/>
          </a:p>
        </p:txBody>
      </p:sp>
      <p:sp>
        <p:nvSpPr>
          <p:cNvPr id="213" name="Прямоугольник 212"/>
          <p:cNvSpPr/>
          <p:nvPr/>
        </p:nvSpPr>
        <p:spPr>
          <a:xfrm>
            <a:off x="7198968" y="88971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Национализация неугодных национальных кампаний (</a:t>
            </a:r>
            <a:r>
              <a:rPr lang="ru-RU" sz="1400" dirty="0" err="1" smtClean="0"/>
              <a:t>ист</a:t>
            </a:r>
            <a:r>
              <a:rPr lang="ru-RU" sz="1400" dirty="0" smtClean="0"/>
              <a:t> после </a:t>
            </a:r>
            <a:r>
              <a:rPr lang="ru-RU" sz="1400" dirty="0" err="1" smtClean="0"/>
              <a:t>фаш</a:t>
            </a:r>
            <a:r>
              <a:rPr lang="ru-RU" sz="1400" dirty="0" smtClean="0"/>
              <a:t> переворота)</a:t>
            </a:r>
            <a:endParaRPr lang="ru-RU" sz="1400" dirty="0"/>
          </a:p>
        </p:txBody>
      </p:sp>
      <p:sp>
        <p:nvSpPr>
          <p:cNvPr id="214" name="Прямоугольник 213"/>
          <p:cNvSpPr/>
          <p:nvPr/>
        </p:nvSpPr>
        <p:spPr>
          <a:xfrm>
            <a:off x="17206955" y="1845208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«Третий путь» (Народная Партия, </a:t>
            </a:r>
            <a:r>
              <a:rPr lang="ru-RU" sz="1400" dirty="0" err="1" smtClean="0"/>
              <a:t>подъидеология</a:t>
            </a:r>
            <a:r>
              <a:rPr lang="ru-RU" sz="1400" dirty="0" smtClean="0"/>
              <a:t> социал-демократия)</a:t>
            </a:r>
            <a:endParaRPr lang="ru-RU" sz="1400" dirty="0"/>
          </a:p>
        </p:txBody>
      </p:sp>
      <p:sp>
        <p:nvSpPr>
          <p:cNvPr id="227" name="Прямоугольник 226"/>
          <p:cNvSpPr/>
          <p:nvPr/>
        </p:nvSpPr>
        <p:spPr>
          <a:xfrm>
            <a:off x="44409035" y="18451440"/>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Военная бюрократия </a:t>
            </a:r>
            <a:r>
              <a:rPr lang="ru-RU" sz="1400" dirty="0" err="1"/>
              <a:t>Пибунсонграма</a:t>
            </a:r>
            <a:endParaRPr lang="ru-RU" sz="1400" dirty="0"/>
          </a:p>
        </p:txBody>
      </p:sp>
      <p:sp>
        <p:nvSpPr>
          <p:cNvPr id="234" name="Прямоугольник 233"/>
          <p:cNvSpPr/>
          <p:nvPr/>
        </p:nvSpPr>
        <p:spPr>
          <a:xfrm>
            <a:off x="44409035" y="2012274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Политика ультранационализма (страна станет называться </a:t>
            </a:r>
            <a:r>
              <a:rPr lang="ru-RU" sz="1400" dirty="0" err="1" smtClean="0"/>
              <a:t>Тайланд</a:t>
            </a:r>
            <a:r>
              <a:rPr lang="ru-RU" sz="1400" dirty="0" smtClean="0"/>
              <a:t>)</a:t>
            </a:r>
            <a:endParaRPr lang="ru-RU" sz="1400" dirty="0"/>
          </a:p>
        </p:txBody>
      </p:sp>
      <p:sp>
        <p:nvSpPr>
          <p:cNvPr id="236" name="Прямоугольник 235"/>
          <p:cNvSpPr/>
          <p:nvPr/>
        </p:nvSpPr>
        <p:spPr>
          <a:xfrm>
            <a:off x="7198867"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Смешанные государственно-частные промышленные кампании</a:t>
            </a:r>
          </a:p>
        </p:txBody>
      </p:sp>
      <p:sp>
        <p:nvSpPr>
          <p:cNvPr id="239" name="Прямоугольник 238"/>
          <p:cNvSpPr/>
          <p:nvPr/>
        </p:nvSpPr>
        <p:spPr>
          <a:xfrm>
            <a:off x="44409035"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Договор о дружбе с Японией</a:t>
            </a:r>
            <a:endParaRPr lang="ru-RU" sz="1400" dirty="0"/>
          </a:p>
        </p:txBody>
      </p:sp>
      <p:sp>
        <p:nvSpPr>
          <p:cNvPr id="240" name="Прямоугольник 239"/>
          <p:cNvSpPr/>
          <p:nvPr/>
        </p:nvSpPr>
        <p:spPr>
          <a:xfrm>
            <a:off x="40994251"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Ювачон</a:t>
            </a:r>
            <a:r>
              <a:rPr lang="ru-RU" sz="1400" dirty="0" smtClean="0"/>
              <a:t> </a:t>
            </a:r>
            <a:r>
              <a:rPr lang="ru-RU" sz="500" dirty="0" smtClean="0"/>
              <a:t>(военизированная организация </a:t>
            </a:r>
            <a:r>
              <a:rPr lang="ru-RU" sz="500" dirty="0" err="1" smtClean="0"/>
              <a:t>парамилитари</a:t>
            </a:r>
            <a:r>
              <a:rPr lang="ru-RU" sz="500" dirty="0" smtClean="0"/>
              <a:t>, созданная фельдмаршалом </a:t>
            </a:r>
            <a:r>
              <a:rPr lang="ru-RU" sz="500" dirty="0" err="1" smtClean="0"/>
              <a:t>Пибуном</a:t>
            </a:r>
            <a:r>
              <a:rPr lang="ru-RU" sz="500" dirty="0" smtClean="0"/>
              <a:t> </a:t>
            </a:r>
            <a:r>
              <a:rPr lang="ru-RU" sz="500" dirty="0" err="1" smtClean="0"/>
              <a:t>Сонгкрамом</a:t>
            </a:r>
            <a:r>
              <a:rPr lang="ru-RU" sz="500" dirty="0" smtClean="0"/>
              <a:t> в 1934 году Члены организации </a:t>
            </a:r>
            <a:r>
              <a:rPr lang="ru-RU" sz="500" dirty="0" err="1" smtClean="0"/>
              <a:t>Ювачон</a:t>
            </a:r>
            <a:r>
              <a:rPr lang="ru-RU" sz="500" dirty="0" smtClean="0"/>
              <a:t> проходили специальное военное обучение по программе подготовки воинов офицерского корпуса. В порядке обмена опытом несколько подразделений </a:t>
            </a:r>
            <a:r>
              <a:rPr lang="ru-RU" sz="500" dirty="0" err="1" smtClean="0"/>
              <a:t>Ювачон</a:t>
            </a:r>
            <a:r>
              <a:rPr lang="ru-RU" sz="500" dirty="0" smtClean="0"/>
              <a:t> проходили тренинги в США, Великобритании, а в 1935 году — в нацистской Германии, после чего </a:t>
            </a:r>
            <a:r>
              <a:rPr lang="ru-RU" sz="500" dirty="0" err="1" smtClean="0"/>
              <a:t>Ювачон</a:t>
            </a:r>
            <a:r>
              <a:rPr lang="ru-RU" sz="500" dirty="0" smtClean="0"/>
              <a:t> приобрела организационное и внешнее сходство, ритуалы как у </a:t>
            </a:r>
            <a:r>
              <a:rPr lang="ru-RU" sz="500" dirty="0" err="1" smtClean="0"/>
              <a:t>гитлер-югенда</a:t>
            </a:r>
            <a:r>
              <a:rPr lang="ru-RU" sz="500" dirty="0" smtClean="0"/>
              <a:t>.)</a:t>
            </a:r>
            <a:endParaRPr lang="ru-RU" sz="500" dirty="0"/>
          </a:p>
        </p:txBody>
      </p:sp>
      <p:sp>
        <p:nvSpPr>
          <p:cNvPr id="245" name="Прямоугольник 244"/>
          <p:cNvSpPr/>
          <p:nvPr/>
        </p:nvSpPr>
        <p:spPr>
          <a:xfrm>
            <a:off x="45552035"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Военное сотрудничество с Японией</a:t>
            </a:r>
            <a:endParaRPr lang="ru-RU" sz="1400" dirty="0"/>
          </a:p>
        </p:txBody>
      </p:sp>
      <p:sp>
        <p:nvSpPr>
          <p:cNvPr id="19" name="Прямоугольник 18"/>
          <p:cNvSpPr/>
          <p:nvPr/>
        </p:nvSpPr>
        <p:spPr>
          <a:xfrm>
            <a:off x="4851550" y="44229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Вывод валюты из золотого стандарта (</a:t>
            </a:r>
            <a:r>
              <a:rPr lang="ru-RU" sz="1400" dirty="0" err="1" smtClean="0"/>
              <a:t>ист</a:t>
            </a:r>
            <a:r>
              <a:rPr lang="ru-RU" sz="1400" dirty="0" smtClean="0"/>
              <a:t> 1936) </a:t>
            </a:r>
            <a:endParaRPr lang="ru-RU" sz="1400" dirty="0"/>
          </a:p>
        </p:txBody>
      </p:sp>
      <p:sp>
        <p:nvSpPr>
          <p:cNvPr id="20" name="Прямоугольник 19"/>
          <p:cNvSpPr/>
          <p:nvPr/>
        </p:nvSpPr>
        <p:spPr>
          <a:xfrm>
            <a:off x="42122691"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Культ личности </a:t>
            </a:r>
            <a:r>
              <a:rPr lang="ru-RU" sz="1400" dirty="0" err="1" smtClean="0"/>
              <a:t>Пибунсонграма</a:t>
            </a:r>
            <a:endParaRPr lang="ru-RU" sz="1400" dirty="0"/>
          </a:p>
        </p:txBody>
      </p:sp>
      <p:sp>
        <p:nvSpPr>
          <p:cNvPr id="21" name="Прямоугольник 20"/>
          <p:cNvSpPr/>
          <p:nvPr/>
        </p:nvSpPr>
        <p:spPr>
          <a:xfrm>
            <a:off x="46689775"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Двенадцать культурных мандатов</a:t>
            </a:r>
            <a:endParaRPr lang="ru-RU" sz="1400" dirty="0"/>
          </a:p>
        </p:txBody>
      </p:sp>
      <p:cxnSp>
        <p:nvCxnSpPr>
          <p:cNvPr id="24" name="Shape 248"/>
          <p:cNvCxnSpPr>
            <a:stCxn id="19" idx="2"/>
            <a:endCxn id="207" idx="0"/>
          </p:cNvCxnSpPr>
          <p:nvPr/>
        </p:nvCxnSpPr>
        <p:spPr>
          <a:xfrm rot="5400000">
            <a:off x="5160043" y="5064954"/>
            <a:ext cx="311480" cy="11874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 name="Прямоугольник 26"/>
          <p:cNvSpPr/>
          <p:nvPr/>
        </p:nvSpPr>
        <p:spPr>
          <a:xfrm>
            <a:off x="1250724"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Заключить новый договор с Францией (</a:t>
            </a:r>
            <a:r>
              <a:rPr lang="ru-RU" sz="1400" dirty="0" err="1" smtClean="0"/>
              <a:t>ист</a:t>
            </a:r>
            <a:r>
              <a:rPr lang="ru-RU" sz="1400" dirty="0" smtClean="0"/>
              <a:t> 1937) </a:t>
            </a:r>
            <a:endParaRPr lang="ru-RU" sz="1400" dirty="0"/>
          </a:p>
        </p:txBody>
      </p:sp>
      <p:sp>
        <p:nvSpPr>
          <p:cNvPr id="28" name="Прямоугольник 27"/>
          <p:cNvSpPr/>
          <p:nvPr/>
        </p:nvSpPr>
        <p:spPr>
          <a:xfrm>
            <a:off x="3668646" y="737481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Инвестиции из Великобритании и США (</a:t>
            </a:r>
            <a:r>
              <a:rPr lang="ru-RU" sz="1400" dirty="0" err="1" smtClean="0"/>
              <a:t>ист</a:t>
            </a:r>
            <a:r>
              <a:rPr lang="ru-RU" sz="1400" dirty="0" smtClean="0"/>
              <a:t> 1937) </a:t>
            </a:r>
            <a:endParaRPr lang="ru-RU" sz="1400" dirty="0"/>
          </a:p>
        </p:txBody>
      </p:sp>
      <p:sp>
        <p:nvSpPr>
          <p:cNvPr id="29" name="Прямоугольник 28"/>
          <p:cNvSpPr/>
          <p:nvPr/>
        </p:nvSpPr>
        <p:spPr>
          <a:xfrm>
            <a:off x="6018334" y="73907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Привлечь вложения скандинавских стран (Дании Швеции Норвегии) (</a:t>
            </a:r>
            <a:r>
              <a:rPr lang="ru-RU" sz="1400" dirty="0" err="1" smtClean="0"/>
              <a:t>ист</a:t>
            </a:r>
            <a:r>
              <a:rPr lang="ru-RU" sz="1400" dirty="0" smtClean="0"/>
              <a:t> 1937) </a:t>
            </a:r>
            <a:endParaRPr lang="ru-RU" sz="1400" dirty="0"/>
          </a:p>
        </p:txBody>
      </p:sp>
      <p:sp>
        <p:nvSpPr>
          <p:cNvPr id="30" name="Прямоугольник 29"/>
          <p:cNvSpPr/>
          <p:nvPr/>
        </p:nvSpPr>
        <p:spPr>
          <a:xfrm>
            <a:off x="8368021" y="737936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Итальянские и Германские концессии (</a:t>
            </a:r>
            <a:r>
              <a:rPr lang="ru-RU" sz="1400" dirty="0" err="1" smtClean="0"/>
              <a:t>ист</a:t>
            </a:r>
            <a:r>
              <a:rPr lang="ru-RU" sz="1400" dirty="0" smtClean="0"/>
              <a:t> 1937) </a:t>
            </a:r>
            <a:endParaRPr lang="ru-RU" sz="1400" dirty="0"/>
          </a:p>
        </p:txBody>
      </p:sp>
      <p:sp>
        <p:nvSpPr>
          <p:cNvPr id="54" name="Прямоугольник 53"/>
          <p:cNvSpPr/>
          <p:nvPr/>
        </p:nvSpPr>
        <p:spPr>
          <a:xfrm>
            <a:off x="18261755" y="155858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Закон о земельном максимуме (никто не мог получить более 8га земли) (</a:t>
            </a:r>
            <a:r>
              <a:rPr lang="ru-RU" sz="1400" dirty="0" err="1" smtClean="0"/>
              <a:t>ист</a:t>
            </a:r>
            <a:r>
              <a:rPr lang="ru-RU" sz="1400" dirty="0" smtClean="0"/>
              <a:t> 1936) </a:t>
            </a:r>
            <a:endParaRPr lang="ru-RU" sz="1400" dirty="0"/>
          </a:p>
        </p:txBody>
      </p:sp>
      <p:sp>
        <p:nvSpPr>
          <p:cNvPr id="55" name="Прямоугольник 54"/>
          <p:cNvSpPr/>
          <p:nvPr/>
        </p:nvSpPr>
        <p:spPr>
          <a:xfrm>
            <a:off x="23177179" y="1558880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системы медицинского обслуживания (</a:t>
            </a:r>
            <a:r>
              <a:rPr lang="ru-RU" sz="1400" dirty="0" err="1" smtClean="0"/>
              <a:t>ист</a:t>
            </a:r>
            <a:r>
              <a:rPr lang="ru-RU" sz="1400" dirty="0" smtClean="0"/>
              <a:t> 1937) </a:t>
            </a:r>
            <a:endParaRPr lang="ru-RU" sz="1400" dirty="0"/>
          </a:p>
        </p:txBody>
      </p:sp>
      <p:sp>
        <p:nvSpPr>
          <p:cNvPr id="56" name="Прямоугольник 55"/>
          <p:cNvSpPr/>
          <p:nvPr/>
        </p:nvSpPr>
        <p:spPr>
          <a:xfrm>
            <a:off x="17209711" y="200347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Воскресить Проект «Жёлтой книги» </a:t>
            </a:r>
            <a:r>
              <a:rPr lang="ru-RU" sz="900" dirty="0" smtClean="0"/>
              <a:t>(Национальная экономическая политика - полная национализация промышленности, торговли, транспорта, сельского хозяйства, всей страны)</a:t>
            </a:r>
            <a:endParaRPr lang="ru-RU" sz="1000" dirty="0"/>
          </a:p>
        </p:txBody>
      </p:sp>
      <p:sp>
        <p:nvSpPr>
          <p:cNvPr id="57" name="Прямоугольник 56"/>
          <p:cNvSpPr/>
          <p:nvPr/>
        </p:nvSpPr>
        <p:spPr>
          <a:xfrm>
            <a:off x="16034657" y="2292149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рабочего законодательства </a:t>
            </a:r>
            <a:r>
              <a:rPr lang="ru-RU" sz="1200" dirty="0" smtClean="0"/>
              <a:t>(минимальный возраст рабочих, фиксированная </a:t>
            </a:r>
            <a:r>
              <a:rPr lang="ru-RU" sz="1200" dirty="0" err="1" smtClean="0"/>
              <a:t>зп</a:t>
            </a:r>
            <a:r>
              <a:rPr lang="ru-RU" sz="1200" dirty="0" smtClean="0"/>
              <a:t>, пособие по болезням)</a:t>
            </a:r>
            <a:endParaRPr lang="ru-RU" sz="1200" dirty="0"/>
          </a:p>
        </p:txBody>
      </p:sp>
      <p:sp>
        <p:nvSpPr>
          <p:cNvPr id="58" name="Прямоугольник 57"/>
          <p:cNvSpPr/>
          <p:nvPr/>
        </p:nvSpPr>
        <p:spPr>
          <a:xfrm>
            <a:off x="4853826" y="1030514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Университет </a:t>
            </a:r>
            <a:r>
              <a:rPr lang="ru-RU" sz="1400" dirty="0" err="1" smtClean="0"/>
              <a:t>Касетсарт</a:t>
            </a:r>
            <a:endParaRPr lang="ru-RU" sz="1400" dirty="0"/>
          </a:p>
        </p:txBody>
      </p:sp>
      <p:sp>
        <p:nvSpPr>
          <p:cNvPr id="59" name="Прямоугольник 58"/>
          <p:cNvSpPr/>
          <p:nvPr/>
        </p:nvSpPr>
        <p:spPr>
          <a:xfrm>
            <a:off x="65739" y="8893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сахарного завода (</a:t>
            </a:r>
            <a:r>
              <a:rPr lang="ru-RU" sz="1400" dirty="0" err="1" smtClean="0"/>
              <a:t>ист</a:t>
            </a:r>
            <a:r>
              <a:rPr lang="ru-RU" sz="1400" dirty="0" smtClean="0"/>
              <a:t> 1937) </a:t>
            </a:r>
            <a:endParaRPr lang="ru-RU" sz="1400" dirty="0"/>
          </a:p>
        </p:txBody>
      </p:sp>
      <p:sp>
        <p:nvSpPr>
          <p:cNvPr id="60" name="Прямоугольник 59"/>
          <p:cNvSpPr/>
          <p:nvPr/>
        </p:nvSpPr>
        <p:spPr>
          <a:xfrm>
            <a:off x="2438174" y="889940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Пойти на компромисс Великобританией</a:t>
            </a:r>
            <a:endParaRPr lang="ru-RU" sz="1400" dirty="0"/>
          </a:p>
        </p:txBody>
      </p:sp>
      <p:cxnSp>
        <p:nvCxnSpPr>
          <p:cNvPr id="63" name="Shape 248"/>
          <p:cNvCxnSpPr>
            <a:stCxn id="27" idx="2"/>
            <a:endCxn id="60" idx="0"/>
          </p:cNvCxnSpPr>
          <p:nvPr/>
        </p:nvCxnSpPr>
        <p:spPr>
          <a:xfrm rot="16200000" flipH="1">
            <a:off x="2685799" y="8089072"/>
            <a:ext cx="433219" cy="11874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6" name="Shape 248"/>
          <p:cNvCxnSpPr>
            <a:stCxn id="28" idx="2"/>
            <a:endCxn id="60" idx="0"/>
          </p:cNvCxnSpPr>
          <p:nvPr/>
        </p:nvCxnSpPr>
        <p:spPr>
          <a:xfrm rot="5400000">
            <a:off x="3889073" y="8061874"/>
            <a:ext cx="444593" cy="123047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9" name="Shape 248"/>
          <p:cNvCxnSpPr>
            <a:stCxn id="29" idx="2"/>
            <a:endCxn id="60" idx="0"/>
          </p:cNvCxnSpPr>
          <p:nvPr/>
        </p:nvCxnSpPr>
        <p:spPr>
          <a:xfrm rot="5400000">
            <a:off x="5071878" y="6894991"/>
            <a:ext cx="428671" cy="358016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2" name="Shape 248"/>
          <p:cNvCxnSpPr>
            <a:stCxn id="30" idx="2"/>
            <a:endCxn id="60" idx="0"/>
          </p:cNvCxnSpPr>
          <p:nvPr/>
        </p:nvCxnSpPr>
        <p:spPr>
          <a:xfrm rot="5400000">
            <a:off x="6241035" y="5714462"/>
            <a:ext cx="440044" cy="59298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5" name="Shape 248"/>
          <p:cNvCxnSpPr>
            <a:stCxn id="27" idx="2"/>
            <a:endCxn id="213" idx="0"/>
          </p:cNvCxnSpPr>
          <p:nvPr/>
        </p:nvCxnSpPr>
        <p:spPr>
          <a:xfrm rot="16200000" flipH="1">
            <a:off x="5067333" y="5707538"/>
            <a:ext cx="430945" cy="594824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8" name="Shape 248"/>
          <p:cNvCxnSpPr>
            <a:stCxn id="28" idx="2"/>
            <a:endCxn id="213" idx="0"/>
          </p:cNvCxnSpPr>
          <p:nvPr/>
        </p:nvCxnSpPr>
        <p:spPr>
          <a:xfrm rot="16200000" flipH="1">
            <a:off x="6270607" y="6910812"/>
            <a:ext cx="442319" cy="35303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1" name="Shape 248"/>
          <p:cNvCxnSpPr>
            <a:stCxn id="29" idx="2"/>
            <a:endCxn id="213" idx="0"/>
          </p:cNvCxnSpPr>
          <p:nvPr/>
        </p:nvCxnSpPr>
        <p:spPr>
          <a:xfrm rot="16200000" flipH="1">
            <a:off x="7453412" y="8093617"/>
            <a:ext cx="426397" cy="118063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4" name="Shape 248"/>
          <p:cNvCxnSpPr>
            <a:stCxn id="30" idx="2"/>
            <a:endCxn id="213" idx="0"/>
          </p:cNvCxnSpPr>
          <p:nvPr/>
        </p:nvCxnSpPr>
        <p:spPr>
          <a:xfrm rot="5400000">
            <a:off x="8622569" y="8093722"/>
            <a:ext cx="437770" cy="116905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7" name="Shape 248"/>
          <p:cNvCxnSpPr>
            <a:stCxn id="213" idx="2"/>
            <a:endCxn id="58" idx="0"/>
          </p:cNvCxnSpPr>
          <p:nvPr/>
        </p:nvCxnSpPr>
        <p:spPr>
          <a:xfrm rot="5400000">
            <a:off x="6920349" y="8968569"/>
            <a:ext cx="328015" cy="23451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0" name="Shape 248"/>
          <p:cNvCxnSpPr>
            <a:stCxn id="60" idx="2"/>
            <a:endCxn id="58" idx="0"/>
          </p:cNvCxnSpPr>
          <p:nvPr/>
        </p:nvCxnSpPr>
        <p:spPr>
          <a:xfrm rot="16200000" flipH="1">
            <a:off x="4541089" y="8934451"/>
            <a:ext cx="325741" cy="241565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3" name="Прямоугольник 92"/>
          <p:cNvSpPr/>
          <p:nvPr/>
        </p:nvSpPr>
        <p:spPr>
          <a:xfrm>
            <a:off x="9577034" y="889979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пивоваренного завода (</a:t>
            </a:r>
            <a:r>
              <a:rPr lang="ru-RU" sz="1400" dirty="0" err="1" smtClean="0"/>
              <a:t>ист</a:t>
            </a:r>
            <a:r>
              <a:rPr lang="ru-RU" sz="1400" dirty="0" smtClean="0"/>
              <a:t> 1938) </a:t>
            </a:r>
            <a:endParaRPr lang="ru-RU" sz="1400" dirty="0"/>
          </a:p>
        </p:txBody>
      </p:sp>
      <p:sp>
        <p:nvSpPr>
          <p:cNvPr id="94" name="Прямоугольник 93"/>
          <p:cNvSpPr/>
          <p:nvPr/>
        </p:nvSpPr>
        <p:spPr>
          <a:xfrm>
            <a:off x="2440448" y="1030740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Разделить добычу </a:t>
            </a:r>
          </a:p>
          <a:p>
            <a:pPr algn="ctr"/>
            <a:r>
              <a:rPr lang="ru-RU" sz="1400" dirty="0" smtClean="0"/>
              <a:t>олова</a:t>
            </a:r>
            <a:endParaRPr lang="ru-RU" sz="1400" dirty="0"/>
          </a:p>
        </p:txBody>
      </p:sp>
      <p:sp>
        <p:nvSpPr>
          <p:cNvPr id="95" name="Прямоугольник 94"/>
          <p:cNvSpPr/>
          <p:nvPr/>
        </p:nvSpPr>
        <p:spPr>
          <a:xfrm>
            <a:off x="7230810" y="1178138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Экспорт риса</a:t>
            </a:r>
            <a:endParaRPr lang="ru-RU" sz="1400" dirty="0"/>
          </a:p>
        </p:txBody>
      </p:sp>
      <p:sp>
        <p:nvSpPr>
          <p:cNvPr id="96" name="Прямоугольник 95"/>
          <p:cNvSpPr/>
          <p:nvPr/>
        </p:nvSpPr>
        <p:spPr>
          <a:xfrm>
            <a:off x="4858377" y="1178364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Сиамская цементная группа</a:t>
            </a:r>
            <a:endParaRPr lang="ru-RU" sz="1400" dirty="0"/>
          </a:p>
        </p:txBody>
      </p:sp>
      <p:cxnSp>
        <p:nvCxnSpPr>
          <p:cNvPr id="97" name="Прямая со стрелкой 96"/>
          <p:cNvCxnSpPr>
            <a:stCxn id="60" idx="2"/>
            <a:endCxn id="94" idx="0"/>
          </p:cNvCxnSpPr>
          <p:nvPr/>
        </p:nvCxnSpPr>
        <p:spPr>
          <a:xfrm>
            <a:off x="3496133" y="9979407"/>
            <a:ext cx="2274" cy="3279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0" name="Прямая со стрелкой 99"/>
          <p:cNvCxnSpPr>
            <a:stCxn id="213" idx="2"/>
            <a:endCxn id="236" idx="0"/>
          </p:cNvCxnSpPr>
          <p:nvPr/>
        </p:nvCxnSpPr>
        <p:spPr>
          <a:xfrm flipH="1">
            <a:off x="8256826" y="9977133"/>
            <a:ext cx="101" cy="3279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3" name="Прямоугольник 102"/>
          <p:cNvSpPr/>
          <p:nvPr/>
        </p:nvSpPr>
        <p:spPr>
          <a:xfrm>
            <a:off x="68012" y="1030967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Новые инвестиции в железную дорогу</a:t>
            </a:r>
            <a:endParaRPr lang="ru-RU" sz="1400" dirty="0"/>
          </a:p>
        </p:txBody>
      </p:sp>
      <p:sp>
        <p:nvSpPr>
          <p:cNvPr id="104" name="Прямоугольник 103"/>
          <p:cNvSpPr/>
          <p:nvPr/>
        </p:nvSpPr>
        <p:spPr>
          <a:xfrm>
            <a:off x="47813441" y="2292380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женской армии</a:t>
            </a:r>
            <a:endParaRPr lang="ru-RU" sz="1400" dirty="0"/>
          </a:p>
        </p:txBody>
      </p:sp>
      <p:sp>
        <p:nvSpPr>
          <p:cNvPr id="105" name="Прямоугольник 104"/>
          <p:cNvSpPr/>
          <p:nvPr/>
        </p:nvSpPr>
        <p:spPr>
          <a:xfrm>
            <a:off x="20734268" y="2005255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Искоренить военную коррупцию</a:t>
            </a:r>
            <a:endParaRPr lang="ru-RU" sz="1400" dirty="0"/>
          </a:p>
        </p:txBody>
      </p:sp>
      <p:cxnSp>
        <p:nvCxnSpPr>
          <p:cNvPr id="107" name="Shape 248"/>
          <p:cNvCxnSpPr>
            <a:stCxn id="60" idx="2"/>
            <a:endCxn id="103" idx="0"/>
          </p:cNvCxnSpPr>
          <p:nvPr/>
        </p:nvCxnSpPr>
        <p:spPr>
          <a:xfrm rot="5400000">
            <a:off x="2145918" y="8959460"/>
            <a:ext cx="330269" cy="237016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0" name="Прямоугольник 109"/>
          <p:cNvSpPr/>
          <p:nvPr/>
        </p:nvSpPr>
        <p:spPr>
          <a:xfrm>
            <a:off x="70285" y="117586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Очередной кредит на инфраструктуру</a:t>
            </a:r>
            <a:endParaRPr lang="ru-RU" sz="1400" dirty="0"/>
          </a:p>
        </p:txBody>
      </p:sp>
      <p:cxnSp>
        <p:nvCxnSpPr>
          <p:cNvPr id="111" name="Прямая со стрелкой 110"/>
          <p:cNvCxnSpPr>
            <a:stCxn id="103" idx="2"/>
            <a:endCxn id="110" idx="0"/>
          </p:cNvCxnSpPr>
          <p:nvPr/>
        </p:nvCxnSpPr>
        <p:spPr>
          <a:xfrm>
            <a:off x="1125971" y="11389676"/>
            <a:ext cx="2273" cy="3689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4" name="Прямая со стрелкой 113"/>
          <p:cNvCxnSpPr>
            <a:stCxn id="58" idx="2"/>
            <a:endCxn id="96" idx="0"/>
          </p:cNvCxnSpPr>
          <p:nvPr/>
        </p:nvCxnSpPr>
        <p:spPr>
          <a:xfrm>
            <a:off x="5911785" y="11385148"/>
            <a:ext cx="4551" cy="3985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 name="Shape 248"/>
          <p:cNvCxnSpPr>
            <a:stCxn id="58" idx="2"/>
            <a:endCxn id="95" idx="0"/>
          </p:cNvCxnSpPr>
          <p:nvPr/>
        </p:nvCxnSpPr>
        <p:spPr>
          <a:xfrm rot="16200000" flipH="1">
            <a:off x="6902161" y="10394772"/>
            <a:ext cx="396233" cy="23769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p:cNvSpPr/>
          <p:nvPr/>
        </p:nvSpPr>
        <p:spPr>
          <a:xfrm>
            <a:off x="2483664" y="1178365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каучуковых плантаций</a:t>
            </a:r>
            <a:endParaRPr lang="ru-RU" sz="1400" dirty="0"/>
          </a:p>
        </p:txBody>
      </p:sp>
      <p:cxnSp>
        <p:nvCxnSpPr>
          <p:cNvPr id="128" name="Shape 248"/>
          <p:cNvCxnSpPr>
            <a:stCxn id="58" idx="2"/>
            <a:endCxn id="127" idx="0"/>
          </p:cNvCxnSpPr>
          <p:nvPr/>
        </p:nvCxnSpPr>
        <p:spPr>
          <a:xfrm rot="5400000">
            <a:off x="4527451" y="10399320"/>
            <a:ext cx="398507" cy="237016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1" name="Прямоугольник 130"/>
          <p:cNvSpPr/>
          <p:nvPr/>
        </p:nvSpPr>
        <p:spPr>
          <a:xfrm>
            <a:off x="9575852"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Национализировать имущество китайских ростовщиков </a:t>
            </a:r>
          </a:p>
        </p:txBody>
      </p:sp>
      <p:sp>
        <p:nvSpPr>
          <p:cNvPr id="132" name="Прямоугольник 131"/>
          <p:cNvSpPr/>
          <p:nvPr/>
        </p:nvSpPr>
        <p:spPr>
          <a:xfrm>
            <a:off x="9578127" y="117836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Основание «Тай </a:t>
            </a:r>
            <a:r>
              <a:rPr lang="ru-RU" sz="1400" dirty="0" err="1" smtClean="0"/>
              <a:t>Ниа</a:t>
            </a:r>
            <a:r>
              <a:rPr lang="ru-RU" sz="1400" dirty="0" smtClean="0"/>
              <a:t> </a:t>
            </a:r>
            <a:r>
              <a:rPr lang="ru-RU" sz="1400" dirty="0" err="1" smtClean="0"/>
              <a:t>Паничако</a:t>
            </a:r>
            <a:r>
              <a:rPr lang="ru-RU" sz="1400" dirty="0" smtClean="0"/>
              <a:t>» (Объединит </a:t>
            </a:r>
            <a:r>
              <a:rPr lang="ru-RU" sz="1400" dirty="0" err="1" smtClean="0"/>
              <a:t>лесо</a:t>
            </a:r>
            <a:r>
              <a:rPr lang="ru-RU" sz="1400" dirty="0" smtClean="0"/>
              <a:t> и оловодобывающие предприятия) (</a:t>
            </a:r>
            <a:r>
              <a:rPr lang="ru-RU" sz="1400" dirty="0" err="1" smtClean="0"/>
              <a:t>ист</a:t>
            </a:r>
            <a:r>
              <a:rPr lang="ru-RU" sz="1400" dirty="0" smtClean="0"/>
              <a:t> 1938)</a:t>
            </a:r>
          </a:p>
        </p:txBody>
      </p:sp>
      <p:cxnSp>
        <p:nvCxnSpPr>
          <p:cNvPr id="133" name="Shape 248"/>
          <p:cNvCxnSpPr>
            <a:stCxn id="213" idx="2"/>
            <a:endCxn id="131" idx="0"/>
          </p:cNvCxnSpPr>
          <p:nvPr/>
        </p:nvCxnSpPr>
        <p:spPr>
          <a:xfrm rot="16200000" flipH="1">
            <a:off x="9273412" y="8960648"/>
            <a:ext cx="343914" cy="23768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6" name="Прямая со стрелкой 135"/>
          <p:cNvCxnSpPr>
            <a:stCxn id="131" idx="2"/>
            <a:endCxn id="132" idx="0"/>
          </p:cNvCxnSpPr>
          <p:nvPr/>
        </p:nvCxnSpPr>
        <p:spPr>
          <a:xfrm>
            <a:off x="10633811" y="11401047"/>
            <a:ext cx="2275" cy="3825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9" name="Прямоугольник 138"/>
          <p:cNvSpPr/>
          <p:nvPr/>
        </p:nvSpPr>
        <p:spPr>
          <a:xfrm>
            <a:off x="34577380" y="1844910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династию </a:t>
            </a:r>
            <a:r>
              <a:rPr lang="ru-RU" sz="1400" dirty="0" err="1" smtClean="0"/>
              <a:t>Чакри</a:t>
            </a:r>
            <a:r>
              <a:rPr lang="ru-RU" sz="1400" dirty="0" smtClean="0"/>
              <a:t> </a:t>
            </a:r>
            <a:r>
              <a:rPr lang="ru-RU" sz="600" dirty="0" smtClean="0"/>
              <a:t>(после </a:t>
            </a:r>
            <a:r>
              <a:rPr lang="ru-RU" sz="600" dirty="0"/>
              <a:t>того, как он отрекся от престола Он все еще жил в Англии, но часто </a:t>
            </a:r>
            <a:r>
              <a:rPr lang="ru-RU" sz="600" dirty="0" err="1"/>
              <a:t>болел.К</a:t>
            </a:r>
            <a:r>
              <a:rPr lang="ru-RU" sz="600" dirty="0"/>
              <a:t> 1937 году он очень сильно заболел дизентерией Короля ( печень ), но врачи лечили его до нормального состояния. Его болезнь последовательно ухудшалась с декабря 1940 года, но продолжала ослабевать. До 30 мая 1941 года он внезапно скончался от сердечного приступа. В то время как в возрасте 48 лет</a:t>
            </a:r>
            <a:r>
              <a:rPr lang="ru-RU" sz="600" dirty="0" smtClean="0"/>
              <a:t>)</a:t>
            </a:r>
            <a:r>
              <a:rPr lang="ru-RU" sz="800" dirty="0" smtClean="0"/>
              <a:t> (</a:t>
            </a:r>
            <a:r>
              <a:rPr lang="ru-RU" sz="800" dirty="0" err="1" smtClean="0"/>
              <a:t>Бовондеж</a:t>
            </a:r>
            <a:r>
              <a:rPr lang="ru-RU" sz="800" dirty="0" smtClean="0"/>
              <a:t> </a:t>
            </a:r>
            <a:r>
              <a:rPr lang="ru-RU" sz="800" dirty="0" err="1" smtClean="0"/>
              <a:t>Критдакорн</a:t>
            </a:r>
            <a:r>
              <a:rPr lang="ru-RU" sz="800" dirty="0" smtClean="0"/>
              <a:t>) (</a:t>
            </a:r>
            <a:r>
              <a:rPr lang="th-TH" sz="800" dirty="0" smtClean="0"/>
              <a:t>พระองค์เจ้าบวรเดช</a:t>
            </a:r>
            <a:r>
              <a:rPr lang="ru-RU" sz="800" dirty="0" smtClean="0"/>
              <a:t>)</a:t>
            </a:r>
            <a:endParaRPr lang="ru-RU" sz="600" dirty="0"/>
          </a:p>
        </p:txBody>
      </p:sp>
      <p:sp>
        <p:nvSpPr>
          <p:cNvPr id="140" name="Прямоугольник 139"/>
          <p:cNvSpPr/>
          <p:nvPr/>
        </p:nvSpPr>
        <p:spPr>
          <a:xfrm>
            <a:off x="34577380" y="2004537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на трон Раму </a:t>
            </a:r>
            <a:r>
              <a:rPr lang="en-US" sz="1400" dirty="0" smtClean="0"/>
              <a:t>VII</a:t>
            </a:r>
            <a:r>
              <a:rPr lang="ru-RU" sz="1400" dirty="0"/>
              <a:t> </a:t>
            </a:r>
            <a:r>
              <a:rPr lang="ru-RU" sz="700" dirty="0"/>
              <a:t>(</a:t>
            </a:r>
            <a:r>
              <a:rPr lang="ru-RU" sz="200" dirty="0"/>
              <a:t>Таким образом, в совет вошли трое членов королевской семьи (дяди короля): принц </a:t>
            </a:r>
            <a:r>
              <a:rPr lang="ru-RU" sz="200" dirty="0" err="1"/>
              <a:t>Бханурангси</a:t>
            </a:r>
            <a:r>
              <a:rPr lang="ru-RU" sz="200" dirty="0"/>
              <a:t>, принц </a:t>
            </a:r>
            <a:r>
              <a:rPr lang="ru-RU" sz="200" dirty="0" err="1"/>
              <a:t>Нарис</a:t>
            </a:r>
            <a:r>
              <a:rPr lang="ru-RU" sz="200" dirty="0"/>
              <a:t> и принц </a:t>
            </a:r>
            <a:r>
              <a:rPr lang="ru-RU" sz="200" dirty="0" err="1"/>
              <a:t>Дамронг</a:t>
            </a:r>
            <a:r>
              <a:rPr lang="ru-RU" sz="200" dirty="0"/>
              <a:t> </a:t>
            </a:r>
            <a:r>
              <a:rPr lang="ru-RU" sz="200" dirty="0" err="1"/>
              <a:t>Ратчанубаб</a:t>
            </a:r>
            <a:r>
              <a:rPr lang="ru-RU" sz="200" dirty="0"/>
              <a:t>, а также два его сводных брата, принц </a:t>
            </a:r>
            <a:r>
              <a:rPr lang="ru-RU" sz="200" dirty="0" err="1"/>
              <a:t>Китиякон</a:t>
            </a:r>
            <a:r>
              <a:rPr lang="ru-RU" sz="200" dirty="0"/>
              <a:t> (принц </a:t>
            </a:r>
            <a:r>
              <a:rPr lang="ru-RU" sz="200" dirty="0" err="1"/>
              <a:t>Чантабури</a:t>
            </a:r>
            <a:r>
              <a:rPr lang="ru-RU" sz="200" dirty="0"/>
              <a:t>) и принц </a:t>
            </a:r>
            <a:r>
              <a:rPr lang="ru-RU" sz="200" dirty="0" err="1" smtClean="0"/>
              <a:t>Борипхат</a:t>
            </a:r>
            <a:r>
              <a:rPr lang="ru-RU" sz="200" dirty="0" smtClean="0"/>
              <a:t>) (будет </a:t>
            </a:r>
            <a:r>
              <a:rPr lang="ru-RU" sz="200" dirty="0" err="1" smtClean="0"/>
              <a:t>ивент</a:t>
            </a:r>
            <a:r>
              <a:rPr lang="ru-RU" sz="200" dirty="0" smtClean="0"/>
              <a:t> на то, Специальная глава тома 41 содержит королевские правила наследования престола. Выпущено 1 ноября 1924 г. относительно иерархии королевской семьи. которые должны иметь возможность наследовать престол, но Глава 5 касается тех, кто должен быть освобожден от престола. 	</a:t>
            </a:r>
            <a:r>
              <a:rPr lang="ru-RU" sz="300" dirty="0" smtClean="0"/>
              <a:t> наличие королевской жены, которая является иностранкой, то есть женщиной, первоначальное гражданство которой является гражданкой другой страны; кроме настоящих тайцев,</a:t>
            </a:r>
            <a:r>
              <a:rPr lang="ru-RU" sz="200" dirty="0" smtClean="0"/>
              <a:t>)</a:t>
            </a:r>
            <a:endParaRPr lang="ru-RU" sz="200" dirty="0"/>
          </a:p>
        </p:txBody>
      </p:sp>
      <p:sp>
        <p:nvSpPr>
          <p:cNvPr id="141" name="Прямоугольник 140"/>
          <p:cNvSpPr/>
          <p:nvPr/>
        </p:nvSpPr>
        <p:spPr>
          <a:xfrm>
            <a:off x="1257640" y="132462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Основание </a:t>
            </a:r>
            <a:r>
              <a:rPr lang="en-US" sz="1400" dirty="0" err="1" smtClean="0"/>
              <a:t>Chaiseri</a:t>
            </a:r>
            <a:r>
              <a:rPr lang="en-US" sz="1400" dirty="0" smtClean="0"/>
              <a:t> Metal and Rubber</a:t>
            </a:r>
            <a:r>
              <a:rPr lang="ru-RU" sz="1400" dirty="0" smtClean="0"/>
              <a:t> (</a:t>
            </a:r>
            <a:r>
              <a:rPr lang="ru-RU" sz="1400" dirty="0" err="1" smtClean="0"/>
              <a:t>ист</a:t>
            </a:r>
            <a:r>
              <a:rPr lang="ru-RU" sz="1400" dirty="0" smtClean="0"/>
              <a:t> 1939) (+ военные заводы, +% к синтетической резине)</a:t>
            </a:r>
            <a:endParaRPr lang="ru-RU" sz="1400" dirty="0"/>
          </a:p>
        </p:txBody>
      </p:sp>
      <p:sp>
        <p:nvSpPr>
          <p:cNvPr id="142" name="Прямоугольник 141"/>
          <p:cNvSpPr/>
          <p:nvPr/>
        </p:nvSpPr>
        <p:spPr>
          <a:xfrm>
            <a:off x="99853" y="145592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Завод по восстановлению транспортных средств </a:t>
            </a:r>
            <a:r>
              <a:rPr lang="ru-RU" sz="1100" dirty="0" smtClean="0"/>
              <a:t>(</a:t>
            </a:r>
            <a:r>
              <a:rPr lang="ru-RU" sz="1100" dirty="0" err="1" smtClean="0"/>
              <a:t>ист</a:t>
            </a:r>
            <a:r>
              <a:rPr lang="ru-RU" sz="1100" dirty="0" smtClean="0"/>
              <a:t> 1939) (+ военные заводы, +% к </a:t>
            </a:r>
            <a:r>
              <a:rPr lang="ru-RU" sz="1100" dirty="0" err="1" smtClean="0"/>
              <a:t>бронетранспорту</a:t>
            </a:r>
            <a:r>
              <a:rPr lang="ru-RU" sz="1100" dirty="0" smtClean="0"/>
              <a:t>)</a:t>
            </a:r>
            <a:endParaRPr lang="ru-RU" sz="1400" dirty="0"/>
          </a:p>
        </p:txBody>
      </p:sp>
      <p:sp>
        <p:nvSpPr>
          <p:cNvPr id="143" name="Прямоугольник 142"/>
          <p:cNvSpPr/>
          <p:nvPr/>
        </p:nvSpPr>
        <p:spPr>
          <a:xfrm>
            <a:off x="2456367" y="145546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Модернизация рельсовых систем </a:t>
            </a:r>
            <a:r>
              <a:rPr lang="ru-RU" sz="1000" dirty="0" smtClean="0"/>
              <a:t>(</a:t>
            </a:r>
            <a:r>
              <a:rPr lang="ru-RU" sz="1000" dirty="0" err="1" smtClean="0"/>
              <a:t>Чайзери</a:t>
            </a:r>
            <a:r>
              <a:rPr lang="ru-RU" sz="1000" dirty="0" smtClean="0"/>
              <a:t> является специалистом по рельсовым системам и участвовал в проектировании многих современных рельсовых систем.)</a:t>
            </a:r>
            <a:endParaRPr lang="ru-RU" sz="1000" dirty="0"/>
          </a:p>
        </p:txBody>
      </p:sp>
      <p:cxnSp>
        <p:nvCxnSpPr>
          <p:cNvPr id="144" name="Shape 248"/>
          <p:cNvCxnSpPr>
            <a:stCxn id="127" idx="2"/>
            <a:endCxn id="141" idx="0"/>
          </p:cNvCxnSpPr>
          <p:nvPr/>
        </p:nvCxnSpPr>
        <p:spPr>
          <a:xfrm rot="5400000">
            <a:off x="2737319" y="12441935"/>
            <a:ext cx="382585" cy="122602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7" name="Shape 248"/>
          <p:cNvCxnSpPr>
            <a:stCxn id="141" idx="2"/>
            <a:endCxn id="142" idx="0"/>
          </p:cNvCxnSpPr>
          <p:nvPr/>
        </p:nvCxnSpPr>
        <p:spPr>
          <a:xfrm rot="5400000">
            <a:off x="1620210" y="13863843"/>
            <a:ext cx="232993" cy="115778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0" name="Shape 248"/>
          <p:cNvCxnSpPr>
            <a:stCxn id="141" idx="2"/>
            <a:endCxn id="143" idx="0"/>
          </p:cNvCxnSpPr>
          <p:nvPr/>
        </p:nvCxnSpPr>
        <p:spPr>
          <a:xfrm rot="16200000" flipH="1">
            <a:off x="2800738" y="13841100"/>
            <a:ext cx="228448" cy="11987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Shape 248"/>
          <p:cNvCxnSpPr>
            <a:stCxn id="96" idx="2"/>
            <a:endCxn id="141" idx="0"/>
          </p:cNvCxnSpPr>
          <p:nvPr/>
        </p:nvCxnSpPr>
        <p:spPr>
          <a:xfrm rot="5400000">
            <a:off x="3924672" y="11254576"/>
            <a:ext cx="382592" cy="36007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6" name="Прямоугольник 155"/>
          <p:cNvSpPr/>
          <p:nvPr/>
        </p:nvSpPr>
        <p:spPr>
          <a:xfrm>
            <a:off x="4937232" y="36485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Начать добычу вольфрама в </a:t>
            </a:r>
            <a:r>
              <a:rPr lang="ru-RU" sz="1400" dirty="0" err="1" smtClean="0"/>
              <a:t>Накхоситхаммарте</a:t>
            </a:r>
            <a:r>
              <a:rPr lang="ru-RU" sz="1400" dirty="0" smtClean="0"/>
              <a:t> (при захвате Малайзии)</a:t>
            </a:r>
            <a:endParaRPr lang="ru-RU" sz="1400" dirty="0"/>
          </a:p>
        </p:txBody>
      </p:sp>
      <p:sp>
        <p:nvSpPr>
          <p:cNvPr id="83" name="Прямоугольник 82"/>
          <p:cNvSpPr/>
          <p:nvPr/>
        </p:nvSpPr>
        <p:spPr>
          <a:xfrm>
            <a:off x="8422716" y="1325988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Железная шахта в </a:t>
            </a:r>
            <a:r>
              <a:rPr lang="ru-RU" sz="1400" dirty="0" err="1" smtClean="0"/>
              <a:t>Канчанабури</a:t>
            </a:r>
            <a:endParaRPr lang="ru-RU" sz="1400" dirty="0"/>
          </a:p>
        </p:txBody>
      </p:sp>
      <p:cxnSp>
        <p:nvCxnSpPr>
          <p:cNvPr id="85" name="Shape 248"/>
          <p:cNvCxnSpPr>
            <a:stCxn id="96" idx="2"/>
            <a:endCxn id="83" idx="0"/>
          </p:cNvCxnSpPr>
          <p:nvPr/>
        </p:nvCxnSpPr>
        <p:spPr>
          <a:xfrm rot="16200000" flipH="1">
            <a:off x="7500385" y="11279598"/>
            <a:ext cx="396241" cy="35643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9" name="Прямоугольник 88"/>
          <p:cNvSpPr/>
          <p:nvPr/>
        </p:nvSpPr>
        <p:spPr>
          <a:xfrm>
            <a:off x="4851549" y="1326215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Институт имени короля </a:t>
            </a:r>
            <a:r>
              <a:rPr lang="ru-RU" sz="1400" dirty="0" err="1" smtClean="0"/>
              <a:t>Монгкута</a:t>
            </a:r>
            <a:endParaRPr lang="ru-RU" sz="1400" dirty="0"/>
          </a:p>
        </p:txBody>
      </p:sp>
      <p:cxnSp>
        <p:nvCxnSpPr>
          <p:cNvPr id="91" name="Прямая со стрелкой 90"/>
          <p:cNvCxnSpPr>
            <a:stCxn id="96" idx="2"/>
            <a:endCxn id="89" idx="0"/>
          </p:cNvCxnSpPr>
          <p:nvPr/>
        </p:nvCxnSpPr>
        <p:spPr>
          <a:xfrm flipH="1">
            <a:off x="5909508" y="12863648"/>
            <a:ext cx="6828" cy="39850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9" name="Прямоугольник 98"/>
          <p:cNvSpPr/>
          <p:nvPr/>
        </p:nvSpPr>
        <p:spPr>
          <a:xfrm>
            <a:off x="7233086" y="1455468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Рисообрабатывающие фабрики</a:t>
            </a:r>
            <a:endParaRPr lang="ru-RU" sz="1400" dirty="0"/>
          </a:p>
        </p:txBody>
      </p:sp>
      <p:cxnSp>
        <p:nvCxnSpPr>
          <p:cNvPr id="101" name="Прямая со стрелкой 100"/>
          <p:cNvCxnSpPr>
            <a:stCxn id="95" idx="2"/>
            <a:endCxn id="99" idx="0"/>
          </p:cNvCxnSpPr>
          <p:nvPr/>
        </p:nvCxnSpPr>
        <p:spPr>
          <a:xfrm>
            <a:off x="8288769" y="12861381"/>
            <a:ext cx="2276" cy="16933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8" name="Прямоугольник 107"/>
          <p:cNvSpPr/>
          <p:nvPr/>
        </p:nvSpPr>
        <p:spPr>
          <a:xfrm>
            <a:off x="9666937" y="145455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Добыча нефти на севере</a:t>
            </a:r>
            <a:endParaRPr lang="ru-RU" sz="1400" dirty="0"/>
          </a:p>
        </p:txBody>
      </p:sp>
      <p:cxnSp>
        <p:nvCxnSpPr>
          <p:cNvPr id="109" name="Shape 248"/>
          <p:cNvCxnSpPr>
            <a:stCxn id="83" idx="2"/>
            <a:endCxn id="108" idx="0"/>
          </p:cNvCxnSpPr>
          <p:nvPr/>
        </p:nvCxnSpPr>
        <p:spPr>
          <a:xfrm rot="16200000" flipH="1">
            <a:off x="9999936" y="13820627"/>
            <a:ext cx="205699" cy="12442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6" name="Shape 248"/>
          <p:cNvCxnSpPr>
            <a:stCxn id="30" idx="2"/>
            <a:endCxn id="93" idx="0"/>
          </p:cNvCxnSpPr>
          <p:nvPr/>
        </p:nvCxnSpPr>
        <p:spPr>
          <a:xfrm rot="16200000" flipH="1">
            <a:off x="9810272" y="8075070"/>
            <a:ext cx="440429" cy="12090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12" name="Shape 248"/>
          <p:cNvCxnSpPr>
            <a:stCxn id="29" idx="2"/>
            <a:endCxn id="93" idx="0"/>
          </p:cNvCxnSpPr>
          <p:nvPr/>
        </p:nvCxnSpPr>
        <p:spPr>
          <a:xfrm rot="16200000" flipH="1">
            <a:off x="8641115" y="6905914"/>
            <a:ext cx="429056" cy="3558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19" name="Shape 248"/>
          <p:cNvCxnSpPr>
            <a:stCxn id="27" idx="2"/>
            <a:endCxn id="59" idx="0"/>
          </p:cNvCxnSpPr>
          <p:nvPr/>
        </p:nvCxnSpPr>
        <p:spPr>
          <a:xfrm rot="5400000">
            <a:off x="1502540" y="8087347"/>
            <a:ext cx="427303" cy="11849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Shape 248"/>
          <p:cNvCxnSpPr>
            <a:stCxn id="28" idx="2"/>
            <a:endCxn id="59" idx="0"/>
          </p:cNvCxnSpPr>
          <p:nvPr/>
        </p:nvCxnSpPr>
        <p:spPr>
          <a:xfrm rot="5400000">
            <a:off x="2705814" y="6872699"/>
            <a:ext cx="438677" cy="36029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30" name="Прямоугольник 129"/>
          <p:cNvSpPr/>
          <p:nvPr/>
        </p:nvSpPr>
        <p:spPr>
          <a:xfrm>
            <a:off x="14201779" y="44229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Королевские ВВС </a:t>
            </a:r>
            <a:r>
              <a:rPr lang="ru-RU" sz="900" dirty="0" smtClean="0"/>
              <a:t>(</a:t>
            </a:r>
            <a:r>
              <a:rPr lang="ru-RU" sz="900" dirty="0"/>
              <a:t>В апреле 1937 года выделена в отдельный вид вооружённых </a:t>
            </a:r>
            <a:r>
              <a:rPr lang="ru-RU" sz="900" dirty="0" smtClean="0"/>
              <a:t>сил) (ВВС министр 1 </a:t>
            </a:r>
            <a:r>
              <a:rPr lang="en-US" sz="900" dirty="0" err="1"/>
              <a:t>Munee</a:t>
            </a:r>
            <a:r>
              <a:rPr lang="en-US" sz="900" dirty="0"/>
              <a:t> </a:t>
            </a:r>
            <a:r>
              <a:rPr lang="en-US" sz="900" dirty="0" err="1"/>
              <a:t>Mahasanthana</a:t>
            </a:r>
            <a:r>
              <a:rPr lang="en-US" sz="900" dirty="0"/>
              <a:t> </a:t>
            </a:r>
            <a:r>
              <a:rPr lang="en-US" sz="900" dirty="0" err="1" smtClean="0"/>
              <a:t>Vejayantarungsarit</a:t>
            </a:r>
            <a:r>
              <a:rPr lang="ru-RU" sz="900" dirty="0" smtClean="0"/>
              <a:t>, ВВС министр 2 </a:t>
            </a:r>
            <a:r>
              <a:rPr lang="en-US" sz="900" dirty="0" err="1"/>
              <a:t>Luang</a:t>
            </a:r>
            <a:r>
              <a:rPr lang="en-US" sz="900" dirty="0"/>
              <a:t> </a:t>
            </a:r>
            <a:r>
              <a:rPr lang="en-US" sz="900" dirty="0" err="1" smtClean="0"/>
              <a:t>Atuegtevadej</a:t>
            </a:r>
            <a:r>
              <a:rPr lang="ru-RU" sz="900" dirty="0" smtClean="0"/>
              <a:t> министр 3 </a:t>
            </a:r>
            <a:r>
              <a:rPr lang="en-US" sz="900" dirty="0" err="1"/>
              <a:t>Luang</a:t>
            </a:r>
            <a:r>
              <a:rPr lang="en-US" sz="900" dirty="0"/>
              <a:t> </a:t>
            </a:r>
            <a:r>
              <a:rPr lang="en-US" sz="900" dirty="0" err="1"/>
              <a:t>Tevaritpanluek</a:t>
            </a:r>
            <a:r>
              <a:rPr lang="ru-RU" sz="900" dirty="0" smtClean="0"/>
              <a:t>)</a:t>
            </a:r>
            <a:endParaRPr lang="ru-RU" sz="900" dirty="0"/>
          </a:p>
        </p:txBody>
      </p:sp>
      <p:sp>
        <p:nvSpPr>
          <p:cNvPr id="137" name="Прямоугольник 136"/>
          <p:cNvSpPr/>
          <p:nvPr/>
        </p:nvSpPr>
        <p:spPr>
          <a:xfrm>
            <a:off x="11860680" y="8893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французские самолёты</a:t>
            </a:r>
            <a:endParaRPr lang="ru-RU" sz="1400" dirty="0"/>
          </a:p>
        </p:txBody>
      </p:sp>
      <p:sp>
        <p:nvSpPr>
          <p:cNvPr id="138" name="Прямоугольник 137"/>
          <p:cNvSpPr/>
          <p:nvPr/>
        </p:nvSpPr>
        <p:spPr>
          <a:xfrm>
            <a:off x="14199594" y="889122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японские самолёты (после 1938)</a:t>
            </a:r>
            <a:endParaRPr lang="ru-RU" sz="1400" dirty="0"/>
          </a:p>
        </p:txBody>
      </p:sp>
      <p:sp>
        <p:nvSpPr>
          <p:cNvPr id="145" name="Прямоугольник 144"/>
          <p:cNvSpPr/>
          <p:nvPr/>
        </p:nvSpPr>
        <p:spPr>
          <a:xfrm>
            <a:off x="16560207" y="889122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американские самолёты</a:t>
            </a:r>
            <a:endParaRPr lang="ru-RU" sz="1400" dirty="0"/>
          </a:p>
        </p:txBody>
      </p:sp>
      <p:sp>
        <p:nvSpPr>
          <p:cNvPr id="146" name="Прямоугольник 145"/>
          <p:cNvSpPr/>
          <p:nvPr/>
        </p:nvSpPr>
        <p:spPr>
          <a:xfrm>
            <a:off x="14208187"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Командование сил безопасности ВВС </a:t>
            </a:r>
            <a:r>
              <a:rPr lang="ru-RU" sz="600" dirty="0"/>
              <a:t>(Командование сил безопасности RTAF - это основные наземные силы, которые предоставляют пехоту для защиты авиабаз и ценных активов, силы специального назначения , боевой диспетчер (CCT), боевого спасателя (CRO), парашютно-спасательные операции, тактическую группу управления воздушным движением и средства защиты от угона</a:t>
            </a:r>
            <a:r>
              <a:rPr lang="ru-RU" sz="600" dirty="0" smtClean="0"/>
              <a:t>.) (конец 1937) (пять касок в </a:t>
            </a:r>
            <a:r>
              <a:rPr lang="ru-RU" sz="600" dirty="0" err="1" smtClean="0"/>
              <a:t>дивке</a:t>
            </a:r>
            <a:r>
              <a:rPr lang="ru-RU" sz="600" dirty="0" smtClean="0"/>
              <a:t>)</a:t>
            </a:r>
            <a:endParaRPr lang="ru-RU" sz="600" dirty="0"/>
          </a:p>
        </p:txBody>
      </p:sp>
      <p:sp>
        <p:nvSpPr>
          <p:cNvPr id="102" name="Прямоугольник 101"/>
          <p:cNvSpPr/>
          <p:nvPr/>
        </p:nvSpPr>
        <p:spPr>
          <a:xfrm>
            <a:off x="15375526" y="737481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Батальон специальных </a:t>
            </a:r>
            <a:r>
              <a:rPr lang="ru-RU" sz="1400" dirty="0"/>
              <a:t>операций </a:t>
            </a:r>
            <a:r>
              <a:rPr lang="ru-RU" sz="700" dirty="0"/>
              <a:t>(RTAF: 1-й батальон специальных операций (коммандос)RTAF: 2-й батальон специальных операций (коммандос)RTAF: 3-й батальон специальных операций (коммандос)RTAF: Компания воздушной </a:t>
            </a:r>
            <a:r>
              <a:rPr lang="ru-RU" sz="700" dirty="0" err="1"/>
              <a:t>поддержкиRTAF</a:t>
            </a:r>
            <a:r>
              <a:rPr lang="ru-RU" sz="700" dirty="0"/>
              <a:t>: Боевой поисково-спасательный центр (CSAR) (</a:t>
            </a:r>
            <a:r>
              <a:rPr lang="ru-RU" sz="700" dirty="0" err="1"/>
              <a:t>Pararescuemen</a:t>
            </a:r>
            <a:r>
              <a:rPr lang="ru-RU" sz="700" dirty="0"/>
              <a:t>))</a:t>
            </a:r>
          </a:p>
        </p:txBody>
      </p:sp>
      <p:sp>
        <p:nvSpPr>
          <p:cNvPr id="113" name="Прямоугольник 112"/>
          <p:cNvSpPr/>
          <p:nvPr/>
        </p:nvSpPr>
        <p:spPr>
          <a:xfrm>
            <a:off x="13034434" y="737481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Противовоздушная оборона авиабаз</a:t>
            </a:r>
            <a:endParaRPr lang="ru-RU" sz="1400" dirty="0"/>
          </a:p>
        </p:txBody>
      </p:sp>
      <p:sp>
        <p:nvSpPr>
          <p:cNvPr id="117" name="Прямоугольник 116"/>
          <p:cNvSpPr/>
          <p:nvPr/>
        </p:nvSpPr>
        <p:spPr>
          <a:xfrm>
            <a:off x="11860680"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Тактическая группа </a:t>
            </a:r>
            <a:r>
              <a:rPr lang="ru-RU" sz="1400" dirty="0"/>
              <a:t>управления воздушным движением</a:t>
            </a:r>
          </a:p>
        </p:txBody>
      </p:sp>
      <p:cxnSp>
        <p:nvCxnSpPr>
          <p:cNvPr id="118" name="Shape 248"/>
          <p:cNvCxnSpPr>
            <a:stCxn id="130" idx="2"/>
            <a:endCxn id="117" idx="0"/>
          </p:cNvCxnSpPr>
          <p:nvPr/>
        </p:nvCxnSpPr>
        <p:spPr>
          <a:xfrm rot="5400000">
            <a:off x="13933449" y="4488131"/>
            <a:ext cx="311480" cy="23410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0" name="Shape 248"/>
          <p:cNvCxnSpPr>
            <a:stCxn id="146" idx="2"/>
            <a:endCxn id="102" idx="0"/>
          </p:cNvCxnSpPr>
          <p:nvPr/>
        </p:nvCxnSpPr>
        <p:spPr>
          <a:xfrm rot="16200000" flipH="1">
            <a:off x="15609619" y="6550946"/>
            <a:ext cx="480393" cy="11673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1" name="Shape 248"/>
          <p:cNvCxnSpPr>
            <a:stCxn id="146" idx="2"/>
            <a:endCxn id="113" idx="0"/>
          </p:cNvCxnSpPr>
          <p:nvPr/>
        </p:nvCxnSpPr>
        <p:spPr>
          <a:xfrm rot="5400000">
            <a:off x="14439074" y="6547740"/>
            <a:ext cx="480393" cy="11737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5" name="Прямоугольник 124"/>
          <p:cNvSpPr/>
          <p:nvPr/>
        </p:nvSpPr>
        <p:spPr>
          <a:xfrm>
            <a:off x="13034434" y="132598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Больница </a:t>
            </a:r>
            <a:r>
              <a:rPr lang="ru-RU" sz="1400" dirty="0" err="1"/>
              <a:t>Пхумипона</a:t>
            </a:r>
            <a:r>
              <a:rPr lang="ru-RU" sz="1400" dirty="0"/>
              <a:t> </a:t>
            </a:r>
            <a:r>
              <a:rPr lang="ru-RU" sz="1400" dirty="0" err="1" smtClean="0"/>
              <a:t>Адульядета</a:t>
            </a:r>
            <a:r>
              <a:rPr lang="ru-RU" sz="1400" dirty="0"/>
              <a:t> </a:t>
            </a:r>
            <a:r>
              <a:rPr lang="ru-RU" sz="700" dirty="0"/>
              <a:t>(то больница, расположенная в районе </a:t>
            </a:r>
            <a:r>
              <a:rPr lang="ru-RU" sz="700" dirty="0" err="1"/>
              <a:t>Сай</a:t>
            </a:r>
            <a:r>
              <a:rPr lang="ru-RU" sz="700" dirty="0"/>
              <a:t> Май , Бангкок , Таиланд . Это военный госпиталь, управляемый Управлением медицинских служб Королевских ВВС Таиланда, в частности, для персонала Королевских ВВС Таиланда , а также для населения</a:t>
            </a:r>
            <a:r>
              <a:rPr lang="ru-RU" sz="700" dirty="0" smtClean="0"/>
              <a:t>.) (1949)</a:t>
            </a:r>
            <a:endParaRPr lang="ru-RU" sz="700" dirty="0"/>
          </a:p>
        </p:txBody>
      </p:sp>
      <p:sp>
        <p:nvSpPr>
          <p:cNvPr id="126" name="Прямоугольник 125"/>
          <p:cNvSpPr/>
          <p:nvPr/>
        </p:nvSpPr>
        <p:spPr>
          <a:xfrm>
            <a:off x="11860680" y="117784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Медицинский факультет </a:t>
            </a:r>
            <a:r>
              <a:rPr lang="ru-RU" sz="1400" dirty="0" err="1"/>
              <a:t>Чулалонгкорнского</a:t>
            </a:r>
            <a:r>
              <a:rPr lang="ru-RU" sz="1400" dirty="0"/>
              <a:t> </a:t>
            </a:r>
            <a:r>
              <a:rPr lang="ru-RU" sz="1400" dirty="0" smtClean="0"/>
              <a:t>университета (1947)</a:t>
            </a:r>
            <a:endParaRPr lang="ru-RU" sz="1400" dirty="0"/>
          </a:p>
        </p:txBody>
      </p:sp>
      <p:cxnSp>
        <p:nvCxnSpPr>
          <p:cNvPr id="129" name="Shape 248"/>
          <p:cNvCxnSpPr>
            <a:stCxn id="58" idx="2"/>
            <a:endCxn id="126" idx="0"/>
          </p:cNvCxnSpPr>
          <p:nvPr/>
        </p:nvCxnSpPr>
        <p:spPr>
          <a:xfrm rot="16200000" flipH="1">
            <a:off x="9218548" y="8078385"/>
            <a:ext cx="393329" cy="70068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4" name="Shape 248"/>
          <p:cNvCxnSpPr>
            <a:stCxn id="126" idx="2"/>
            <a:endCxn id="125" idx="0"/>
          </p:cNvCxnSpPr>
          <p:nvPr/>
        </p:nvCxnSpPr>
        <p:spPr>
          <a:xfrm rot="16200000" flipH="1">
            <a:off x="13304811" y="12472305"/>
            <a:ext cx="401410" cy="11737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 стрелкой 134"/>
          <p:cNvCxnSpPr>
            <a:stCxn id="130" idx="2"/>
            <a:endCxn id="146" idx="0"/>
          </p:cNvCxnSpPr>
          <p:nvPr/>
        </p:nvCxnSpPr>
        <p:spPr>
          <a:xfrm>
            <a:off x="15259738" y="5502940"/>
            <a:ext cx="6408" cy="3114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8" name="Прямоугольник 147"/>
          <p:cNvSpPr/>
          <p:nvPr/>
        </p:nvSpPr>
        <p:spPr>
          <a:xfrm>
            <a:off x="16555694" y="58144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Оборудование новых авиабаз</a:t>
            </a:r>
            <a:endParaRPr lang="ru-RU" sz="1400" dirty="0"/>
          </a:p>
        </p:txBody>
      </p:sp>
      <p:cxnSp>
        <p:nvCxnSpPr>
          <p:cNvPr id="149" name="Shape 248"/>
          <p:cNvCxnSpPr>
            <a:stCxn id="113" idx="2"/>
            <a:endCxn id="137" idx="0"/>
          </p:cNvCxnSpPr>
          <p:nvPr/>
        </p:nvCxnSpPr>
        <p:spPr>
          <a:xfrm rot="5400000">
            <a:off x="13286177" y="8087275"/>
            <a:ext cx="438678" cy="11737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1" name="Shape 248"/>
          <p:cNvCxnSpPr>
            <a:stCxn id="113" idx="2"/>
            <a:endCxn id="138" idx="0"/>
          </p:cNvCxnSpPr>
          <p:nvPr/>
        </p:nvCxnSpPr>
        <p:spPr>
          <a:xfrm rot="16200000" flipH="1">
            <a:off x="14456767" y="8090439"/>
            <a:ext cx="436413" cy="116516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2" name="Shape 248"/>
          <p:cNvCxnSpPr>
            <a:stCxn id="113" idx="2"/>
            <a:endCxn id="145" idx="0"/>
          </p:cNvCxnSpPr>
          <p:nvPr/>
        </p:nvCxnSpPr>
        <p:spPr>
          <a:xfrm rot="16200000" flipH="1">
            <a:off x="15637073" y="6910132"/>
            <a:ext cx="436413" cy="35257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4" name="Shape 248"/>
          <p:cNvCxnSpPr>
            <a:stCxn id="102" idx="2"/>
            <a:endCxn id="137" idx="0"/>
          </p:cNvCxnSpPr>
          <p:nvPr/>
        </p:nvCxnSpPr>
        <p:spPr>
          <a:xfrm rot="5400000">
            <a:off x="14456723" y="6916729"/>
            <a:ext cx="438678" cy="35148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5" name="Shape 248"/>
          <p:cNvCxnSpPr>
            <a:stCxn id="102" idx="2"/>
            <a:endCxn id="138" idx="0"/>
          </p:cNvCxnSpPr>
          <p:nvPr/>
        </p:nvCxnSpPr>
        <p:spPr>
          <a:xfrm rot="5400000">
            <a:off x="15627313" y="8085053"/>
            <a:ext cx="436413" cy="11759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7" name="Shape 248"/>
          <p:cNvCxnSpPr>
            <a:stCxn id="102" idx="2"/>
            <a:endCxn id="145" idx="0"/>
          </p:cNvCxnSpPr>
          <p:nvPr/>
        </p:nvCxnSpPr>
        <p:spPr>
          <a:xfrm rot="16200000" flipH="1">
            <a:off x="16807619" y="8080678"/>
            <a:ext cx="436413" cy="118468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Прямая соединительная линия 157"/>
          <p:cNvCxnSpPr>
            <a:stCxn id="137" idx="3"/>
            <a:endCxn id="138" idx="1"/>
          </p:cNvCxnSpPr>
          <p:nvPr/>
        </p:nvCxnSpPr>
        <p:spPr>
          <a:xfrm flipV="1">
            <a:off x="13976598" y="9431226"/>
            <a:ext cx="222996" cy="2265"/>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9" name="Прямая соединительная линия 158"/>
          <p:cNvCxnSpPr>
            <a:stCxn id="138" idx="3"/>
            <a:endCxn id="145" idx="1"/>
          </p:cNvCxnSpPr>
          <p:nvPr/>
        </p:nvCxnSpPr>
        <p:spPr>
          <a:xfrm>
            <a:off x="16315512" y="9431226"/>
            <a:ext cx="24469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60" name="Прямоугольник 159"/>
          <p:cNvSpPr/>
          <p:nvPr/>
        </p:nvSpPr>
        <p:spPr>
          <a:xfrm>
            <a:off x="16555694"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Американские базы (+авиабазы, но представится их использование)</a:t>
            </a:r>
            <a:endParaRPr lang="ru-RU" sz="1400" dirty="0"/>
          </a:p>
        </p:txBody>
      </p:sp>
      <p:sp>
        <p:nvSpPr>
          <p:cNvPr id="166" name="Прямоугольник 165"/>
          <p:cNvSpPr/>
          <p:nvPr/>
        </p:nvSpPr>
        <p:spPr>
          <a:xfrm>
            <a:off x="14199594"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Японская тактика</a:t>
            </a:r>
            <a:endParaRPr lang="ru-RU" sz="1400" dirty="0"/>
          </a:p>
        </p:txBody>
      </p:sp>
      <p:sp>
        <p:nvSpPr>
          <p:cNvPr id="167" name="Прямоугольник 166"/>
          <p:cNvSpPr/>
          <p:nvPr/>
        </p:nvSpPr>
        <p:spPr>
          <a:xfrm>
            <a:off x="11860680" y="1031309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Изучение французских двигателей (+ к скорости самолётов и автотранспорта)</a:t>
            </a:r>
            <a:endParaRPr lang="ru-RU" sz="1400" dirty="0"/>
          </a:p>
        </p:txBody>
      </p:sp>
      <p:cxnSp>
        <p:nvCxnSpPr>
          <p:cNvPr id="171" name="Прямая со стрелкой 170"/>
          <p:cNvCxnSpPr>
            <a:stCxn id="137" idx="2"/>
            <a:endCxn id="167" idx="0"/>
          </p:cNvCxnSpPr>
          <p:nvPr/>
        </p:nvCxnSpPr>
        <p:spPr>
          <a:xfrm>
            <a:off x="12918639" y="9973491"/>
            <a:ext cx="0" cy="33960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Прямая со стрелкой 173"/>
          <p:cNvCxnSpPr>
            <a:stCxn id="138" idx="2"/>
            <a:endCxn id="166" idx="0"/>
          </p:cNvCxnSpPr>
          <p:nvPr/>
        </p:nvCxnSpPr>
        <p:spPr>
          <a:xfrm>
            <a:off x="15257553" y="9971226"/>
            <a:ext cx="0" cy="3498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Прямая со стрелкой 176"/>
          <p:cNvCxnSpPr>
            <a:stCxn id="145" idx="2"/>
            <a:endCxn id="160" idx="0"/>
          </p:cNvCxnSpPr>
          <p:nvPr/>
        </p:nvCxnSpPr>
        <p:spPr>
          <a:xfrm flipH="1">
            <a:off x="17613653" y="9971226"/>
            <a:ext cx="4513" cy="3498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Shape 248"/>
          <p:cNvCxnSpPr>
            <a:stCxn id="160" idx="2"/>
            <a:endCxn id="125" idx="0"/>
          </p:cNvCxnSpPr>
          <p:nvPr/>
        </p:nvCxnSpPr>
        <p:spPr>
          <a:xfrm rot="5400000">
            <a:off x="14923603" y="10569837"/>
            <a:ext cx="1858840" cy="3521260"/>
          </a:xfrm>
          <a:prstGeom prst="bentConnector3">
            <a:avLst>
              <a:gd name="adj1" fmla="val 9519"/>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83" name="Shape 248"/>
          <p:cNvCxnSpPr>
            <a:stCxn id="166" idx="2"/>
            <a:endCxn id="125" idx="0"/>
          </p:cNvCxnSpPr>
          <p:nvPr/>
        </p:nvCxnSpPr>
        <p:spPr>
          <a:xfrm rot="5400000">
            <a:off x="13745553" y="11747887"/>
            <a:ext cx="1858840" cy="1165160"/>
          </a:xfrm>
          <a:prstGeom prst="bentConnector3">
            <a:avLst>
              <a:gd name="adj1" fmla="val 9519"/>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86" name="Shape 248"/>
          <p:cNvCxnSpPr>
            <a:stCxn id="167" idx="2"/>
            <a:endCxn id="125" idx="0"/>
          </p:cNvCxnSpPr>
          <p:nvPr/>
        </p:nvCxnSpPr>
        <p:spPr>
          <a:xfrm rot="16200000" flipH="1">
            <a:off x="12572121" y="11739615"/>
            <a:ext cx="1866790" cy="1173754"/>
          </a:xfrm>
          <a:prstGeom prst="bentConnector3">
            <a:avLst>
              <a:gd name="adj1" fmla="val 10202"/>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92" name="Прямоугольник 191"/>
          <p:cNvSpPr/>
          <p:nvPr/>
        </p:nvSpPr>
        <p:spPr>
          <a:xfrm>
            <a:off x="21371434" y="442293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полиция </a:t>
            </a:r>
            <a:r>
              <a:rPr lang="ru-RU" sz="500" dirty="0"/>
              <a:t>(RTP часто признается четвертой вооруженной силой Таиланда, поскольку их традиции, концепция, культура, навыки и подготовка относительно похожи на армейские, и большинство их курсантов-офицеров должны закончить академии вооруженных сил. Подготовительная </a:t>
            </a:r>
            <a:r>
              <a:rPr lang="ru-RU" sz="500" dirty="0" err="1"/>
              <a:t>школаперед</a:t>
            </a:r>
            <a:r>
              <a:rPr lang="ru-RU" sz="500" dirty="0"/>
              <a:t> поступлением в Кадетскую академию Королевской полиции Таиланда. Офицеры также проходят военизированную подготовку, аналогичную армейской, но с дополнительным упором на правоохранительную деятельность</a:t>
            </a:r>
            <a:r>
              <a:rPr lang="ru-RU" sz="500" dirty="0" smtClean="0"/>
              <a:t>.)</a:t>
            </a:r>
            <a:endParaRPr lang="ru-RU" sz="500" dirty="0"/>
          </a:p>
        </p:txBody>
      </p:sp>
      <p:cxnSp>
        <p:nvCxnSpPr>
          <p:cNvPr id="195" name="Shape 248"/>
          <p:cNvCxnSpPr>
            <a:stCxn id="130" idx="2"/>
            <a:endCxn id="148" idx="0"/>
          </p:cNvCxnSpPr>
          <p:nvPr/>
        </p:nvCxnSpPr>
        <p:spPr>
          <a:xfrm rot="16200000" flipH="1">
            <a:off x="16280956" y="4481721"/>
            <a:ext cx="311479" cy="23539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6" name="Прямоугольник 195"/>
          <p:cNvSpPr/>
          <p:nvPr/>
        </p:nvSpPr>
        <p:spPr>
          <a:xfrm>
            <a:off x="21371434" y="88912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силы полиции (+генералы </a:t>
            </a:r>
            <a:r>
              <a:rPr lang="th-TH" sz="1400" dirty="0"/>
              <a:t>หลวงชาติตระการโกศล (เจียม ลิมปิชาติ</a:t>
            </a:r>
            <a:r>
              <a:rPr lang="th-TH" sz="1400" dirty="0" smtClean="0"/>
              <a:t>)</a:t>
            </a:r>
            <a:r>
              <a:rPr lang="ru-RU" sz="1400" dirty="0" smtClean="0"/>
              <a:t>, </a:t>
            </a:r>
            <a:r>
              <a:rPr lang="th-TH" sz="1400" dirty="0"/>
              <a:t>เผ่า ศรียา</a:t>
            </a:r>
            <a:r>
              <a:rPr lang="th-TH" sz="1400" dirty="0" smtClean="0"/>
              <a:t>นนท์</a:t>
            </a:r>
            <a:r>
              <a:rPr lang="ru-RU" sz="1400" dirty="0" smtClean="0"/>
              <a:t>, </a:t>
            </a:r>
            <a:r>
              <a:rPr lang="th-TH" sz="1400" dirty="0"/>
              <a:t>อดุล อดุลเดช</a:t>
            </a:r>
            <a:r>
              <a:rPr lang="th-TH" sz="1400" dirty="0" smtClean="0"/>
              <a:t>จรัส</a:t>
            </a:r>
            <a:r>
              <a:rPr lang="ru-RU" sz="1400" dirty="0" smtClean="0"/>
              <a:t>, </a:t>
            </a:r>
            <a:r>
              <a:rPr lang="th-TH" sz="1400" dirty="0"/>
              <a:t>พระรามอินทรา (ดวง จุลัยยานนท์</a:t>
            </a:r>
            <a:r>
              <a:rPr lang="th-TH" sz="1400" dirty="0" smtClean="0"/>
              <a:t>)</a:t>
            </a:r>
            <a:r>
              <a:rPr lang="ru-RU" sz="1400" dirty="0" smtClean="0"/>
              <a:t>)</a:t>
            </a:r>
            <a:endParaRPr lang="ru-RU" sz="1400" dirty="0"/>
          </a:p>
        </p:txBody>
      </p:sp>
      <p:sp>
        <p:nvSpPr>
          <p:cNvPr id="197" name="Прямоугольник 196"/>
          <p:cNvSpPr/>
          <p:nvPr/>
        </p:nvSpPr>
        <p:spPr>
          <a:xfrm>
            <a:off x="20177105" y="58144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Бюро особого отделения (+ разведка) (</a:t>
            </a:r>
            <a:r>
              <a:rPr lang="th-TH" sz="1400" dirty="0"/>
              <a:t>อดุล อดุลเดช</a:t>
            </a:r>
            <a:r>
              <a:rPr lang="th-TH" sz="1400" dirty="0" smtClean="0"/>
              <a:t>จรัส</a:t>
            </a:r>
            <a:r>
              <a:rPr lang="ru-RU" sz="1400" dirty="0" smtClean="0"/>
              <a:t> – действующий глава полиции)</a:t>
            </a:r>
            <a:endParaRPr lang="ru-RU" sz="1400" dirty="0"/>
          </a:p>
        </p:txBody>
      </p:sp>
      <p:sp>
        <p:nvSpPr>
          <p:cNvPr id="198" name="Прямоугольник 197"/>
          <p:cNvSpPr/>
          <p:nvPr/>
        </p:nvSpPr>
        <p:spPr>
          <a:xfrm>
            <a:off x="19021738"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Политическая полиция </a:t>
            </a:r>
            <a:r>
              <a:rPr lang="ru-RU" sz="800" dirty="0"/>
              <a:t>(Их продвигали как средство подавления политической оппозиции правительству. также воздействует на разведывательные данные человека или группы, которые представляют собой угрозу национальной безопасности. Иногда критики называют ее «политической </a:t>
            </a:r>
            <a:r>
              <a:rPr lang="ru-RU" sz="800" dirty="0" smtClean="0"/>
              <a:t>полицией».)</a:t>
            </a:r>
            <a:endParaRPr lang="ru-RU" sz="800" dirty="0"/>
          </a:p>
        </p:txBody>
      </p:sp>
      <p:cxnSp>
        <p:nvCxnSpPr>
          <p:cNvPr id="199" name="Shape 248"/>
          <p:cNvCxnSpPr>
            <a:stCxn id="197" idx="2"/>
            <a:endCxn id="198" idx="0"/>
          </p:cNvCxnSpPr>
          <p:nvPr/>
        </p:nvCxnSpPr>
        <p:spPr>
          <a:xfrm rot="5400000">
            <a:off x="20411497" y="6562620"/>
            <a:ext cx="491769" cy="115536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2" name="Прямоугольник 201"/>
          <p:cNvSpPr/>
          <p:nvPr/>
        </p:nvSpPr>
        <p:spPr>
          <a:xfrm>
            <a:off x="21371434"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Зарубежная деятельность</a:t>
            </a:r>
            <a:endParaRPr lang="ru-RU" sz="1400" dirty="0"/>
          </a:p>
        </p:txBody>
      </p:sp>
      <p:sp>
        <p:nvSpPr>
          <p:cNvPr id="203" name="Прямоугольник 202"/>
          <p:cNvSpPr/>
          <p:nvPr/>
        </p:nvSpPr>
        <p:spPr>
          <a:xfrm>
            <a:off x="19021738"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Пограничная полиция </a:t>
            </a:r>
            <a:r>
              <a:rPr lang="ru-RU" sz="900" dirty="0" smtClean="0"/>
              <a:t>(это тайская военизированная полиция, находящаяся под юрисдикцией Королевской полиции Таиланда , отвечающая за безопасность границ и борьбу с повстанцами.)</a:t>
            </a:r>
            <a:endParaRPr lang="ru-RU" sz="900" dirty="0"/>
          </a:p>
        </p:txBody>
      </p:sp>
      <p:sp>
        <p:nvSpPr>
          <p:cNvPr id="205" name="Прямоугольник 204"/>
          <p:cNvSpPr/>
          <p:nvPr/>
        </p:nvSpPr>
        <p:spPr>
          <a:xfrm>
            <a:off x="21371434" y="1031309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Разрешить женскую службу в полиции</a:t>
            </a:r>
            <a:endParaRPr lang="ru-RU" sz="1400" dirty="0"/>
          </a:p>
        </p:txBody>
      </p:sp>
      <p:cxnSp>
        <p:nvCxnSpPr>
          <p:cNvPr id="208" name="Shape 248"/>
          <p:cNvCxnSpPr>
            <a:stCxn id="197" idx="2"/>
            <a:endCxn id="202" idx="0"/>
          </p:cNvCxnSpPr>
          <p:nvPr/>
        </p:nvCxnSpPr>
        <p:spPr>
          <a:xfrm rot="16200000" flipH="1">
            <a:off x="21586344" y="6543138"/>
            <a:ext cx="491769" cy="1194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5" name="Прямая со стрелкой 214"/>
          <p:cNvCxnSpPr>
            <a:stCxn id="202" idx="2"/>
            <a:endCxn id="196" idx="0"/>
          </p:cNvCxnSpPr>
          <p:nvPr/>
        </p:nvCxnSpPr>
        <p:spPr>
          <a:xfrm>
            <a:off x="22429393" y="8466188"/>
            <a:ext cx="0" cy="4250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Shape 248"/>
          <p:cNvCxnSpPr>
            <a:stCxn id="196" idx="2"/>
            <a:endCxn id="203" idx="0"/>
          </p:cNvCxnSpPr>
          <p:nvPr/>
        </p:nvCxnSpPr>
        <p:spPr>
          <a:xfrm rot="5400000">
            <a:off x="21079634" y="8971288"/>
            <a:ext cx="349822" cy="23496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0" name="Прямая со стрелкой 219"/>
          <p:cNvCxnSpPr>
            <a:stCxn id="196" idx="2"/>
            <a:endCxn id="205" idx="0"/>
          </p:cNvCxnSpPr>
          <p:nvPr/>
        </p:nvCxnSpPr>
        <p:spPr>
          <a:xfrm>
            <a:off x="22429393" y="9971225"/>
            <a:ext cx="0" cy="3418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3" name="Прямая соединительная линия 222"/>
          <p:cNvCxnSpPr>
            <a:stCxn id="196" idx="3"/>
            <a:endCxn id="226" idx="1"/>
          </p:cNvCxnSpPr>
          <p:nvPr/>
        </p:nvCxnSpPr>
        <p:spPr>
          <a:xfrm flipV="1">
            <a:off x="23487352" y="9431224"/>
            <a:ext cx="4972298" cy="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26" name="Прямоугольник 225"/>
          <p:cNvSpPr/>
          <p:nvPr/>
        </p:nvSpPr>
        <p:spPr>
          <a:xfrm>
            <a:off x="28459650" y="889122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армию</a:t>
            </a:r>
            <a:endParaRPr lang="ru-RU" sz="1400" dirty="0"/>
          </a:p>
        </p:txBody>
      </p:sp>
      <p:sp>
        <p:nvSpPr>
          <p:cNvPr id="233" name="Прямоугольник 232"/>
          <p:cNvSpPr/>
          <p:nvPr/>
        </p:nvSpPr>
        <p:spPr>
          <a:xfrm>
            <a:off x="17781702" y="11786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Подразделение воздушного усиления </a:t>
            </a:r>
            <a:r>
              <a:rPr lang="ru-RU" sz="400" dirty="0" smtClean="0"/>
              <a:t>(подразделение </a:t>
            </a:r>
            <a:r>
              <a:rPr lang="ru-RU" sz="400" dirty="0"/>
              <a:t>парашютного снабжения пограничной полиции с воздуха (BPP PARU или PARU) - это подразделение специального назначения BPP, отвечающее за обучение и поддержку воздушно-десантных операций, воздушное подкрепление, спасение при бедствиях и авариях, а также поддержку специальных миссий под командованием BPP. Все члены ПАРУ проходят подготовку к действиям в воздухе, включая прыжки в свободном падении. PARU может оказать поддержку штаб-квартире BPP в течение двух часов. PARU в 1950-х и 1960-х годах был небольшим подразделением, используемым для тайных миссий за пределами Таиланда</a:t>
            </a:r>
            <a:r>
              <a:rPr lang="ru-RU" sz="400" dirty="0" smtClean="0"/>
              <a:t>.)</a:t>
            </a:r>
            <a:endParaRPr lang="ru-RU" sz="400" dirty="0"/>
          </a:p>
        </p:txBody>
      </p:sp>
      <p:cxnSp>
        <p:nvCxnSpPr>
          <p:cNvPr id="235" name="Shape 248"/>
          <p:cNvCxnSpPr>
            <a:stCxn id="160" idx="2"/>
            <a:endCxn id="233" idx="0"/>
          </p:cNvCxnSpPr>
          <p:nvPr/>
        </p:nvCxnSpPr>
        <p:spPr>
          <a:xfrm rot="16200000" flipH="1">
            <a:off x="18033935" y="10980765"/>
            <a:ext cx="385444" cy="12260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37" name="Shape 248"/>
          <p:cNvCxnSpPr>
            <a:stCxn id="203" idx="2"/>
            <a:endCxn id="233" idx="0"/>
          </p:cNvCxnSpPr>
          <p:nvPr/>
        </p:nvCxnSpPr>
        <p:spPr>
          <a:xfrm rot="5400000">
            <a:off x="19266957" y="10973751"/>
            <a:ext cx="385444" cy="124003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42" name="Прямоугольник 241"/>
          <p:cNvSpPr/>
          <p:nvPr/>
        </p:nvSpPr>
        <p:spPr>
          <a:xfrm>
            <a:off x="23721130"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Марш сохранения общественного </a:t>
            </a:r>
            <a:r>
              <a:rPr lang="ru-RU" sz="1400" dirty="0" smtClean="0"/>
              <a:t>спокойствия </a:t>
            </a:r>
            <a:r>
              <a:rPr lang="ru-RU" sz="300" dirty="0" smtClean="0"/>
              <a:t>(+поддержка войны и </a:t>
            </a:r>
            <a:r>
              <a:rPr lang="ru-RU" sz="300" dirty="0" err="1" smtClean="0"/>
              <a:t>стаба</a:t>
            </a:r>
            <a:r>
              <a:rPr lang="ru-RU" sz="300" dirty="0"/>
              <a:t>) </a:t>
            </a:r>
            <a:r>
              <a:rPr lang="ru-RU" sz="200" dirty="0"/>
              <a:t>(От его первого куплета, также называемого «Маршем королевской полиции Таиланда» ( тайский : </a:t>
            </a:r>
            <a:r>
              <a:rPr lang="en-US" sz="200" dirty="0"/>
              <a:t>Thai Police March ; RTGS : Mat </a:t>
            </a:r>
            <a:r>
              <a:rPr lang="en-US" sz="200" dirty="0" err="1"/>
              <a:t>Tamruat</a:t>
            </a:r>
            <a:r>
              <a:rPr lang="en-US" sz="200" dirty="0"/>
              <a:t> Thai ) </a:t>
            </a:r>
            <a:r>
              <a:rPr lang="ru-RU" sz="200" dirty="0"/>
              <a:t>или просто «</a:t>
            </a:r>
            <a:r>
              <a:rPr lang="en-US" sz="200" dirty="0"/>
              <a:t>Police March» ( </a:t>
            </a:r>
            <a:r>
              <a:rPr lang="ru-RU" sz="200" dirty="0"/>
              <a:t>тайский : </a:t>
            </a:r>
            <a:r>
              <a:rPr lang="en-US" sz="200" dirty="0"/>
              <a:t>Police March ;RTGS : Mat </a:t>
            </a:r>
            <a:r>
              <a:rPr lang="en-US" sz="200" dirty="0" err="1"/>
              <a:t>Tamruat</a:t>
            </a:r>
            <a:r>
              <a:rPr lang="en-US" sz="200" dirty="0"/>
              <a:t> ) - </a:t>
            </a:r>
            <a:r>
              <a:rPr lang="ru-RU" sz="200" dirty="0"/>
              <a:t>известная тайская патриотическая песня и марш Королевской полиции Таиланда . Музыка была написана </a:t>
            </a:r>
            <a:r>
              <a:rPr lang="ru-RU" sz="200" dirty="0" err="1"/>
              <a:t>Натом</a:t>
            </a:r>
            <a:r>
              <a:rPr lang="ru-RU" sz="200" dirty="0"/>
              <a:t> </a:t>
            </a:r>
            <a:r>
              <a:rPr lang="ru-RU" sz="200" dirty="0" err="1"/>
              <a:t>Тхаварабутом</a:t>
            </a:r>
            <a:r>
              <a:rPr lang="ru-RU" sz="200" dirty="0"/>
              <a:t> ( </a:t>
            </a:r>
            <a:r>
              <a:rPr lang="ru-RU" sz="200" dirty="0" err="1"/>
              <a:t>Нарат</a:t>
            </a:r>
            <a:r>
              <a:rPr lang="ru-RU" sz="200" dirty="0"/>
              <a:t> </a:t>
            </a:r>
            <a:r>
              <a:rPr lang="ru-RU" sz="200" dirty="0" err="1"/>
              <a:t>Тхаварабут</a:t>
            </a:r>
            <a:r>
              <a:rPr lang="ru-RU" sz="200" dirty="0"/>
              <a:t> ), а слова - </a:t>
            </a:r>
            <a:r>
              <a:rPr lang="ru-RU" sz="200" dirty="0" err="1"/>
              <a:t>Каео</a:t>
            </a:r>
            <a:r>
              <a:rPr lang="ru-RU" sz="200" dirty="0"/>
              <a:t> </a:t>
            </a:r>
            <a:r>
              <a:rPr lang="ru-RU" sz="200" dirty="0" err="1"/>
              <a:t>Атчариякуном</a:t>
            </a:r>
            <a:r>
              <a:rPr lang="ru-RU" sz="200" dirty="0"/>
              <a:t> (</a:t>
            </a:r>
            <a:r>
              <a:rPr lang="en-US" sz="200" dirty="0" err="1"/>
              <a:t>Kaew</a:t>
            </a:r>
            <a:r>
              <a:rPr lang="en-US" sz="200" dirty="0"/>
              <a:t> </a:t>
            </a:r>
            <a:r>
              <a:rPr lang="en-US" sz="200" dirty="0" err="1"/>
              <a:t>Atchariyakul</a:t>
            </a:r>
            <a:r>
              <a:rPr lang="en-US" sz="200" dirty="0"/>
              <a:t>), </a:t>
            </a:r>
            <a:r>
              <a:rPr lang="ru-RU" sz="200" dirty="0"/>
              <a:t>оба из правительственной музыкальной группы. сеть </a:t>
            </a:r>
            <a:r>
              <a:rPr lang="ru-RU" sz="200" dirty="0" err="1"/>
              <a:t>Сунтарафон</a:t>
            </a:r>
            <a:r>
              <a:rPr lang="ru-RU" sz="200" dirty="0"/>
              <a:t> (</a:t>
            </a:r>
            <a:r>
              <a:rPr lang="en-US" sz="200" dirty="0" err="1"/>
              <a:t>Soontranu</a:t>
            </a:r>
            <a:r>
              <a:rPr lang="en-US" sz="200" dirty="0"/>
              <a:t> Porn</a:t>
            </a:r>
            <a:r>
              <a:rPr lang="en-US" sz="200" dirty="0" smtClean="0"/>
              <a:t>)</a:t>
            </a:r>
            <a:r>
              <a:rPr lang="ru-RU" sz="200" dirty="0" smtClean="0"/>
              <a:t>)</a:t>
            </a:r>
            <a:endParaRPr lang="ru-RU" sz="200" dirty="0"/>
          </a:p>
        </p:txBody>
      </p:sp>
      <p:sp>
        <p:nvSpPr>
          <p:cNvPr id="161" name="Прямоугольник 160"/>
          <p:cNvSpPr/>
          <p:nvPr/>
        </p:nvSpPr>
        <p:spPr>
          <a:xfrm>
            <a:off x="22548341"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Специализированные подразделения бюро </a:t>
            </a:r>
            <a:r>
              <a:rPr lang="ru-RU" sz="600" dirty="0"/>
              <a:t>(включая железнодорожную, морскую , шоссейную, технологическую полицию, экономическую </a:t>
            </a:r>
            <a:r>
              <a:rPr lang="ru-RU" sz="600" dirty="0" smtClean="0"/>
              <a:t>полицию, </a:t>
            </a:r>
            <a:r>
              <a:rPr lang="ru-RU" sz="600" dirty="0"/>
              <a:t>которые используют современное техническое оборудование, правоохранительные методы и обучение</a:t>
            </a:r>
            <a:r>
              <a:rPr lang="ru-RU" sz="600" dirty="0" smtClean="0"/>
              <a:t>.)</a:t>
            </a:r>
            <a:endParaRPr lang="ru-RU" sz="600" dirty="0"/>
          </a:p>
        </p:txBody>
      </p:sp>
      <p:cxnSp>
        <p:nvCxnSpPr>
          <p:cNvPr id="163" name="Shape 248"/>
          <p:cNvCxnSpPr>
            <a:stCxn id="196" idx="2"/>
            <a:endCxn id="242" idx="0"/>
          </p:cNvCxnSpPr>
          <p:nvPr/>
        </p:nvCxnSpPr>
        <p:spPr>
          <a:xfrm rot="16200000" flipH="1">
            <a:off x="23437291" y="8963327"/>
            <a:ext cx="333900" cy="23496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4" name="Прямоугольник 163"/>
          <p:cNvSpPr/>
          <p:nvPr/>
        </p:nvSpPr>
        <p:spPr>
          <a:xfrm>
            <a:off x="22548341" y="1178905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подразделений рейнджеров (Лесная полиция) </a:t>
            </a:r>
            <a:endParaRPr lang="ru-RU" sz="1400" dirty="0"/>
          </a:p>
        </p:txBody>
      </p:sp>
      <p:cxnSp>
        <p:nvCxnSpPr>
          <p:cNvPr id="165" name="Прямая со стрелкой 164"/>
          <p:cNvCxnSpPr>
            <a:stCxn id="161" idx="2"/>
            <a:endCxn id="164" idx="0"/>
          </p:cNvCxnSpPr>
          <p:nvPr/>
        </p:nvCxnSpPr>
        <p:spPr>
          <a:xfrm>
            <a:off x="23606300" y="6901311"/>
            <a:ext cx="0" cy="488774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8" name="Прямоугольник 167"/>
          <p:cNvSpPr/>
          <p:nvPr/>
        </p:nvSpPr>
        <p:spPr>
          <a:xfrm>
            <a:off x="15380785" y="117784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Батальон связи Королевских ВВС </a:t>
            </a:r>
            <a:r>
              <a:rPr lang="ru-RU" sz="1400" dirty="0" smtClean="0"/>
              <a:t>Таиланда (1948)</a:t>
            </a:r>
            <a:endParaRPr lang="ru-RU" sz="1400" dirty="0"/>
          </a:p>
        </p:txBody>
      </p:sp>
      <p:cxnSp>
        <p:nvCxnSpPr>
          <p:cNvPr id="169" name="Shape 248"/>
          <p:cNvCxnSpPr>
            <a:stCxn id="167" idx="2"/>
            <a:endCxn id="168" idx="0"/>
          </p:cNvCxnSpPr>
          <p:nvPr/>
        </p:nvCxnSpPr>
        <p:spPr>
          <a:xfrm rot="16200000" flipH="1">
            <a:off x="14486001" y="9825734"/>
            <a:ext cx="385380" cy="352010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70" name="Shape 248"/>
          <p:cNvCxnSpPr>
            <a:stCxn id="166" idx="2"/>
            <a:endCxn id="168" idx="0"/>
          </p:cNvCxnSpPr>
          <p:nvPr/>
        </p:nvCxnSpPr>
        <p:spPr>
          <a:xfrm rot="16200000" flipH="1">
            <a:off x="15659433" y="10999166"/>
            <a:ext cx="377430" cy="118119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Shape 248"/>
          <p:cNvCxnSpPr>
            <a:stCxn id="160" idx="2"/>
            <a:endCxn id="168" idx="0"/>
          </p:cNvCxnSpPr>
          <p:nvPr/>
        </p:nvCxnSpPr>
        <p:spPr>
          <a:xfrm rot="5400000">
            <a:off x="16837484" y="11002308"/>
            <a:ext cx="377430" cy="117490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p:cNvSpPr/>
          <p:nvPr/>
        </p:nvSpPr>
        <p:spPr>
          <a:xfrm>
            <a:off x="12531107" y="3899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Футбольный клуб ВВС Она была создана в 1946 году во время , когда главный маршал авиации </a:t>
            </a:r>
            <a:r>
              <a:rPr lang="ru-RU" sz="400" dirty="0" err="1"/>
              <a:t>Луанг</a:t>
            </a:r>
            <a:r>
              <a:rPr lang="ru-RU" sz="400" dirty="0"/>
              <a:t> </a:t>
            </a:r>
            <a:r>
              <a:rPr lang="ru-RU" sz="400" dirty="0" err="1"/>
              <a:t>Thewarit</a:t>
            </a:r>
            <a:r>
              <a:rPr lang="ru-RU" sz="400" dirty="0"/>
              <a:t> </a:t>
            </a:r>
            <a:r>
              <a:rPr lang="ru-RU" sz="400" dirty="0" err="1"/>
              <a:t>Panluek</a:t>
            </a:r>
            <a:r>
              <a:rPr lang="ru-RU" sz="400" dirty="0"/>
              <a:t> был командиром главнокомандующий ВВС. Поддержка в той степени, в которой вы пришли контролировать обучение и контролировать себя, что сделало Клуб Королевских ВВС Таиланда огромным успехом. В то время были различные клубы, такие как команда </a:t>
            </a:r>
            <a:r>
              <a:rPr lang="ru-RU" sz="400" dirty="0" err="1"/>
              <a:t>Total</a:t>
            </a:r>
            <a:r>
              <a:rPr lang="ru-RU" sz="400" dirty="0"/>
              <a:t> </a:t>
            </a:r>
            <a:r>
              <a:rPr lang="ru-RU" sz="400" dirty="0" err="1"/>
              <a:t>Bank</a:t>
            </a:r>
            <a:r>
              <a:rPr lang="ru-RU" sz="400" dirty="0"/>
              <a:t>, мусульманская команда, свежая мужская команда, команды Департамента театра, которые играли в футбол. </a:t>
            </a:r>
            <a:r>
              <a:rPr lang="ru-RU" sz="400" dirty="0" err="1"/>
              <a:t>Royal</a:t>
            </a:r>
            <a:r>
              <a:rPr lang="ru-RU" sz="400" dirty="0"/>
              <a:t> </a:t>
            </a:r>
            <a:r>
              <a:rPr lang="ru-RU" sz="400" dirty="0" err="1"/>
              <a:t>Cup</a:t>
            </a:r>
            <a:r>
              <a:rPr lang="ru-RU" sz="400" dirty="0"/>
              <a:t> </a:t>
            </a:r>
            <a:r>
              <a:rPr lang="ru-RU" sz="400" dirty="0" err="1"/>
              <a:t>type</a:t>
            </a:r>
            <a:r>
              <a:rPr lang="ru-RU" sz="400" dirty="0"/>
              <a:t> A, но клуб смог выиграть чемпионат. </a:t>
            </a:r>
            <a:r>
              <a:rPr lang="ru-RU" sz="400" dirty="0" err="1"/>
              <a:t>Royal</a:t>
            </a:r>
            <a:r>
              <a:rPr lang="ru-RU" sz="400" dirty="0"/>
              <a:t> </a:t>
            </a:r>
            <a:r>
              <a:rPr lang="ru-RU" sz="400" dirty="0" err="1"/>
              <a:t>Cup</a:t>
            </a:r>
            <a:r>
              <a:rPr lang="ru-RU" sz="400" dirty="0"/>
              <a:t>, тип A, до 14 раз, и в этом количестве он выигрывался 7 раз подряд, что по-прежнему является рекордом, который до сих пор не удавалось побить ни одному клубу. и в том числе выиграть футбольный кубок на всех 4 уровнях, будучи первым клубом в </a:t>
            </a:r>
            <a:r>
              <a:rPr lang="ru-RU" sz="400" dirty="0" err="1"/>
              <a:t>странеВ</a:t>
            </a:r>
            <a:r>
              <a:rPr lang="ru-RU" sz="400" dirty="0"/>
              <a:t> следующую эпоху Королевский клуб ВВС Таиланда поддерживается Главный маршал авиации </a:t>
            </a:r>
            <a:r>
              <a:rPr lang="ru-RU" sz="400" dirty="0" err="1"/>
              <a:t>Бунчу</a:t>
            </a:r>
            <a:r>
              <a:rPr lang="ru-RU" sz="400" dirty="0"/>
              <a:t> </a:t>
            </a:r>
            <a:r>
              <a:rPr lang="ru-RU" sz="400" dirty="0" err="1"/>
              <a:t>Чантрубекса</a:t>
            </a:r>
            <a:r>
              <a:rPr lang="ru-RU" sz="400" dirty="0"/>
              <a:t>, в то время командующий Королевскими ВВС Таиланда, за это время клуб подтолкнул ключевых игроков, таких как </a:t>
            </a:r>
            <a:r>
              <a:rPr lang="ru-RU" sz="400" dirty="0" err="1"/>
              <a:t>Пияпонг</a:t>
            </a:r>
            <a:r>
              <a:rPr lang="ru-RU" sz="400" dirty="0"/>
              <a:t> </a:t>
            </a:r>
            <a:r>
              <a:rPr lang="ru-RU" sz="400" dirty="0" err="1"/>
              <a:t>Фуон</a:t>
            </a:r>
            <a:r>
              <a:rPr lang="ru-RU" sz="400" dirty="0"/>
              <a:t> , а также его товарищ по футболу </a:t>
            </a:r>
            <a:r>
              <a:rPr lang="ru-RU" sz="400" dirty="0" err="1"/>
              <a:t>Пайрой</a:t>
            </a:r>
            <a:r>
              <a:rPr lang="ru-RU" sz="400" dirty="0"/>
              <a:t> </a:t>
            </a:r>
            <a:r>
              <a:rPr lang="ru-RU" sz="400" dirty="0" err="1"/>
              <a:t>Фуангчан</a:t>
            </a:r>
            <a:r>
              <a:rPr lang="ru-RU" sz="400" dirty="0"/>
              <a:t> , </a:t>
            </a:r>
            <a:r>
              <a:rPr lang="ru-RU" sz="400" dirty="0" err="1"/>
              <a:t>Чонлатит</a:t>
            </a:r>
            <a:r>
              <a:rPr lang="ru-RU" sz="400" dirty="0"/>
              <a:t> </a:t>
            </a:r>
            <a:r>
              <a:rPr lang="ru-RU" sz="400" dirty="0" err="1"/>
              <a:t>Круттиенг</a:t>
            </a:r>
            <a:r>
              <a:rPr lang="ru-RU" sz="400" dirty="0"/>
              <a:t> , </a:t>
            </a:r>
            <a:r>
              <a:rPr lang="ru-RU" sz="400" dirty="0" err="1"/>
              <a:t>Пратип</a:t>
            </a:r>
            <a:r>
              <a:rPr lang="ru-RU" sz="400" dirty="0"/>
              <a:t> </a:t>
            </a:r>
            <a:r>
              <a:rPr lang="ru-RU" sz="400" dirty="0" err="1"/>
              <a:t>Панкао</a:t>
            </a:r>
            <a:r>
              <a:rPr lang="ru-RU" sz="400" dirty="0"/>
              <a:t> , </a:t>
            </a:r>
            <a:r>
              <a:rPr lang="ru-RU" sz="400" dirty="0" err="1"/>
              <a:t>Нарасак</a:t>
            </a:r>
            <a:r>
              <a:rPr lang="ru-RU" sz="400" dirty="0"/>
              <a:t> </a:t>
            </a:r>
            <a:r>
              <a:rPr lang="ru-RU" sz="400" dirty="0" err="1"/>
              <a:t>Бунклиенг</a:t>
            </a:r>
            <a:r>
              <a:rPr lang="ru-RU" sz="400" dirty="0"/>
              <a:t> , </a:t>
            </a:r>
            <a:r>
              <a:rPr lang="ru-RU" sz="400" dirty="0" err="1"/>
              <a:t>Чалор</a:t>
            </a:r>
            <a:r>
              <a:rPr lang="ru-RU" sz="400" dirty="0"/>
              <a:t> </a:t>
            </a:r>
            <a:r>
              <a:rPr lang="ru-RU" sz="400" dirty="0" err="1"/>
              <a:t>Хонгкаджон</a:t>
            </a:r>
            <a:r>
              <a:rPr lang="ru-RU" sz="400" dirty="0"/>
              <a:t> , </a:t>
            </a:r>
            <a:r>
              <a:rPr lang="ru-RU" sz="400" dirty="0" err="1"/>
              <a:t>Вирапонг</a:t>
            </a:r>
            <a:r>
              <a:rPr lang="ru-RU" sz="400" dirty="0"/>
              <a:t> </a:t>
            </a:r>
            <a:r>
              <a:rPr lang="ru-RU" sz="400" dirty="0" err="1"/>
              <a:t>Пенгли</a:t>
            </a:r>
            <a:r>
              <a:rPr lang="ru-RU" sz="400" dirty="0"/>
              <a:t> , </a:t>
            </a:r>
            <a:r>
              <a:rPr lang="ru-RU" sz="400" dirty="0" err="1"/>
              <a:t>Вичит</a:t>
            </a:r>
            <a:r>
              <a:rPr lang="ru-RU" sz="400" dirty="0"/>
              <a:t> </a:t>
            </a:r>
            <a:r>
              <a:rPr lang="ru-RU" sz="400" dirty="0" err="1"/>
              <a:t>Сечана</a:t>
            </a:r>
            <a:r>
              <a:rPr lang="ru-RU" sz="400" dirty="0"/>
              <a:t> и др.</a:t>
            </a:r>
          </a:p>
        </p:txBody>
      </p:sp>
      <p:sp>
        <p:nvSpPr>
          <p:cNvPr id="175" name="Прямоугольник 174"/>
          <p:cNvSpPr/>
          <p:nvPr/>
        </p:nvSpPr>
        <p:spPr>
          <a:xfrm>
            <a:off x="24917589"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Британское вооружение</a:t>
            </a:r>
            <a:endParaRPr lang="ru-RU" sz="1400" dirty="0"/>
          </a:p>
        </p:txBody>
      </p:sp>
      <p:sp>
        <p:nvSpPr>
          <p:cNvPr id="176" name="Прямоугольник 175"/>
          <p:cNvSpPr/>
          <p:nvPr/>
        </p:nvSpPr>
        <p:spPr>
          <a:xfrm>
            <a:off x="29656083"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Японское вооружение</a:t>
            </a:r>
            <a:endParaRPr lang="ru-RU" sz="1400" dirty="0"/>
          </a:p>
        </p:txBody>
      </p:sp>
      <p:sp>
        <p:nvSpPr>
          <p:cNvPr id="178" name="Прямоугольник 177"/>
          <p:cNvSpPr/>
          <p:nvPr/>
        </p:nvSpPr>
        <p:spPr>
          <a:xfrm>
            <a:off x="27286836"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Разработка Сиамской винтовки </a:t>
            </a:r>
            <a:r>
              <a:rPr lang="en-US" sz="1400" dirty="0" smtClean="0"/>
              <a:t>RS model 66</a:t>
            </a:r>
            <a:endParaRPr lang="ru-RU" sz="1400" dirty="0"/>
          </a:p>
        </p:txBody>
      </p:sp>
      <p:cxnSp>
        <p:nvCxnSpPr>
          <p:cNvPr id="179" name="Прямая соединительная линия 178"/>
          <p:cNvCxnSpPr>
            <a:stCxn id="175" idx="3"/>
            <a:endCxn id="178" idx="1"/>
          </p:cNvCxnSpPr>
          <p:nvPr/>
        </p:nvCxnSpPr>
        <p:spPr>
          <a:xfrm>
            <a:off x="27033507" y="7926187"/>
            <a:ext cx="25332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82" name="Прямая соединительная линия 181"/>
          <p:cNvCxnSpPr>
            <a:stCxn id="178" idx="3"/>
            <a:endCxn id="176" idx="1"/>
          </p:cNvCxnSpPr>
          <p:nvPr/>
        </p:nvCxnSpPr>
        <p:spPr>
          <a:xfrm>
            <a:off x="29402754" y="7926187"/>
            <a:ext cx="25332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85" name="Прямоугольник 184"/>
          <p:cNvSpPr/>
          <p:nvPr/>
        </p:nvSpPr>
        <p:spPr>
          <a:xfrm>
            <a:off x="14823608" y="3617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Стартовые генералы (</a:t>
            </a:r>
            <a:r>
              <a:rPr lang="th-TH" sz="1400" dirty="0"/>
              <a:t>พระยาพหลพลพยุหเสนา (พจน์ พหลโยธิน</a:t>
            </a:r>
            <a:r>
              <a:rPr lang="th-TH" sz="1400" dirty="0" smtClean="0"/>
              <a:t>)</a:t>
            </a:r>
            <a:r>
              <a:rPr lang="ru-RU" sz="1400" dirty="0" smtClean="0"/>
              <a:t>, </a:t>
            </a:r>
            <a:r>
              <a:rPr lang="th-TH" sz="1400" dirty="0"/>
              <a:t>แปลก พิบูล</a:t>
            </a:r>
            <a:r>
              <a:rPr lang="th-TH" sz="1400" dirty="0" smtClean="0"/>
              <a:t>สงคราม</a:t>
            </a:r>
            <a:r>
              <a:rPr lang="ru-RU" sz="1400" dirty="0" smtClean="0"/>
              <a:t>, </a:t>
            </a:r>
            <a:r>
              <a:rPr lang="th-TH" sz="1400" dirty="0"/>
              <a:t>หลวงเกรียงศักดิ์พิชิต (พิชิต เกรียงศักดิ์พิชิต</a:t>
            </a:r>
            <a:r>
              <a:rPr lang="th-TH" sz="1400" dirty="0" smtClean="0"/>
              <a:t>)</a:t>
            </a:r>
            <a:r>
              <a:rPr lang="ru-RU" sz="1400" dirty="0" smtClean="0"/>
              <a:t>, </a:t>
            </a:r>
            <a:r>
              <a:rPr lang="th-TH" sz="1400" dirty="0"/>
              <a:t>ผิน ชุณหะวัณ</a:t>
            </a:r>
            <a:r>
              <a:rPr lang="ru-RU" sz="1400" dirty="0" smtClean="0"/>
              <a:t>)</a:t>
            </a:r>
            <a:endParaRPr lang="ru-RU" sz="1400" dirty="0"/>
          </a:p>
        </p:txBody>
      </p:sp>
      <p:cxnSp>
        <p:nvCxnSpPr>
          <p:cNvPr id="212" name="Shape 248"/>
          <p:cNvCxnSpPr>
            <a:stCxn id="192" idx="2"/>
            <a:endCxn id="197" idx="0"/>
          </p:cNvCxnSpPr>
          <p:nvPr/>
        </p:nvCxnSpPr>
        <p:spPr>
          <a:xfrm rot="5400000">
            <a:off x="21676489" y="5061515"/>
            <a:ext cx="311480" cy="1194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7" name="Shape 248"/>
          <p:cNvCxnSpPr>
            <a:stCxn id="192" idx="2"/>
            <a:endCxn id="161" idx="0"/>
          </p:cNvCxnSpPr>
          <p:nvPr/>
        </p:nvCxnSpPr>
        <p:spPr>
          <a:xfrm rot="16200000" flipH="1">
            <a:off x="22858660" y="5073671"/>
            <a:ext cx="318372" cy="11769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8" name="Прямоугольник 217"/>
          <p:cNvSpPr/>
          <p:nvPr/>
        </p:nvSpPr>
        <p:spPr>
          <a:xfrm>
            <a:off x="24919577" y="58144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Методы дальней разведки</a:t>
            </a:r>
          </a:p>
        </p:txBody>
      </p:sp>
      <p:sp>
        <p:nvSpPr>
          <p:cNvPr id="219" name="Прямоугольник 218"/>
          <p:cNvSpPr/>
          <p:nvPr/>
        </p:nvSpPr>
        <p:spPr>
          <a:xfrm>
            <a:off x="27290813"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британской техники</a:t>
            </a:r>
            <a:endParaRPr lang="ru-RU" sz="1400" dirty="0"/>
          </a:p>
        </p:txBody>
      </p:sp>
      <p:sp>
        <p:nvSpPr>
          <p:cNvPr id="221" name="Прямоугольник 220"/>
          <p:cNvSpPr/>
          <p:nvPr/>
        </p:nvSpPr>
        <p:spPr>
          <a:xfrm>
            <a:off x="29633598"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германской техники</a:t>
            </a:r>
            <a:endParaRPr lang="ru-RU" sz="1400" dirty="0"/>
          </a:p>
        </p:txBody>
      </p:sp>
      <p:cxnSp>
        <p:nvCxnSpPr>
          <p:cNvPr id="222" name="Прямая соединительная линия 221"/>
          <p:cNvCxnSpPr>
            <a:stCxn id="219" idx="3"/>
            <a:endCxn id="221" idx="1"/>
          </p:cNvCxnSpPr>
          <p:nvPr/>
        </p:nvCxnSpPr>
        <p:spPr>
          <a:xfrm>
            <a:off x="29406731" y="6361311"/>
            <a:ext cx="22686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24" name="Прямоугольник 223"/>
          <p:cNvSpPr/>
          <p:nvPr/>
        </p:nvSpPr>
        <p:spPr>
          <a:xfrm>
            <a:off x="28461480" y="442293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Увеличить инвестиции в Армию</a:t>
            </a:r>
            <a:endParaRPr lang="ru-RU" sz="1400" dirty="0"/>
          </a:p>
        </p:txBody>
      </p:sp>
      <p:sp>
        <p:nvSpPr>
          <p:cNvPr id="225" name="Прямоугольник 224"/>
          <p:cNvSpPr/>
          <p:nvPr/>
        </p:nvSpPr>
        <p:spPr>
          <a:xfrm>
            <a:off x="31976383"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военная академия </a:t>
            </a:r>
            <a:r>
              <a:rPr lang="ru-RU" sz="1400" dirty="0" err="1"/>
              <a:t>Чулачомклао</a:t>
            </a:r>
            <a:endParaRPr lang="ru-RU" sz="1400" dirty="0"/>
          </a:p>
        </p:txBody>
      </p:sp>
      <p:sp>
        <p:nvSpPr>
          <p:cNvPr id="228" name="Прямоугольник 227"/>
          <p:cNvSpPr/>
          <p:nvPr/>
        </p:nvSpPr>
        <p:spPr>
          <a:xfrm>
            <a:off x="31976383" y="1030512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Усовершенствование учебной программы (1946</a:t>
            </a:r>
            <a:r>
              <a:rPr lang="ru-RU" sz="1400" dirty="0"/>
              <a:t>) </a:t>
            </a:r>
            <a:r>
              <a:rPr lang="ru-RU" sz="700" dirty="0"/>
              <a:t>(Минобороны усовершенствовало учебную программу кадетского училища. Это пятилетняя академическая программа, созданная по образцу Кадетского корпуса армии США</a:t>
            </a:r>
            <a:r>
              <a:rPr lang="ru-RU" sz="700" dirty="0" smtClean="0"/>
              <a:t>.)</a:t>
            </a:r>
            <a:endParaRPr lang="ru-RU" sz="700" dirty="0"/>
          </a:p>
        </p:txBody>
      </p:sp>
      <p:cxnSp>
        <p:nvCxnSpPr>
          <p:cNvPr id="229" name="Прямая со стрелкой 228"/>
          <p:cNvCxnSpPr>
            <a:stCxn id="225" idx="2"/>
            <a:endCxn id="228" idx="0"/>
          </p:cNvCxnSpPr>
          <p:nvPr/>
        </p:nvCxnSpPr>
        <p:spPr>
          <a:xfrm>
            <a:off x="33034342" y="6901311"/>
            <a:ext cx="0" cy="34038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Shape 248"/>
          <p:cNvCxnSpPr>
            <a:stCxn id="224" idx="2"/>
            <a:endCxn id="218" idx="0"/>
          </p:cNvCxnSpPr>
          <p:nvPr/>
        </p:nvCxnSpPr>
        <p:spPr>
          <a:xfrm rot="5400000">
            <a:off x="27592749" y="3887727"/>
            <a:ext cx="311479" cy="35419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2" name="Shape 248"/>
          <p:cNvCxnSpPr>
            <a:stCxn id="224" idx="2"/>
            <a:endCxn id="225" idx="0"/>
          </p:cNvCxnSpPr>
          <p:nvPr/>
        </p:nvCxnSpPr>
        <p:spPr>
          <a:xfrm rot="16200000" flipH="1">
            <a:off x="31117704" y="3904673"/>
            <a:ext cx="318372" cy="35149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1" name="Shape 248"/>
          <p:cNvCxnSpPr>
            <a:stCxn id="224" idx="2"/>
            <a:endCxn id="219" idx="0"/>
          </p:cNvCxnSpPr>
          <p:nvPr/>
        </p:nvCxnSpPr>
        <p:spPr>
          <a:xfrm rot="5400000">
            <a:off x="28774920" y="5076792"/>
            <a:ext cx="318372" cy="117066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3" name="Shape 248"/>
          <p:cNvCxnSpPr>
            <a:stCxn id="224" idx="2"/>
            <a:endCxn id="221" idx="0"/>
          </p:cNvCxnSpPr>
          <p:nvPr/>
        </p:nvCxnSpPr>
        <p:spPr>
          <a:xfrm rot="16200000" flipH="1">
            <a:off x="29946312" y="5076066"/>
            <a:ext cx="318372" cy="11721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6" name="Shape 248"/>
          <p:cNvCxnSpPr>
            <a:stCxn id="219" idx="2"/>
            <a:endCxn id="175" idx="0"/>
          </p:cNvCxnSpPr>
          <p:nvPr/>
        </p:nvCxnSpPr>
        <p:spPr>
          <a:xfrm rot="5400000">
            <a:off x="26919722" y="5957137"/>
            <a:ext cx="484876" cy="23732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8" name="Shape 248"/>
          <p:cNvCxnSpPr>
            <a:stCxn id="219" idx="2"/>
            <a:endCxn id="176" idx="0"/>
          </p:cNvCxnSpPr>
          <p:nvPr/>
        </p:nvCxnSpPr>
        <p:spPr>
          <a:xfrm rot="16200000" flipH="1">
            <a:off x="29288969" y="5961114"/>
            <a:ext cx="484876" cy="236527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Shape 248"/>
          <p:cNvCxnSpPr>
            <a:stCxn id="221" idx="2"/>
            <a:endCxn id="175" idx="0"/>
          </p:cNvCxnSpPr>
          <p:nvPr/>
        </p:nvCxnSpPr>
        <p:spPr>
          <a:xfrm rot="5400000">
            <a:off x="28091115" y="4785745"/>
            <a:ext cx="484876" cy="471600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Shape 248"/>
          <p:cNvCxnSpPr>
            <a:stCxn id="221" idx="2"/>
            <a:endCxn id="178" idx="0"/>
          </p:cNvCxnSpPr>
          <p:nvPr/>
        </p:nvCxnSpPr>
        <p:spPr>
          <a:xfrm rot="5400000">
            <a:off x="29275738" y="5970368"/>
            <a:ext cx="484876" cy="234676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Shape 248"/>
          <p:cNvCxnSpPr>
            <a:stCxn id="219" idx="2"/>
            <a:endCxn id="178" idx="0"/>
          </p:cNvCxnSpPr>
          <p:nvPr/>
        </p:nvCxnSpPr>
        <p:spPr>
          <a:xfrm rot="5400000">
            <a:off x="28104346" y="7141761"/>
            <a:ext cx="484876" cy="397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0" name="Shape 248"/>
          <p:cNvCxnSpPr>
            <a:stCxn id="221" idx="2"/>
            <a:endCxn id="176" idx="0"/>
          </p:cNvCxnSpPr>
          <p:nvPr/>
        </p:nvCxnSpPr>
        <p:spPr>
          <a:xfrm rot="16200000" flipH="1">
            <a:off x="30460361" y="7132506"/>
            <a:ext cx="484876" cy="224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3" name="Shape 248"/>
          <p:cNvCxnSpPr>
            <a:stCxn id="175" idx="2"/>
            <a:endCxn id="226" idx="0"/>
          </p:cNvCxnSpPr>
          <p:nvPr/>
        </p:nvCxnSpPr>
        <p:spPr>
          <a:xfrm rot="16200000" flipH="1">
            <a:off x="27534060" y="6907674"/>
            <a:ext cx="425037" cy="35420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6" name="Shape 248"/>
          <p:cNvCxnSpPr>
            <a:stCxn id="178" idx="2"/>
            <a:endCxn id="226" idx="0"/>
          </p:cNvCxnSpPr>
          <p:nvPr/>
        </p:nvCxnSpPr>
        <p:spPr>
          <a:xfrm rot="16200000" flipH="1">
            <a:off x="28718684" y="8092298"/>
            <a:ext cx="425037" cy="1172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9" name="Shape 248"/>
          <p:cNvCxnSpPr>
            <a:stCxn id="176" idx="2"/>
            <a:endCxn id="226" idx="0"/>
          </p:cNvCxnSpPr>
          <p:nvPr/>
        </p:nvCxnSpPr>
        <p:spPr>
          <a:xfrm rot="5400000">
            <a:off x="29903308" y="8080489"/>
            <a:ext cx="425037" cy="119643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72" name="Shape 248"/>
          <p:cNvCxnSpPr>
            <a:stCxn id="226" idx="2"/>
            <a:endCxn id="228" idx="0"/>
          </p:cNvCxnSpPr>
          <p:nvPr/>
        </p:nvCxnSpPr>
        <p:spPr>
          <a:xfrm rot="16200000" flipH="1">
            <a:off x="31109025" y="8379807"/>
            <a:ext cx="333900" cy="35167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5" name="Прямоугольник 274"/>
          <p:cNvSpPr/>
          <p:nvPr/>
        </p:nvSpPr>
        <p:spPr>
          <a:xfrm>
            <a:off x="29656083"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Ремонтный и инженерный отдел</a:t>
            </a:r>
            <a:endParaRPr lang="ru-RU" sz="1400" dirty="0"/>
          </a:p>
        </p:txBody>
      </p:sp>
      <p:sp>
        <p:nvSpPr>
          <p:cNvPr id="276" name="Прямоугольник 275"/>
          <p:cNvSpPr/>
          <p:nvPr/>
        </p:nvSpPr>
        <p:spPr>
          <a:xfrm>
            <a:off x="27282742" y="103065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Студенты территориальной обороны </a:t>
            </a:r>
            <a:r>
              <a:rPr lang="ru-RU" sz="600" dirty="0"/>
              <a:t>(это военная молодежная организация в Таиланде, находящаяся под контролем Королевской армии Таиланда , а недавно - Королевского военно-морского флота Таиланда и Королевских ВВС Таиланда </a:t>
            </a:r>
            <a:r>
              <a:rPr lang="ru-RU" sz="600" dirty="0" smtClean="0"/>
              <a:t>.)</a:t>
            </a:r>
            <a:endParaRPr lang="ru-RU" sz="600" dirty="0"/>
          </a:p>
        </p:txBody>
      </p:sp>
      <p:sp>
        <p:nvSpPr>
          <p:cNvPr id="277" name="Прямоугольник 276"/>
          <p:cNvSpPr/>
          <p:nvPr/>
        </p:nvSpPr>
        <p:spPr>
          <a:xfrm>
            <a:off x="28459650" y="117586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Командование территориальной обороны </a:t>
            </a:r>
            <a:r>
              <a:rPr lang="ru-RU" sz="500" dirty="0"/>
              <a:t>(Командование территориальной обороны или командование резервных сил Это агентство при Королевской армии Таиланда, ранее известное как Департамент территориальной обороны (РД) был создан в 1948 году с основной задачей подготовки резервов для армии. особенности обучения молодежи нации, в том числе курсантов-военнослужащих (НСТ) [1</a:t>
            </a:r>
            <a:r>
              <a:rPr lang="ru-RU" sz="500" dirty="0" smtClean="0"/>
              <a:t>].)</a:t>
            </a:r>
            <a:endParaRPr lang="ru-RU" sz="500" dirty="0"/>
          </a:p>
        </p:txBody>
      </p:sp>
      <p:cxnSp>
        <p:nvCxnSpPr>
          <p:cNvPr id="278" name="Прямая со стрелкой 277"/>
          <p:cNvCxnSpPr>
            <a:stCxn id="226" idx="2"/>
            <a:endCxn id="277" idx="0"/>
          </p:cNvCxnSpPr>
          <p:nvPr/>
        </p:nvCxnSpPr>
        <p:spPr>
          <a:xfrm>
            <a:off x="29517609" y="9971224"/>
            <a:ext cx="0" cy="17873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9" name="Прямоугольник 188"/>
          <p:cNvSpPr/>
          <p:nvPr/>
        </p:nvSpPr>
        <p:spPr>
          <a:xfrm>
            <a:off x="30782650" y="88899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оружейных заводов</a:t>
            </a:r>
            <a:endParaRPr lang="ru-RU" sz="1400" dirty="0"/>
          </a:p>
        </p:txBody>
      </p:sp>
      <p:cxnSp>
        <p:nvCxnSpPr>
          <p:cNvPr id="190" name="Shape 248"/>
          <p:cNvCxnSpPr>
            <a:stCxn id="175" idx="2"/>
            <a:endCxn id="189" idx="0"/>
          </p:cNvCxnSpPr>
          <p:nvPr/>
        </p:nvCxnSpPr>
        <p:spPr>
          <a:xfrm rot="16200000" flipH="1">
            <a:off x="28696204" y="5745530"/>
            <a:ext cx="423749" cy="58650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0" name="Shape 248"/>
          <p:cNvCxnSpPr>
            <a:stCxn id="178" idx="2"/>
            <a:endCxn id="189" idx="0"/>
          </p:cNvCxnSpPr>
          <p:nvPr/>
        </p:nvCxnSpPr>
        <p:spPr>
          <a:xfrm rot="16200000" flipH="1">
            <a:off x="29880828" y="6930154"/>
            <a:ext cx="423749" cy="3495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Shape 248"/>
          <p:cNvCxnSpPr>
            <a:stCxn id="176" idx="2"/>
            <a:endCxn id="189" idx="0"/>
          </p:cNvCxnSpPr>
          <p:nvPr/>
        </p:nvCxnSpPr>
        <p:spPr>
          <a:xfrm rot="16200000" flipH="1">
            <a:off x="31065451" y="8114777"/>
            <a:ext cx="423749" cy="11265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9" name="Shape 248"/>
          <p:cNvCxnSpPr>
            <a:stCxn id="226" idx="2"/>
            <a:endCxn id="276" idx="0"/>
          </p:cNvCxnSpPr>
          <p:nvPr/>
        </p:nvCxnSpPr>
        <p:spPr>
          <a:xfrm rot="5400000">
            <a:off x="28761497" y="9550428"/>
            <a:ext cx="335316" cy="11769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1" name="Shape 248"/>
          <p:cNvCxnSpPr>
            <a:stCxn id="226" idx="2"/>
            <a:endCxn id="275" idx="0"/>
          </p:cNvCxnSpPr>
          <p:nvPr/>
        </p:nvCxnSpPr>
        <p:spPr>
          <a:xfrm rot="16200000" flipH="1">
            <a:off x="29948875" y="9539957"/>
            <a:ext cx="333901" cy="11964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1" name="Прямоугольник 230"/>
          <p:cNvSpPr/>
          <p:nvPr/>
        </p:nvSpPr>
        <p:spPr>
          <a:xfrm>
            <a:off x="26102212" y="11786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Организовать генеральный штаб на постоянной основе</a:t>
            </a:r>
            <a:endParaRPr lang="ru-RU" sz="1400" dirty="0"/>
          </a:p>
        </p:txBody>
      </p:sp>
      <p:cxnSp>
        <p:nvCxnSpPr>
          <p:cNvPr id="238" name="Shape 248"/>
          <p:cNvCxnSpPr>
            <a:stCxn id="242" idx="2"/>
            <a:endCxn id="231" idx="0"/>
          </p:cNvCxnSpPr>
          <p:nvPr/>
        </p:nvCxnSpPr>
        <p:spPr>
          <a:xfrm rot="16200000" flipH="1">
            <a:off x="25768947" y="10395267"/>
            <a:ext cx="401366" cy="238108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4" name="Shape 248"/>
          <p:cNvCxnSpPr>
            <a:stCxn id="276" idx="2"/>
            <a:endCxn id="231" idx="0"/>
          </p:cNvCxnSpPr>
          <p:nvPr/>
        </p:nvCxnSpPr>
        <p:spPr>
          <a:xfrm rot="5400000">
            <a:off x="27550461" y="10996250"/>
            <a:ext cx="399951" cy="118053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36633357" y="442293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Аккумуляторный </a:t>
            </a:r>
            <a:r>
              <a:rPr lang="ru-RU" sz="1400" dirty="0"/>
              <a:t>завод Королевского военно-морского флота Таиланда</a:t>
            </a:r>
          </a:p>
        </p:txBody>
      </p:sp>
      <p:sp>
        <p:nvSpPr>
          <p:cNvPr id="249" name="Прямоугольник 248"/>
          <p:cNvSpPr/>
          <p:nvPr/>
        </p:nvSpPr>
        <p:spPr>
          <a:xfrm>
            <a:off x="34290572" y="582505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Подводные лодки класса </a:t>
            </a:r>
            <a:r>
              <a:rPr lang="ru-RU" sz="1400" dirty="0" err="1" smtClean="0"/>
              <a:t>Матчану</a:t>
            </a:r>
            <a:r>
              <a:rPr lang="ru-RU" sz="1400" dirty="0" smtClean="0"/>
              <a:t> (4 штуки, </a:t>
            </a:r>
            <a:r>
              <a:rPr lang="en-US" sz="1400" dirty="0" err="1"/>
              <a:t>Matchanu</a:t>
            </a:r>
            <a:r>
              <a:rPr lang="en-US" sz="1400" dirty="0"/>
              <a:t>-class submarine</a:t>
            </a:r>
            <a:r>
              <a:rPr lang="ru-RU" sz="1400" dirty="0"/>
              <a:t>) </a:t>
            </a:r>
            <a:r>
              <a:rPr lang="ru-RU" sz="400" dirty="0"/>
              <a:t>(Подводные лодки были построены в Кобе , первые две заложены 6 мая 1936 года. Строительство остальных началось 1 октября. [2] Первая группа была спущена на воду 24 декабря 1936 года, а вторая - 14 мая 1937 года. Первые две подводные лодки были построены и доставлены Королевскому сиамскому флоту 4 сентября 1937 года, дата, которую тайский флот до сих пор отмечает как День подводной лодки. . Остальные были доставлены 30 апреля 1938 г.)</a:t>
            </a:r>
          </a:p>
        </p:txBody>
      </p:sp>
      <p:sp>
        <p:nvSpPr>
          <p:cNvPr id="250" name="Прямоугольник 249"/>
          <p:cNvSpPr/>
          <p:nvPr/>
        </p:nvSpPr>
        <p:spPr>
          <a:xfrm>
            <a:off x="36633357" y="58144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Отправить подводников на обучение в Японию</a:t>
            </a:r>
            <a:endParaRPr lang="ru-RU" sz="1400" dirty="0"/>
          </a:p>
        </p:txBody>
      </p:sp>
      <p:sp>
        <p:nvSpPr>
          <p:cNvPr id="252" name="Прямоугольник 251"/>
          <p:cNvSpPr/>
          <p:nvPr/>
        </p:nvSpPr>
        <p:spPr>
          <a:xfrm>
            <a:off x="36633357"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Учебные патрули (доктрина выслеживания или сопровождения)</a:t>
            </a:r>
            <a:endParaRPr lang="ru-RU" sz="1400" dirty="0"/>
          </a:p>
        </p:txBody>
      </p:sp>
      <p:sp>
        <p:nvSpPr>
          <p:cNvPr id="253" name="Прямоугольник 252"/>
          <p:cNvSpPr/>
          <p:nvPr/>
        </p:nvSpPr>
        <p:spPr>
          <a:xfrm>
            <a:off x="38976142" y="582131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Корабли береговой обороны (линкоры </a:t>
            </a:r>
            <a:r>
              <a:rPr lang="en-US" sz="1400" dirty="0"/>
              <a:t>HTMS </a:t>
            </a:r>
            <a:r>
              <a:rPr lang="en-US" sz="1400" dirty="0" smtClean="0"/>
              <a:t>Thonburi</a:t>
            </a:r>
            <a:r>
              <a:rPr lang="ru-RU" sz="1400" dirty="0" smtClean="0"/>
              <a:t>, два было готово к 1938)</a:t>
            </a:r>
            <a:endParaRPr lang="ru-RU" sz="1400" dirty="0"/>
          </a:p>
        </p:txBody>
      </p:sp>
      <p:sp>
        <p:nvSpPr>
          <p:cNvPr id="255" name="Прямоугольник 254"/>
          <p:cNvSpPr/>
          <p:nvPr/>
        </p:nvSpPr>
        <p:spPr>
          <a:xfrm>
            <a:off x="34290571"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Военно-морская база </a:t>
            </a:r>
            <a:r>
              <a:rPr lang="ru-RU" sz="1400" dirty="0" err="1" smtClean="0"/>
              <a:t>Саттахип</a:t>
            </a:r>
            <a:r>
              <a:rPr lang="ru-RU" sz="1400" dirty="0" smtClean="0"/>
              <a:t> </a:t>
            </a:r>
            <a:r>
              <a:rPr lang="ru-RU" sz="800" dirty="0" smtClean="0"/>
              <a:t>(</a:t>
            </a:r>
            <a:r>
              <a:rPr lang="en-US" sz="800" dirty="0"/>
              <a:t>https://erzujwbfd4rgq4e3an7p3uskl4-ac4c6men2g7xr2a-en-m-wikipedia-org.translate.goog/wiki/Chonburi_Province#/</a:t>
            </a:r>
            <a:r>
              <a:rPr lang="en-US" sz="800" dirty="0" smtClean="0"/>
              <a:t>media/File%3AThailand_Chonburi_locator_map.svg</a:t>
            </a:r>
            <a:r>
              <a:rPr lang="ru-RU" sz="800" dirty="0" smtClean="0"/>
              <a:t>)</a:t>
            </a:r>
            <a:endParaRPr lang="ru-RU" sz="800" dirty="0"/>
          </a:p>
        </p:txBody>
      </p:sp>
      <p:sp>
        <p:nvSpPr>
          <p:cNvPr id="258" name="Прямоугольник 257"/>
          <p:cNvSpPr/>
          <p:nvPr/>
        </p:nvSpPr>
        <p:spPr>
          <a:xfrm>
            <a:off x="17179773" y="3617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Sindhu </a:t>
            </a:r>
            <a:r>
              <a:rPr lang="en-US" sz="1400" dirty="0" err="1" smtClean="0"/>
              <a:t>Kamalanavin</a:t>
            </a:r>
            <a:r>
              <a:rPr lang="ru-RU" sz="1400" dirty="0" smtClean="0"/>
              <a:t> – адмирал и министр ВМФ с 1938 по 1951, адмирал </a:t>
            </a:r>
            <a:r>
              <a:rPr lang="en-US" sz="1400" dirty="0"/>
              <a:t>Phraya </a:t>
            </a:r>
            <a:r>
              <a:rPr lang="en-US" sz="1400" dirty="0" err="1" smtClean="0"/>
              <a:t>Wichanworajak</a:t>
            </a:r>
            <a:r>
              <a:rPr lang="ru-RU" sz="1400" dirty="0" smtClean="0"/>
              <a:t>, контр-адмирал </a:t>
            </a:r>
            <a:r>
              <a:rPr lang="en-US" sz="1400" dirty="0" err="1"/>
              <a:t>Thawan</a:t>
            </a:r>
            <a:r>
              <a:rPr lang="en-US" sz="1400" dirty="0"/>
              <a:t> </a:t>
            </a:r>
            <a:r>
              <a:rPr lang="en-US" sz="1400" dirty="0" err="1"/>
              <a:t>Thamrongnawasawat</a:t>
            </a:r>
            <a:endParaRPr lang="ru-RU" sz="1400" dirty="0"/>
          </a:p>
        </p:txBody>
      </p:sp>
      <p:sp>
        <p:nvSpPr>
          <p:cNvPr id="259" name="Прямоугольник 258"/>
          <p:cNvSpPr/>
          <p:nvPr/>
        </p:nvSpPr>
        <p:spPr>
          <a:xfrm>
            <a:off x="38976142"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военно-морская верфь </a:t>
            </a:r>
            <a:r>
              <a:rPr lang="ru-RU" sz="1400" dirty="0" smtClean="0"/>
              <a:t>Таиланда (</a:t>
            </a:r>
            <a:r>
              <a:rPr lang="ru-RU" sz="1400" dirty="0" err="1" smtClean="0"/>
              <a:t>Саттахип</a:t>
            </a:r>
            <a:r>
              <a:rPr lang="ru-RU" sz="1400" dirty="0" smtClean="0"/>
              <a:t>)</a:t>
            </a:r>
            <a:endParaRPr lang="ru-RU" sz="1400" dirty="0"/>
          </a:p>
        </p:txBody>
      </p:sp>
      <p:sp>
        <p:nvSpPr>
          <p:cNvPr id="261" name="Прямоугольник 260"/>
          <p:cNvSpPr/>
          <p:nvPr/>
        </p:nvSpPr>
        <p:spPr>
          <a:xfrm>
            <a:off x="36633357" y="103017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Расшить королевский корпус морской </a:t>
            </a:r>
            <a:r>
              <a:rPr lang="ru-RU" sz="1400" dirty="0"/>
              <a:t>пехоты (В </a:t>
            </a:r>
            <a:r>
              <a:rPr lang="ru-RU" sz="1400" dirty="0" smtClean="0"/>
              <a:t>1937 </a:t>
            </a:r>
            <a:r>
              <a:rPr lang="ru-RU" sz="1400" dirty="0"/>
              <a:t>году его расширили до </a:t>
            </a:r>
            <a:r>
              <a:rPr lang="ru-RU" sz="1400" dirty="0" smtClean="0"/>
              <a:t>полка)</a:t>
            </a:r>
            <a:endParaRPr lang="ru-RU" sz="1400" dirty="0"/>
          </a:p>
        </p:txBody>
      </p:sp>
      <p:sp>
        <p:nvSpPr>
          <p:cNvPr id="262" name="Прямоугольник 261"/>
          <p:cNvSpPr/>
          <p:nvPr/>
        </p:nvSpPr>
        <p:spPr>
          <a:xfrm>
            <a:off x="37811579" y="889372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Сотрудничество с США для обучения морской пехоты</a:t>
            </a:r>
            <a:endParaRPr lang="ru-RU" sz="1400" dirty="0"/>
          </a:p>
        </p:txBody>
      </p:sp>
      <p:sp>
        <p:nvSpPr>
          <p:cNvPr id="264" name="Прямоугольник 263"/>
          <p:cNvSpPr/>
          <p:nvPr/>
        </p:nvSpPr>
        <p:spPr>
          <a:xfrm>
            <a:off x="38976142" y="1030967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Департамент </a:t>
            </a:r>
            <a:r>
              <a:rPr lang="ru-RU" sz="1400" dirty="0"/>
              <a:t>морской пехоты</a:t>
            </a:r>
          </a:p>
        </p:txBody>
      </p:sp>
      <p:sp>
        <p:nvSpPr>
          <p:cNvPr id="265" name="Прямоугольник 264"/>
          <p:cNvSpPr/>
          <p:nvPr/>
        </p:nvSpPr>
        <p:spPr>
          <a:xfrm>
            <a:off x="34290571" y="88971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военно-воздушная дивизия </a:t>
            </a:r>
            <a:r>
              <a:rPr lang="ru-RU" sz="1400" dirty="0" smtClean="0"/>
              <a:t>Таиланда (+ к гидросамолётом, со старта их 2)</a:t>
            </a:r>
            <a:endParaRPr lang="ru-RU" sz="1400" dirty="0"/>
          </a:p>
        </p:txBody>
      </p:sp>
      <p:cxnSp>
        <p:nvCxnSpPr>
          <p:cNvPr id="267" name="Прямая со стрелкой 266"/>
          <p:cNvCxnSpPr>
            <a:stCxn id="255" idx="2"/>
            <a:endCxn id="265" idx="0"/>
          </p:cNvCxnSpPr>
          <p:nvPr/>
        </p:nvCxnSpPr>
        <p:spPr>
          <a:xfrm>
            <a:off x="35348530" y="8466187"/>
            <a:ext cx="0" cy="43094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8" name="Прямая со стрелкой 267"/>
          <p:cNvCxnSpPr>
            <a:stCxn id="249" idx="2"/>
            <a:endCxn id="255" idx="0"/>
          </p:cNvCxnSpPr>
          <p:nvPr/>
        </p:nvCxnSpPr>
        <p:spPr>
          <a:xfrm flipH="1">
            <a:off x="35348530" y="6905051"/>
            <a:ext cx="1" cy="48113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Shape 248"/>
          <p:cNvCxnSpPr>
            <a:stCxn id="247" idx="2"/>
            <a:endCxn id="249" idx="0"/>
          </p:cNvCxnSpPr>
          <p:nvPr/>
        </p:nvCxnSpPr>
        <p:spPr>
          <a:xfrm rot="5400000">
            <a:off x="36358868" y="4492602"/>
            <a:ext cx="322113" cy="2342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1" name="Shape 248"/>
          <p:cNvCxnSpPr>
            <a:stCxn id="247" idx="2"/>
            <a:endCxn id="253" idx="0"/>
          </p:cNvCxnSpPr>
          <p:nvPr/>
        </p:nvCxnSpPr>
        <p:spPr>
          <a:xfrm rot="16200000" flipH="1">
            <a:off x="38703522" y="4490731"/>
            <a:ext cx="318372" cy="2342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4" name="Shape 248"/>
          <p:cNvCxnSpPr>
            <a:stCxn id="253" idx="2"/>
            <a:endCxn id="252" idx="0"/>
          </p:cNvCxnSpPr>
          <p:nvPr/>
        </p:nvCxnSpPr>
        <p:spPr>
          <a:xfrm rot="5400000">
            <a:off x="38620271" y="5972356"/>
            <a:ext cx="484877" cy="23427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79" name="Shape 248"/>
          <p:cNvCxnSpPr>
            <a:stCxn id="249" idx="2"/>
            <a:endCxn id="252" idx="0"/>
          </p:cNvCxnSpPr>
          <p:nvPr/>
        </p:nvCxnSpPr>
        <p:spPr>
          <a:xfrm rot="16200000" flipH="1">
            <a:off x="36279355" y="5974226"/>
            <a:ext cx="481136" cy="23427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0" name="Прямая со стрелкой 279"/>
          <p:cNvCxnSpPr>
            <a:stCxn id="253" idx="2"/>
            <a:endCxn id="259" idx="0"/>
          </p:cNvCxnSpPr>
          <p:nvPr/>
        </p:nvCxnSpPr>
        <p:spPr>
          <a:xfrm>
            <a:off x="40034101" y="6901310"/>
            <a:ext cx="0" cy="48487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2" name="Shape 248"/>
          <p:cNvCxnSpPr>
            <a:stCxn id="259" idx="2"/>
            <a:endCxn id="262" idx="0"/>
          </p:cNvCxnSpPr>
          <p:nvPr/>
        </p:nvCxnSpPr>
        <p:spPr>
          <a:xfrm rot="5400000">
            <a:off x="39238049" y="8097677"/>
            <a:ext cx="427542" cy="116456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3" name="Shape 248"/>
          <p:cNvCxnSpPr>
            <a:stCxn id="252" idx="2"/>
            <a:endCxn id="262" idx="0"/>
          </p:cNvCxnSpPr>
          <p:nvPr/>
        </p:nvCxnSpPr>
        <p:spPr>
          <a:xfrm rot="16200000" flipH="1">
            <a:off x="38066656" y="8090847"/>
            <a:ext cx="427542" cy="11782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Shape 248"/>
          <p:cNvCxnSpPr>
            <a:stCxn id="262" idx="2"/>
            <a:endCxn id="261" idx="0"/>
          </p:cNvCxnSpPr>
          <p:nvPr/>
        </p:nvCxnSpPr>
        <p:spPr>
          <a:xfrm rot="5400000">
            <a:off x="38116432" y="9548613"/>
            <a:ext cx="327990" cy="11782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5" name="Shape 248"/>
          <p:cNvCxnSpPr>
            <a:stCxn id="262" idx="2"/>
            <a:endCxn id="264" idx="0"/>
          </p:cNvCxnSpPr>
          <p:nvPr/>
        </p:nvCxnSpPr>
        <p:spPr>
          <a:xfrm rot="16200000" flipH="1">
            <a:off x="39283846" y="9559420"/>
            <a:ext cx="335947" cy="11645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47" idx="2"/>
            <a:endCxn id="250" idx="0"/>
          </p:cNvCxnSpPr>
          <p:nvPr/>
        </p:nvCxnSpPr>
        <p:spPr>
          <a:xfrm>
            <a:off x="37691316" y="5502938"/>
            <a:ext cx="0" cy="3114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87" name="Прямоугольник 286"/>
          <p:cNvSpPr/>
          <p:nvPr/>
        </p:nvSpPr>
        <p:spPr>
          <a:xfrm>
            <a:off x="8382133" y="43623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200" dirty="0" smtClean="0"/>
              <a:t>82 фокуса</a:t>
            </a:r>
            <a:endParaRPr lang="ru-RU" sz="3200" dirty="0"/>
          </a:p>
        </p:txBody>
      </p:sp>
      <p:sp>
        <p:nvSpPr>
          <p:cNvPr id="256" name="Прямоугольник 255"/>
          <p:cNvSpPr/>
          <p:nvPr/>
        </p:nvSpPr>
        <p:spPr>
          <a:xfrm>
            <a:off x="4944619" y="2003683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Широкое распространение газеты «Массы» (</a:t>
            </a:r>
            <a:r>
              <a:rPr lang="ru-RU" sz="1400" dirty="0" err="1" smtClean="0"/>
              <a:t>Махачон</a:t>
            </a:r>
            <a:r>
              <a:rPr lang="ru-RU" sz="1400" dirty="0" smtClean="0"/>
              <a:t> – подпольная газета)</a:t>
            </a:r>
            <a:endParaRPr lang="ru-RU" sz="1400" dirty="0"/>
          </a:p>
        </p:txBody>
      </p:sp>
      <p:sp>
        <p:nvSpPr>
          <p:cNvPr id="273" name="Прямоугольник 272"/>
          <p:cNvSpPr/>
          <p:nvPr/>
        </p:nvSpPr>
        <p:spPr>
          <a:xfrm>
            <a:off x="4992122" y="215409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развёртывает вещание собственного радио «Голос таиландского народа» и активную агитацию среди народных масс в деревне.</a:t>
            </a:r>
          </a:p>
        </p:txBody>
      </p:sp>
      <p:sp>
        <p:nvSpPr>
          <p:cNvPr id="281" name="Прямоугольник 280"/>
          <p:cNvSpPr/>
          <p:nvPr/>
        </p:nvSpPr>
        <p:spPr>
          <a:xfrm>
            <a:off x="7393987" y="36485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Свою политическую деятельность партия начала на поле боя, организуя подразделения тайцев-ополченцев для борьбы против японских захватчиков.</a:t>
            </a:r>
          </a:p>
        </p:txBody>
      </p:sp>
      <p:sp>
        <p:nvSpPr>
          <p:cNvPr id="288" name="Прямоугольник 287"/>
          <p:cNvSpPr/>
          <p:nvPr/>
        </p:nvSpPr>
        <p:spPr>
          <a:xfrm>
            <a:off x="11049216" y="2437029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Связаться с СССР</a:t>
            </a:r>
            <a:endParaRPr lang="ru-RU" sz="1400" dirty="0"/>
          </a:p>
        </p:txBody>
      </p:sp>
      <p:sp>
        <p:nvSpPr>
          <p:cNvPr id="289" name="Прямоугольник 288"/>
          <p:cNvSpPr/>
          <p:nvPr/>
        </p:nvSpPr>
        <p:spPr>
          <a:xfrm>
            <a:off x="9856807" y="2154054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Центрального профсоюза</a:t>
            </a:r>
            <a:endParaRPr lang="ru-RU" sz="1400" dirty="0"/>
          </a:p>
        </p:txBody>
      </p:sp>
      <p:sp>
        <p:nvSpPr>
          <p:cNvPr id="290" name="Прямоугольник 289"/>
          <p:cNvSpPr/>
          <p:nvPr/>
        </p:nvSpPr>
        <p:spPr>
          <a:xfrm>
            <a:off x="2409759" y="2295238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Набор среди </a:t>
            </a:r>
            <a:r>
              <a:rPr lang="ru-RU" sz="1400" dirty="0" err="1" smtClean="0"/>
              <a:t>Хмонгов</a:t>
            </a:r>
            <a:r>
              <a:rPr lang="ru-RU" sz="1400" dirty="0"/>
              <a:t> </a:t>
            </a:r>
            <a:r>
              <a:rPr lang="ru-RU" sz="900" dirty="0"/>
              <a:t>(В 1959 г. КПТ перешла к практике набора представителей горных народов – </a:t>
            </a:r>
            <a:r>
              <a:rPr lang="ru-RU" sz="900" dirty="0" err="1"/>
              <a:t>хмонгов</a:t>
            </a:r>
            <a:r>
              <a:rPr lang="ru-RU" sz="900" dirty="0"/>
              <a:t> (</a:t>
            </a:r>
            <a:r>
              <a:rPr lang="ru-RU" sz="900" dirty="0" err="1"/>
              <a:t>мео</a:t>
            </a:r>
            <a:r>
              <a:rPr lang="ru-RU" sz="900" dirty="0"/>
              <a:t>) – для обучения антиправительственной деятельности</a:t>
            </a:r>
            <a:r>
              <a:rPr lang="ru-RU" sz="900" dirty="0" smtClean="0"/>
              <a:t>.)</a:t>
            </a:r>
            <a:endParaRPr lang="ru-RU" sz="900" dirty="0"/>
          </a:p>
        </p:txBody>
      </p:sp>
      <p:sp>
        <p:nvSpPr>
          <p:cNvPr id="291" name="Прямоугольник 290"/>
          <p:cNvSpPr/>
          <p:nvPr/>
        </p:nvSpPr>
        <p:spPr>
          <a:xfrm>
            <a:off x="6158995" y="2292150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Свергнуть короля и принцев</a:t>
            </a:r>
            <a:endParaRPr lang="ru-RU" sz="1400" dirty="0"/>
          </a:p>
        </p:txBody>
      </p:sp>
      <p:sp>
        <p:nvSpPr>
          <p:cNvPr id="292" name="Прямоугольник 291"/>
          <p:cNvSpPr/>
          <p:nvPr/>
        </p:nvSpPr>
        <p:spPr>
          <a:xfrm>
            <a:off x="6153399" y="2436831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Социалистический союз азиатских республик</a:t>
            </a:r>
            <a:endParaRPr lang="ru-RU" sz="1400" dirty="0"/>
          </a:p>
        </p:txBody>
      </p:sp>
      <p:sp>
        <p:nvSpPr>
          <p:cNvPr id="293" name="Прямоугольник 292"/>
          <p:cNvSpPr/>
          <p:nvPr/>
        </p:nvSpPr>
        <p:spPr>
          <a:xfrm>
            <a:off x="4989370" y="257676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Ультиматум Камбодже</a:t>
            </a:r>
            <a:endParaRPr lang="ru-RU" sz="1400" dirty="0"/>
          </a:p>
        </p:txBody>
      </p:sp>
      <p:sp>
        <p:nvSpPr>
          <p:cNvPr id="294" name="Прямоугольник 293"/>
          <p:cNvSpPr/>
          <p:nvPr/>
        </p:nvSpPr>
        <p:spPr>
          <a:xfrm>
            <a:off x="2541073" y="257656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Сделать Лаос частью союза</a:t>
            </a:r>
            <a:endParaRPr lang="ru-RU" sz="1400" dirty="0"/>
          </a:p>
        </p:txBody>
      </p:sp>
      <p:sp>
        <p:nvSpPr>
          <p:cNvPr id="295" name="Прямоугольник 294"/>
          <p:cNvSpPr/>
          <p:nvPr/>
        </p:nvSpPr>
        <p:spPr>
          <a:xfrm>
            <a:off x="7347676" y="2576158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Попробовать примириться с Бирмой</a:t>
            </a:r>
            <a:endParaRPr lang="ru-RU" sz="1400" dirty="0"/>
          </a:p>
        </p:txBody>
      </p:sp>
      <p:sp>
        <p:nvSpPr>
          <p:cNvPr id="296" name="Прямоугольник 295"/>
          <p:cNvSpPr/>
          <p:nvPr/>
        </p:nvSpPr>
        <p:spPr>
          <a:xfrm>
            <a:off x="3772149" y="2723422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Вьетнам</a:t>
            </a:r>
            <a:endParaRPr lang="ru-RU" sz="1400" dirty="0"/>
          </a:p>
        </p:txBody>
      </p:sp>
      <p:sp>
        <p:nvSpPr>
          <p:cNvPr id="297" name="Прямоугольник 296"/>
          <p:cNvSpPr/>
          <p:nvPr/>
        </p:nvSpPr>
        <p:spPr>
          <a:xfrm>
            <a:off x="6158995" y="2721037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Сжечь султанаты Малайи</a:t>
            </a:r>
            <a:endParaRPr lang="ru-RU" sz="1400" dirty="0"/>
          </a:p>
        </p:txBody>
      </p:sp>
      <p:sp>
        <p:nvSpPr>
          <p:cNvPr id="298" name="Прямоугольник 297"/>
          <p:cNvSpPr/>
          <p:nvPr/>
        </p:nvSpPr>
        <p:spPr>
          <a:xfrm>
            <a:off x="6153881"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Добраться до Филиппин</a:t>
            </a:r>
            <a:endParaRPr lang="ru-RU" sz="1400" dirty="0"/>
          </a:p>
        </p:txBody>
      </p:sp>
      <p:sp>
        <p:nvSpPr>
          <p:cNvPr id="299" name="Прямоугольник 298"/>
          <p:cNvSpPr/>
          <p:nvPr/>
        </p:nvSpPr>
        <p:spPr>
          <a:xfrm>
            <a:off x="110589" y="2436831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Сблизиться с коммунистами Китая</a:t>
            </a:r>
            <a:endParaRPr lang="ru-RU" sz="1400" dirty="0"/>
          </a:p>
        </p:txBody>
      </p:sp>
      <p:cxnSp>
        <p:nvCxnSpPr>
          <p:cNvPr id="300" name="Shape 248"/>
          <p:cNvCxnSpPr>
            <a:stCxn id="292" idx="2"/>
            <a:endCxn id="295" idx="0"/>
          </p:cNvCxnSpPr>
          <p:nvPr/>
        </p:nvCxnSpPr>
        <p:spPr>
          <a:xfrm rot="16200000" flipH="1">
            <a:off x="7651862" y="25007807"/>
            <a:ext cx="313268" cy="11942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1" name="Прямая соединительная линия 300"/>
          <p:cNvCxnSpPr>
            <a:stCxn id="299" idx="3"/>
            <a:endCxn id="292" idx="1"/>
          </p:cNvCxnSpPr>
          <p:nvPr/>
        </p:nvCxnSpPr>
        <p:spPr>
          <a:xfrm flipV="1">
            <a:off x="2226507" y="24908312"/>
            <a:ext cx="3926892" cy="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02" name="Прямая со стрелкой 301"/>
          <p:cNvCxnSpPr>
            <a:stCxn id="292" idx="2"/>
            <a:endCxn id="297" idx="0"/>
          </p:cNvCxnSpPr>
          <p:nvPr/>
        </p:nvCxnSpPr>
        <p:spPr>
          <a:xfrm>
            <a:off x="7211358" y="25448312"/>
            <a:ext cx="5596" cy="17620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5" name="Прямая соединительная линия 304"/>
          <p:cNvCxnSpPr>
            <a:stCxn id="292" idx="3"/>
            <a:endCxn id="288" idx="1"/>
          </p:cNvCxnSpPr>
          <p:nvPr/>
        </p:nvCxnSpPr>
        <p:spPr>
          <a:xfrm>
            <a:off x="8269317" y="24908312"/>
            <a:ext cx="2779899" cy="1979"/>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10" name="Прямая со стрелкой 309"/>
          <p:cNvCxnSpPr>
            <a:stCxn id="297" idx="2"/>
            <a:endCxn id="298" idx="0"/>
          </p:cNvCxnSpPr>
          <p:nvPr/>
        </p:nvCxnSpPr>
        <p:spPr>
          <a:xfrm flipH="1">
            <a:off x="7211840" y="28290372"/>
            <a:ext cx="5114" cy="4144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5" name="Shape 248"/>
          <p:cNvCxnSpPr>
            <a:stCxn id="292" idx="2"/>
            <a:endCxn id="294" idx="0"/>
          </p:cNvCxnSpPr>
          <p:nvPr/>
        </p:nvCxnSpPr>
        <p:spPr>
          <a:xfrm rot="5400000">
            <a:off x="5246531" y="23800813"/>
            <a:ext cx="317329" cy="36123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8" name="Shape 248"/>
          <p:cNvCxnSpPr>
            <a:stCxn id="293" idx="2"/>
            <a:endCxn id="296" idx="0"/>
          </p:cNvCxnSpPr>
          <p:nvPr/>
        </p:nvCxnSpPr>
        <p:spPr>
          <a:xfrm rot="5400000">
            <a:off x="5245417" y="26432312"/>
            <a:ext cx="386604" cy="121722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1" name="Shape 248"/>
          <p:cNvCxnSpPr>
            <a:stCxn id="294" idx="2"/>
            <a:endCxn id="296" idx="0"/>
          </p:cNvCxnSpPr>
          <p:nvPr/>
        </p:nvCxnSpPr>
        <p:spPr>
          <a:xfrm rot="16200000" flipH="1">
            <a:off x="4020279" y="26424394"/>
            <a:ext cx="388583" cy="12310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Shape 248"/>
          <p:cNvCxnSpPr>
            <a:stCxn id="292" idx="2"/>
            <a:endCxn id="293" idx="0"/>
          </p:cNvCxnSpPr>
          <p:nvPr/>
        </p:nvCxnSpPr>
        <p:spPr>
          <a:xfrm rot="5400000">
            <a:off x="6469690" y="25025952"/>
            <a:ext cx="319308" cy="11640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8653493" y="2720584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Развить азиатскую науку</a:t>
            </a:r>
            <a:endParaRPr lang="ru-RU" sz="1400" dirty="0"/>
          </a:p>
        </p:txBody>
      </p:sp>
      <p:cxnSp>
        <p:nvCxnSpPr>
          <p:cNvPr id="330" name="Shape 248"/>
          <p:cNvCxnSpPr>
            <a:stCxn id="295" idx="2"/>
            <a:endCxn id="328" idx="0"/>
          </p:cNvCxnSpPr>
          <p:nvPr/>
        </p:nvCxnSpPr>
        <p:spPr>
          <a:xfrm rot="16200000" flipH="1">
            <a:off x="8876413" y="26370801"/>
            <a:ext cx="364260" cy="13058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3" name="Прямоугольник 332"/>
          <p:cNvSpPr/>
          <p:nvPr/>
        </p:nvSpPr>
        <p:spPr>
          <a:xfrm>
            <a:off x="3770170"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Объединить Индокитайский союз</a:t>
            </a:r>
            <a:endParaRPr lang="ru-RU" sz="1400" dirty="0"/>
          </a:p>
        </p:txBody>
      </p:sp>
      <p:cxnSp>
        <p:nvCxnSpPr>
          <p:cNvPr id="334" name="Прямая со стрелкой 333"/>
          <p:cNvCxnSpPr>
            <a:stCxn id="296" idx="2"/>
            <a:endCxn id="333" idx="0"/>
          </p:cNvCxnSpPr>
          <p:nvPr/>
        </p:nvCxnSpPr>
        <p:spPr>
          <a:xfrm flipH="1">
            <a:off x="4828129" y="28314224"/>
            <a:ext cx="1979" cy="39056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8" name="Прямоугольник 337"/>
          <p:cNvSpPr/>
          <p:nvPr/>
        </p:nvSpPr>
        <p:spPr>
          <a:xfrm>
            <a:off x="8658929" y="287047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Свобода для Индонезии</a:t>
            </a:r>
            <a:endParaRPr lang="ru-RU" sz="1400" dirty="0"/>
          </a:p>
        </p:txBody>
      </p:sp>
      <p:cxnSp>
        <p:nvCxnSpPr>
          <p:cNvPr id="339" name="Shape 248"/>
          <p:cNvCxnSpPr>
            <a:stCxn id="297" idx="2"/>
            <a:endCxn id="338" idx="0"/>
          </p:cNvCxnSpPr>
          <p:nvPr/>
        </p:nvCxnSpPr>
        <p:spPr>
          <a:xfrm rot="16200000" flipH="1">
            <a:off x="8259715" y="27247611"/>
            <a:ext cx="414412" cy="249993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p:cNvSpPr/>
          <p:nvPr/>
        </p:nvSpPr>
        <p:spPr>
          <a:xfrm>
            <a:off x="9856807" y="2575704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Перенять опыт централизованного производства</a:t>
            </a:r>
            <a:endParaRPr lang="ru-RU" sz="1400" dirty="0"/>
          </a:p>
        </p:txBody>
      </p:sp>
      <p:sp>
        <p:nvSpPr>
          <p:cNvPr id="343" name="Прямоугольник 342"/>
          <p:cNvSpPr/>
          <p:nvPr/>
        </p:nvSpPr>
        <p:spPr>
          <a:xfrm>
            <a:off x="11049216" y="2720584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Принять атеистическую политику СССР</a:t>
            </a:r>
            <a:endParaRPr lang="ru-RU" sz="1400" dirty="0"/>
          </a:p>
        </p:txBody>
      </p:sp>
      <p:sp>
        <p:nvSpPr>
          <p:cNvPr id="344" name="Прямоугольник 343"/>
          <p:cNvSpPr/>
          <p:nvPr/>
        </p:nvSpPr>
        <p:spPr>
          <a:xfrm>
            <a:off x="11047000" y="287047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Революционное образование</a:t>
            </a:r>
            <a:endParaRPr lang="ru-RU" sz="1400" dirty="0"/>
          </a:p>
        </p:txBody>
      </p:sp>
      <p:sp>
        <p:nvSpPr>
          <p:cNvPr id="345" name="Прямоугольник 344"/>
          <p:cNvSpPr/>
          <p:nvPr/>
        </p:nvSpPr>
        <p:spPr>
          <a:xfrm>
            <a:off x="12277687" y="2574585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Военные советники из СССР</a:t>
            </a:r>
            <a:endParaRPr lang="ru-RU" sz="1400" dirty="0"/>
          </a:p>
        </p:txBody>
      </p:sp>
      <p:cxnSp>
        <p:nvCxnSpPr>
          <p:cNvPr id="346" name="Shape 248"/>
          <p:cNvCxnSpPr>
            <a:stCxn id="288" idx="2"/>
            <a:endCxn id="345" idx="0"/>
          </p:cNvCxnSpPr>
          <p:nvPr/>
        </p:nvCxnSpPr>
        <p:spPr>
          <a:xfrm rot="16200000" flipH="1">
            <a:off x="12573631" y="24983834"/>
            <a:ext cx="295559" cy="1228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9" name="Shape 248"/>
          <p:cNvCxnSpPr>
            <a:stCxn id="288" idx="2"/>
            <a:endCxn id="342" idx="0"/>
          </p:cNvCxnSpPr>
          <p:nvPr/>
        </p:nvCxnSpPr>
        <p:spPr>
          <a:xfrm rot="5400000">
            <a:off x="11357592" y="25007466"/>
            <a:ext cx="306758" cy="11924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2" name="Прямая со стрелкой 351"/>
          <p:cNvCxnSpPr>
            <a:stCxn id="288" idx="2"/>
            <a:endCxn id="343" idx="0"/>
          </p:cNvCxnSpPr>
          <p:nvPr/>
        </p:nvCxnSpPr>
        <p:spPr>
          <a:xfrm>
            <a:off x="12107175" y="25450291"/>
            <a:ext cx="0" cy="175554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Прямая со стрелкой 354"/>
          <p:cNvCxnSpPr>
            <a:stCxn id="343" idx="2"/>
            <a:endCxn id="344" idx="0"/>
          </p:cNvCxnSpPr>
          <p:nvPr/>
        </p:nvCxnSpPr>
        <p:spPr>
          <a:xfrm flipH="1">
            <a:off x="12104959" y="28285840"/>
            <a:ext cx="2216" cy="41894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58" name="Прямоугольник 357"/>
          <p:cNvSpPr/>
          <p:nvPr/>
        </p:nvSpPr>
        <p:spPr>
          <a:xfrm>
            <a:off x="6135459" y="3016940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Объединить тайский народ под знаменем революции</a:t>
            </a:r>
            <a:endParaRPr lang="ru-RU" sz="1400" dirty="0"/>
          </a:p>
        </p:txBody>
      </p:sp>
      <p:cxnSp>
        <p:nvCxnSpPr>
          <p:cNvPr id="359" name="Shape 248"/>
          <p:cNvCxnSpPr>
            <a:stCxn id="344" idx="2"/>
            <a:endCxn id="358" idx="0"/>
          </p:cNvCxnSpPr>
          <p:nvPr/>
        </p:nvCxnSpPr>
        <p:spPr>
          <a:xfrm rot="5400000">
            <a:off x="9456877" y="27521326"/>
            <a:ext cx="384624" cy="49115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62" name="Прямоугольник 361"/>
          <p:cNvSpPr/>
          <p:nvPr/>
        </p:nvSpPr>
        <p:spPr>
          <a:xfrm>
            <a:off x="1331773" y="2725203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Опыт Китая в партизанской и оборонительной войне</a:t>
            </a:r>
            <a:endParaRPr lang="ru-RU" sz="1400" dirty="0"/>
          </a:p>
        </p:txBody>
      </p:sp>
      <p:sp>
        <p:nvSpPr>
          <p:cNvPr id="363" name="Прямоугольник 362"/>
          <p:cNvSpPr/>
          <p:nvPr/>
        </p:nvSpPr>
        <p:spPr>
          <a:xfrm>
            <a:off x="1331773"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Китаизация</a:t>
            </a:r>
            <a:r>
              <a:rPr lang="ru-RU" sz="1400" dirty="0" smtClean="0"/>
              <a:t> марксизма</a:t>
            </a:r>
            <a:endParaRPr lang="ru-RU" sz="1400" dirty="0"/>
          </a:p>
        </p:txBody>
      </p:sp>
      <p:sp>
        <p:nvSpPr>
          <p:cNvPr id="364" name="Прямоугольник 363"/>
          <p:cNvSpPr/>
          <p:nvPr/>
        </p:nvSpPr>
        <p:spPr>
          <a:xfrm>
            <a:off x="106630" y="2577751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Примириться с китайцами в рабочем классе</a:t>
            </a:r>
            <a:endParaRPr lang="ru-RU" sz="1400" dirty="0"/>
          </a:p>
        </p:txBody>
      </p:sp>
      <p:sp>
        <p:nvSpPr>
          <p:cNvPr id="365" name="Прямоугольник 364"/>
          <p:cNvSpPr/>
          <p:nvPr/>
        </p:nvSpPr>
        <p:spPr>
          <a:xfrm>
            <a:off x="104649" y="3012190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Совместные предприятия</a:t>
            </a:r>
            <a:endParaRPr lang="ru-RU" sz="1400" dirty="0"/>
          </a:p>
        </p:txBody>
      </p:sp>
      <p:cxnSp>
        <p:nvCxnSpPr>
          <p:cNvPr id="366" name="Прямая со стрелкой 365"/>
          <p:cNvCxnSpPr>
            <a:stCxn id="299" idx="2"/>
            <a:endCxn id="364" idx="0"/>
          </p:cNvCxnSpPr>
          <p:nvPr/>
        </p:nvCxnSpPr>
        <p:spPr>
          <a:xfrm flipH="1">
            <a:off x="1164589" y="25448316"/>
            <a:ext cx="3959" cy="3292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9" name="Прямая со стрелкой 368"/>
          <p:cNvCxnSpPr>
            <a:stCxn id="364" idx="2"/>
            <a:endCxn id="365" idx="0"/>
          </p:cNvCxnSpPr>
          <p:nvPr/>
        </p:nvCxnSpPr>
        <p:spPr>
          <a:xfrm flipH="1">
            <a:off x="1162608" y="26857517"/>
            <a:ext cx="1981" cy="32643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2" name="Прямая со стрелкой 371"/>
          <p:cNvCxnSpPr>
            <a:stCxn id="362" idx="2"/>
            <a:endCxn id="363" idx="0"/>
          </p:cNvCxnSpPr>
          <p:nvPr/>
        </p:nvCxnSpPr>
        <p:spPr>
          <a:xfrm>
            <a:off x="2389732" y="28332037"/>
            <a:ext cx="0" cy="3727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5" name="Shape 248"/>
          <p:cNvCxnSpPr>
            <a:stCxn id="363" idx="2"/>
            <a:endCxn id="358" idx="0"/>
          </p:cNvCxnSpPr>
          <p:nvPr/>
        </p:nvCxnSpPr>
        <p:spPr>
          <a:xfrm rot="16200000" flipH="1">
            <a:off x="4599264" y="27575253"/>
            <a:ext cx="384623" cy="480368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8" name="Shape 248"/>
          <p:cNvCxnSpPr>
            <a:stCxn id="299" idx="2"/>
            <a:endCxn id="362" idx="0"/>
          </p:cNvCxnSpPr>
          <p:nvPr/>
        </p:nvCxnSpPr>
        <p:spPr>
          <a:xfrm rot="16200000" flipH="1">
            <a:off x="877280" y="25739584"/>
            <a:ext cx="1803721" cy="1221184"/>
          </a:xfrm>
          <a:prstGeom prst="bentConnector3">
            <a:avLst>
              <a:gd name="adj1" fmla="val 918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p:cNvSpPr/>
          <p:nvPr/>
        </p:nvSpPr>
        <p:spPr>
          <a:xfrm>
            <a:off x="24195050" y="1845010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Демократическая партия Сиама </a:t>
            </a:r>
            <a:r>
              <a:rPr lang="ru-RU" sz="800" dirty="0" smtClean="0"/>
              <a:t>(или «Конституционный фронт», либеральное крыло народной партии, </a:t>
            </a:r>
            <a:r>
              <a:rPr lang="ru-RU" sz="800" dirty="0" err="1" smtClean="0"/>
              <a:t>подъидеология</a:t>
            </a:r>
            <a:r>
              <a:rPr lang="ru-RU" sz="800" dirty="0" smtClean="0"/>
              <a:t> консервативный либерализм) (</a:t>
            </a:r>
            <a:r>
              <a:rPr lang="th-TH" sz="800" dirty="0"/>
              <a:t>ควง อภัย</a:t>
            </a:r>
            <a:r>
              <a:rPr lang="th-TH" sz="800" dirty="0" smtClean="0"/>
              <a:t>วงศ์</a:t>
            </a:r>
            <a:r>
              <a:rPr lang="ru-RU" sz="800" dirty="0" smtClean="0"/>
              <a:t>)</a:t>
            </a:r>
            <a:endParaRPr lang="ru-RU" sz="1000" dirty="0"/>
          </a:p>
        </p:txBody>
      </p:sp>
      <p:cxnSp>
        <p:nvCxnSpPr>
          <p:cNvPr id="385" name="Прямая соединительная линия 384"/>
          <p:cNvCxnSpPr>
            <a:stCxn id="214" idx="3"/>
            <a:endCxn id="384" idx="1"/>
          </p:cNvCxnSpPr>
          <p:nvPr/>
        </p:nvCxnSpPr>
        <p:spPr>
          <a:xfrm flipV="1">
            <a:off x="19322873" y="18990109"/>
            <a:ext cx="4872177" cy="198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388" name="Прямоугольник 387"/>
          <p:cNvSpPr/>
          <p:nvPr/>
        </p:nvSpPr>
        <p:spPr>
          <a:xfrm>
            <a:off x="25348351" y="2147386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Новый антикоммунистический закон</a:t>
            </a:r>
            <a:endParaRPr lang="ru-RU" sz="1400" dirty="0"/>
          </a:p>
        </p:txBody>
      </p:sp>
      <p:cxnSp>
        <p:nvCxnSpPr>
          <p:cNvPr id="389" name="Shape 248"/>
          <p:cNvCxnSpPr>
            <a:stCxn id="54" idx="2"/>
            <a:endCxn id="478" idx="0"/>
          </p:cNvCxnSpPr>
          <p:nvPr/>
        </p:nvCxnSpPr>
        <p:spPr>
          <a:xfrm rot="5400000">
            <a:off x="12378692" y="11504139"/>
            <a:ext cx="1779285" cy="12102760"/>
          </a:xfrm>
          <a:prstGeom prst="bentConnector3">
            <a:avLst>
              <a:gd name="adj1" fmla="val 636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2" name="Прямая соединительная линия 391"/>
          <p:cNvCxnSpPr>
            <a:stCxn id="214" idx="1"/>
            <a:endCxn id="478" idx="3"/>
          </p:cNvCxnSpPr>
          <p:nvPr/>
        </p:nvCxnSpPr>
        <p:spPr>
          <a:xfrm flipH="1" flipV="1">
            <a:off x="8274913" y="18985162"/>
            <a:ext cx="8932042" cy="6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95" name="Прямая соединительная линия 394"/>
          <p:cNvCxnSpPr>
            <a:stCxn id="139" idx="1"/>
            <a:endCxn id="384" idx="3"/>
          </p:cNvCxnSpPr>
          <p:nvPr/>
        </p:nvCxnSpPr>
        <p:spPr>
          <a:xfrm flipH="1">
            <a:off x="26310968" y="18989109"/>
            <a:ext cx="8266412" cy="100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98" name="Прямая соединительная линия 397"/>
          <p:cNvCxnSpPr>
            <a:stCxn id="227" idx="1"/>
            <a:endCxn id="139" idx="3"/>
          </p:cNvCxnSpPr>
          <p:nvPr/>
        </p:nvCxnSpPr>
        <p:spPr>
          <a:xfrm flipH="1" flipV="1">
            <a:off x="36693298" y="18989109"/>
            <a:ext cx="7715737" cy="233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02" name="Прямоугольник 401"/>
          <p:cNvSpPr/>
          <p:nvPr/>
        </p:nvSpPr>
        <p:spPr>
          <a:xfrm>
            <a:off x="23040966" y="2147328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Результаты иностранных инвестиций</a:t>
            </a:r>
            <a:endParaRPr lang="ru-RU" sz="1400" dirty="0"/>
          </a:p>
        </p:txBody>
      </p:sp>
      <p:sp>
        <p:nvSpPr>
          <p:cNvPr id="403" name="Прямоугольник 402"/>
          <p:cNvSpPr/>
          <p:nvPr/>
        </p:nvSpPr>
        <p:spPr>
          <a:xfrm>
            <a:off x="23040966" y="200546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Свободный бизнес (свободная торговля)</a:t>
            </a:r>
            <a:endParaRPr lang="ru-RU" sz="1400" dirty="0"/>
          </a:p>
        </p:txBody>
      </p:sp>
      <p:sp>
        <p:nvSpPr>
          <p:cNvPr id="404" name="Прямоугольник 403"/>
          <p:cNvSpPr/>
          <p:nvPr/>
        </p:nvSpPr>
        <p:spPr>
          <a:xfrm>
            <a:off x="25352902" y="2579463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Поиск союзников в свободном мире (решения на вступления в союз демократов)</a:t>
            </a:r>
            <a:endParaRPr lang="ru-RU" sz="1400" dirty="0"/>
          </a:p>
        </p:txBody>
      </p:sp>
      <p:sp>
        <p:nvSpPr>
          <p:cNvPr id="405" name="Прямоугольник 404"/>
          <p:cNvSpPr/>
          <p:nvPr/>
        </p:nvSpPr>
        <p:spPr>
          <a:xfrm>
            <a:off x="24185696" y="2721037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Договориться о лицензиях</a:t>
            </a:r>
            <a:endParaRPr lang="ru-RU" sz="1400" dirty="0"/>
          </a:p>
        </p:txBody>
      </p:sp>
      <p:sp>
        <p:nvSpPr>
          <p:cNvPr id="406" name="Прямоугольник 405"/>
          <p:cNvSpPr/>
          <p:nvPr/>
        </p:nvSpPr>
        <p:spPr>
          <a:xfrm>
            <a:off x="26511122" y="2721289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Союзная военная миссия (доктрины)</a:t>
            </a:r>
            <a:endParaRPr lang="ru-RU" sz="1400" dirty="0"/>
          </a:p>
        </p:txBody>
      </p:sp>
      <p:sp>
        <p:nvSpPr>
          <p:cNvPr id="407" name="Прямоугольник 406"/>
          <p:cNvSpPr/>
          <p:nvPr/>
        </p:nvSpPr>
        <p:spPr>
          <a:xfrm>
            <a:off x="20733581"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Вложить средства в науку</a:t>
            </a:r>
            <a:endParaRPr lang="ru-RU" sz="1400" dirty="0"/>
          </a:p>
        </p:txBody>
      </p:sp>
      <p:cxnSp>
        <p:nvCxnSpPr>
          <p:cNvPr id="408" name="Прямая со стрелкой 407"/>
          <p:cNvCxnSpPr>
            <a:stCxn id="105" idx="2"/>
            <a:endCxn id="407" idx="0"/>
          </p:cNvCxnSpPr>
          <p:nvPr/>
        </p:nvCxnSpPr>
        <p:spPr>
          <a:xfrm flipH="1">
            <a:off x="21791540" y="21132553"/>
            <a:ext cx="687" cy="34526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9" name="Shape 248"/>
          <p:cNvCxnSpPr>
            <a:stCxn id="54" idx="2"/>
            <a:endCxn id="214" idx="0"/>
          </p:cNvCxnSpPr>
          <p:nvPr/>
        </p:nvCxnSpPr>
        <p:spPr>
          <a:xfrm rot="5400000">
            <a:off x="17899208" y="17031583"/>
            <a:ext cx="1786212" cy="1054800"/>
          </a:xfrm>
          <a:prstGeom prst="bentConnector3">
            <a:avLst>
              <a:gd name="adj1" fmla="val 714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2" name="Shape 248"/>
          <p:cNvCxnSpPr>
            <a:stCxn id="55" idx="2"/>
            <a:endCxn id="214" idx="0"/>
          </p:cNvCxnSpPr>
          <p:nvPr/>
        </p:nvCxnSpPr>
        <p:spPr>
          <a:xfrm rot="5400000">
            <a:off x="20358385" y="14575335"/>
            <a:ext cx="1783283" cy="5970224"/>
          </a:xfrm>
          <a:prstGeom prst="bentConnector3">
            <a:avLst>
              <a:gd name="adj1" fmla="val 707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5" name="Shape 248"/>
          <p:cNvCxnSpPr>
            <a:stCxn id="54" idx="2"/>
            <a:endCxn id="384" idx="0"/>
          </p:cNvCxnSpPr>
          <p:nvPr/>
        </p:nvCxnSpPr>
        <p:spPr>
          <a:xfrm rot="16200000" flipH="1">
            <a:off x="21394245" y="14591345"/>
            <a:ext cx="1784232" cy="5933295"/>
          </a:xfrm>
          <a:prstGeom prst="bentConnector3">
            <a:avLst>
              <a:gd name="adj1" fmla="val 716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8" name="Shape 248"/>
          <p:cNvCxnSpPr>
            <a:stCxn id="54" idx="2"/>
            <a:endCxn id="139" idx="0"/>
          </p:cNvCxnSpPr>
          <p:nvPr/>
        </p:nvCxnSpPr>
        <p:spPr>
          <a:xfrm rot="16200000" flipH="1">
            <a:off x="26585910" y="9399680"/>
            <a:ext cx="1783232" cy="16315625"/>
          </a:xfrm>
          <a:prstGeom prst="bentConnector3">
            <a:avLst>
              <a:gd name="adj1" fmla="val 11542"/>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1" name="Shape 248"/>
          <p:cNvCxnSpPr>
            <a:stCxn id="54" idx="2"/>
            <a:endCxn id="227" idx="0"/>
          </p:cNvCxnSpPr>
          <p:nvPr/>
        </p:nvCxnSpPr>
        <p:spPr>
          <a:xfrm rot="16200000" flipH="1">
            <a:off x="31500573" y="4485018"/>
            <a:ext cx="1785563" cy="26147280"/>
          </a:xfrm>
          <a:prstGeom prst="bentConnector3">
            <a:avLst>
              <a:gd name="adj1" fmla="val 903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4" name="Shape 248"/>
          <p:cNvCxnSpPr>
            <a:stCxn id="55" idx="2"/>
            <a:endCxn id="227" idx="0"/>
          </p:cNvCxnSpPr>
          <p:nvPr/>
        </p:nvCxnSpPr>
        <p:spPr>
          <a:xfrm rot="16200000" flipH="1">
            <a:off x="33959749" y="6944195"/>
            <a:ext cx="1782634" cy="21231856"/>
          </a:xfrm>
          <a:prstGeom prst="bentConnector3">
            <a:avLst>
              <a:gd name="adj1" fmla="val 8964"/>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7" name="Shape 248"/>
          <p:cNvCxnSpPr>
            <a:stCxn id="55" idx="2"/>
            <a:endCxn id="139" idx="0"/>
          </p:cNvCxnSpPr>
          <p:nvPr/>
        </p:nvCxnSpPr>
        <p:spPr>
          <a:xfrm rot="16200000" flipH="1">
            <a:off x="29045087" y="11858856"/>
            <a:ext cx="1780303" cy="11400201"/>
          </a:xfrm>
          <a:prstGeom prst="bentConnector3">
            <a:avLst>
              <a:gd name="adj1" fmla="val 891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30" name="Shape 248"/>
          <p:cNvCxnSpPr>
            <a:stCxn id="55" idx="2"/>
            <a:endCxn id="384" idx="0"/>
          </p:cNvCxnSpPr>
          <p:nvPr/>
        </p:nvCxnSpPr>
        <p:spPr>
          <a:xfrm rot="16200000" flipH="1">
            <a:off x="23853422" y="17050521"/>
            <a:ext cx="1781303" cy="1017871"/>
          </a:xfrm>
          <a:prstGeom prst="bentConnector3">
            <a:avLst>
              <a:gd name="adj1" fmla="val 709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36" name="Shape 248"/>
          <p:cNvCxnSpPr>
            <a:stCxn id="55" idx="2"/>
            <a:endCxn id="478" idx="0"/>
          </p:cNvCxnSpPr>
          <p:nvPr/>
        </p:nvCxnSpPr>
        <p:spPr>
          <a:xfrm rot="5400000">
            <a:off x="14837868" y="9047892"/>
            <a:ext cx="1776356" cy="17018184"/>
          </a:xfrm>
          <a:prstGeom prst="bentConnector3">
            <a:avLst>
              <a:gd name="adj1" fmla="val 6288"/>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1" name="Shape 248"/>
          <p:cNvCxnSpPr>
            <a:stCxn id="384" idx="2"/>
            <a:endCxn id="105" idx="0"/>
          </p:cNvCxnSpPr>
          <p:nvPr/>
        </p:nvCxnSpPr>
        <p:spPr>
          <a:xfrm rot="5400000">
            <a:off x="23261396" y="18060940"/>
            <a:ext cx="522444" cy="346078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4" name="Shape 248"/>
          <p:cNvCxnSpPr>
            <a:stCxn id="214" idx="2"/>
            <a:endCxn id="105" idx="0"/>
          </p:cNvCxnSpPr>
          <p:nvPr/>
        </p:nvCxnSpPr>
        <p:spPr>
          <a:xfrm rot="16200000" flipH="1">
            <a:off x="19768338" y="18028664"/>
            <a:ext cx="520464" cy="35273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47" name="Прямоугольник 446"/>
          <p:cNvSpPr/>
          <p:nvPr/>
        </p:nvSpPr>
        <p:spPr>
          <a:xfrm>
            <a:off x="25351055" y="2877884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Совместная добыча ресурсов</a:t>
            </a:r>
            <a:endParaRPr lang="ru-RU" sz="1400" dirty="0"/>
          </a:p>
        </p:txBody>
      </p:sp>
      <p:sp>
        <p:nvSpPr>
          <p:cNvPr id="448" name="Прямоугольник 447"/>
          <p:cNvSpPr/>
          <p:nvPr/>
        </p:nvSpPr>
        <p:spPr>
          <a:xfrm>
            <a:off x="25349801" y="200427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Усилить роль монарха в новой конституции</a:t>
            </a:r>
            <a:endParaRPr lang="ru-RU" sz="1400" dirty="0"/>
          </a:p>
        </p:txBody>
      </p:sp>
      <p:sp>
        <p:nvSpPr>
          <p:cNvPr id="449" name="Прямоугольник 448"/>
          <p:cNvSpPr/>
          <p:nvPr/>
        </p:nvSpPr>
        <p:spPr>
          <a:xfrm>
            <a:off x="36884765" y="20043814"/>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Муниципализм</a:t>
            </a:r>
            <a:r>
              <a:rPr lang="ru-RU" sz="1400" dirty="0"/>
              <a:t> </a:t>
            </a:r>
            <a:r>
              <a:rPr lang="ru-RU" sz="300" dirty="0"/>
              <a:t>(В 1926 году он начал разработку концепции </a:t>
            </a:r>
            <a:r>
              <a:rPr lang="ru-RU" sz="300" dirty="0" err="1"/>
              <a:t>prachaphiban</a:t>
            </a:r>
            <a:r>
              <a:rPr lang="ru-RU" sz="300" dirty="0"/>
              <a:t>, или «муниципалитета», которая появилась в конце правления </a:t>
            </a:r>
            <a:r>
              <a:rPr lang="ru-RU" sz="300" dirty="0" err="1"/>
              <a:t>правления</a:t>
            </a:r>
            <a:r>
              <a:rPr lang="ru-RU" sz="300" dirty="0"/>
              <a:t> Рамы V как закон, касающийся общественного здравоохранения и санитарии[22]. Была получена информация о местном самоуправлении в соседних странах, и были составлены предложения, позволяющие некоторым муниципалитетам повышать местные налоги и управлять своими собственными бюджетами. Тот факт, что общественность не была достаточно образована, чтобы заставить данную схему работать, препятствовал успеху этого административного предприятия короля. Тем не менее, идея научить сиамцев концепции демократии посредством децентрализации власти в муниципалитетах стала, по мнению </a:t>
            </a:r>
            <a:r>
              <a:rPr lang="ru-RU" sz="300" dirty="0" err="1"/>
              <a:t>Прачадипока</a:t>
            </a:r>
            <a:r>
              <a:rPr lang="ru-RU" sz="300" dirty="0"/>
              <a:t>, фундаментальной для разработки политики в </a:t>
            </a:r>
            <a:r>
              <a:rPr lang="ru-RU" sz="300" dirty="0" smtClean="0"/>
              <a:t>будущем)</a:t>
            </a:r>
            <a:endParaRPr lang="ru-RU" sz="300" dirty="0"/>
          </a:p>
        </p:txBody>
      </p:sp>
      <p:sp>
        <p:nvSpPr>
          <p:cNvPr id="451" name="Прямоугольник 450"/>
          <p:cNvSpPr/>
          <p:nvPr/>
        </p:nvSpPr>
        <p:spPr>
          <a:xfrm>
            <a:off x="34577380" y="25798783"/>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Империализм</a:t>
            </a:r>
            <a:endParaRPr lang="ru-RU" sz="1400" dirty="0"/>
          </a:p>
        </p:txBody>
      </p:sp>
      <p:sp>
        <p:nvSpPr>
          <p:cNvPr id="303" name="Прямоугольник 302"/>
          <p:cNvSpPr/>
          <p:nvPr/>
        </p:nvSpPr>
        <p:spPr>
          <a:xfrm rot="16200000">
            <a:off x="5072303" y="18462221"/>
            <a:ext cx="1080000" cy="1045882"/>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36000" tIns="62367" rIns="36000"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r>
              <a:rPr lang="ru-RU" sz="1600" dirty="0" smtClean="0"/>
              <a:t>Тонг </a:t>
            </a:r>
            <a:r>
              <a:rPr lang="ru-RU" sz="1600" dirty="0" err="1"/>
              <a:t>Ч</a:t>
            </a:r>
            <a:r>
              <a:rPr lang="ru-RU" sz="1600" dirty="0" err="1" smtClean="0"/>
              <a:t>амсри</a:t>
            </a:r>
            <a:r>
              <a:rPr lang="ru-RU" sz="1600" dirty="0" smtClean="0"/>
              <a:t/>
            </a:r>
            <a:br>
              <a:rPr lang="ru-RU" sz="1600" dirty="0" smtClean="0"/>
            </a:br>
            <a:r>
              <a:rPr lang="en-US" sz="1600" dirty="0" smtClean="0"/>
              <a:t>Tong</a:t>
            </a:r>
            <a:r>
              <a:rPr lang="ru-RU" sz="1600" dirty="0" smtClean="0"/>
              <a:t/>
            </a:r>
            <a:br>
              <a:rPr lang="ru-RU" sz="1600" dirty="0" smtClean="0"/>
            </a:br>
            <a:r>
              <a:rPr lang="en-US" sz="1600" dirty="0" err="1"/>
              <a:t>Chaemsri</a:t>
            </a:r>
            <a:endParaRPr lang="en-US" sz="1600" dirty="0"/>
          </a:p>
        </p:txBody>
      </p:sp>
      <p:sp>
        <p:nvSpPr>
          <p:cNvPr id="304" name="Прямоугольник 303"/>
          <p:cNvSpPr/>
          <p:nvPr/>
        </p:nvSpPr>
        <p:spPr>
          <a:xfrm>
            <a:off x="2418183" y="1764481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Генералы </a:t>
            </a:r>
            <a:r>
              <a:rPr lang="ru-RU" sz="1400" dirty="0" err="1" smtClean="0"/>
              <a:t>комми</a:t>
            </a:r>
            <a:r>
              <a:rPr lang="ru-RU" sz="1400" dirty="0" smtClean="0"/>
              <a:t> 2 генсек </a:t>
            </a:r>
            <a:r>
              <a:rPr lang="ru-RU" sz="1400" dirty="0"/>
              <a:t>Сон </a:t>
            </a:r>
            <a:r>
              <a:rPr lang="ru-RU" sz="1400" dirty="0" err="1"/>
              <a:t>Ноппакхун</a:t>
            </a:r>
            <a:r>
              <a:rPr lang="ru-RU" sz="1400" dirty="0" smtClean="0"/>
              <a:t>(, возглавлял газету) отвечал </a:t>
            </a:r>
            <a:r>
              <a:rPr lang="ru-RU" sz="1400" dirty="0"/>
              <a:t>за снабжение армии снаряжением), </a:t>
            </a:r>
            <a:r>
              <a:rPr lang="ru-RU" sz="1400" dirty="0" smtClean="0"/>
              <a:t>второй 3 генсек </a:t>
            </a:r>
            <a:r>
              <a:rPr lang="en-US" sz="1400" dirty="0" err="1"/>
              <a:t>Wirat</a:t>
            </a:r>
            <a:r>
              <a:rPr lang="en-US" sz="1400" dirty="0"/>
              <a:t> </a:t>
            </a:r>
            <a:r>
              <a:rPr lang="en-US" sz="1400" dirty="0" err="1" smtClean="0"/>
              <a:t>Angkhathaworn</a:t>
            </a:r>
            <a:r>
              <a:rPr lang="ru-RU" sz="1400" dirty="0" smtClean="0"/>
              <a:t>, </a:t>
            </a:r>
            <a:r>
              <a:rPr lang="ru-RU" sz="1400" dirty="0" err="1" smtClean="0"/>
              <a:t>засадники</a:t>
            </a:r>
            <a:endParaRPr lang="ru-RU" sz="1400" dirty="0"/>
          </a:p>
        </p:txBody>
      </p:sp>
      <p:sp>
        <p:nvSpPr>
          <p:cNvPr id="306" name="Прямоугольник 305"/>
          <p:cNvSpPr/>
          <p:nvPr/>
        </p:nvSpPr>
        <p:spPr>
          <a:xfrm>
            <a:off x="7347676" y="2154360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«Революционная молодёжь</a:t>
            </a:r>
            <a:r>
              <a:rPr lang="ru-RU" sz="1400" dirty="0"/>
              <a:t>» </a:t>
            </a:r>
            <a:r>
              <a:rPr lang="ru-RU" sz="600" dirty="0"/>
              <a:t>(Раннюю жизнь отправили тренироваться, чтобы быть «Революционная молодежь» с пятилетнего возраста, можно сказать, живет на тропе битвы, сколько себя помнит. и продолжал играть роль Когда в 1930 году была основана Коммунистическая партия Сиама, ему тогда было всего 11 лет</a:t>
            </a:r>
            <a:r>
              <a:rPr lang="ru-RU" sz="600" dirty="0" smtClean="0"/>
              <a:t>.)</a:t>
            </a:r>
            <a:endParaRPr lang="ru-RU" sz="600" dirty="0"/>
          </a:p>
        </p:txBody>
      </p:sp>
      <p:sp>
        <p:nvSpPr>
          <p:cNvPr id="307" name="Прямоугольник 306"/>
          <p:cNvSpPr/>
          <p:nvPr/>
        </p:nvSpPr>
        <p:spPr>
          <a:xfrm>
            <a:off x="9978204" y="3899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Впоследствии Сиамская коммунистическая партия объявила о приеме его в члены партии, когда он находился в тюрьме в возрасте 17 лет в 1938 году, прежде чем покинуть тюрьму, чтобы работать под прикрытием заводским рабочим в провинции </a:t>
            </a:r>
            <a:r>
              <a:rPr lang="ru-RU" sz="1400" dirty="0" err="1"/>
              <a:t>Сарабури</a:t>
            </a:r>
            <a:r>
              <a:rPr lang="ru-RU" sz="1400" dirty="0"/>
              <a:t> в течение двух </a:t>
            </a:r>
            <a:r>
              <a:rPr lang="ru-RU" sz="1400" dirty="0" smtClean="0"/>
              <a:t>лет. Про </a:t>
            </a:r>
            <a:r>
              <a:rPr lang="ru-RU" sz="1400" dirty="0" err="1" smtClean="0"/>
              <a:t>Джамсри</a:t>
            </a:r>
            <a:endParaRPr lang="ru-RU" sz="1400" dirty="0"/>
          </a:p>
        </p:txBody>
      </p:sp>
      <p:sp>
        <p:nvSpPr>
          <p:cNvPr id="308" name="Прямоугольник 307"/>
          <p:cNvSpPr/>
          <p:nvPr/>
        </p:nvSpPr>
        <p:spPr>
          <a:xfrm>
            <a:off x="7347676" y="200347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Буддийская социалистическая линия</a:t>
            </a:r>
            <a:endParaRPr lang="ru-RU" sz="1400" dirty="0"/>
          </a:p>
        </p:txBody>
      </p:sp>
      <p:sp>
        <p:nvSpPr>
          <p:cNvPr id="309" name="Прямоугольник 308"/>
          <p:cNvSpPr/>
          <p:nvPr/>
        </p:nvSpPr>
        <p:spPr>
          <a:xfrm>
            <a:off x="9834648" y="2292149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Перейти на пятилетнее планирование</a:t>
            </a:r>
            <a:endParaRPr lang="ru-RU" sz="1400" dirty="0"/>
          </a:p>
        </p:txBody>
      </p:sp>
      <p:sp>
        <p:nvSpPr>
          <p:cNvPr id="311" name="Прямоугольник 310"/>
          <p:cNvSpPr/>
          <p:nvPr/>
        </p:nvSpPr>
        <p:spPr>
          <a:xfrm>
            <a:off x="2413633" y="2153987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Провести урбанизацию для тайцев</a:t>
            </a:r>
            <a:endParaRPr lang="ru-RU" sz="1400" dirty="0"/>
          </a:p>
        </p:txBody>
      </p:sp>
      <p:cxnSp>
        <p:nvCxnSpPr>
          <p:cNvPr id="313" name="Shape 248"/>
          <p:cNvCxnSpPr>
            <a:stCxn id="256" idx="2"/>
            <a:endCxn id="311" idx="0"/>
          </p:cNvCxnSpPr>
          <p:nvPr/>
        </p:nvCxnSpPr>
        <p:spPr>
          <a:xfrm rot="5400000">
            <a:off x="4525569" y="20062861"/>
            <a:ext cx="423032" cy="253098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4" name="Shape 248"/>
          <p:cNvCxnSpPr>
            <a:stCxn id="256" idx="2"/>
            <a:endCxn id="289" idx="0"/>
          </p:cNvCxnSpPr>
          <p:nvPr/>
        </p:nvCxnSpPr>
        <p:spPr>
          <a:xfrm rot="16200000" flipH="1">
            <a:off x="8246818" y="18872598"/>
            <a:ext cx="423708" cy="49121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Shape 248"/>
          <p:cNvCxnSpPr>
            <a:stCxn id="478" idx="2"/>
            <a:endCxn id="308" idx="0"/>
          </p:cNvCxnSpPr>
          <p:nvPr/>
        </p:nvCxnSpPr>
        <p:spPr>
          <a:xfrm rot="16200000" flipH="1">
            <a:off x="7556505" y="19185610"/>
            <a:ext cx="509579" cy="11886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0" name="Shape 248"/>
          <p:cNvCxnSpPr>
            <a:stCxn id="478" idx="2"/>
            <a:endCxn id="256" idx="0"/>
          </p:cNvCxnSpPr>
          <p:nvPr/>
        </p:nvCxnSpPr>
        <p:spPr>
          <a:xfrm rot="5400000">
            <a:off x="6353928" y="19173812"/>
            <a:ext cx="511676" cy="12143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5" name="Shape 248"/>
          <p:cNvCxnSpPr>
            <a:stCxn id="256" idx="2"/>
            <a:endCxn id="306" idx="0"/>
          </p:cNvCxnSpPr>
          <p:nvPr/>
        </p:nvCxnSpPr>
        <p:spPr>
          <a:xfrm rot="16200000" flipH="1">
            <a:off x="6990722" y="20128693"/>
            <a:ext cx="426769" cy="24030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7" name="Shape 248"/>
          <p:cNvCxnSpPr>
            <a:stCxn id="273" idx="2"/>
            <a:endCxn id="291" idx="0"/>
          </p:cNvCxnSpPr>
          <p:nvPr/>
        </p:nvCxnSpPr>
        <p:spPr>
          <a:xfrm rot="16200000" flipH="1">
            <a:off x="6483260" y="22187805"/>
            <a:ext cx="300515" cy="11668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1" name="Shape 248"/>
          <p:cNvCxnSpPr>
            <a:stCxn id="306" idx="2"/>
            <a:endCxn id="291" idx="0"/>
          </p:cNvCxnSpPr>
          <p:nvPr/>
        </p:nvCxnSpPr>
        <p:spPr>
          <a:xfrm rot="5400000">
            <a:off x="7662349" y="22178213"/>
            <a:ext cx="297893" cy="11886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5" name="Прямая со стрелкой 334"/>
          <p:cNvCxnSpPr>
            <a:stCxn id="311" idx="2"/>
            <a:endCxn id="290" idx="0"/>
          </p:cNvCxnSpPr>
          <p:nvPr/>
        </p:nvCxnSpPr>
        <p:spPr>
          <a:xfrm flipH="1">
            <a:off x="3467718" y="22619870"/>
            <a:ext cx="3874" cy="3325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Прямая со стрелкой 366"/>
          <p:cNvCxnSpPr>
            <a:stCxn id="289" idx="2"/>
            <a:endCxn id="309" idx="0"/>
          </p:cNvCxnSpPr>
          <p:nvPr/>
        </p:nvCxnSpPr>
        <p:spPr>
          <a:xfrm flipH="1">
            <a:off x="10892607" y="22620546"/>
            <a:ext cx="22159" cy="30095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8" name="Shape 248"/>
          <p:cNvCxnSpPr>
            <a:stCxn id="291" idx="2"/>
            <a:endCxn id="299" idx="0"/>
          </p:cNvCxnSpPr>
          <p:nvPr/>
        </p:nvCxnSpPr>
        <p:spPr>
          <a:xfrm rot="5400000">
            <a:off x="4009343" y="21160705"/>
            <a:ext cx="366816" cy="6048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6" name="Shape 248"/>
          <p:cNvCxnSpPr>
            <a:stCxn id="291" idx="2"/>
            <a:endCxn id="292" idx="0"/>
          </p:cNvCxnSpPr>
          <p:nvPr/>
        </p:nvCxnSpPr>
        <p:spPr>
          <a:xfrm rot="5400000">
            <a:off x="7030750" y="24182108"/>
            <a:ext cx="366812" cy="55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9" name="Shape 248"/>
          <p:cNvCxnSpPr>
            <a:stCxn id="291" idx="2"/>
            <a:endCxn id="288" idx="0"/>
          </p:cNvCxnSpPr>
          <p:nvPr/>
        </p:nvCxnSpPr>
        <p:spPr>
          <a:xfrm rot="16200000" flipH="1">
            <a:off x="9477669" y="21740784"/>
            <a:ext cx="368791" cy="48902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9" name="Прямоугольник 328"/>
          <p:cNvSpPr/>
          <p:nvPr/>
        </p:nvSpPr>
        <p:spPr>
          <a:xfrm>
            <a:off x="24431305" y="1732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1938 11 сентября - </a:t>
            </a:r>
            <a:r>
              <a:rPr lang="ru-RU" sz="1400" dirty="0" err="1" smtClean="0"/>
              <a:t>Прайя</a:t>
            </a:r>
            <a:r>
              <a:rPr lang="ru-RU" sz="1400" dirty="0" smtClean="0"/>
              <a:t> </a:t>
            </a:r>
            <a:r>
              <a:rPr lang="ru-RU" sz="1400" dirty="0" err="1" smtClean="0"/>
              <a:t>Пахонфонпхайухасена</a:t>
            </a:r>
            <a:r>
              <a:rPr lang="ru-RU" sz="1400" dirty="0" smtClean="0"/>
              <a:t> распускает парламент, поскольку правительство теряет голоса по предложенному правительством объяснению расходов 1938 16 декабря - полковник </a:t>
            </a:r>
            <a:r>
              <a:rPr lang="ru-RU" sz="1400" dirty="0" err="1" smtClean="0"/>
              <a:t>Луанг</a:t>
            </a:r>
            <a:r>
              <a:rPr lang="ru-RU" sz="1400" dirty="0" smtClean="0"/>
              <a:t> </a:t>
            </a:r>
            <a:r>
              <a:rPr lang="ru-RU" sz="1400" dirty="0" err="1" smtClean="0"/>
              <a:t>Пхибунсонгкхрам</a:t>
            </a:r>
            <a:r>
              <a:rPr lang="ru-RU" sz="1400" dirty="0" smtClean="0"/>
              <a:t>. занял пост премьер-министра</a:t>
            </a:r>
            <a:endParaRPr lang="ru-RU" sz="1400" dirty="0"/>
          </a:p>
        </p:txBody>
      </p:sp>
      <p:sp>
        <p:nvSpPr>
          <p:cNvPr id="332" name="Прямоугольник 331"/>
          <p:cNvSpPr/>
          <p:nvPr/>
        </p:nvSpPr>
        <p:spPr>
          <a:xfrm>
            <a:off x="2544325" y="3800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Расширить железные рудники </a:t>
            </a:r>
            <a:r>
              <a:rPr lang="ru-RU" sz="1400" dirty="0" err="1" smtClean="0"/>
              <a:t>Лоэя</a:t>
            </a:r>
            <a:r>
              <a:rPr lang="ru-RU" sz="1400" dirty="0" smtClean="0"/>
              <a:t> (</a:t>
            </a:r>
            <a:r>
              <a:rPr lang="ru-RU" sz="1400" dirty="0" err="1" smtClean="0"/>
              <a:t>камбоджа</a:t>
            </a:r>
            <a:r>
              <a:rPr lang="ru-RU" sz="1400" dirty="0" smtClean="0"/>
              <a:t>?)</a:t>
            </a:r>
            <a:endParaRPr lang="ru-RU" sz="1400" dirty="0"/>
          </a:p>
        </p:txBody>
      </p:sp>
      <p:sp>
        <p:nvSpPr>
          <p:cNvPr id="337" name="Прямоугольник 336"/>
          <p:cNvSpPr/>
          <p:nvPr/>
        </p:nvSpPr>
        <p:spPr>
          <a:xfrm>
            <a:off x="16011926"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Индустриализация путём публичных кампаний (акционерные)</a:t>
            </a:r>
            <a:endParaRPr lang="ru-RU" sz="1400" dirty="0"/>
          </a:p>
        </p:txBody>
      </p:sp>
      <p:sp>
        <p:nvSpPr>
          <p:cNvPr id="340" name="Прямоугольник 339"/>
          <p:cNvSpPr/>
          <p:nvPr/>
        </p:nvSpPr>
        <p:spPr>
          <a:xfrm>
            <a:off x="18426196"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Общее медицинское и пенсионное страхование</a:t>
            </a:r>
            <a:endParaRPr lang="ru-RU" sz="1400" dirty="0"/>
          </a:p>
        </p:txBody>
      </p:sp>
      <p:sp>
        <p:nvSpPr>
          <p:cNvPr id="341" name="Прямоугольник 340"/>
          <p:cNvSpPr/>
          <p:nvPr/>
        </p:nvSpPr>
        <p:spPr>
          <a:xfrm>
            <a:off x="48986208" y="2430094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Уничтожить Сери Тай (Свободное тайское движение)</a:t>
            </a:r>
            <a:endParaRPr lang="ru-RU" sz="1400" dirty="0"/>
          </a:p>
        </p:txBody>
      </p:sp>
      <p:sp>
        <p:nvSpPr>
          <p:cNvPr id="347" name="Прямоугольник 346"/>
          <p:cNvSpPr/>
          <p:nvPr/>
        </p:nvSpPr>
        <p:spPr>
          <a:xfrm>
            <a:off x="43275560"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Отказаться от  сотрудничества с Японией</a:t>
            </a:r>
            <a:endParaRPr lang="ru-RU" sz="1400" dirty="0"/>
          </a:p>
        </p:txBody>
      </p:sp>
      <p:sp>
        <p:nvSpPr>
          <p:cNvPr id="348" name="Прямоугольник 347"/>
          <p:cNvSpPr/>
          <p:nvPr/>
        </p:nvSpPr>
        <p:spPr>
          <a:xfrm>
            <a:off x="46690683" y="2430094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Скрытая поддержка Сери Тай (Свободное тайское движение)</a:t>
            </a:r>
            <a:endParaRPr lang="ru-RU" sz="1400" dirty="0"/>
          </a:p>
        </p:txBody>
      </p:sp>
      <p:cxnSp>
        <p:nvCxnSpPr>
          <p:cNvPr id="350" name="Прямая соединительная линия 349"/>
          <p:cNvCxnSpPr>
            <a:stCxn id="341" idx="1"/>
            <a:endCxn id="348" idx="3"/>
          </p:cNvCxnSpPr>
          <p:nvPr/>
        </p:nvCxnSpPr>
        <p:spPr>
          <a:xfrm flipH="1">
            <a:off x="48806601" y="24840946"/>
            <a:ext cx="17960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351" name="Прямоугольник 350"/>
          <p:cNvSpPr/>
          <p:nvPr/>
        </p:nvSpPr>
        <p:spPr>
          <a:xfrm>
            <a:off x="16022179" y="2579702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Создать </a:t>
            </a:r>
            <a:r>
              <a:rPr lang="ru-RU" sz="1400" dirty="0"/>
              <a:t>Юго-Восточную лигу </a:t>
            </a:r>
            <a:r>
              <a:rPr lang="ru-RU" sz="300" dirty="0"/>
              <a:t>(В сентябре 1947 года совместно с вьетнамским политическим деятелем Чан Ван </a:t>
            </a:r>
            <a:r>
              <a:rPr lang="ru-RU" sz="300" dirty="0" err="1"/>
              <a:t>Зяу</a:t>
            </a:r>
            <a:r>
              <a:rPr lang="ru-RU" sz="300" dirty="0"/>
              <a:t> он основал в Бангкоке Юго-Восточную Лигу, коалицию антиколониальных и антиимпериалистических организаций из Бирмы, Вьетнама, Камбоджи, Лаоса, Филиппин, Малайи, Индонезии и Таиланда. Они сражались против японской оккупации во время Второй мировой войны и теперь их усилия должны были быть направлены против продолжающегося или восстановленного правления европейских колониальных держав. В результате его политические оппоненты и тайские военные обвинили политика в том, что он коммунист, мечтающий превратить Таиланд в основу просоветской «Союз стран Юго-Восточной Азии</a:t>
            </a:r>
            <a:r>
              <a:rPr lang="ru-RU" sz="300" dirty="0" smtClean="0"/>
              <a:t>».)</a:t>
            </a:r>
            <a:endParaRPr lang="ru-RU" sz="300" dirty="0"/>
          </a:p>
        </p:txBody>
      </p:sp>
      <p:cxnSp>
        <p:nvCxnSpPr>
          <p:cNvPr id="353" name="Shape 248"/>
          <p:cNvCxnSpPr>
            <a:stCxn id="56" idx="2"/>
            <a:endCxn id="337" idx="0"/>
          </p:cNvCxnSpPr>
          <p:nvPr/>
        </p:nvCxnSpPr>
        <p:spPr>
          <a:xfrm rot="5400000">
            <a:off x="17487237" y="20697389"/>
            <a:ext cx="363082" cy="1197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4" name="Shape 248"/>
          <p:cNvCxnSpPr>
            <a:stCxn id="56" idx="2"/>
            <a:endCxn id="340" idx="0"/>
          </p:cNvCxnSpPr>
          <p:nvPr/>
        </p:nvCxnSpPr>
        <p:spPr>
          <a:xfrm rot="16200000" flipH="1">
            <a:off x="18694371" y="20688038"/>
            <a:ext cx="363082" cy="12164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Shape 248"/>
          <p:cNvCxnSpPr>
            <a:stCxn id="337" idx="2"/>
            <a:endCxn id="57" idx="0"/>
          </p:cNvCxnSpPr>
          <p:nvPr/>
        </p:nvCxnSpPr>
        <p:spPr>
          <a:xfrm rot="16200000" flipH="1">
            <a:off x="16899412" y="22728294"/>
            <a:ext cx="363676" cy="2273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7" name="Shape 248"/>
          <p:cNvCxnSpPr>
            <a:stCxn id="340" idx="2"/>
            <a:endCxn id="57" idx="0"/>
          </p:cNvCxnSpPr>
          <p:nvPr/>
        </p:nvCxnSpPr>
        <p:spPr>
          <a:xfrm rot="5400000">
            <a:off x="18106548" y="21543891"/>
            <a:ext cx="363676" cy="23915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60" name="Прямоугольник 359"/>
          <p:cNvSpPr/>
          <p:nvPr/>
        </p:nvSpPr>
        <p:spPr>
          <a:xfrm>
            <a:off x="13728554" y="272058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страны бывшего Индокитая</a:t>
            </a:r>
            <a:endParaRPr lang="ru-RU" sz="1400" dirty="0"/>
          </a:p>
        </p:txBody>
      </p:sp>
      <p:sp>
        <p:nvSpPr>
          <p:cNvPr id="361" name="Прямоугольник 360"/>
          <p:cNvSpPr/>
          <p:nvPr/>
        </p:nvSpPr>
        <p:spPr>
          <a:xfrm>
            <a:off x="18430158" y="229159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Новая конституция (</a:t>
            </a:r>
            <a:r>
              <a:rPr lang="en-US" sz="1400" dirty="0" smtClean="0"/>
              <a:t>https://th.wikipedia.org/wiki/</a:t>
            </a:r>
            <a:r>
              <a:rPr lang="th-TH" sz="1400" dirty="0" smtClean="0"/>
              <a:t>รัฐธรรมนูญแห่งราชอาณาจักรไทย_พุทธศักราช_2489</a:t>
            </a:r>
            <a:r>
              <a:rPr lang="ru-RU" sz="1400" dirty="0" smtClean="0"/>
              <a:t>)</a:t>
            </a:r>
            <a:endParaRPr lang="ru-RU" sz="1400" dirty="0"/>
          </a:p>
        </p:txBody>
      </p:sp>
      <p:cxnSp>
        <p:nvCxnSpPr>
          <p:cNvPr id="370" name="Shape 248"/>
          <p:cNvCxnSpPr>
            <a:stCxn id="337" idx="2"/>
            <a:endCxn id="361" idx="0"/>
          </p:cNvCxnSpPr>
          <p:nvPr/>
        </p:nvCxnSpPr>
        <p:spPr>
          <a:xfrm rot="16200000" flipH="1">
            <a:off x="18099961" y="21527746"/>
            <a:ext cx="358081" cy="24182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40" idx="2"/>
            <a:endCxn id="361" idx="0"/>
          </p:cNvCxnSpPr>
          <p:nvPr/>
        </p:nvCxnSpPr>
        <p:spPr>
          <a:xfrm>
            <a:off x="19484155" y="22557822"/>
            <a:ext cx="3962" cy="35808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7217621" y="243734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национального экономического совета</a:t>
            </a:r>
            <a:endParaRPr lang="ru-RU" sz="1400" dirty="0"/>
          </a:p>
        </p:txBody>
      </p:sp>
      <p:cxnSp>
        <p:nvCxnSpPr>
          <p:cNvPr id="382" name="Прямая со стрелкой 381"/>
          <p:cNvCxnSpPr>
            <a:stCxn id="56" idx="2"/>
            <a:endCxn id="381" idx="0"/>
          </p:cNvCxnSpPr>
          <p:nvPr/>
        </p:nvCxnSpPr>
        <p:spPr>
          <a:xfrm>
            <a:off x="18267670" y="21114740"/>
            <a:ext cx="7910" cy="3258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20732149" y="170461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Разрешить территориальный спор с Великобританией (</a:t>
            </a:r>
            <a:r>
              <a:rPr lang="ru-RU" sz="1400" dirty="0" err="1" smtClean="0"/>
              <a:t>ист</a:t>
            </a:r>
            <a:r>
              <a:rPr lang="ru-RU" sz="1400" dirty="0" smtClean="0"/>
              <a:t> 1937) </a:t>
            </a:r>
            <a:r>
              <a:rPr lang="ru-RU" sz="400" dirty="0" smtClean="0"/>
              <a:t>(Он также участвовал в переговорах о новых границах с Великобританией. в результате чего Сиам получил больше территорий на реке Лай в провинции </a:t>
            </a:r>
            <a:r>
              <a:rPr lang="ru-RU" sz="400" dirty="0" err="1" smtClean="0"/>
              <a:t>Чианграй</a:t>
            </a:r>
            <a:r>
              <a:rPr lang="ru-RU" sz="400" dirty="0" smtClean="0"/>
              <a:t> и земли в бассейне реки Пак Чан в провинции </a:t>
            </a:r>
            <a:r>
              <a:rPr lang="ru-RU" sz="400" dirty="0" err="1" smtClean="0"/>
              <a:t>Ранонг</a:t>
            </a:r>
            <a:r>
              <a:rPr lang="ru-RU" sz="400" dirty="0" smtClean="0"/>
              <a:t> [17] : 173 Газета </a:t>
            </a:r>
            <a:r>
              <a:rPr lang="ru-RU" sz="400" dirty="0" err="1" smtClean="0"/>
              <a:t>Straits</a:t>
            </a:r>
            <a:r>
              <a:rPr lang="ru-RU" sz="400" dirty="0" smtClean="0"/>
              <a:t> </a:t>
            </a:r>
            <a:r>
              <a:rPr lang="ru-RU" sz="400" dirty="0" err="1" smtClean="0"/>
              <a:t>TimesСингапурское</a:t>
            </a:r>
            <a:r>
              <a:rPr lang="ru-RU" sz="400" dirty="0" smtClean="0"/>
              <a:t> гражданство похвалил Приди в редакционной поговорке: как будто </a:t>
            </a:r>
            <a:r>
              <a:rPr lang="ru-RU" sz="400" dirty="0" err="1" smtClean="0"/>
              <a:t>Энтони</a:t>
            </a:r>
            <a:r>
              <a:rPr lang="ru-RU" sz="400" dirty="0" smtClean="0"/>
              <a:t> Иден был министром иностранных дел. Великие люди правительства Великобритании)</a:t>
            </a:r>
            <a:endParaRPr lang="ru-RU" sz="1400" dirty="0"/>
          </a:p>
        </p:txBody>
      </p:sp>
      <p:cxnSp>
        <p:nvCxnSpPr>
          <p:cNvPr id="401" name="Shape 248"/>
          <p:cNvCxnSpPr>
            <a:stCxn id="55" idx="2"/>
            <a:endCxn id="387" idx="0"/>
          </p:cNvCxnSpPr>
          <p:nvPr/>
        </p:nvCxnSpPr>
        <p:spPr>
          <a:xfrm rot="5400000">
            <a:off x="22823958" y="15634956"/>
            <a:ext cx="377330" cy="2445030"/>
          </a:xfrm>
          <a:prstGeom prst="bentConnector3">
            <a:avLst>
              <a:gd name="adj1" fmla="val 3191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3" name="Shape 248"/>
          <p:cNvCxnSpPr>
            <a:stCxn id="54" idx="2"/>
            <a:endCxn id="387" idx="0"/>
          </p:cNvCxnSpPr>
          <p:nvPr/>
        </p:nvCxnSpPr>
        <p:spPr>
          <a:xfrm rot="16200000" flipH="1">
            <a:off x="20364782" y="15620809"/>
            <a:ext cx="380259" cy="2470394"/>
          </a:xfrm>
          <a:prstGeom prst="bentConnector3">
            <a:avLst>
              <a:gd name="adj1" fmla="val 28466"/>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17" name="Прямоугольник 416"/>
          <p:cNvSpPr/>
          <p:nvPr/>
        </p:nvSpPr>
        <p:spPr>
          <a:xfrm>
            <a:off x="19674190" y="216639"/>
            <a:ext cx="4476816" cy="32262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ИВЕНТ НА ВЫБОРЫ </a:t>
            </a:r>
            <a:r>
              <a:rPr lang="ru-RU" sz="500" dirty="0" smtClean="0"/>
              <a:t>(</a:t>
            </a:r>
            <a:r>
              <a:rPr lang="ru-RU" sz="1600" dirty="0" smtClean="0"/>
              <a:t>Когда </a:t>
            </a:r>
            <a:r>
              <a:rPr lang="ru-RU" sz="1600" dirty="0" err="1" smtClean="0"/>
              <a:t>Пхрая</a:t>
            </a:r>
            <a:r>
              <a:rPr lang="ru-RU" sz="1600" dirty="0" smtClean="0"/>
              <a:t> </a:t>
            </a:r>
            <a:r>
              <a:rPr lang="ru-RU" sz="1600" dirty="0" err="1" smtClean="0"/>
              <a:t>Пахонпхаюхасена</a:t>
            </a:r>
            <a:r>
              <a:rPr lang="ru-RU" sz="1600" dirty="0" smtClean="0"/>
              <a:t> ушел с поста премьер-министра и больше не подавал заявку на эту должность в 1938 году, Народная партия выдвинула четырех человек на пост премьер-министра, включая Приди. Но результат оказался побежденным </a:t>
            </a:r>
            <a:r>
              <a:rPr lang="ru-RU" sz="1600" dirty="0" err="1" smtClean="0"/>
              <a:t>Луанг</a:t>
            </a:r>
            <a:r>
              <a:rPr lang="ru-RU" sz="1600" dirty="0" smtClean="0"/>
              <a:t> </a:t>
            </a:r>
            <a:r>
              <a:rPr lang="ru-RU" sz="1600" dirty="0" err="1" smtClean="0"/>
              <a:t>Фибунсонгкхрамом</a:t>
            </a:r>
            <a:r>
              <a:rPr lang="ru-RU" sz="1600" dirty="0" smtClean="0"/>
              <a:t>. Считается, что отчасти потому, что Приди является прогрессивным и рассматривается как республиканская система [13] : 70-1, а отчасти потому, что необходимо подготовиться к защите страны в условиях нестабильной глобальной ситуации [11] : 124.)</a:t>
            </a:r>
            <a:endParaRPr lang="ru-RU" sz="1600" dirty="0"/>
          </a:p>
        </p:txBody>
      </p:sp>
      <p:sp>
        <p:nvSpPr>
          <p:cNvPr id="419" name="Прямоугольник 418"/>
          <p:cNvSpPr/>
          <p:nvPr/>
        </p:nvSpPr>
        <p:spPr>
          <a:xfrm>
            <a:off x="10764364" y="132522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табачных ферм и создание фабрик</a:t>
            </a:r>
            <a:endParaRPr lang="ru-RU" sz="1400" dirty="0"/>
          </a:p>
        </p:txBody>
      </p:sp>
      <p:cxnSp>
        <p:nvCxnSpPr>
          <p:cNvPr id="420" name="Shape 248"/>
          <p:cNvCxnSpPr>
            <a:stCxn id="95" idx="2"/>
            <a:endCxn id="419" idx="0"/>
          </p:cNvCxnSpPr>
          <p:nvPr/>
        </p:nvCxnSpPr>
        <p:spPr>
          <a:xfrm rot="16200000" flipH="1">
            <a:off x="9860128" y="11290022"/>
            <a:ext cx="390837" cy="35335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5" name="Прямоугольник 424"/>
          <p:cNvSpPr/>
          <p:nvPr/>
        </p:nvSpPr>
        <p:spPr>
          <a:xfrm>
            <a:off x="11916222" y="1454299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Отправить табак на экспорт</a:t>
            </a:r>
            <a:endParaRPr lang="ru-RU" sz="1400" dirty="0"/>
          </a:p>
        </p:txBody>
      </p:sp>
      <p:cxnSp>
        <p:nvCxnSpPr>
          <p:cNvPr id="426" name="Shape 248"/>
          <p:cNvCxnSpPr>
            <a:stCxn id="419" idx="2"/>
            <a:endCxn id="425" idx="0"/>
          </p:cNvCxnSpPr>
          <p:nvPr/>
        </p:nvCxnSpPr>
        <p:spPr>
          <a:xfrm rot="16200000" flipH="1">
            <a:off x="12292864" y="13861677"/>
            <a:ext cx="210776" cy="11518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1" name="Прямоугольник 430"/>
          <p:cNvSpPr/>
          <p:nvPr/>
        </p:nvSpPr>
        <p:spPr>
          <a:xfrm>
            <a:off x="44421484" y="2431086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Вторжение в Индокитай </a:t>
            </a:r>
            <a:r>
              <a:rPr lang="ru-RU" sz="1100" dirty="0" smtClean="0"/>
              <a:t>(претензии на земли Лаоса и Камбоджи, перед вторжением будет пограничный конфликт) (Октябрь 1940)</a:t>
            </a:r>
            <a:endParaRPr lang="ru-RU" sz="1400" dirty="0"/>
          </a:p>
        </p:txBody>
      </p:sp>
      <p:sp>
        <p:nvSpPr>
          <p:cNvPr id="432" name="Прямоугольник 431"/>
          <p:cNvSpPr/>
          <p:nvPr/>
        </p:nvSpPr>
        <p:spPr>
          <a:xfrm>
            <a:off x="42139027" y="24303777"/>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Тайфикация</a:t>
            </a:r>
            <a:r>
              <a:rPr lang="ru-RU" sz="1400" dirty="0" smtClean="0"/>
              <a:t> Вьетнамских народов</a:t>
            </a:r>
          </a:p>
        </p:txBody>
      </p:sp>
      <p:sp>
        <p:nvSpPr>
          <p:cNvPr id="433" name="Прямоугольник 432"/>
          <p:cNvSpPr/>
          <p:nvPr/>
        </p:nvSpPr>
        <p:spPr>
          <a:xfrm>
            <a:off x="39857626" y="2431086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Национальный банк </a:t>
            </a:r>
            <a:r>
              <a:rPr lang="ru-RU" sz="1400" dirty="0" err="1" smtClean="0"/>
              <a:t>Тайланда</a:t>
            </a:r>
            <a:r>
              <a:rPr lang="ru-RU" sz="1400" dirty="0" smtClean="0"/>
              <a:t> (1940)</a:t>
            </a:r>
            <a:endParaRPr lang="ru-RU" sz="1400" dirty="0"/>
          </a:p>
        </p:txBody>
      </p:sp>
      <p:cxnSp>
        <p:nvCxnSpPr>
          <p:cNvPr id="434" name="Прямая соединительная линия 433"/>
          <p:cNvCxnSpPr>
            <a:stCxn id="245" idx="1"/>
            <a:endCxn id="347" idx="3"/>
          </p:cNvCxnSpPr>
          <p:nvPr/>
        </p:nvCxnSpPr>
        <p:spPr>
          <a:xfrm flipH="1">
            <a:off x="45391478" y="23465085"/>
            <a:ext cx="16055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38" name="Прямоугольник 437"/>
          <p:cNvSpPr/>
          <p:nvPr/>
        </p:nvSpPr>
        <p:spPr>
          <a:xfrm>
            <a:off x="19592232" y="24366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Национального Банка</a:t>
            </a:r>
            <a:endParaRPr lang="ru-RU" sz="1400" dirty="0"/>
          </a:p>
        </p:txBody>
      </p:sp>
      <p:sp>
        <p:nvSpPr>
          <p:cNvPr id="439" name="Прямоугольник 438"/>
          <p:cNvSpPr/>
          <p:nvPr/>
        </p:nvSpPr>
        <p:spPr>
          <a:xfrm>
            <a:off x="14870699" y="2437029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свободного тайского движения (освободить ВСЕХ тайцев)</a:t>
            </a:r>
            <a:endParaRPr lang="ru-RU" sz="1400" dirty="0"/>
          </a:p>
        </p:txBody>
      </p:sp>
      <p:cxnSp>
        <p:nvCxnSpPr>
          <p:cNvPr id="452" name="Прямая со стрелкой 451"/>
          <p:cNvCxnSpPr>
            <a:stCxn id="214" idx="2"/>
            <a:endCxn id="56" idx="0"/>
          </p:cNvCxnSpPr>
          <p:nvPr/>
        </p:nvCxnSpPr>
        <p:spPr>
          <a:xfrm>
            <a:off x="18264914" y="19532089"/>
            <a:ext cx="2756" cy="50265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0" name="Shape 248"/>
          <p:cNvCxnSpPr>
            <a:stCxn id="234" idx="2"/>
            <a:endCxn id="20" idx="0"/>
          </p:cNvCxnSpPr>
          <p:nvPr/>
        </p:nvCxnSpPr>
        <p:spPr>
          <a:xfrm rot="5400000">
            <a:off x="44166649" y="20216746"/>
            <a:ext cx="314346" cy="22863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3" name="Shape 248"/>
          <p:cNvCxnSpPr>
            <a:stCxn id="234" idx="2"/>
            <a:endCxn id="21" idx="0"/>
          </p:cNvCxnSpPr>
          <p:nvPr/>
        </p:nvCxnSpPr>
        <p:spPr>
          <a:xfrm rot="16200000" flipH="1">
            <a:off x="46450191" y="20219548"/>
            <a:ext cx="314346" cy="22807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6" name="Shape 248"/>
          <p:cNvCxnSpPr>
            <a:stCxn id="21" idx="2"/>
            <a:endCxn id="104" idx="0"/>
          </p:cNvCxnSpPr>
          <p:nvPr/>
        </p:nvCxnSpPr>
        <p:spPr>
          <a:xfrm rot="16200000" flipH="1">
            <a:off x="48146210" y="22198615"/>
            <a:ext cx="326715" cy="112366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0" name="Shape 248"/>
          <p:cNvCxnSpPr>
            <a:stCxn id="239" idx="2"/>
            <a:endCxn id="245" idx="0"/>
          </p:cNvCxnSpPr>
          <p:nvPr/>
        </p:nvCxnSpPr>
        <p:spPr>
          <a:xfrm rot="16200000" flipH="1">
            <a:off x="45874497" y="22189588"/>
            <a:ext cx="327994" cy="11430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3" name="Shape 248"/>
          <p:cNvCxnSpPr>
            <a:stCxn id="239" idx="2"/>
            <a:endCxn id="347" idx="0"/>
          </p:cNvCxnSpPr>
          <p:nvPr/>
        </p:nvCxnSpPr>
        <p:spPr>
          <a:xfrm rot="5400000">
            <a:off x="44736260" y="22194351"/>
            <a:ext cx="327994" cy="11334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6" name="Shape 248"/>
          <p:cNvCxnSpPr>
            <a:stCxn id="20" idx="2"/>
            <a:endCxn id="240" idx="0"/>
          </p:cNvCxnSpPr>
          <p:nvPr/>
        </p:nvCxnSpPr>
        <p:spPr>
          <a:xfrm rot="5400000">
            <a:off x="42452433" y="22196868"/>
            <a:ext cx="327994" cy="11284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0" name="Shape 248"/>
          <p:cNvCxnSpPr>
            <a:stCxn id="240" idx="2"/>
            <a:endCxn id="433" idx="0"/>
          </p:cNvCxnSpPr>
          <p:nvPr/>
        </p:nvCxnSpPr>
        <p:spPr>
          <a:xfrm rot="5400000">
            <a:off x="41331008" y="23589663"/>
            <a:ext cx="305781" cy="11366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5" name="Shape 248"/>
          <p:cNvCxnSpPr>
            <a:stCxn id="347" idx="2"/>
            <a:endCxn id="432" idx="0"/>
          </p:cNvCxnSpPr>
          <p:nvPr/>
        </p:nvCxnSpPr>
        <p:spPr>
          <a:xfrm rot="5400000">
            <a:off x="43615907" y="23586165"/>
            <a:ext cx="298692" cy="113653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8" name="Shape 248"/>
          <p:cNvCxnSpPr>
            <a:stCxn id="245" idx="2"/>
            <a:endCxn id="432" idx="0"/>
          </p:cNvCxnSpPr>
          <p:nvPr/>
        </p:nvCxnSpPr>
        <p:spPr>
          <a:xfrm rot="5400000">
            <a:off x="44754144" y="22447927"/>
            <a:ext cx="298692" cy="34130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1" name="Shape 248"/>
          <p:cNvCxnSpPr>
            <a:stCxn id="347" idx="2"/>
            <a:endCxn id="431" idx="0"/>
          </p:cNvCxnSpPr>
          <p:nvPr/>
        </p:nvCxnSpPr>
        <p:spPr>
          <a:xfrm rot="16200000" flipH="1">
            <a:off x="44753591" y="23585013"/>
            <a:ext cx="305780" cy="11459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4" name="Shape 248"/>
          <p:cNvCxnSpPr>
            <a:stCxn id="245" idx="2"/>
            <a:endCxn id="431" idx="0"/>
          </p:cNvCxnSpPr>
          <p:nvPr/>
        </p:nvCxnSpPr>
        <p:spPr>
          <a:xfrm rot="5400000">
            <a:off x="45891829" y="23592700"/>
            <a:ext cx="305780" cy="113055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8" name="Прямая со стрелкой 497"/>
          <p:cNvCxnSpPr>
            <a:stCxn id="227" idx="2"/>
            <a:endCxn id="234" idx="0"/>
          </p:cNvCxnSpPr>
          <p:nvPr/>
        </p:nvCxnSpPr>
        <p:spPr>
          <a:xfrm>
            <a:off x="45466994" y="19531440"/>
            <a:ext cx="0" cy="59130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1" name="Прямая со стрелкой 500"/>
          <p:cNvCxnSpPr>
            <a:stCxn id="234" idx="2"/>
            <a:endCxn id="239" idx="0"/>
          </p:cNvCxnSpPr>
          <p:nvPr/>
        </p:nvCxnSpPr>
        <p:spPr>
          <a:xfrm>
            <a:off x="45466994" y="21202745"/>
            <a:ext cx="0" cy="31434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5" name="Shape 248"/>
          <p:cNvCxnSpPr>
            <a:stCxn id="245" idx="2"/>
            <a:endCxn id="348" idx="0"/>
          </p:cNvCxnSpPr>
          <p:nvPr/>
        </p:nvCxnSpPr>
        <p:spPr>
          <a:xfrm rot="16200000" flipH="1">
            <a:off x="47031388" y="23583691"/>
            <a:ext cx="295861" cy="113864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8" name="Shape 248"/>
          <p:cNvCxnSpPr>
            <a:stCxn id="245" idx="2"/>
            <a:endCxn id="341" idx="0"/>
          </p:cNvCxnSpPr>
          <p:nvPr/>
        </p:nvCxnSpPr>
        <p:spPr>
          <a:xfrm rot="16200000" flipH="1">
            <a:off x="48179150" y="22435928"/>
            <a:ext cx="295861" cy="34341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1" name="Shape 248"/>
          <p:cNvCxnSpPr>
            <a:stCxn id="57" idx="2"/>
            <a:endCxn id="439" idx="0"/>
          </p:cNvCxnSpPr>
          <p:nvPr/>
        </p:nvCxnSpPr>
        <p:spPr>
          <a:xfrm rot="5400000">
            <a:off x="16326241" y="23603915"/>
            <a:ext cx="368792" cy="11639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4" name="Shape 248"/>
          <p:cNvCxnSpPr>
            <a:stCxn id="361" idx="2"/>
            <a:endCxn id="438" idx="0"/>
          </p:cNvCxnSpPr>
          <p:nvPr/>
        </p:nvCxnSpPr>
        <p:spPr>
          <a:xfrm rot="16200000" flipH="1">
            <a:off x="19883940" y="23600080"/>
            <a:ext cx="370429" cy="11620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7" name="Прямоугольник 516"/>
          <p:cNvSpPr/>
          <p:nvPr/>
        </p:nvSpPr>
        <p:spPr>
          <a:xfrm>
            <a:off x="23040966" y="2291317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Открытие филиалов иностранных банков</a:t>
            </a:r>
            <a:endParaRPr lang="ru-RU" sz="1400" dirty="0"/>
          </a:p>
        </p:txBody>
      </p:sp>
      <p:sp>
        <p:nvSpPr>
          <p:cNvPr id="518" name="Прямоугольник 517"/>
          <p:cNvSpPr/>
          <p:nvPr/>
        </p:nvSpPr>
        <p:spPr>
          <a:xfrm>
            <a:off x="20775983" y="2579463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Альянс с США</a:t>
            </a:r>
            <a:endParaRPr lang="ru-RU" sz="1400" dirty="0"/>
          </a:p>
        </p:txBody>
      </p:sp>
      <p:cxnSp>
        <p:nvCxnSpPr>
          <p:cNvPr id="522" name="Shape 248"/>
          <p:cNvCxnSpPr>
            <a:stCxn id="381" idx="2"/>
            <a:endCxn id="518" idx="0"/>
          </p:cNvCxnSpPr>
          <p:nvPr/>
        </p:nvCxnSpPr>
        <p:spPr>
          <a:xfrm rot="16200000" flipH="1">
            <a:off x="19884153" y="23844849"/>
            <a:ext cx="341216" cy="355836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25" name="Прямоугольник 524"/>
          <p:cNvSpPr/>
          <p:nvPr/>
        </p:nvSpPr>
        <p:spPr>
          <a:xfrm>
            <a:off x="20777739" y="272023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Военные советники из штатов</a:t>
            </a:r>
            <a:endParaRPr lang="ru-RU" sz="1400" dirty="0"/>
          </a:p>
        </p:txBody>
      </p:sp>
      <p:cxnSp>
        <p:nvCxnSpPr>
          <p:cNvPr id="526" name="Shape 248"/>
          <p:cNvCxnSpPr>
            <a:stCxn id="381" idx="2"/>
            <a:endCxn id="351" idx="0"/>
          </p:cNvCxnSpPr>
          <p:nvPr/>
        </p:nvCxnSpPr>
        <p:spPr>
          <a:xfrm rot="5400000">
            <a:off x="17506058" y="25027502"/>
            <a:ext cx="343602" cy="119544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9" name="Прямая соединительная линия 528"/>
          <p:cNvCxnSpPr>
            <a:stCxn id="351" idx="3"/>
            <a:endCxn id="518" idx="1"/>
          </p:cNvCxnSpPr>
          <p:nvPr/>
        </p:nvCxnSpPr>
        <p:spPr>
          <a:xfrm flipV="1">
            <a:off x="18138097" y="26334638"/>
            <a:ext cx="2637886" cy="2386"/>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32" name="Прямая соединительная линия 531"/>
          <p:cNvCxnSpPr>
            <a:stCxn id="518" idx="3"/>
            <a:endCxn id="404" idx="1"/>
          </p:cNvCxnSpPr>
          <p:nvPr/>
        </p:nvCxnSpPr>
        <p:spPr>
          <a:xfrm>
            <a:off x="22891901" y="26334638"/>
            <a:ext cx="2461001"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535" name="Прямоугольник 534"/>
          <p:cNvSpPr/>
          <p:nvPr/>
        </p:nvSpPr>
        <p:spPr>
          <a:xfrm>
            <a:off x="18416355" y="2720663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Освободить протектораты Франции</a:t>
            </a:r>
            <a:endParaRPr lang="ru-RU" sz="1400" dirty="0"/>
          </a:p>
        </p:txBody>
      </p:sp>
      <p:sp>
        <p:nvSpPr>
          <p:cNvPr id="536" name="Прямоугольник 535"/>
          <p:cNvSpPr/>
          <p:nvPr/>
        </p:nvSpPr>
        <p:spPr>
          <a:xfrm>
            <a:off x="14877513"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Малайю</a:t>
            </a:r>
            <a:endParaRPr lang="ru-RU" sz="1400" dirty="0"/>
          </a:p>
        </p:txBody>
      </p:sp>
      <p:sp>
        <p:nvSpPr>
          <p:cNvPr id="537" name="Прямоугольник 536"/>
          <p:cNvSpPr/>
          <p:nvPr/>
        </p:nvSpPr>
        <p:spPr>
          <a:xfrm>
            <a:off x="17223863"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Освободить колонии Великобритании</a:t>
            </a:r>
            <a:endParaRPr lang="ru-RU" sz="1400" dirty="0"/>
          </a:p>
        </p:txBody>
      </p:sp>
      <p:sp>
        <p:nvSpPr>
          <p:cNvPr id="538" name="Прямоугольник 537"/>
          <p:cNvSpPr/>
          <p:nvPr/>
        </p:nvSpPr>
        <p:spPr>
          <a:xfrm>
            <a:off x="19592228"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Поддержка оружейной отрасли из Америки</a:t>
            </a:r>
            <a:endParaRPr lang="ru-RU" sz="1400" dirty="0"/>
          </a:p>
        </p:txBody>
      </p:sp>
      <p:sp>
        <p:nvSpPr>
          <p:cNvPr id="539" name="Прямоугольник 538"/>
          <p:cNvSpPr/>
          <p:nvPr/>
        </p:nvSpPr>
        <p:spPr>
          <a:xfrm>
            <a:off x="21960594"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Экономическая помощь США</a:t>
            </a:r>
            <a:endParaRPr lang="ru-RU" sz="1400" dirty="0"/>
          </a:p>
        </p:txBody>
      </p:sp>
      <p:sp>
        <p:nvSpPr>
          <p:cNvPr id="540" name="Прямоугольник 539"/>
          <p:cNvSpPr/>
          <p:nvPr/>
        </p:nvSpPr>
        <p:spPr>
          <a:xfrm>
            <a:off x="13728554" y="229159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техники в сельском хозяйстве </a:t>
            </a:r>
            <a:r>
              <a:rPr lang="ru-RU" sz="700" dirty="0" smtClean="0"/>
              <a:t>(Он также дал рекомендации правительству по развитию сельского хозяйства, например, по развитию хлопководства, использованию сельскохозяйственной техники. Реорганизовать животноводство и рыболовство.)</a:t>
            </a:r>
            <a:endParaRPr lang="ru-RU" sz="700" dirty="0"/>
          </a:p>
        </p:txBody>
      </p:sp>
      <p:cxnSp>
        <p:nvCxnSpPr>
          <p:cNvPr id="541" name="Shape 248"/>
          <p:cNvCxnSpPr>
            <a:stCxn id="337" idx="2"/>
            <a:endCxn id="540" idx="0"/>
          </p:cNvCxnSpPr>
          <p:nvPr/>
        </p:nvCxnSpPr>
        <p:spPr>
          <a:xfrm rot="5400000">
            <a:off x="15749159" y="21595176"/>
            <a:ext cx="358081" cy="228337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4" name="Прямоугольник 543"/>
          <p:cNvSpPr/>
          <p:nvPr/>
        </p:nvSpPr>
        <p:spPr>
          <a:xfrm>
            <a:off x="16019199" y="329505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Федерация государств Юго-Восточной Азии </a:t>
            </a:r>
            <a:r>
              <a:rPr lang="ru-RU" sz="1000" dirty="0" smtClean="0"/>
              <a:t>(Представитель Вьетнама сказал желая создать Федерацию государств Юго-Восточной Азии и считал, что Приди естественно станет главой такой федерации)</a:t>
            </a:r>
            <a:endParaRPr lang="ru-RU" sz="1400" dirty="0"/>
          </a:p>
        </p:txBody>
      </p:sp>
      <p:cxnSp>
        <p:nvCxnSpPr>
          <p:cNvPr id="545" name="Прямая со стрелкой 544"/>
          <p:cNvCxnSpPr>
            <a:stCxn id="518" idx="2"/>
            <a:endCxn id="525" idx="0"/>
          </p:cNvCxnSpPr>
          <p:nvPr/>
        </p:nvCxnSpPr>
        <p:spPr>
          <a:xfrm>
            <a:off x="21833942" y="26874638"/>
            <a:ext cx="1756" cy="3277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9" name="Shape 248"/>
          <p:cNvCxnSpPr>
            <a:stCxn id="525" idx="2"/>
            <a:endCxn id="538" idx="0"/>
          </p:cNvCxnSpPr>
          <p:nvPr/>
        </p:nvCxnSpPr>
        <p:spPr>
          <a:xfrm rot="5400000">
            <a:off x="20994698" y="27937841"/>
            <a:ext cx="496491" cy="11855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4" name="Shape 248"/>
          <p:cNvCxnSpPr>
            <a:stCxn id="525" idx="2"/>
            <a:endCxn id="539" idx="0"/>
          </p:cNvCxnSpPr>
          <p:nvPr/>
        </p:nvCxnSpPr>
        <p:spPr>
          <a:xfrm rot="16200000" flipH="1">
            <a:off x="22178880" y="27939168"/>
            <a:ext cx="496491" cy="118285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3" name="Прямоугольник 392"/>
          <p:cNvSpPr/>
          <p:nvPr/>
        </p:nvSpPr>
        <p:spPr>
          <a:xfrm>
            <a:off x="18415563"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Остановить империализм Японии</a:t>
            </a:r>
            <a:endParaRPr lang="ru-RU" sz="1400" dirty="0"/>
          </a:p>
        </p:txBody>
      </p:sp>
      <p:cxnSp>
        <p:nvCxnSpPr>
          <p:cNvPr id="410" name="Shape 248"/>
          <p:cNvCxnSpPr>
            <a:stCxn id="351" idx="2"/>
            <a:endCxn id="360" idx="0"/>
          </p:cNvCxnSpPr>
          <p:nvPr/>
        </p:nvCxnSpPr>
        <p:spPr>
          <a:xfrm rot="5400000">
            <a:off x="15768918" y="25894620"/>
            <a:ext cx="328816" cy="22936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4" name="Shape 248"/>
          <p:cNvCxnSpPr>
            <a:stCxn id="351" idx="2"/>
            <a:endCxn id="535" idx="0"/>
          </p:cNvCxnSpPr>
          <p:nvPr/>
        </p:nvCxnSpPr>
        <p:spPr>
          <a:xfrm rot="16200000" flipH="1">
            <a:off x="18112423" y="25844739"/>
            <a:ext cx="329606" cy="23941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2" name="Shape 248"/>
          <p:cNvCxnSpPr>
            <a:stCxn id="351" idx="2"/>
            <a:endCxn id="536" idx="0"/>
          </p:cNvCxnSpPr>
          <p:nvPr/>
        </p:nvCxnSpPr>
        <p:spPr>
          <a:xfrm rot="5400000">
            <a:off x="15556896" y="27255600"/>
            <a:ext cx="1901818" cy="1144666"/>
          </a:xfrm>
          <a:prstGeom prst="bentConnector3">
            <a:avLst>
              <a:gd name="adj1" fmla="val 862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8" name="Shape 248"/>
          <p:cNvCxnSpPr>
            <a:stCxn id="351" idx="2"/>
            <a:endCxn id="537" idx="0"/>
          </p:cNvCxnSpPr>
          <p:nvPr/>
        </p:nvCxnSpPr>
        <p:spPr>
          <a:xfrm rot="16200000" flipH="1">
            <a:off x="16730071" y="27227091"/>
            <a:ext cx="1901818" cy="1201684"/>
          </a:xfrm>
          <a:prstGeom prst="bentConnector3">
            <a:avLst>
              <a:gd name="adj1" fmla="val 8629"/>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5" name="Прямоугольник 434"/>
          <p:cNvSpPr/>
          <p:nvPr/>
        </p:nvSpPr>
        <p:spPr>
          <a:xfrm>
            <a:off x="14870240"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Индонезию</a:t>
            </a:r>
            <a:endParaRPr lang="ru-RU" sz="1400" dirty="0"/>
          </a:p>
        </p:txBody>
      </p:sp>
      <p:sp>
        <p:nvSpPr>
          <p:cNvPr id="437" name="Прямоугольник 436"/>
          <p:cNvSpPr/>
          <p:nvPr/>
        </p:nvSpPr>
        <p:spPr>
          <a:xfrm>
            <a:off x="17230427"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Уничтожить остатки голландского </a:t>
            </a:r>
            <a:r>
              <a:rPr lang="ru-RU" sz="1400" dirty="0" err="1" smtClean="0"/>
              <a:t>колонизма</a:t>
            </a:r>
            <a:endParaRPr lang="ru-RU" sz="1400" dirty="0"/>
          </a:p>
        </p:txBody>
      </p:sp>
      <p:sp>
        <p:nvSpPr>
          <p:cNvPr id="440" name="Прямоугольник 439"/>
          <p:cNvSpPr/>
          <p:nvPr/>
        </p:nvSpPr>
        <p:spPr>
          <a:xfrm>
            <a:off x="13728554"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Филиппины</a:t>
            </a:r>
            <a:endParaRPr lang="ru-RU" sz="1400" dirty="0"/>
          </a:p>
        </p:txBody>
      </p:sp>
      <p:cxnSp>
        <p:nvCxnSpPr>
          <p:cNvPr id="442" name="Прямая со стрелкой 441"/>
          <p:cNvCxnSpPr>
            <a:stCxn id="535" idx="2"/>
            <a:endCxn id="393" idx="0"/>
          </p:cNvCxnSpPr>
          <p:nvPr/>
        </p:nvCxnSpPr>
        <p:spPr>
          <a:xfrm flipH="1">
            <a:off x="19473522" y="28286630"/>
            <a:ext cx="792" cy="188277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43" name="Прямоугольник 442"/>
          <p:cNvSpPr/>
          <p:nvPr/>
        </p:nvSpPr>
        <p:spPr>
          <a:xfrm>
            <a:off x="16019199"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Бирму</a:t>
            </a:r>
            <a:endParaRPr lang="ru-RU" sz="1400" dirty="0"/>
          </a:p>
        </p:txBody>
      </p:sp>
      <p:cxnSp>
        <p:nvCxnSpPr>
          <p:cNvPr id="445" name="Прямая со стрелкой 444"/>
          <p:cNvCxnSpPr>
            <a:stCxn id="537" idx="2"/>
            <a:endCxn id="437" idx="0"/>
          </p:cNvCxnSpPr>
          <p:nvPr/>
        </p:nvCxnSpPr>
        <p:spPr>
          <a:xfrm>
            <a:off x="18281822" y="29858842"/>
            <a:ext cx="6564"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7" name="Прямая со стрелкой 456"/>
          <p:cNvCxnSpPr>
            <a:stCxn id="536" idx="2"/>
            <a:endCxn id="435" idx="0"/>
          </p:cNvCxnSpPr>
          <p:nvPr/>
        </p:nvCxnSpPr>
        <p:spPr>
          <a:xfrm flipH="1">
            <a:off x="15928199" y="29858842"/>
            <a:ext cx="7273"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1" name="Прямая со стрелкой 460"/>
          <p:cNvCxnSpPr>
            <a:stCxn id="360" idx="2"/>
            <a:endCxn id="440" idx="0"/>
          </p:cNvCxnSpPr>
          <p:nvPr/>
        </p:nvCxnSpPr>
        <p:spPr>
          <a:xfrm>
            <a:off x="14786513" y="28285840"/>
            <a:ext cx="0" cy="188356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1" name="Shape 248"/>
          <p:cNvCxnSpPr>
            <a:stCxn id="536" idx="2"/>
            <a:endCxn id="443" idx="0"/>
          </p:cNvCxnSpPr>
          <p:nvPr/>
        </p:nvCxnSpPr>
        <p:spPr>
          <a:xfrm rot="16200000" flipH="1">
            <a:off x="16351032" y="29443282"/>
            <a:ext cx="310566" cy="114168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75" name="Shape 248"/>
          <p:cNvCxnSpPr>
            <a:stCxn id="537" idx="2"/>
            <a:endCxn id="443" idx="0"/>
          </p:cNvCxnSpPr>
          <p:nvPr/>
        </p:nvCxnSpPr>
        <p:spPr>
          <a:xfrm rot="5400000">
            <a:off x="17524207" y="29411793"/>
            <a:ext cx="310566" cy="12046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1" name="Прямая со стрелкой 480"/>
          <p:cNvCxnSpPr>
            <a:stCxn id="443" idx="2"/>
            <a:endCxn id="544" idx="0"/>
          </p:cNvCxnSpPr>
          <p:nvPr/>
        </p:nvCxnSpPr>
        <p:spPr>
          <a:xfrm>
            <a:off x="17077158" y="31249408"/>
            <a:ext cx="0"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1" name="Прямоугольник 410"/>
          <p:cNvSpPr/>
          <p:nvPr/>
        </p:nvSpPr>
        <p:spPr>
          <a:xfrm>
            <a:off x="27650945" y="21473284"/>
            <a:ext cx="1057959" cy="1080000"/>
          </a:xfrm>
          <a:prstGeom prst="rect">
            <a:avLst/>
          </a:prstGeom>
          <a:solidFill>
            <a:schemeClr val="accent1">
              <a:lumMod val="60000"/>
              <a:lumOff val="40000"/>
            </a:schemeClr>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16" name="Прямоугольник 415"/>
          <p:cNvSpPr/>
          <p:nvPr/>
        </p:nvSpPr>
        <p:spPr>
          <a:xfrm>
            <a:off x="28708904" y="21473284"/>
            <a:ext cx="1057959" cy="1080000"/>
          </a:xfrm>
          <a:prstGeom prst="rect">
            <a:avLst/>
          </a:prstGeom>
          <a:solidFill>
            <a:srgbClr val="CC00CC"/>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23" name="Прямоугольник 422"/>
          <p:cNvSpPr/>
          <p:nvPr/>
        </p:nvSpPr>
        <p:spPr>
          <a:xfrm>
            <a:off x="27655736" y="2147328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военные посты принцам (</a:t>
            </a:r>
            <a:r>
              <a:rPr lang="th-TH" sz="1400" dirty="0"/>
              <a:t>พระวรวงศ์เธอ พระองค์เจ้าบวร</a:t>
            </a:r>
            <a:r>
              <a:rPr lang="th-TH" sz="1400" dirty="0" smtClean="0"/>
              <a:t>เดช</a:t>
            </a:r>
            <a:r>
              <a:rPr lang="ru-RU" sz="1400" dirty="0" smtClean="0"/>
              <a:t>)</a:t>
            </a:r>
          </a:p>
        </p:txBody>
      </p:sp>
      <p:cxnSp>
        <p:nvCxnSpPr>
          <p:cNvPr id="429" name="Shape 248"/>
          <p:cNvCxnSpPr>
            <a:stCxn id="448" idx="2"/>
            <a:endCxn id="423" idx="0"/>
          </p:cNvCxnSpPr>
          <p:nvPr/>
        </p:nvCxnSpPr>
        <p:spPr>
          <a:xfrm rot="16200000" flipH="1">
            <a:off x="27385440" y="20145027"/>
            <a:ext cx="350575" cy="230593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6" name="Прямая со стрелкой 445"/>
          <p:cNvCxnSpPr>
            <a:stCxn id="403" idx="2"/>
            <a:endCxn id="402" idx="0"/>
          </p:cNvCxnSpPr>
          <p:nvPr/>
        </p:nvCxnSpPr>
        <p:spPr>
          <a:xfrm>
            <a:off x="24098925" y="21134640"/>
            <a:ext cx="0" cy="33864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3" name="Прямая со стрелкой 452"/>
          <p:cNvCxnSpPr>
            <a:stCxn id="448" idx="2"/>
            <a:endCxn id="388" idx="0"/>
          </p:cNvCxnSpPr>
          <p:nvPr/>
        </p:nvCxnSpPr>
        <p:spPr>
          <a:xfrm flipH="1">
            <a:off x="26406310" y="21122708"/>
            <a:ext cx="1450" cy="3511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4" name="Shape 248"/>
          <p:cNvCxnSpPr>
            <a:stCxn id="384" idx="2"/>
            <a:endCxn id="403" idx="0"/>
          </p:cNvCxnSpPr>
          <p:nvPr/>
        </p:nvCxnSpPr>
        <p:spPr>
          <a:xfrm rot="5400000">
            <a:off x="24413702" y="19215332"/>
            <a:ext cx="524531" cy="11540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6" name="Shape 248"/>
          <p:cNvCxnSpPr>
            <a:stCxn id="384" idx="2"/>
            <a:endCxn id="448" idx="0"/>
          </p:cNvCxnSpPr>
          <p:nvPr/>
        </p:nvCxnSpPr>
        <p:spPr>
          <a:xfrm rot="16200000" flipH="1">
            <a:off x="25574085" y="19209032"/>
            <a:ext cx="512599" cy="11547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8" name="Прямая со стрелкой 457"/>
          <p:cNvCxnSpPr>
            <a:stCxn id="402" idx="2"/>
            <a:endCxn id="517" idx="0"/>
          </p:cNvCxnSpPr>
          <p:nvPr/>
        </p:nvCxnSpPr>
        <p:spPr>
          <a:xfrm>
            <a:off x="24098925" y="22553283"/>
            <a:ext cx="0" cy="3598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9" name="Shape 248"/>
          <p:cNvCxnSpPr>
            <a:stCxn id="402" idx="2"/>
            <a:endCxn id="450" idx="0"/>
          </p:cNvCxnSpPr>
          <p:nvPr/>
        </p:nvCxnSpPr>
        <p:spPr>
          <a:xfrm rot="16200000" flipH="1">
            <a:off x="24342548" y="22309659"/>
            <a:ext cx="1820138" cy="2307385"/>
          </a:xfrm>
          <a:prstGeom prst="bentConnector3">
            <a:avLst>
              <a:gd name="adj1" fmla="val 9877"/>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2" name="Прямоугольник 461"/>
          <p:cNvSpPr/>
          <p:nvPr/>
        </p:nvSpPr>
        <p:spPr>
          <a:xfrm>
            <a:off x="27653196" y="2292149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Политика восстановления </a:t>
            </a:r>
            <a:r>
              <a:rPr lang="ru-RU" sz="1400" dirty="0"/>
              <a:t>тайских традиций </a:t>
            </a:r>
            <a:r>
              <a:rPr lang="ru-RU" sz="300" dirty="0"/>
              <a:t>(</a:t>
            </a:r>
            <a:r>
              <a:rPr lang="ru-RU" sz="300" dirty="0" err="1"/>
              <a:t>айских</a:t>
            </a:r>
            <a:r>
              <a:rPr lang="ru-RU" sz="300" dirty="0"/>
              <a:t> традиций в следующих </a:t>
            </a:r>
            <a:r>
              <a:rPr lang="ru-RU" sz="300" dirty="0" err="1"/>
              <a:t>областях:Фестиваль</a:t>
            </a:r>
            <a:r>
              <a:rPr lang="ru-RU" sz="300" dirty="0"/>
              <a:t> </a:t>
            </a:r>
            <a:r>
              <a:rPr lang="ru-RU" sz="300" dirty="0" err="1"/>
              <a:t>Сонгкран</a:t>
            </a:r>
            <a:r>
              <a:rPr lang="ru-RU" sz="300" dirty="0"/>
              <a:t> является традиционным тайским Новым годом наряду с Международным Новым </a:t>
            </a:r>
            <a:r>
              <a:rPr lang="ru-RU" sz="300" dirty="0" err="1"/>
              <a:t>годом.Отмена</a:t>
            </a:r>
            <a:r>
              <a:rPr lang="ru-RU" sz="300" dirty="0"/>
              <a:t> отмены языка, используемого со времен маршала. Кампания поощряет правильное использование </a:t>
            </a:r>
            <a:r>
              <a:rPr lang="ru-RU" sz="300" dirty="0" err="1"/>
              <a:t>тайского.Тайские</a:t>
            </a:r>
            <a:r>
              <a:rPr lang="ru-RU" sz="300" dirty="0"/>
              <a:t> саки были повторно использованы и почести были возвращены тем, кто был отменен. Восстановлены Королевский закон о </a:t>
            </a:r>
            <a:r>
              <a:rPr lang="ru-RU" sz="300" dirty="0" err="1"/>
              <a:t>Иссарияпорне</a:t>
            </a:r>
            <a:r>
              <a:rPr lang="ru-RU" sz="300" dirty="0"/>
              <a:t> и право на получение пенсионных и пенсионных пособий. Буддийская эра 1946 года для амнистии политических </a:t>
            </a:r>
            <a:r>
              <a:rPr lang="ru-RU" sz="300" dirty="0" err="1"/>
              <a:t>наказанийОживить</a:t>
            </a:r>
            <a:r>
              <a:rPr lang="ru-RU" sz="300" dirty="0"/>
              <a:t> народные виды спорта, такие как </a:t>
            </a:r>
            <a:r>
              <a:rPr lang="ru-RU" sz="300" dirty="0" smtClean="0"/>
              <a:t>петухи)</a:t>
            </a:r>
            <a:endParaRPr lang="ru-RU" sz="300" dirty="0"/>
          </a:p>
        </p:txBody>
      </p:sp>
      <p:cxnSp>
        <p:nvCxnSpPr>
          <p:cNvPr id="464" name="Прямая со стрелкой 463"/>
          <p:cNvCxnSpPr>
            <a:stCxn id="423" idx="2"/>
            <a:endCxn id="462" idx="0"/>
          </p:cNvCxnSpPr>
          <p:nvPr/>
        </p:nvCxnSpPr>
        <p:spPr>
          <a:xfrm flipH="1">
            <a:off x="28711155" y="22553283"/>
            <a:ext cx="2540" cy="36821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5" name="Прямоугольник 464"/>
          <p:cNvSpPr/>
          <p:nvPr/>
        </p:nvSpPr>
        <p:spPr>
          <a:xfrm>
            <a:off x="23040966" y="2437342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Закон о ценах </a:t>
            </a:r>
            <a:r>
              <a:rPr lang="ru-RU" sz="1400" dirty="0"/>
              <a:t>потребительских товаров</a:t>
            </a:r>
            <a:r>
              <a:rPr lang="ru-RU" sz="700" dirty="0"/>
              <a:t> (Совет принял законопроект, защищающий расходы людей в жестком состоянии (Закон о потребительских товарах цена тегов, или "Липкий Закон о маркировке риса")</a:t>
            </a:r>
          </a:p>
        </p:txBody>
      </p:sp>
      <p:cxnSp>
        <p:nvCxnSpPr>
          <p:cNvPr id="467" name="Прямая со стрелкой 466"/>
          <p:cNvCxnSpPr>
            <a:stCxn id="517" idx="2"/>
            <a:endCxn id="465" idx="0"/>
          </p:cNvCxnSpPr>
          <p:nvPr/>
        </p:nvCxnSpPr>
        <p:spPr>
          <a:xfrm>
            <a:off x="24098925" y="23993173"/>
            <a:ext cx="0" cy="3802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8" name="Прямоугольник 467"/>
          <p:cNvSpPr/>
          <p:nvPr/>
        </p:nvSpPr>
        <p:spPr>
          <a:xfrm>
            <a:off x="28811102" y="25795111"/>
            <a:ext cx="1057959" cy="1080000"/>
          </a:xfrm>
          <a:prstGeom prst="rect">
            <a:avLst/>
          </a:prstGeom>
          <a:solidFill>
            <a:schemeClr val="accent1">
              <a:lumMod val="60000"/>
              <a:lumOff val="40000"/>
            </a:schemeClr>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69" name="Прямоугольник 468"/>
          <p:cNvSpPr/>
          <p:nvPr/>
        </p:nvSpPr>
        <p:spPr>
          <a:xfrm>
            <a:off x="29869061" y="25795111"/>
            <a:ext cx="1057959" cy="1080000"/>
          </a:xfrm>
          <a:prstGeom prst="rect">
            <a:avLst/>
          </a:prstGeom>
          <a:solidFill>
            <a:srgbClr val="CC00CC"/>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72" name="Прямоугольник 471"/>
          <p:cNvSpPr/>
          <p:nvPr/>
        </p:nvSpPr>
        <p:spPr>
          <a:xfrm>
            <a:off x="28815893" y="2579511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Придерживаться нейтралитета</a:t>
            </a:r>
          </a:p>
        </p:txBody>
      </p:sp>
      <p:cxnSp>
        <p:nvCxnSpPr>
          <p:cNvPr id="474" name="Прямая соединительная линия 473"/>
          <p:cNvCxnSpPr>
            <a:stCxn id="404" idx="3"/>
            <a:endCxn id="472" idx="1"/>
          </p:cNvCxnSpPr>
          <p:nvPr/>
        </p:nvCxnSpPr>
        <p:spPr>
          <a:xfrm>
            <a:off x="27468820" y="26334638"/>
            <a:ext cx="1347073" cy="47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50" name="Прямоугольник 449"/>
          <p:cNvSpPr/>
          <p:nvPr/>
        </p:nvSpPr>
        <p:spPr>
          <a:xfrm>
            <a:off x="25348351" y="2437342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Продолжить политику </a:t>
            </a:r>
            <a:r>
              <a:rPr lang="ru-RU" sz="1400" dirty="0" err="1" smtClean="0"/>
              <a:t>западнизации</a:t>
            </a:r>
            <a:endParaRPr lang="ru-RU" sz="1400" dirty="0"/>
          </a:p>
        </p:txBody>
      </p:sp>
      <p:cxnSp>
        <p:nvCxnSpPr>
          <p:cNvPr id="455" name="Shape 248"/>
          <p:cNvCxnSpPr>
            <a:stCxn id="450" idx="2"/>
            <a:endCxn id="472" idx="0"/>
          </p:cNvCxnSpPr>
          <p:nvPr/>
        </p:nvCxnSpPr>
        <p:spPr>
          <a:xfrm rot="16200000" flipH="1">
            <a:off x="27969237" y="23890494"/>
            <a:ext cx="341689" cy="34675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77" name="Прямая со стрелкой 476"/>
          <p:cNvCxnSpPr>
            <a:stCxn id="450" idx="2"/>
            <a:endCxn id="404" idx="0"/>
          </p:cNvCxnSpPr>
          <p:nvPr/>
        </p:nvCxnSpPr>
        <p:spPr>
          <a:xfrm>
            <a:off x="26406310" y="25453421"/>
            <a:ext cx="4551" cy="34121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2" name="Shape 248"/>
          <p:cNvCxnSpPr>
            <a:stCxn id="404" idx="2"/>
            <a:endCxn id="406" idx="0"/>
          </p:cNvCxnSpPr>
          <p:nvPr/>
        </p:nvCxnSpPr>
        <p:spPr>
          <a:xfrm rot="16200000" flipH="1">
            <a:off x="26820841" y="26464658"/>
            <a:ext cx="338261" cy="11582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3" name="Shape 248"/>
          <p:cNvCxnSpPr>
            <a:stCxn id="404" idx="2"/>
            <a:endCxn id="405" idx="0"/>
          </p:cNvCxnSpPr>
          <p:nvPr/>
        </p:nvCxnSpPr>
        <p:spPr>
          <a:xfrm rot="5400000">
            <a:off x="25659391" y="26458902"/>
            <a:ext cx="335734" cy="11672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9" name="Shape 248"/>
          <p:cNvCxnSpPr>
            <a:stCxn id="405" idx="2"/>
            <a:endCxn id="447" idx="0"/>
          </p:cNvCxnSpPr>
          <p:nvPr/>
        </p:nvCxnSpPr>
        <p:spPr>
          <a:xfrm rot="16200000" flipH="1">
            <a:off x="25582100" y="27951926"/>
            <a:ext cx="488469" cy="116535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Shape 248"/>
          <p:cNvCxnSpPr>
            <a:stCxn id="406" idx="2"/>
            <a:endCxn id="447" idx="0"/>
          </p:cNvCxnSpPr>
          <p:nvPr/>
        </p:nvCxnSpPr>
        <p:spPr>
          <a:xfrm rot="5400000">
            <a:off x="26746077" y="27955837"/>
            <a:ext cx="485942" cy="11600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6" name="Shape 248"/>
          <p:cNvCxnSpPr>
            <a:stCxn id="450" idx="2"/>
            <a:endCxn id="518" idx="0"/>
          </p:cNvCxnSpPr>
          <p:nvPr/>
        </p:nvCxnSpPr>
        <p:spPr>
          <a:xfrm rot="5400000">
            <a:off x="23949518" y="23337845"/>
            <a:ext cx="341217" cy="45723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9" name="Shape 248"/>
          <p:cNvCxnSpPr>
            <a:stCxn id="538" idx="2"/>
            <a:endCxn id="393" idx="0"/>
          </p:cNvCxnSpPr>
          <p:nvPr/>
        </p:nvCxnSpPr>
        <p:spPr>
          <a:xfrm rot="5400000">
            <a:off x="19906572" y="29425793"/>
            <a:ext cx="310566" cy="11766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03" name="Прямоугольник 502"/>
          <p:cNvSpPr/>
          <p:nvPr/>
        </p:nvSpPr>
        <p:spPr>
          <a:xfrm>
            <a:off x="4347331" y="18865943"/>
            <a:ext cx="616554" cy="597714"/>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31</a:t>
            </a:r>
            <a:endParaRPr lang="ru-RU" sz="2400" dirty="0"/>
          </a:p>
        </p:txBody>
      </p:sp>
      <p:sp>
        <p:nvSpPr>
          <p:cNvPr id="504" name="Прямоугольник 503"/>
          <p:cNvSpPr/>
          <p:nvPr/>
        </p:nvSpPr>
        <p:spPr>
          <a:xfrm>
            <a:off x="21457694" y="18258323"/>
            <a:ext cx="616554" cy="597714"/>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42</a:t>
            </a:r>
            <a:endParaRPr lang="ru-RU" sz="2400" dirty="0"/>
          </a:p>
        </p:txBody>
      </p:sp>
      <p:sp>
        <p:nvSpPr>
          <p:cNvPr id="506" name="Прямоугольник 505"/>
          <p:cNvSpPr/>
          <p:nvPr/>
        </p:nvSpPr>
        <p:spPr>
          <a:xfrm>
            <a:off x="45569016" y="2576246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Спасти тайцев из Бирмы </a:t>
            </a:r>
            <a:r>
              <a:rPr lang="ru-RU" sz="1100" dirty="0" smtClean="0"/>
              <a:t>(Тайцы и японцы согласились, что государства </a:t>
            </a:r>
            <a:r>
              <a:rPr lang="ru-RU" sz="1100" dirty="0" err="1" smtClean="0"/>
              <a:t>Шан</a:t>
            </a:r>
            <a:r>
              <a:rPr lang="ru-RU" sz="1100" dirty="0" smtClean="0"/>
              <a:t> и штат Кая должны быть под контролем Таиланда.)</a:t>
            </a:r>
            <a:endParaRPr lang="ru-RU" sz="1100" dirty="0"/>
          </a:p>
        </p:txBody>
      </p:sp>
      <p:sp>
        <p:nvSpPr>
          <p:cNvPr id="507" name="Прямоугольник 506"/>
          <p:cNvSpPr/>
          <p:nvPr/>
        </p:nvSpPr>
        <p:spPr>
          <a:xfrm>
            <a:off x="41004146" y="25749433"/>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Модернизация в западном стиле</a:t>
            </a:r>
            <a:endParaRPr lang="ru-RU" sz="1400" dirty="0"/>
          </a:p>
        </p:txBody>
      </p:sp>
      <p:sp>
        <p:nvSpPr>
          <p:cNvPr id="513" name="Прямоугольник 512"/>
          <p:cNvSpPr/>
          <p:nvPr/>
        </p:nvSpPr>
        <p:spPr>
          <a:xfrm>
            <a:off x="47835211" y="2574815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Социальная эволюция</a:t>
            </a:r>
            <a:endParaRPr lang="ru-RU" sz="1400" dirty="0"/>
          </a:p>
        </p:txBody>
      </p:sp>
      <p:cxnSp>
        <p:nvCxnSpPr>
          <p:cNvPr id="515" name="Прямая со стрелкой 514"/>
          <p:cNvCxnSpPr>
            <a:stCxn id="104" idx="2"/>
            <a:endCxn id="513" idx="0"/>
          </p:cNvCxnSpPr>
          <p:nvPr/>
        </p:nvCxnSpPr>
        <p:spPr>
          <a:xfrm>
            <a:off x="48871400" y="24003806"/>
            <a:ext cx="21770" cy="17443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p:cNvSpPr/>
          <p:nvPr/>
        </p:nvSpPr>
        <p:spPr>
          <a:xfrm>
            <a:off x="39867526" y="27147089"/>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Выпуск новых банкнот</a:t>
            </a:r>
            <a:endParaRPr lang="ru-RU" sz="1400" dirty="0"/>
          </a:p>
        </p:txBody>
      </p:sp>
      <p:cxnSp>
        <p:nvCxnSpPr>
          <p:cNvPr id="527" name="Shape 248"/>
          <p:cNvCxnSpPr>
            <a:stCxn id="433" idx="2"/>
            <a:endCxn id="507" idx="0"/>
          </p:cNvCxnSpPr>
          <p:nvPr/>
        </p:nvCxnSpPr>
        <p:spPr>
          <a:xfrm rot="16200000" flipH="1">
            <a:off x="41309562" y="24996889"/>
            <a:ext cx="358567" cy="11465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4" name="Shape 248"/>
          <p:cNvCxnSpPr>
            <a:stCxn id="347" idx="2"/>
            <a:endCxn id="506" idx="0"/>
          </p:cNvCxnSpPr>
          <p:nvPr/>
        </p:nvCxnSpPr>
        <p:spPr>
          <a:xfrm rot="16200000" flipH="1">
            <a:off x="44601558" y="23737046"/>
            <a:ext cx="1757379" cy="2293456"/>
          </a:xfrm>
          <a:prstGeom prst="bentConnector3">
            <a:avLst>
              <a:gd name="adj1" fmla="val 878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8" name="Прямая со стрелкой 547"/>
          <p:cNvCxnSpPr>
            <a:stCxn id="245" idx="2"/>
            <a:endCxn id="506" idx="0"/>
          </p:cNvCxnSpPr>
          <p:nvPr/>
        </p:nvCxnSpPr>
        <p:spPr>
          <a:xfrm>
            <a:off x="46609994" y="24005085"/>
            <a:ext cx="16981" cy="1757379"/>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43288954" y="25750588"/>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себе север Малайи</a:t>
            </a:r>
            <a:endParaRPr lang="ru-RU" sz="1400" dirty="0"/>
          </a:p>
        </p:txBody>
      </p:sp>
      <p:sp>
        <p:nvSpPr>
          <p:cNvPr id="563" name="Прямоугольник 562"/>
          <p:cNvSpPr/>
          <p:nvPr/>
        </p:nvSpPr>
        <p:spPr>
          <a:xfrm>
            <a:off x="44427006" y="2713802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Провозглашение Великого </a:t>
            </a:r>
            <a:r>
              <a:rPr lang="ru-RU" sz="1400" dirty="0" err="1" smtClean="0"/>
              <a:t>Тайланда</a:t>
            </a:r>
            <a:r>
              <a:rPr lang="ru-RU" sz="1400" dirty="0" smtClean="0"/>
              <a:t>!</a:t>
            </a:r>
            <a:endParaRPr lang="ru-RU" sz="1400" dirty="0"/>
          </a:p>
        </p:txBody>
      </p:sp>
      <p:cxnSp>
        <p:nvCxnSpPr>
          <p:cNvPr id="564" name="Shape 248"/>
          <p:cNvCxnSpPr>
            <a:stCxn id="552" idx="2"/>
            <a:endCxn id="563" idx="0"/>
          </p:cNvCxnSpPr>
          <p:nvPr/>
        </p:nvCxnSpPr>
        <p:spPr>
          <a:xfrm rot="16200000" flipH="1">
            <a:off x="44762223" y="26415278"/>
            <a:ext cx="307433" cy="113805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7" name="Прямоугольник 566"/>
          <p:cNvSpPr/>
          <p:nvPr/>
        </p:nvSpPr>
        <p:spPr>
          <a:xfrm>
            <a:off x="42666693" y="19111126"/>
            <a:ext cx="1640144" cy="696915"/>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50" dirty="0" smtClean="0"/>
              <a:t>Министр «Архитектор тайского национализма» </a:t>
            </a:r>
            <a:r>
              <a:rPr lang="en-US" sz="1050" dirty="0" err="1" smtClean="0"/>
              <a:t>Luang</a:t>
            </a:r>
            <a:r>
              <a:rPr lang="en-US" sz="1050" dirty="0" smtClean="0"/>
              <a:t> </a:t>
            </a:r>
            <a:r>
              <a:rPr lang="en-US" sz="1050" dirty="0" err="1" smtClean="0"/>
              <a:t>Wichitwathakan</a:t>
            </a:r>
            <a:endParaRPr lang="ru-RU" sz="1050" dirty="0"/>
          </a:p>
        </p:txBody>
      </p:sp>
      <p:cxnSp>
        <p:nvCxnSpPr>
          <p:cNvPr id="568" name="Shape 248"/>
          <p:cNvCxnSpPr>
            <a:stCxn id="506" idx="2"/>
            <a:endCxn id="563" idx="0"/>
          </p:cNvCxnSpPr>
          <p:nvPr/>
        </p:nvCxnSpPr>
        <p:spPr>
          <a:xfrm rot="5400000">
            <a:off x="45908192" y="26419237"/>
            <a:ext cx="295557" cy="114201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1" name="Shape 248"/>
          <p:cNvCxnSpPr>
            <a:stCxn id="245" idx="2"/>
            <a:endCxn id="552" idx="0"/>
          </p:cNvCxnSpPr>
          <p:nvPr/>
        </p:nvCxnSpPr>
        <p:spPr>
          <a:xfrm rot="5400000">
            <a:off x="44605703" y="23746296"/>
            <a:ext cx="1745503" cy="2263081"/>
          </a:xfrm>
          <a:prstGeom prst="bentConnector3">
            <a:avLst>
              <a:gd name="adj1" fmla="val 918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6" name="Прямая со стрелкой 575"/>
          <p:cNvCxnSpPr>
            <a:stCxn id="347" idx="2"/>
            <a:endCxn id="552" idx="0"/>
          </p:cNvCxnSpPr>
          <p:nvPr/>
        </p:nvCxnSpPr>
        <p:spPr>
          <a:xfrm>
            <a:off x="44333519" y="24005085"/>
            <a:ext cx="13394" cy="1745503"/>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79" name="Прямоугольник 578"/>
          <p:cNvSpPr/>
          <p:nvPr/>
        </p:nvSpPr>
        <p:spPr>
          <a:xfrm>
            <a:off x="43296870" y="28489829"/>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Организация новой столицы</a:t>
            </a:r>
            <a:endParaRPr lang="ru-RU" sz="1400" dirty="0"/>
          </a:p>
        </p:txBody>
      </p:sp>
      <p:sp>
        <p:nvSpPr>
          <p:cNvPr id="580" name="Прямоугольник 579"/>
          <p:cNvSpPr/>
          <p:nvPr/>
        </p:nvSpPr>
        <p:spPr>
          <a:xfrm>
            <a:off x="45563082" y="2848785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буддистского города  </a:t>
            </a:r>
            <a:r>
              <a:rPr lang="ru-RU" sz="600" dirty="0" smtClean="0"/>
              <a:t>(Один из них заключался в переносе столицы из Бангкока в отдаленное место в джунглях недалеко от </a:t>
            </a:r>
            <a:r>
              <a:rPr lang="ru-RU" sz="600" dirty="0" err="1" smtClean="0"/>
              <a:t>Пхетчабуна</a:t>
            </a:r>
            <a:r>
              <a:rPr lang="ru-RU" sz="600" dirty="0" smtClean="0"/>
              <a:t> на севере центральной части Таиланда. Другой - построить «буддийский город» недалеко от </a:t>
            </a:r>
            <a:r>
              <a:rPr lang="ru-RU" sz="600" dirty="0" err="1" smtClean="0"/>
              <a:t>Сарабури</a:t>
            </a:r>
            <a:r>
              <a:rPr lang="ru-RU" sz="600" dirty="0" smtClean="0"/>
              <a:t> . Эти идеи, заявленные в период серьезных экономических трудностей, настроили против него многих правительственных чиновников.)</a:t>
            </a:r>
            <a:endParaRPr lang="ru-RU" sz="600" dirty="0"/>
          </a:p>
        </p:txBody>
      </p:sp>
      <p:cxnSp>
        <p:nvCxnSpPr>
          <p:cNvPr id="581" name="Shape 248"/>
          <p:cNvCxnSpPr>
            <a:stCxn id="563" idx="2"/>
            <a:endCxn id="579" idx="0"/>
          </p:cNvCxnSpPr>
          <p:nvPr/>
        </p:nvCxnSpPr>
        <p:spPr>
          <a:xfrm rot="5400000">
            <a:off x="44783993" y="27788857"/>
            <a:ext cx="271808" cy="113013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4" name="Shape 248"/>
          <p:cNvCxnSpPr>
            <a:stCxn id="563" idx="2"/>
            <a:endCxn id="580" idx="0"/>
          </p:cNvCxnSpPr>
          <p:nvPr/>
        </p:nvCxnSpPr>
        <p:spPr>
          <a:xfrm rot="16200000" flipH="1">
            <a:off x="45918088" y="27784898"/>
            <a:ext cx="269830" cy="11360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44436904" y="2984361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родину тайцев из </a:t>
            </a:r>
            <a:r>
              <a:rPr lang="ru-RU" sz="1400" dirty="0" err="1" smtClean="0"/>
              <a:t>Гунси</a:t>
            </a:r>
            <a:r>
              <a:rPr lang="ru-RU" sz="1400" dirty="0" smtClean="0"/>
              <a:t> (тайцы пришли отсюда, и старый народ тайцев всё ещё тут)</a:t>
            </a:r>
            <a:endParaRPr lang="ru-RU" sz="1400" dirty="0"/>
          </a:p>
        </p:txBody>
      </p:sp>
      <p:cxnSp>
        <p:nvCxnSpPr>
          <p:cNvPr id="588" name="Прямая со стрелкой 587"/>
          <p:cNvCxnSpPr>
            <a:stCxn id="563" idx="2"/>
            <a:endCxn id="587" idx="0"/>
          </p:cNvCxnSpPr>
          <p:nvPr/>
        </p:nvCxnSpPr>
        <p:spPr>
          <a:xfrm>
            <a:off x="45484965" y="28218021"/>
            <a:ext cx="9898" cy="162559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1" name="Прямая со стрелкой 590"/>
          <p:cNvCxnSpPr>
            <a:stCxn id="433" idx="2"/>
            <a:endCxn id="520" idx="0"/>
          </p:cNvCxnSpPr>
          <p:nvPr/>
        </p:nvCxnSpPr>
        <p:spPr>
          <a:xfrm>
            <a:off x="40915585" y="25390866"/>
            <a:ext cx="9900" cy="17562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4" name="Прямоугольник 593"/>
          <p:cNvSpPr/>
          <p:nvPr/>
        </p:nvSpPr>
        <p:spPr>
          <a:xfrm>
            <a:off x="33863168" y="18170608"/>
            <a:ext cx="616554" cy="597714"/>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22</a:t>
            </a:r>
            <a:endParaRPr lang="ru-RU" sz="2400" dirty="0"/>
          </a:p>
        </p:txBody>
      </p:sp>
      <p:sp>
        <p:nvSpPr>
          <p:cNvPr id="487" name="Прямоугольник 486"/>
          <p:cNvSpPr/>
          <p:nvPr/>
        </p:nvSpPr>
        <p:spPr>
          <a:xfrm>
            <a:off x="31131013"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Контрреволюционная агентурная сеть</a:t>
            </a:r>
            <a:endParaRPr lang="ru-RU" sz="1400" dirty="0"/>
          </a:p>
        </p:txBody>
      </p:sp>
      <p:sp>
        <p:nvSpPr>
          <p:cNvPr id="489" name="Прямоугольник 488"/>
          <p:cNvSpPr/>
          <p:nvPr/>
        </p:nvSpPr>
        <p:spPr>
          <a:xfrm>
            <a:off x="29965106" y="20043028"/>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Ослабить конституцию дл королевской власти (</a:t>
            </a:r>
            <a:r>
              <a:rPr lang="ru-RU" sz="1400" dirty="0" err="1" smtClean="0"/>
              <a:t>дуалка</a:t>
            </a:r>
            <a:r>
              <a:rPr lang="ru-RU" sz="1400" dirty="0" smtClean="0"/>
              <a:t>)</a:t>
            </a:r>
            <a:endParaRPr lang="ru-RU" sz="1400" dirty="0"/>
          </a:p>
        </p:txBody>
      </p:sp>
      <p:cxnSp>
        <p:nvCxnSpPr>
          <p:cNvPr id="492" name="Shape 248"/>
          <p:cNvCxnSpPr>
            <a:stCxn id="489" idx="2"/>
            <a:endCxn id="423" idx="0"/>
          </p:cNvCxnSpPr>
          <p:nvPr/>
        </p:nvCxnSpPr>
        <p:spPr>
          <a:xfrm rot="5400000">
            <a:off x="29693253" y="20143470"/>
            <a:ext cx="350255" cy="230937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5" name="Shape 248"/>
          <p:cNvCxnSpPr>
            <a:stCxn id="139" idx="2"/>
            <a:endCxn id="489" idx="0"/>
          </p:cNvCxnSpPr>
          <p:nvPr/>
        </p:nvCxnSpPr>
        <p:spPr>
          <a:xfrm rot="5400000">
            <a:off x="33072243" y="17479931"/>
            <a:ext cx="513919" cy="46122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 стрелкой 495"/>
          <p:cNvCxnSpPr>
            <a:stCxn id="139" idx="2"/>
            <a:endCxn id="140" idx="0"/>
          </p:cNvCxnSpPr>
          <p:nvPr/>
        </p:nvCxnSpPr>
        <p:spPr>
          <a:xfrm>
            <a:off x="35635339" y="19529109"/>
            <a:ext cx="0" cy="5162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7" name="Прямоугольник 496"/>
          <p:cNvSpPr/>
          <p:nvPr/>
        </p:nvSpPr>
        <p:spPr>
          <a:xfrm>
            <a:off x="38042224" y="2146352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Поддержание </a:t>
            </a:r>
            <a:r>
              <a:rPr lang="ru-RU" sz="1400" dirty="0"/>
              <a:t>западного побережья </a:t>
            </a:r>
            <a:r>
              <a:rPr lang="ru-RU" sz="900" dirty="0"/>
              <a:t>(Он учредил совет по поддержанию западного побережья. Чтобы воспитать </a:t>
            </a:r>
            <a:r>
              <a:rPr lang="ru-RU" sz="900" dirty="0" err="1"/>
              <a:t>Хуа</a:t>
            </a:r>
            <a:r>
              <a:rPr lang="ru-RU" sz="900" dirty="0"/>
              <a:t> Хин и его окрестности, чтобы стать морским курортом</a:t>
            </a:r>
            <a:r>
              <a:rPr lang="ru-RU" sz="900" dirty="0" smtClean="0"/>
              <a:t>.)</a:t>
            </a:r>
            <a:endParaRPr lang="ru-RU" sz="900" dirty="0"/>
          </a:p>
        </p:txBody>
      </p:sp>
      <p:cxnSp>
        <p:nvCxnSpPr>
          <p:cNvPr id="502" name="Прямая со стрелкой 501"/>
          <p:cNvCxnSpPr>
            <a:stCxn id="140" idx="2"/>
            <a:endCxn id="451" idx="0"/>
          </p:cNvCxnSpPr>
          <p:nvPr/>
        </p:nvCxnSpPr>
        <p:spPr>
          <a:xfrm>
            <a:off x="35635339" y="21125372"/>
            <a:ext cx="0" cy="46734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9" name="Shape 248"/>
          <p:cNvCxnSpPr>
            <a:stCxn id="139" idx="2"/>
            <a:endCxn id="449" idx="0"/>
          </p:cNvCxnSpPr>
          <p:nvPr/>
        </p:nvCxnSpPr>
        <p:spPr>
          <a:xfrm rot="16200000" flipH="1">
            <a:off x="36531679" y="18632768"/>
            <a:ext cx="514705" cy="2307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0" name="Shape 248"/>
          <p:cNvCxnSpPr>
            <a:stCxn id="140" idx="2"/>
            <a:endCxn id="497" idx="0"/>
          </p:cNvCxnSpPr>
          <p:nvPr/>
        </p:nvCxnSpPr>
        <p:spPr>
          <a:xfrm rot="16200000" flipH="1">
            <a:off x="37198686" y="19562025"/>
            <a:ext cx="338150" cy="34648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6" name="Shape 248"/>
          <p:cNvCxnSpPr>
            <a:stCxn id="449" idx="2"/>
            <a:endCxn id="497" idx="0"/>
          </p:cNvCxnSpPr>
          <p:nvPr/>
        </p:nvCxnSpPr>
        <p:spPr>
          <a:xfrm rot="16200000" flipH="1">
            <a:off x="38351599" y="20714938"/>
            <a:ext cx="339708" cy="11574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9" name="Прямоугольник 518"/>
          <p:cNvSpPr/>
          <p:nvPr/>
        </p:nvSpPr>
        <p:spPr>
          <a:xfrm>
            <a:off x="32269727" y="20045955"/>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Установить абсолютную власть </a:t>
            </a:r>
            <a:r>
              <a:rPr lang="ru-RU" sz="1400" dirty="0" err="1" smtClean="0"/>
              <a:t>Чакри</a:t>
            </a:r>
            <a:endParaRPr lang="ru-RU" sz="1400" dirty="0"/>
          </a:p>
        </p:txBody>
      </p:sp>
      <p:sp>
        <p:nvSpPr>
          <p:cNvPr id="521" name="Прямоугольник 520"/>
          <p:cNvSpPr/>
          <p:nvPr/>
        </p:nvSpPr>
        <p:spPr>
          <a:xfrm>
            <a:off x="33423689"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Коронация нового короля</a:t>
            </a:r>
          </a:p>
        </p:txBody>
      </p:sp>
      <p:sp>
        <p:nvSpPr>
          <p:cNvPr id="523" name="Прямоугольник 522"/>
          <p:cNvSpPr/>
          <p:nvPr/>
        </p:nvSpPr>
        <p:spPr>
          <a:xfrm>
            <a:off x="35741764"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Восстановление страны</a:t>
            </a:r>
            <a:endParaRPr lang="ru-RU" sz="1400" dirty="0"/>
          </a:p>
        </p:txBody>
      </p:sp>
      <p:cxnSp>
        <p:nvCxnSpPr>
          <p:cNvPr id="528" name="Shape 248"/>
          <p:cNvCxnSpPr>
            <a:stCxn id="140" idx="2"/>
            <a:endCxn id="523" idx="0"/>
          </p:cNvCxnSpPr>
          <p:nvPr/>
        </p:nvCxnSpPr>
        <p:spPr>
          <a:xfrm rot="16200000" flipH="1">
            <a:off x="36043694" y="20717017"/>
            <a:ext cx="347675" cy="11643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0" name="Shape 248"/>
          <p:cNvCxnSpPr>
            <a:stCxn id="140" idx="2"/>
            <a:endCxn id="521" idx="0"/>
          </p:cNvCxnSpPr>
          <p:nvPr/>
        </p:nvCxnSpPr>
        <p:spPr>
          <a:xfrm rot="5400000">
            <a:off x="34884657" y="20722364"/>
            <a:ext cx="347675" cy="11536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1" name="Shape 248"/>
          <p:cNvCxnSpPr>
            <a:stCxn id="139" idx="2"/>
            <a:endCxn id="519" idx="0"/>
          </p:cNvCxnSpPr>
          <p:nvPr/>
        </p:nvCxnSpPr>
        <p:spPr>
          <a:xfrm rot="5400000">
            <a:off x="34223090" y="18633706"/>
            <a:ext cx="516846" cy="23076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3" name="Прямая соединительная линия 532"/>
          <p:cNvCxnSpPr>
            <a:stCxn id="469" idx="3"/>
            <a:endCxn id="451" idx="1"/>
          </p:cNvCxnSpPr>
          <p:nvPr/>
        </p:nvCxnSpPr>
        <p:spPr>
          <a:xfrm>
            <a:off x="30927020" y="26335111"/>
            <a:ext cx="3650360" cy="367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572" name="Прямоугольник 571"/>
          <p:cNvSpPr/>
          <p:nvPr/>
        </p:nvSpPr>
        <p:spPr>
          <a:xfrm>
            <a:off x="39204356" y="20043028"/>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Синяя армия</a:t>
            </a:r>
            <a:endParaRPr lang="ru-RU" sz="1400" dirty="0"/>
          </a:p>
        </p:txBody>
      </p:sp>
      <p:cxnSp>
        <p:nvCxnSpPr>
          <p:cNvPr id="573" name="Shape 248"/>
          <p:cNvCxnSpPr>
            <a:stCxn id="489" idx="2"/>
            <a:endCxn id="487" idx="0"/>
          </p:cNvCxnSpPr>
          <p:nvPr/>
        </p:nvCxnSpPr>
        <p:spPr>
          <a:xfrm rot="16200000" flipH="1">
            <a:off x="31431009" y="20715083"/>
            <a:ext cx="350019" cy="11659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8" name="Shape 248"/>
          <p:cNvCxnSpPr>
            <a:stCxn id="519" idx="2"/>
            <a:endCxn id="487" idx="0"/>
          </p:cNvCxnSpPr>
          <p:nvPr/>
        </p:nvCxnSpPr>
        <p:spPr>
          <a:xfrm rot="5400000">
            <a:off x="32584783" y="20730144"/>
            <a:ext cx="347092" cy="11387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5" name="Прямая соединительная линия 584"/>
          <p:cNvCxnSpPr>
            <a:stCxn id="489" idx="3"/>
            <a:endCxn id="519" idx="1"/>
          </p:cNvCxnSpPr>
          <p:nvPr/>
        </p:nvCxnSpPr>
        <p:spPr>
          <a:xfrm>
            <a:off x="32081024" y="20583028"/>
            <a:ext cx="188703" cy="2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90" name="Shape 248"/>
          <p:cNvCxnSpPr>
            <a:stCxn id="139" idx="2"/>
            <a:endCxn id="572" idx="0"/>
          </p:cNvCxnSpPr>
          <p:nvPr/>
        </p:nvCxnSpPr>
        <p:spPr>
          <a:xfrm rot="16200000" flipH="1">
            <a:off x="37691868" y="17472580"/>
            <a:ext cx="513919" cy="46269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5" name="Прямоугольник 594"/>
          <p:cNvSpPr/>
          <p:nvPr/>
        </p:nvSpPr>
        <p:spPr>
          <a:xfrm>
            <a:off x="29450397" y="211391"/>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Рама </a:t>
            </a:r>
            <a:r>
              <a:rPr lang="en-US" sz="1400" dirty="0" smtClean="0"/>
              <a:t>IX</a:t>
            </a:r>
            <a:r>
              <a:rPr lang="ru-RU" sz="1400" dirty="0" smtClean="0"/>
              <a:t> </a:t>
            </a:r>
            <a:r>
              <a:rPr lang="ru-RU" sz="500" dirty="0" smtClean="0"/>
              <a:t>(Порядок наследования трона в Таиланде был довольно сложным, и принц </a:t>
            </a:r>
            <a:r>
              <a:rPr lang="ru-RU" sz="500" dirty="0" err="1" smtClean="0"/>
              <a:t>Ананта</a:t>
            </a:r>
            <a:r>
              <a:rPr lang="ru-RU" sz="500" dirty="0" smtClean="0"/>
              <a:t>́ </a:t>
            </a:r>
            <a:r>
              <a:rPr lang="ru-RU" sz="500" dirty="0" err="1" smtClean="0"/>
              <a:t>Махидо́н</a:t>
            </a:r>
            <a:r>
              <a:rPr lang="ru-RU" sz="500" dirty="0" smtClean="0"/>
              <a:t> был первым в линии наследования, но его соперник, принц </a:t>
            </a:r>
            <a:r>
              <a:rPr lang="ru-RU" sz="500" dirty="0" err="1" smtClean="0">
                <a:hlinkClick r:id="rId3" tooltip="Чулачакрапонгсе (страница отсутствует)"/>
              </a:rPr>
              <a:t>Чулачакрапонгсе</a:t>
            </a:r>
            <a:r>
              <a:rPr lang="ru-RU" sz="500" dirty="0" smtClean="0"/>
              <a:t>, был ранее исключён из наследования и считал это исключение незаконным. Вопрос о наследовании решал кабинет министров, который интерпретировал закон в пользу </a:t>
            </a:r>
            <a:r>
              <a:rPr lang="ru-RU" sz="500" dirty="0" err="1" smtClean="0"/>
              <a:t>Ананты</a:t>
            </a:r>
            <a:r>
              <a:rPr lang="ru-RU" sz="500" dirty="0" smtClean="0"/>
              <a:t>́ </a:t>
            </a:r>
            <a:r>
              <a:rPr lang="ru-RU" sz="500" dirty="0" err="1" smtClean="0"/>
              <a:t>Махидо́на</a:t>
            </a:r>
            <a:r>
              <a:rPr lang="ru-RU" sz="500" dirty="0" smtClean="0"/>
              <a:t>.)(</a:t>
            </a:r>
            <a:r>
              <a:rPr lang="en-US" sz="500" dirty="0" smtClean="0">
                <a:hlinkClick r:id="rId4"/>
              </a:rPr>
              <a:t>https://ru.wikipedia.org/wiki/</a:t>
            </a:r>
            <a:r>
              <a:rPr lang="ru-RU" sz="500" dirty="0" err="1" smtClean="0">
                <a:hlinkClick r:id="rId4"/>
              </a:rPr>
              <a:t>Чула_Чакрабон</a:t>
            </a:r>
            <a:r>
              <a:rPr lang="ru-RU" sz="500" dirty="0" smtClean="0"/>
              <a:t>) </a:t>
            </a:r>
            <a:endParaRPr lang="ru-RU" sz="1400" dirty="0"/>
          </a:p>
        </p:txBody>
      </p:sp>
      <p:sp>
        <p:nvSpPr>
          <p:cNvPr id="596" name="Прямоугольник 595"/>
          <p:cNvSpPr/>
          <p:nvPr/>
        </p:nvSpPr>
        <p:spPr>
          <a:xfrm>
            <a:off x="26827522" y="173291"/>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трон Раме </a:t>
            </a:r>
            <a:r>
              <a:rPr lang="en-US" sz="1400" dirty="0" smtClean="0"/>
              <a:t>VIII (</a:t>
            </a:r>
            <a:r>
              <a:rPr lang="ru-RU" sz="1400" dirty="0" smtClean="0"/>
              <a:t>Ананда </a:t>
            </a:r>
            <a:r>
              <a:rPr lang="ru-RU" sz="1400" dirty="0" err="1" smtClean="0"/>
              <a:t>Махидон</a:t>
            </a:r>
            <a:r>
              <a:rPr lang="en-US" sz="1400" dirty="0" smtClean="0"/>
              <a:t>)</a:t>
            </a:r>
            <a:endParaRPr lang="ru-RU" sz="1400" dirty="0" smtClean="0"/>
          </a:p>
        </p:txBody>
      </p:sp>
      <p:sp>
        <p:nvSpPr>
          <p:cNvPr id="598" name="Прямоугольник 597"/>
          <p:cNvSpPr/>
          <p:nvPr/>
        </p:nvSpPr>
        <p:spPr>
          <a:xfrm>
            <a:off x="29979139" y="229208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Реформирование армии принцем </a:t>
            </a:r>
            <a:r>
              <a:rPr lang="ru-RU" sz="1400" dirty="0" err="1" smtClean="0"/>
              <a:t>Бовондежем</a:t>
            </a:r>
            <a:endParaRPr lang="ru-RU" sz="1400" dirty="0"/>
          </a:p>
        </p:txBody>
      </p:sp>
      <p:cxnSp>
        <p:nvCxnSpPr>
          <p:cNvPr id="599" name="Shape 248"/>
          <p:cNvCxnSpPr>
            <a:stCxn id="423" idx="2"/>
            <a:endCxn id="598" idx="0"/>
          </p:cNvCxnSpPr>
          <p:nvPr/>
        </p:nvCxnSpPr>
        <p:spPr>
          <a:xfrm rot="16200000" flipH="1">
            <a:off x="29691614" y="21575363"/>
            <a:ext cx="367564" cy="23234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5" name="Shape 248"/>
          <p:cNvCxnSpPr>
            <a:stCxn id="519" idx="2"/>
            <a:endCxn id="423" idx="0"/>
          </p:cNvCxnSpPr>
          <p:nvPr/>
        </p:nvCxnSpPr>
        <p:spPr>
          <a:xfrm rot="5400000">
            <a:off x="30847027" y="18992624"/>
            <a:ext cx="347328" cy="461399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608" name="Прямоугольник 607"/>
          <p:cNvSpPr/>
          <p:nvPr/>
        </p:nvSpPr>
        <p:spPr>
          <a:xfrm>
            <a:off x="35741764" y="2289227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Миграционный закон </a:t>
            </a:r>
            <a:r>
              <a:rPr lang="ru-RU" sz="400" dirty="0" smtClean="0"/>
              <a:t>(Закон о гражданстве 1913 года предусматривал, что любой ребенок, рожденный от тайского родителя в Сиаме или за границей, является гражданином Таиланда в соответствии с законодательством Таиланда. Все, кто родился в Сиаме, независимо от происхождения, считались тайцами. Это привело к контролируемому подходу к иммиграции, который был в основном ориентирован на мигрирующих китайцев и был введен из-за массовых опасений, что китайская иммиграция создаст угрозу коренному населению)</a:t>
            </a:r>
            <a:endParaRPr lang="ru-RU" sz="400" dirty="0"/>
          </a:p>
        </p:txBody>
      </p:sp>
      <p:sp>
        <p:nvSpPr>
          <p:cNvPr id="614" name="Прямоугольник 613"/>
          <p:cNvSpPr/>
          <p:nvPr/>
        </p:nvSpPr>
        <p:spPr>
          <a:xfrm>
            <a:off x="29979139" y="2419719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Расширить набор в скаутские организации</a:t>
            </a:r>
            <a:endParaRPr lang="ru-RU" sz="1400" dirty="0"/>
          </a:p>
        </p:txBody>
      </p:sp>
      <p:cxnSp>
        <p:nvCxnSpPr>
          <p:cNvPr id="615" name="Прямая со стрелкой 614"/>
          <p:cNvCxnSpPr>
            <a:stCxn id="523" idx="2"/>
            <a:endCxn id="608" idx="0"/>
          </p:cNvCxnSpPr>
          <p:nvPr/>
        </p:nvCxnSpPr>
        <p:spPr>
          <a:xfrm>
            <a:off x="36799723" y="22553047"/>
            <a:ext cx="0" cy="3392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21" name="Прямоугольник 620"/>
          <p:cNvSpPr/>
          <p:nvPr/>
        </p:nvSpPr>
        <p:spPr>
          <a:xfrm>
            <a:off x="36884765" y="2433598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Общенациональная ирригационная система </a:t>
            </a:r>
            <a:r>
              <a:rPr lang="ru-RU" sz="700" dirty="0" smtClean="0"/>
              <a:t>(</a:t>
            </a:r>
            <a:r>
              <a:rPr lang="ru-RU" sz="700" dirty="0" err="1" smtClean="0"/>
              <a:t>оздал</a:t>
            </a:r>
            <a:r>
              <a:rPr lang="ru-RU" sz="700" dirty="0" smtClean="0"/>
              <a:t> общенациональную ирригационную систему, поднявшую продуктивность рисоводства и способствовавшую выходу Таиланда на первые места в мире по экспорту риса)</a:t>
            </a:r>
          </a:p>
        </p:txBody>
      </p:sp>
      <p:cxnSp>
        <p:nvCxnSpPr>
          <p:cNvPr id="629" name="Прямая со стрелкой 628"/>
          <p:cNvCxnSpPr>
            <a:stCxn id="598" idx="2"/>
            <a:endCxn id="614" idx="0"/>
          </p:cNvCxnSpPr>
          <p:nvPr/>
        </p:nvCxnSpPr>
        <p:spPr>
          <a:xfrm>
            <a:off x="31037098" y="24000847"/>
            <a:ext cx="0" cy="19635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4" name="Shape 248"/>
          <p:cNvCxnSpPr>
            <a:stCxn id="608" idx="2"/>
            <a:endCxn id="621" idx="0"/>
          </p:cNvCxnSpPr>
          <p:nvPr/>
        </p:nvCxnSpPr>
        <p:spPr>
          <a:xfrm rot="16200000" flipH="1">
            <a:off x="37189369" y="23582625"/>
            <a:ext cx="363708" cy="11430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7" name="Shape 248"/>
          <p:cNvCxnSpPr>
            <a:stCxn id="497" idx="2"/>
            <a:endCxn id="621" idx="0"/>
          </p:cNvCxnSpPr>
          <p:nvPr/>
        </p:nvCxnSpPr>
        <p:spPr>
          <a:xfrm rot="5400000">
            <a:off x="37625225" y="22861022"/>
            <a:ext cx="1792458" cy="1157459"/>
          </a:xfrm>
          <a:prstGeom prst="bentConnector3">
            <a:avLst>
              <a:gd name="adj1" fmla="val 9646"/>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42" name="Прямоугольник 641"/>
          <p:cNvSpPr/>
          <p:nvPr/>
        </p:nvSpPr>
        <p:spPr>
          <a:xfrm>
            <a:off x="32299739" y="2291132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Королевский культ</a:t>
            </a:r>
          </a:p>
        </p:txBody>
      </p:sp>
      <p:cxnSp>
        <p:nvCxnSpPr>
          <p:cNvPr id="643" name="Shape 248"/>
          <p:cNvCxnSpPr>
            <a:stCxn id="487" idx="2"/>
            <a:endCxn id="642" idx="0"/>
          </p:cNvCxnSpPr>
          <p:nvPr/>
        </p:nvCxnSpPr>
        <p:spPr>
          <a:xfrm rot="16200000" flipH="1">
            <a:off x="32594198" y="22147821"/>
            <a:ext cx="358275" cy="11687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3" name="Прямоугольник 542"/>
          <p:cNvSpPr/>
          <p:nvPr/>
        </p:nvSpPr>
        <p:spPr>
          <a:xfrm>
            <a:off x="34577380" y="272070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Южный вопрос</a:t>
            </a:r>
            <a:endParaRPr lang="ru-RU" sz="1400" dirty="0"/>
          </a:p>
        </p:txBody>
      </p:sp>
      <p:sp>
        <p:nvSpPr>
          <p:cNvPr id="546" name="Прямоугольник 545"/>
          <p:cNvSpPr/>
          <p:nvPr/>
        </p:nvSpPr>
        <p:spPr>
          <a:xfrm>
            <a:off x="32299739" y="2720234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Камбоджу под свою руку</a:t>
            </a:r>
            <a:endParaRPr lang="ru-RU" sz="1400" dirty="0"/>
          </a:p>
        </p:txBody>
      </p:sp>
      <p:sp>
        <p:nvSpPr>
          <p:cNvPr id="547" name="Прямоугольник 546"/>
          <p:cNvSpPr/>
          <p:nvPr/>
        </p:nvSpPr>
        <p:spPr>
          <a:xfrm>
            <a:off x="36884765" y="2721289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земли в Бирме</a:t>
            </a:r>
            <a:endParaRPr lang="ru-RU" sz="1400" dirty="0"/>
          </a:p>
        </p:txBody>
      </p:sp>
      <p:sp>
        <p:nvSpPr>
          <p:cNvPr id="550" name="Прямоугольник 549"/>
          <p:cNvSpPr/>
          <p:nvPr/>
        </p:nvSpPr>
        <p:spPr>
          <a:xfrm>
            <a:off x="33423689" y="287788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Захват Лаоса</a:t>
            </a:r>
            <a:endParaRPr lang="ru-RU" sz="1400" dirty="0"/>
          </a:p>
        </p:txBody>
      </p:sp>
      <p:sp>
        <p:nvSpPr>
          <p:cNvPr id="551" name="Прямоугольник 550"/>
          <p:cNvSpPr/>
          <p:nvPr/>
        </p:nvSpPr>
        <p:spPr>
          <a:xfrm>
            <a:off x="35741764" y="287788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Интегрировать север Вьетнама</a:t>
            </a:r>
            <a:endParaRPr lang="ru-RU" sz="1400" dirty="0"/>
          </a:p>
        </p:txBody>
      </p:sp>
      <p:cxnSp>
        <p:nvCxnSpPr>
          <p:cNvPr id="553" name="Shape 248"/>
          <p:cNvCxnSpPr>
            <a:stCxn id="140" idx="2"/>
            <a:endCxn id="472" idx="0"/>
          </p:cNvCxnSpPr>
          <p:nvPr/>
        </p:nvCxnSpPr>
        <p:spPr>
          <a:xfrm rot="5400000">
            <a:off x="30419727" y="20579498"/>
            <a:ext cx="4669738" cy="5761487"/>
          </a:xfrm>
          <a:prstGeom prst="bentConnector3">
            <a:avLst>
              <a:gd name="adj1" fmla="val 353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55" name="Shape 248"/>
          <p:cNvCxnSpPr>
            <a:stCxn id="451" idx="2"/>
            <a:endCxn id="547" idx="0"/>
          </p:cNvCxnSpPr>
          <p:nvPr/>
        </p:nvCxnSpPr>
        <p:spPr>
          <a:xfrm rot="16200000" flipH="1">
            <a:off x="36621973" y="25892148"/>
            <a:ext cx="334116" cy="2307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6" name="Shape 248"/>
          <p:cNvCxnSpPr>
            <a:stCxn id="451" idx="2"/>
            <a:endCxn id="546" idx="0"/>
          </p:cNvCxnSpPr>
          <p:nvPr/>
        </p:nvCxnSpPr>
        <p:spPr>
          <a:xfrm rot="5400000">
            <a:off x="34334736" y="25901746"/>
            <a:ext cx="323566" cy="227764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7" name="Shape 248"/>
          <p:cNvCxnSpPr>
            <a:stCxn id="451" idx="2"/>
            <a:endCxn id="550" idx="0"/>
          </p:cNvCxnSpPr>
          <p:nvPr/>
        </p:nvCxnSpPr>
        <p:spPr>
          <a:xfrm rot="5400000">
            <a:off x="34108466" y="27251966"/>
            <a:ext cx="1900057" cy="1153691"/>
          </a:xfrm>
          <a:prstGeom prst="bentConnector3">
            <a:avLst>
              <a:gd name="adj1" fmla="val 83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8" name="Shape 248"/>
          <p:cNvCxnSpPr>
            <a:stCxn id="451" idx="2"/>
            <a:endCxn id="551" idx="0"/>
          </p:cNvCxnSpPr>
          <p:nvPr/>
        </p:nvCxnSpPr>
        <p:spPr>
          <a:xfrm rot="16200000" flipH="1">
            <a:off x="35267503" y="27246619"/>
            <a:ext cx="1900057" cy="1164384"/>
          </a:xfrm>
          <a:prstGeom prst="bentConnector3">
            <a:avLst>
              <a:gd name="adj1" fmla="val 83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9" name="Прямая со стрелкой 558"/>
          <p:cNvCxnSpPr>
            <a:stCxn id="451" idx="2"/>
            <a:endCxn id="543" idx="0"/>
          </p:cNvCxnSpPr>
          <p:nvPr/>
        </p:nvCxnSpPr>
        <p:spPr>
          <a:xfrm>
            <a:off x="35635339" y="26878783"/>
            <a:ext cx="0" cy="3282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0" name="Прямоугольник 559"/>
          <p:cNvSpPr/>
          <p:nvPr/>
        </p:nvSpPr>
        <p:spPr>
          <a:xfrm>
            <a:off x="31131013" y="2878163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Союз с королями реваншистами</a:t>
            </a:r>
            <a:endParaRPr lang="ru-RU" sz="1400" dirty="0"/>
          </a:p>
        </p:txBody>
      </p:sp>
      <p:cxnSp>
        <p:nvCxnSpPr>
          <p:cNvPr id="561" name="Shape 248"/>
          <p:cNvCxnSpPr>
            <a:stCxn id="451" idx="2"/>
            <a:endCxn id="560" idx="0"/>
          </p:cNvCxnSpPr>
          <p:nvPr/>
        </p:nvCxnSpPr>
        <p:spPr>
          <a:xfrm rot="5400000">
            <a:off x="32960733" y="26107023"/>
            <a:ext cx="1902847" cy="3446367"/>
          </a:xfrm>
          <a:prstGeom prst="bentConnector3">
            <a:avLst>
              <a:gd name="adj1" fmla="val 7684"/>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6" name="Прямоугольник 565"/>
          <p:cNvSpPr/>
          <p:nvPr/>
        </p:nvSpPr>
        <p:spPr>
          <a:xfrm>
            <a:off x="43701228" y="18286328"/>
            <a:ext cx="616554" cy="597714"/>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23</a:t>
            </a:r>
            <a:endParaRPr lang="ru-RU" sz="2400" dirty="0"/>
          </a:p>
        </p:txBody>
      </p:sp>
      <p:sp>
        <p:nvSpPr>
          <p:cNvPr id="569" name="Прямоугольник 568"/>
          <p:cNvSpPr/>
          <p:nvPr/>
        </p:nvSpPr>
        <p:spPr>
          <a:xfrm>
            <a:off x="20701002" y="141545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200" dirty="0" smtClean="0"/>
              <a:t>121 фокус</a:t>
            </a:r>
            <a:endParaRPr lang="ru-RU" sz="3200" dirty="0"/>
          </a:p>
        </p:txBody>
      </p:sp>
      <p:cxnSp>
        <p:nvCxnSpPr>
          <p:cNvPr id="512" name="Shape 248"/>
          <p:cNvCxnSpPr>
            <a:stCxn id="207" idx="2"/>
            <a:endCxn id="27" idx="0"/>
          </p:cNvCxnSpPr>
          <p:nvPr/>
        </p:nvCxnSpPr>
        <p:spPr>
          <a:xfrm rot="5400000">
            <a:off x="3269486" y="5933618"/>
            <a:ext cx="491768" cy="24133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4" name="Shape 248"/>
          <p:cNvCxnSpPr>
            <a:stCxn id="207" idx="2"/>
            <a:endCxn id="29" idx="0"/>
          </p:cNvCxnSpPr>
          <p:nvPr/>
        </p:nvCxnSpPr>
        <p:spPr>
          <a:xfrm rot="16200000" flipH="1">
            <a:off x="5651016" y="5965459"/>
            <a:ext cx="496316" cy="23542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2" name="Shape 248"/>
          <p:cNvCxnSpPr>
            <a:stCxn id="207" idx="2"/>
            <a:endCxn id="30" idx="0"/>
          </p:cNvCxnSpPr>
          <p:nvPr/>
        </p:nvCxnSpPr>
        <p:spPr>
          <a:xfrm rot="16200000" flipH="1">
            <a:off x="6831547" y="4784929"/>
            <a:ext cx="484943" cy="47039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62" name="Shape 248"/>
          <p:cNvCxnSpPr>
            <a:stCxn id="210" idx="2"/>
            <a:endCxn id="27" idx="0"/>
          </p:cNvCxnSpPr>
          <p:nvPr/>
        </p:nvCxnSpPr>
        <p:spPr>
          <a:xfrm rot="5400000">
            <a:off x="4447093" y="4756629"/>
            <a:ext cx="491150" cy="476796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65" name="Shape 248"/>
          <p:cNvCxnSpPr>
            <a:stCxn id="210" idx="2"/>
            <a:endCxn id="28" idx="0"/>
          </p:cNvCxnSpPr>
          <p:nvPr/>
        </p:nvCxnSpPr>
        <p:spPr>
          <a:xfrm rot="5400000">
            <a:off x="5661741" y="5959903"/>
            <a:ext cx="479776" cy="23500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0" name="Shape 248"/>
          <p:cNvCxnSpPr>
            <a:stCxn id="210" idx="2"/>
            <a:endCxn id="30" idx="0"/>
          </p:cNvCxnSpPr>
          <p:nvPr/>
        </p:nvCxnSpPr>
        <p:spPr>
          <a:xfrm rot="16200000" flipH="1">
            <a:off x="8009154" y="5962536"/>
            <a:ext cx="484325" cy="23493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4" name="Прямая со стрелкой 573"/>
          <p:cNvCxnSpPr>
            <a:stCxn id="207" idx="2"/>
            <a:endCxn id="28" idx="0"/>
          </p:cNvCxnSpPr>
          <p:nvPr/>
        </p:nvCxnSpPr>
        <p:spPr>
          <a:xfrm>
            <a:off x="4722056" y="6894420"/>
            <a:ext cx="4549" cy="480394"/>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5" name="Прямая со стрелкой 574"/>
          <p:cNvCxnSpPr>
            <a:stCxn id="210" idx="2"/>
            <a:endCxn id="29" idx="0"/>
          </p:cNvCxnSpPr>
          <p:nvPr/>
        </p:nvCxnSpPr>
        <p:spPr>
          <a:xfrm flipH="1">
            <a:off x="7076293" y="6895038"/>
            <a:ext cx="359" cy="49569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22298</TotalTime>
  <Words>3456</Words>
  <Application>Microsoft Office PowerPoint</Application>
  <PresentationFormat>Произвольный</PresentationFormat>
  <Paragraphs>225</Paragraphs>
  <Slides>1</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vt:i4>
      </vt:variant>
    </vt:vector>
  </HeadingPairs>
  <TitlesOfParts>
    <vt:vector size="6" baseType="lpstr">
      <vt:lpstr>Arial</vt:lpstr>
      <vt:lpstr>Calibri</vt:lpstr>
      <vt:lpstr>Calibri Light</vt:lpstr>
      <vt:lpstr>Cordia New</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it</cp:lastModifiedBy>
  <cp:revision>1582</cp:revision>
  <dcterms:created xsi:type="dcterms:W3CDTF">2018-10-23T08:09:21Z</dcterms:created>
  <dcterms:modified xsi:type="dcterms:W3CDTF">2021-06-24T11:49:50Z</dcterms:modified>
</cp:coreProperties>
</file>