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737" autoAdjust="0"/>
  </p:normalViewPr>
  <p:slideViewPr>
    <p:cSldViewPr snapToGrid="0">
      <p:cViewPr>
        <p:scale>
          <a:sx n="110" d="100"/>
          <a:sy n="110" d="100"/>
        </p:scale>
        <p:origin x="-11358" y="-451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53468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27239229" y="12114903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26172042" y="13943478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4312813" y="4023238"/>
            <a:ext cx="1363427" cy="12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28064640" y="1263878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30417092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30806733" y="15565350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26300297" y="149301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26888411" y="134007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24529347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25712183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28064639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27476525" y="1493015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26888411" y="141668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28064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9244170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9245624" y="156948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28064638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27828695" y="12701665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9005736" y="12700851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8527802" y="13178785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27828018" y="13467034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9006035" y="13465244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8527801" y="13943478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27740405" y="14142761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28121398" y="15288447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27533285" y="15288447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25708879" y="1417316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26888411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26945848" y="14524430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27351574" y="14706818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8656056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8713054" y="14521289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9302820" y="14522941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25472396" y="13463592"/>
            <a:ext cx="223064" cy="11828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3159331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980746" y="217073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5081620" y="217073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29" name="Прямоугольник 1028">
            <a:extLst>
              <a:ext uri="{FF2B5EF4-FFF2-40B4-BE49-F238E27FC236}">
                <a16:creationId xmlns:a16="http://schemas.microsoft.com/office/drawing/2014/main" id="{EE14F29B-5BBA-4548-9FD7-68C1B6F302D3}"/>
              </a:ext>
            </a:extLst>
          </p:cNvPr>
          <p:cNvSpPr/>
          <p:nvPr/>
        </p:nvSpPr>
        <p:spPr>
          <a:xfrm>
            <a:off x="34038819" y="1738775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Издать инструкции о частичной мобилизации </a:t>
            </a:r>
            <a:r>
              <a:rPr lang="ru-RU" sz="500" dirty="0"/>
              <a:t>(после демилитаризации)</a:t>
            </a:r>
            <a:endParaRPr lang="ru-RU" sz="700" dirty="0"/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53850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23386488" y="375323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5676240" y="37544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5442973" y="3058057"/>
            <a:ext cx="255120" cy="1137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4298723" y="3050296"/>
            <a:ext cx="253871" cy="11520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924086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25708879" y="15701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33298703" y="147954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31012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25172549" y="14526502"/>
            <a:ext cx="229689" cy="5897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31652443" y="13762504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31064330" y="13755070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9593849" y="12112739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30181961" y="11524626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31012638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9707333" y="14706542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31475801" y="14706542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26172042" y="14713167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25119114" y="1493623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33515268" y="15556349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819366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148907" y="2563490"/>
            <a:ext cx="248635" cy="5431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590077" y="1762962"/>
            <a:ext cx="261604" cy="5539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140514" y="1766462"/>
            <a:ext cx="261603" cy="546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598469" y="2556172"/>
            <a:ext cx="248634" cy="5577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806916" y="454813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5676240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  <a:p>
            <a:pPr algn="ctr"/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4768460" y="45481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20237010" y="4818137"/>
            <a:ext cx="2569906" cy="1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15694785" y="4818136"/>
            <a:ext cx="3615900" cy="14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9413188" y="111673"/>
            <a:ext cx="254898" cy="86180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620">
            <a:extLst>
              <a:ext uri="{FF2B5EF4-FFF2-40B4-BE49-F238E27FC236}">
                <a16:creationId xmlns:a16="http://schemas.microsoft.com/office/drawing/2014/main" id="{9E90BACC-4865-4C86-AE54-52968B7D00FD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 rot="5400000">
            <a:off x="21683566" y="2383521"/>
            <a:ext cx="256369" cy="4075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383710" y="1182492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18177412" y="533735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линию по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17039169" y="533627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Скрытая помощь Испанской республике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21024192" y="534084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Закрепить законопроекты для рабочих (с 7го по 19го июня)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>
            <a:off x="17965494" y="5606277"/>
            <a:ext cx="211918" cy="1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6242907" y="4076851"/>
            <a:ext cx="248141" cy="2270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5400000">
            <a:off x="18514755" y="4077184"/>
            <a:ext cx="246670" cy="22715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0830720" y="2897992"/>
            <a:ext cx="249215" cy="46295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5400000">
            <a:off x="19083340" y="4646843"/>
            <a:ext cx="247745" cy="11332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1F73AE7-BA57-41B1-892E-BBD073BECB02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>
            <a:off x="26139403" y="4294487"/>
            <a:ext cx="0" cy="25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3631845" y="5334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личности </a:t>
            </a:r>
            <a:r>
              <a:rPr lang="ru-RU" sz="700" dirty="0" err="1"/>
              <a:t>Мореса</a:t>
            </a:r>
            <a:r>
              <a:rPr lang="ru-RU" sz="700" dirty="0"/>
              <a:t>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4770088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12029618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endParaRPr lang="ru-RU" sz="700" dirty="0"/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 flipV="1">
            <a:off x="12955943" y="4818136"/>
            <a:ext cx="1812517" cy="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90699" y="84996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Популярного фронта</a:t>
            </a:r>
          </a:p>
        </p:txBody>
      </p: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1CA56B37-EC7F-410D-8B4E-2F669E88A915}"/>
              </a:ext>
            </a:extLst>
          </p:cNvPr>
          <p:cNvSpPr/>
          <p:nvPr/>
        </p:nvSpPr>
        <p:spPr>
          <a:xfrm>
            <a:off x="26251801" y="53438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E30C686-C927-40F7-BD6B-E9858E0C070E}"/>
              </a:ext>
            </a:extLst>
          </p:cNvPr>
          <p:cNvSpPr/>
          <p:nvPr/>
        </p:nvSpPr>
        <p:spPr>
          <a:xfrm>
            <a:off x="27386434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1F824EAC-5677-414F-BFD3-64DD55F14E47}"/>
              </a:ext>
            </a:extLst>
          </p:cNvPr>
          <p:cNvSpPr/>
          <p:nvPr/>
        </p:nvSpPr>
        <p:spPr>
          <a:xfrm>
            <a:off x="27386434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993609C2-914E-48AF-B0B0-7B5A808DD526}"/>
              </a:ext>
            </a:extLst>
          </p:cNvPr>
          <p:cNvSpPr/>
          <p:nvPr/>
        </p:nvSpPr>
        <p:spPr>
          <a:xfrm>
            <a:off x="26251801" y="690549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06932679-9A8D-4D9E-B2A2-0C069694885B}"/>
              </a:ext>
            </a:extLst>
          </p:cNvPr>
          <p:cNvSpPr/>
          <p:nvPr/>
        </p:nvSpPr>
        <p:spPr>
          <a:xfrm>
            <a:off x="26251801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5400000">
            <a:off x="23432416" y="4130901"/>
            <a:ext cx="254899" cy="579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01958" y="6500436"/>
            <a:ext cx="3410067" cy="588409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875948" y="8769674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16200000" flipH="1">
            <a:off x="26050408" y="10161389"/>
            <a:ext cx="273861" cy="46809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53803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 (с 19 по 28 июня)</a:t>
            </a:r>
          </a:p>
        </p:txBody>
      </p:sp>
      <p:cxnSp>
        <p:nvCxnSpPr>
          <p:cNvPr id="130" name="Соединительная линия уступом 620">
            <a:extLst>
              <a:ext uri="{FF2B5EF4-FFF2-40B4-BE49-F238E27FC236}">
                <a16:creationId xmlns:a16="http://schemas.microsoft.com/office/drawing/2014/main" id="{BA756D7F-B589-4EE1-9BCC-5E66794FCE38}"/>
              </a:ext>
            </a:extLst>
          </p:cNvPr>
          <p:cNvCxnSpPr>
            <a:cxnSpLocks/>
            <a:stCxn id="136" idx="2"/>
            <a:endCxn id="195" idx="0"/>
          </p:cNvCxnSpPr>
          <p:nvPr/>
        </p:nvCxnSpPr>
        <p:spPr>
          <a:xfrm rot="5400000">
            <a:off x="14540234" y="4642911"/>
            <a:ext cx="246164" cy="11366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93E9F719-D05D-424A-A796-B5B320992009}"/>
              </a:ext>
            </a:extLst>
          </p:cNvPr>
          <p:cNvCxnSpPr>
            <a:cxnSpLocks/>
            <a:stCxn id="136" idx="2"/>
            <a:endCxn id="196" idx="0"/>
          </p:cNvCxnSpPr>
          <p:nvPr/>
        </p:nvCxnSpPr>
        <p:spPr>
          <a:xfrm>
            <a:off x="15231623" y="5088136"/>
            <a:ext cx="1628" cy="2527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572495" y="6518306"/>
            <a:ext cx="3410067" cy="552667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5442739" y="3852943"/>
            <a:ext cx="255120" cy="113820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4297239" y="3845650"/>
            <a:ext cx="256369" cy="115154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30623915" y="3752545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Новая французская революция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30623914" y="4549607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21592429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Обязательное обучение детей (с 29 июня по 3 июля)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10052223" y="191227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Комиссия по делам колоний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949623" y="849967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182584" y="849446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319" idx="3"/>
            <a:endCxn id="298" idx="1"/>
          </p:cNvCxnSpPr>
          <p:nvPr/>
        </p:nvCxnSpPr>
        <p:spPr>
          <a:xfrm flipV="1">
            <a:off x="21381774" y="10340856"/>
            <a:ext cx="219285" cy="1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1B9610BC-BEAD-42BE-A81A-905822006B53}"/>
              </a:ext>
            </a:extLst>
          </p:cNvPr>
          <p:cNvSpPr/>
          <p:nvPr/>
        </p:nvSpPr>
        <p:spPr>
          <a:xfrm>
            <a:off x="22180755" y="5335731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851080" y="9829131"/>
            <a:ext cx="2790460" cy="1201126"/>
          </a:xfrm>
          <a:prstGeom prst="bentConnector3">
            <a:avLst>
              <a:gd name="adj1" fmla="val 401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737205" y="10149343"/>
            <a:ext cx="2785250" cy="565913"/>
          </a:xfrm>
          <a:prstGeom prst="bentConnector3">
            <a:avLst>
              <a:gd name="adj1" fmla="val 391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33981669" y="1819420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  <a:r>
              <a:rPr lang="ru-RU" sz="500" dirty="0"/>
              <a:t>(17 марта : Срок действительной военной службы увеличен до двух лет)</a:t>
            </a:r>
            <a:endParaRPr lang="ru-RU" sz="7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8245160" y="168337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Национального экономического совета </a:t>
            </a:r>
            <a:r>
              <a:rPr lang="ru-RU" sz="500" dirty="0"/>
              <a:t>(19 марта)</a:t>
            </a:r>
            <a:endParaRPr lang="ru-RU" sz="700" dirty="0"/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9452223" y="183235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 (окончание 1 января 1938)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11865881" y="183235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56371" y="15744103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13070135" y="199719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 (окончание ноябрь 1936) </a:t>
            </a:r>
          </a:p>
          <a:p>
            <a:pPr algn="ctr"/>
            <a:r>
              <a:rPr lang="en-US" sz="100" dirty="0"/>
              <a:t>Société </a:t>
            </a:r>
            <a:r>
              <a:rPr lang="en-US" sz="100" dirty="0" err="1"/>
              <a:t>nationale</a:t>
            </a:r>
            <a:r>
              <a:rPr lang="en-US" sz="100" dirty="0"/>
              <a:t> des Constructions </a:t>
            </a:r>
            <a:r>
              <a:rPr lang="en-US" sz="100" dirty="0" err="1"/>
              <a:t>aéronautiques</a:t>
            </a:r>
            <a:r>
              <a:rPr lang="en-US" sz="100" dirty="0"/>
              <a:t> de </a:t>
            </a:r>
            <a:r>
              <a:rPr lang="en-US" sz="100" dirty="0" err="1"/>
              <a:t>l'Ouest</a:t>
            </a:r>
            <a:r>
              <a:rPr lang="en-US" sz="100" dirty="0"/>
              <a:t> ( SNCAO ) — </a:t>
            </a:r>
            <a:r>
              <a:rPr lang="ru-RU" sz="100" dirty="0"/>
              <a:t>французская авиационная компания , возникшая в результате слияния фабрики </a:t>
            </a:r>
            <a:r>
              <a:rPr lang="en-US" sz="100" dirty="0"/>
              <a:t>Breguet </a:t>
            </a:r>
            <a:r>
              <a:rPr lang="ru-RU" sz="100" dirty="0"/>
              <a:t>в </a:t>
            </a:r>
            <a:r>
              <a:rPr lang="ru-RU" sz="100" dirty="0" err="1"/>
              <a:t>Бугене</a:t>
            </a:r>
            <a:r>
              <a:rPr lang="ru-RU" sz="100" dirty="0"/>
              <a:t> и </a:t>
            </a:r>
            <a:r>
              <a:rPr lang="en-US" sz="100" dirty="0"/>
              <a:t>Société Anonyme Loire-</a:t>
            </a:r>
            <a:r>
              <a:rPr lang="en-US" sz="100" dirty="0" err="1"/>
              <a:t>Nieuport</a:t>
            </a:r>
            <a:r>
              <a:rPr lang="en-US" sz="100" dirty="0"/>
              <a:t> </a:t>
            </a:r>
            <a:r>
              <a:rPr lang="ru-RU" sz="100" dirty="0"/>
              <a:t>в Сен-</a:t>
            </a:r>
            <a:r>
              <a:rPr lang="ru-RU" sz="100" dirty="0" err="1"/>
              <a:t>Назере</a:t>
            </a:r>
            <a:r>
              <a:rPr lang="ru-RU" sz="100" dirty="0"/>
              <a:t> и </a:t>
            </a:r>
            <a:r>
              <a:rPr lang="ru-RU" sz="100" dirty="0" err="1"/>
              <a:t>Исси</a:t>
            </a:r>
            <a:r>
              <a:rPr lang="ru-RU" sz="100" dirty="0"/>
              <a:t>-</a:t>
            </a:r>
            <a:r>
              <a:rPr lang="ru-RU" sz="100" dirty="0" err="1"/>
              <a:t>ле</a:t>
            </a:r>
            <a:r>
              <a:rPr lang="ru-RU" sz="100" dirty="0"/>
              <a:t>-Мулино в ноябре 1936 года .</a:t>
            </a:r>
            <a:endParaRPr lang="ru-RU" sz="700" dirty="0"/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13070135" y="2084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r>
              <a:rPr lang="ru-RU" sz="700" dirty="0"/>
              <a:t> (1940) </a:t>
            </a:r>
            <a:r>
              <a:rPr lang="ru-RU" sz="100" dirty="0"/>
              <a:t>SNCAO 200 (иногда называемый просто CAO.200 ) — французский военный самолёт , прототип одноместного одномоторного истребителя конца 1930 - х годов, разрабатывавшийся как конкурент </a:t>
            </a:r>
            <a:r>
              <a:rPr lang="ru-RU" sz="100" dirty="0" err="1"/>
              <a:t>Dewoitine</a:t>
            </a:r>
            <a:r>
              <a:rPr lang="ru-RU" sz="100" dirty="0"/>
              <a:t> D.520 . , но именно последний остался стандартным истребителем ВВС Франции . Был построен только прототип CAO 200, серийных самолетов за ним не последовало.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14280474" y="2084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r>
              <a:rPr lang="ru-RU" sz="700" dirty="0"/>
              <a:t> (январь 1940)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14280473" y="1997828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 (окончание 1 апреля 1937) </a:t>
            </a:r>
            <a:r>
              <a:rPr lang="en-US" sz="100" dirty="0"/>
              <a:t>Société </a:t>
            </a:r>
            <a:r>
              <a:rPr lang="en-US" sz="100" dirty="0" err="1"/>
              <a:t>nationale</a:t>
            </a:r>
            <a:r>
              <a:rPr lang="en-US" sz="100" dirty="0"/>
              <a:t> des Constructions </a:t>
            </a:r>
            <a:r>
              <a:rPr lang="en-US" sz="100" dirty="0" err="1"/>
              <a:t>aéronautiques</a:t>
            </a:r>
            <a:r>
              <a:rPr lang="en-US" sz="100" dirty="0"/>
              <a:t> de </a:t>
            </a:r>
            <a:r>
              <a:rPr lang="en-US" sz="100" dirty="0" err="1"/>
              <a:t>l'Ouest</a:t>
            </a:r>
            <a:r>
              <a:rPr lang="en-US" sz="100" dirty="0"/>
              <a:t> ( SNCAO ) — </a:t>
            </a:r>
            <a:r>
              <a:rPr lang="ru-RU" sz="100" dirty="0"/>
              <a:t>французская авиационная компания , возникшая в результате слияния фабрики </a:t>
            </a:r>
            <a:r>
              <a:rPr lang="en-US" sz="100" dirty="0"/>
              <a:t>Breguet </a:t>
            </a:r>
            <a:r>
              <a:rPr lang="ru-RU" sz="100" dirty="0"/>
              <a:t>в </a:t>
            </a:r>
            <a:r>
              <a:rPr lang="ru-RU" sz="100" dirty="0" err="1"/>
              <a:t>Бугене</a:t>
            </a:r>
            <a:r>
              <a:rPr lang="ru-RU" sz="100" dirty="0"/>
              <a:t> и </a:t>
            </a:r>
            <a:r>
              <a:rPr lang="en-US" sz="100" dirty="0"/>
              <a:t>Société Anonyme Loire-</a:t>
            </a:r>
            <a:r>
              <a:rPr lang="en-US" sz="100" dirty="0" err="1"/>
              <a:t>Nieuport</a:t>
            </a:r>
            <a:r>
              <a:rPr lang="en-US" sz="100" dirty="0"/>
              <a:t> </a:t>
            </a:r>
            <a:r>
              <a:rPr lang="ru-RU" sz="100" dirty="0"/>
              <a:t>в Сен-</a:t>
            </a:r>
            <a:r>
              <a:rPr lang="ru-RU" sz="100" dirty="0" err="1"/>
              <a:t>Назере</a:t>
            </a:r>
            <a:r>
              <a:rPr lang="ru-RU" sz="100" dirty="0"/>
              <a:t> и </a:t>
            </a:r>
            <a:r>
              <a:rPr lang="ru-RU" sz="100" dirty="0" err="1"/>
              <a:t>Исси</a:t>
            </a:r>
            <a:r>
              <a:rPr lang="ru-RU" sz="100" dirty="0"/>
              <a:t>-</a:t>
            </a:r>
            <a:r>
              <a:rPr lang="ru-RU" sz="100" dirty="0" err="1"/>
              <a:t>ле</a:t>
            </a:r>
            <a:r>
              <a:rPr lang="ru-RU" sz="100" dirty="0"/>
              <a:t>-Мулино в ноябре 1936 года .</a:t>
            </a:r>
            <a:endParaRPr lang="ru-RU" sz="700" dirty="0"/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157" idx="3"/>
            <a:endCxn id="158" idx="1"/>
          </p:cNvCxnSpPr>
          <p:nvPr/>
        </p:nvCxnSpPr>
        <p:spPr>
          <a:xfrm>
            <a:off x="13996460" y="21114044"/>
            <a:ext cx="2840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  <a:stCxn id="216" idx="2"/>
            <a:endCxn id="149" idx="0"/>
          </p:cNvCxnSpPr>
          <p:nvPr/>
        </p:nvCxnSpPr>
        <p:spPr>
          <a:xfrm rot="16200000" flipH="1">
            <a:off x="10417576" y="16412054"/>
            <a:ext cx="202214" cy="3620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14743636" y="20518285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13533298" y="20511978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14280473" y="2165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14743636" y="21384044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14874506" y="2235030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r>
              <a:rPr lang="ru-RU" sz="700" dirty="0"/>
              <a:t> </a:t>
            </a:r>
            <a:r>
              <a:rPr lang="ru-RU" sz="100" dirty="0" err="1"/>
              <a:t>Dewoitine</a:t>
            </a:r>
            <a:r>
              <a:rPr lang="ru-RU" sz="100" dirty="0"/>
              <a:t> D.750 был прототипом французского бомбардировщика-торпедоносца , предназначенного для эксплуатации на новых авианосцах, запланированных для ВМС Франции . Хотя прототип был завершен, вторжение Германии в страну в июне 1940 года положило конец проекту.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14587151" y="18608899"/>
            <a:ext cx="309227" cy="24169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12463002" y="2235030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r>
              <a:rPr lang="ru-RU" sz="700" dirty="0"/>
              <a:t> 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2" idx="2"/>
            <a:endCxn id="180" idx="0"/>
          </p:cNvCxnSpPr>
          <p:nvPr/>
        </p:nvCxnSpPr>
        <p:spPr>
          <a:xfrm rot="5400000">
            <a:off x="12310570" y="21127574"/>
            <a:ext cx="1838325" cy="607133"/>
          </a:xfrm>
          <a:prstGeom prst="bentConnector3">
            <a:avLst>
              <a:gd name="adj1" fmla="val 83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13389327" y="22620303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12463002" y="2316030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12926165" y="22890303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16088487" y="199729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15487068" y="216540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r>
              <a:rPr lang="ru-RU" sz="700" dirty="0"/>
              <a:t> (1946) </a:t>
            </a:r>
            <a:r>
              <a:rPr lang="ru-RU" sz="100" dirty="0"/>
              <a:t>SO.6000 </a:t>
            </a:r>
            <a:r>
              <a:rPr lang="ru-RU" sz="100" dirty="0" err="1"/>
              <a:t>Triton</a:t>
            </a:r>
            <a:r>
              <a:rPr lang="ru-RU" sz="100" dirty="0"/>
              <a:t> был первым французским реактивным самолетом , построенным Национальным обществом авиационных конструкций Юга-Запада (SNCASO).Его изучение началось в 1943 году тайно, без ведома оккупанта . Разработанный Люсьеном </a:t>
            </a:r>
            <a:r>
              <a:rPr lang="ru-RU" sz="100" dirty="0" err="1"/>
              <a:t>Серванти</a:t>
            </a:r>
            <a:r>
              <a:rPr lang="ru-RU" sz="100" dirty="0"/>
              <a:t> в качестве экспериментального самолета, французское государство заказало пять </a:t>
            </a:r>
            <a:r>
              <a:rPr lang="ru-RU" sz="100" dirty="0" err="1"/>
              <a:t>прототипов.Двухместный</a:t>
            </a:r>
            <a:r>
              <a:rPr lang="ru-RU" sz="100" dirty="0"/>
              <a:t> </a:t>
            </a:r>
            <a:r>
              <a:rPr lang="ru-RU" sz="100" dirty="0" err="1"/>
              <a:t>однореактивный</a:t>
            </a:r>
            <a:r>
              <a:rPr lang="ru-RU" sz="100" dirty="0"/>
              <a:t> двигатель, прототип № 1 , должен был быть оснащен французским реактором с осевым компрессором : 1800 кгс </a:t>
            </a:r>
            <a:r>
              <a:rPr lang="ru-RU" sz="100" dirty="0" err="1"/>
              <a:t>Рато-Анксионназ</a:t>
            </a:r>
            <a:r>
              <a:rPr lang="ru-RU" sz="100" dirty="0"/>
              <a:t> GTS-65 , исследования которого начались незадолго до войны, в 1939 году, и Построен опытный образец (грабли СРА-1). Учитывая задержку в разработке, он был оснащен немецким реактором- утилизатором </a:t>
            </a:r>
            <a:r>
              <a:rPr lang="ru-RU" sz="100" dirty="0" err="1"/>
              <a:t>Junkers</a:t>
            </a:r>
            <a:r>
              <a:rPr lang="ru-RU" sz="100" dirty="0"/>
              <a:t> </a:t>
            </a:r>
            <a:r>
              <a:rPr lang="ru-RU" sz="100" dirty="0" err="1"/>
              <a:t>Jumo</a:t>
            </a:r>
            <a:r>
              <a:rPr lang="ru-RU" sz="100" dirty="0"/>
              <a:t> 004 -B2 мощностью 910 кгс , но этот ненадежный двигатель (срок службы 25 часов) быстро оказался непригодным, поскольку был слишком слабым и склонным к перегреву из-за его установки в фюзеляж .​ Пилотируемый Даниэлем </a:t>
            </a:r>
            <a:r>
              <a:rPr lang="ru-RU" sz="100" dirty="0" err="1"/>
              <a:t>Растелем</a:t>
            </a:r>
            <a:r>
              <a:rPr lang="ru-RU" sz="100" dirty="0"/>
              <a:t> и </a:t>
            </a:r>
            <a:r>
              <a:rPr lang="ru-RU" sz="100" dirty="0" err="1"/>
              <a:t>Арманом</a:t>
            </a:r>
            <a:r>
              <a:rPr lang="ru-RU" sz="100" dirty="0"/>
              <a:t> Рембо , он совершил свой первый полет на 11 ноября 1946 </a:t>
            </a:r>
            <a:r>
              <a:rPr lang="ru-RU" sz="100" dirty="0" err="1"/>
              <a:t>г.в</a:t>
            </a:r>
            <a:r>
              <a:rPr lang="ru-RU" sz="100" dirty="0"/>
              <a:t> Орлеан-</a:t>
            </a:r>
            <a:r>
              <a:rPr lang="ru-RU" sz="100" dirty="0" err="1"/>
              <a:t>Бриси</a:t>
            </a:r>
            <a:r>
              <a:rPr lang="ru-RU" sz="100" dirty="0"/>
              <a:t> . Прототип №2 был зарезервирован для статических испытаний.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16694738" y="2084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r>
              <a:rPr lang="ru-RU" sz="700" dirty="0"/>
              <a:t>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15487066" y="1912275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 (окончание 25 августа 1936)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15487067" y="2084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r>
              <a:rPr lang="ru-RU" sz="700" dirty="0"/>
              <a:t> (февраль 1940)</a:t>
            </a:r>
          </a:p>
          <a:p>
            <a:pPr algn="ctr"/>
            <a:r>
              <a:rPr lang="ru-RU" sz="100" dirty="0"/>
              <a:t>Эволюция MB.170, эта новая модель окончательно отказалась от </a:t>
            </a:r>
            <a:r>
              <a:rPr lang="ru-RU" sz="100" dirty="0" err="1"/>
              <a:t>подфюзеляжной</a:t>
            </a:r>
            <a:r>
              <a:rPr lang="ru-RU" sz="100" dirty="0"/>
              <a:t> башни, была пересмотрена компоновка экипажа [ 2 ] , вновь изменено остекление кабины и носовой части, сохранилось хвостовое оперение MB.170-02. Предназначенный специально для разведки с дополнительным бомбардировочным заданием , прототип поднялся в воздух 5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 под управлением Рене Ле </a:t>
            </a:r>
            <a:r>
              <a:rPr lang="ru-RU" sz="100" dirty="0" err="1"/>
              <a:t>Бэйля</a:t>
            </a:r>
            <a:r>
              <a:rPr lang="ru-RU" sz="100" dirty="0"/>
              <a:t> [ 2 ] с двигателями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14M-20/21 мощностью 1030 </a:t>
            </a:r>
            <a:r>
              <a:rPr lang="ru-RU" sz="100" dirty="0" err="1"/>
              <a:t>л.с</a:t>
            </a:r>
            <a:r>
              <a:rPr lang="ru-RU" sz="100" dirty="0"/>
              <a:t>. Для активизации разработки двухмоторного самолета было заказано шесть предсерийных самолетов, но этот самолет с первых испытаний показал себя очень быстрым и легким в управлении, маневренным даже на очень большой высоте, и было заявлено о заказе на 50 серийных единиц. на1 февраля 1939 года. Предназначенные для замены </a:t>
            </a:r>
            <a:r>
              <a:rPr lang="ru-RU" sz="100" dirty="0" err="1"/>
              <a:t>Potez</a:t>
            </a:r>
            <a:r>
              <a:rPr lang="ru-RU" sz="100" dirty="0"/>
              <a:t> 63.11 разведывательных групп , эти самолеты должны были получить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14M-48/49 мощностью 1100 </a:t>
            </a:r>
            <a:r>
              <a:rPr lang="ru-RU" sz="100" dirty="0" err="1"/>
              <a:t>л.с</a:t>
            </a:r>
            <a:r>
              <a:rPr lang="ru-RU" sz="100" dirty="0"/>
              <a:t>. , но первые испытания, проведенные на предсерийных самолетах, выявили проблемы с охлаждением. Поэтому было необходимо уменьшить диаметр поддонов гребных винтов, чтобы увеличить поток воздуха над головками цилиндров [ 2 ] . Наконец, непосредственно перед поступлением на вооружение было решено увеличить вооружение, которое окончательно закрепилось за двумя 7,5- мм пулеметами MAC 1934 в крыльях и тремя установленными в съемных </a:t>
            </a:r>
            <a:r>
              <a:rPr lang="ru-RU" sz="100" dirty="0" err="1"/>
              <a:t>подфюзеляжных</a:t>
            </a:r>
            <a:r>
              <a:rPr lang="ru-RU" sz="100" dirty="0"/>
              <a:t> обтекателях, стреляющими вперед, одним спинным пулеметом и </a:t>
            </a:r>
            <a:r>
              <a:rPr lang="ru-RU" sz="100" dirty="0" err="1"/>
              <a:t>подфюзеляжным</a:t>
            </a:r>
            <a:r>
              <a:rPr lang="ru-RU" sz="100" dirty="0"/>
              <a:t> пулеметом. тот же тип, стреляющий в тыл. </a:t>
            </a:r>
            <a:r>
              <a:rPr lang="ru-RU" sz="100" dirty="0" err="1"/>
              <a:t>Подфюзеляжный</a:t>
            </a:r>
            <a:r>
              <a:rPr lang="ru-RU" sz="100" dirty="0"/>
              <a:t> трюм позволял нести 400 кг бомб, однако в первоначальном варианте его вместимость фактически ограничивалась 8 бомбами по 40 кг , что было явно недостаточно в боевых действиях. Производство было начато в ноябре 1939 года на заводе SNCASO в Бордо-</a:t>
            </a:r>
            <a:r>
              <a:rPr lang="ru-RU" sz="100" dirty="0" err="1"/>
              <a:t>Мериньяке</a:t>
            </a:r>
            <a:r>
              <a:rPr lang="ru-RU" sz="100" dirty="0"/>
              <a:t> [ 2 ] , но из-за доработок, внесенных в самолеты в ходе их разработки, первые 20 MB.174 были приняты ВВС лишь в феврале 1940 года и поставлены на вооружение. служба в марте 1940 года в составе стратегической разведывательной группы GR II/33 . До 22 июня 1940 года было поставлено 56 экземпляров. В боевых действиях этот двухмоторный самолет оказался способен превзойти лучшие немецкие истребители, находившиеся на тот момент на вооружении, и только 4 MB.174 были потеряны противником во время битвы за Францию.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16689218" y="20375361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15950230" y="213840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16693661" y="216540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 (февраль 1940)</a:t>
            </a:r>
          </a:p>
          <a:p>
            <a:pPr algn="ctr"/>
            <a:r>
              <a:rPr lang="ru-RU" sz="100" dirty="0"/>
              <a:t>МБ.175модифицироватьМБ.175Легкая бомбардировочная версия MB.174, фюзеляж которой был удлинен, а </a:t>
            </a:r>
            <a:r>
              <a:rPr lang="ru-RU" sz="100" dirty="0" err="1"/>
              <a:t>подфюзеляжный</a:t>
            </a:r>
            <a:r>
              <a:rPr lang="ru-RU" sz="100" dirty="0"/>
              <a:t> отсек модифицирован для размещения 4 бомб по 100 кг или 2 бомб по 200 кг . Прототип, произведенный компанией </a:t>
            </a:r>
            <a:r>
              <a:rPr lang="ru-RU" sz="100" dirty="0" err="1"/>
              <a:t>Bordeaux-Aéronautique</a:t>
            </a:r>
            <a:r>
              <a:rPr lang="ru-RU" sz="100" dirty="0"/>
              <a:t> , поднялся в воздух3 декабря 1939 </a:t>
            </a:r>
            <a:r>
              <a:rPr lang="ru-RU" sz="100" dirty="0" err="1"/>
              <a:t>г.пилотируемый</a:t>
            </a:r>
            <a:r>
              <a:rPr lang="ru-RU" sz="100" dirty="0"/>
              <a:t> Даниэлем </a:t>
            </a:r>
            <a:r>
              <a:rPr lang="ru-RU" sz="100" dirty="0" err="1"/>
              <a:t>Растелем</a:t>
            </a:r>
            <a:r>
              <a:rPr lang="ru-RU" sz="100" dirty="0"/>
              <a:t> [ 2 ] . Поскольку оперативные потери в разведгруппах, использующих MB.174, резко сократились, производство этой модели стало приоритетом, но оно произошло слишком поздно. Первый МВ.175Б-3 был поставлен в апреле 1940 г., а 22 июня 1940 г. было получено всего 25 МВ.175 (на линиях собиралось более 200) [ 2 ] , что позволило перевооружить единую группу , GR II/52 . В июле 1940 года компания «</a:t>
            </a:r>
            <a:r>
              <a:rPr lang="ru-RU" sz="100" dirty="0" err="1"/>
              <a:t>Фокке</a:t>
            </a:r>
            <a:r>
              <a:rPr lang="ru-RU" sz="100" dirty="0"/>
              <a:t>-Вульф» заказала двести </a:t>
            </a:r>
            <a:r>
              <a:rPr lang="ru-RU" sz="100" dirty="0" err="1"/>
              <a:t>Bloch</a:t>
            </a:r>
            <a:r>
              <a:rPr lang="ru-RU" sz="100" dirty="0"/>
              <a:t> 175 [ 3 ] .МБ.175ТмодифицироватьMB.175 ВМС </a:t>
            </a:r>
            <a:r>
              <a:rPr lang="ru-RU" sz="100" dirty="0" err="1"/>
              <a:t>Франции.В</a:t>
            </a:r>
            <a:r>
              <a:rPr lang="ru-RU" sz="100" dirty="0"/>
              <a:t> 1945 году ВМС Франции заказали 100 самолетов MB.175 (позже заказ был сокращен до 80 экземпляров), приспособленных для торпедирования . Производство было начато в </a:t>
            </a:r>
            <a:r>
              <a:rPr lang="ru-RU" sz="100" dirty="0" err="1"/>
              <a:t>Шатору-Деоле</a:t>
            </a:r>
            <a:r>
              <a:rPr lang="ru-RU" sz="100" dirty="0"/>
              <a:t> , и с января 1947 года самолеты в приоритетном порядке поставлялись 6F-й флотилии в </a:t>
            </a:r>
            <a:r>
              <a:rPr lang="ru-RU" sz="100" dirty="0" err="1"/>
              <a:t>Агадире</a:t>
            </a:r>
            <a:r>
              <a:rPr lang="ru-RU" sz="100" dirty="0"/>
              <a:t> . Эти двухмоторные самолеты не очень понравились военно-морской авиации, которая с радостью заменила их в марте 1952 года на </a:t>
            </a:r>
            <a:r>
              <a:rPr lang="ru-RU" sz="100" dirty="0" err="1"/>
              <a:t>Grumman</a:t>
            </a:r>
            <a:r>
              <a:rPr lang="ru-RU" sz="100" dirty="0"/>
              <a:t> </a:t>
            </a:r>
            <a:r>
              <a:rPr lang="ru-RU" sz="100" dirty="0" err="1"/>
              <a:t>Avenger</a:t>
            </a:r>
            <a:r>
              <a:rPr lang="ru-RU" sz="100" dirty="0"/>
              <a:t>. . Тем временем флотилия 6F покинула Марокко и направилась на базу </a:t>
            </a:r>
            <a:r>
              <a:rPr lang="ru-RU" sz="100" dirty="0" err="1"/>
              <a:t>Лартиг</a:t>
            </a:r>
            <a:r>
              <a:rPr lang="ru-RU" sz="100" dirty="0"/>
              <a:t> недалеко от Орана в Алжире . Эскадрилья 10S Сен -Рафаэля также использовала несколько MB.175T для различных испытаний. Последние Блохи завершили свою карьеру в 1960 году в морской секции школьной базы Рошфор .</a:t>
            </a:r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16418528" y="20915746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15800831" y="22620303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620">
            <a:extLst>
              <a:ext uri="{FF2B5EF4-FFF2-40B4-BE49-F238E27FC236}">
                <a16:creationId xmlns:a16="http://schemas.microsoft.com/office/drawing/2014/main" id="{5D24F816-9CB1-4969-868F-446F1DF9BFA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 rot="16200000" flipH="1">
            <a:off x="16095850" y="19517129"/>
            <a:ext cx="310179" cy="6014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17305609" y="2235030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 (1940)</a:t>
            </a:r>
          </a:p>
          <a:p>
            <a:pPr algn="ctr"/>
            <a:r>
              <a:rPr lang="ru-RU" sz="100" dirty="0"/>
              <a:t>Четырехмоторный MB.135модифицироватьРазрабатываемый параллельно с MB.134, этот четырехмоторный средний бомбардировщик имел тот же фюзеляж, но центроплан в плане, прямоугольный на MB.134, стал трапециевидным.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 4/5 мощностью 710 </a:t>
            </a:r>
            <a:r>
              <a:rPr lang="ru-RU" sz="100" dirty="0" err="1"/>
              <a:t>л.с</a:t>
            </a:r>
            <a:r>
              <a:rPr lang="ru-RU" sz="100" dirty="0"/>
              <a:t>. с гребными винтами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. Этот самолет, который должен был нести 1350 кг бомб, совершил свой первый полет 12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, пилотируемый Рене Ле </a:t>
            </a:r>
            <a:r>
              <a:rPr lang="ru-RU" sz="100" dirty="0" err="1"/>
              <a:t>Бэйлем</a:t>
            </a:r>
            <a:r>
              <a:rPr lang="ru-RU" sz="100" dirty="0"/>
              <a:t> и Рене </a:t>
            </a:r>
            <a:r>
              <a:rPr lang="ru-RU" sz="100" dirty="0" err="1"/>
              <a:t>Лапейром</a:t>
            </a:r>
            <a:r>
              <a:rPr lang="ru-RU" sz="100" dirty="0"/>
              <a:t> [ 1 ] . Переоборудованный 14 М 6/7 той же мощности, он показал замечательные характеристики и отличные летные качества.</a:t>
            </a:r>
            <a:endParaRPr lang="ru-RU" sz="700" dirty="0"/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17022364" y="21518505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17898990" y="20844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 (окончание 1 февраля 1937) 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Nationale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Constructions</a:t>
            </a:r>
            <a:r>
              <a:rPr lang="ru-RU" sz="100" dirty="0"/>
              <a:t> </a:t>
            </a:r>
            <a:r>
              <a:rPr lang="ru-RU" sz="100" dirty="0" err="1"/>
              <a:t>aéronautiques</a:t>
            </a:r>
            <a:r>
              <a:rPr lang="ru-RU" sz="100" dirty="0"/>
              <a:t> </a:t>
            </a:r>
            <a:r>
              <a:rPr lang="ru-RU" sz="100" dirty="0" err="1"/>
              <a:t>du</a:t>
            </a:r>
            <a:r>
              <a:rPr lang="ru-RU" sz="100" dirty="0"/>
              <a:t> </a:t>
            </a:r>
            <a:r>
              <a:rPr lang="ru-RU" sz="100" dirty="0" err="1"/>
              <a:t>Sud-Est</a:t>
            </a:r>
            <a:r>
              <a:rPr lang="ru-RU" sz="100" dirty="0"/>
              <a:t> ( SNCASE ) — французская компания, созданная в1 февраля 1937 </a:t>
            </a:r>
            <a:r>
              <a:rPr lang="ru-RU" sz="100" dirty="0" err="1"/>
              <a:t>годаи</a:t>
            </a:r>
            <a:r>
              <a:rPr lang="ru-RU" sz="100" dirty="0"/>
              <a:t> исчезла в 1957 году. Она была создана путем национализации и перегруппировки компаний </a:t>
            </a:r>
            <a:r>
              <a:rPr lang="ru-RU" sz="100" dirty="0" err="1"/>
              <a:t>Potez</a:t>
            </a:r>
            <a:r>
              <a:rPr lang="ru-RU" sz="100" dirty="0"/>
              <a:t> в </a:t>
            </a:r>
            <a:r>
              <a:rPr lang="ru-RU" sz="100" dirty="0" err="1"/>
              <a:t>Берре</a:t>
            </a:r>
            <a:r>
              <a:rPr lang="ru-RU" sz="100" dirty="0"/>
              <a:t> , CAMS в </a:t>
            </a:r>
            <a:r>
              <a:rPr lang="ru-RU" sz="100" dirty="0" err="1"/>
              <a:t>Витроле</a:t>
            </a:r>
            <a:r>
              <a:rPr lang="ru-RU" sz="100" dirty="0"/>
              <a:t> , </a:t>
            </a:r>
            <a:r>
              <a:rPr lang="ru-RU" sz="100" dirty="0" err="1"/>
              <a:t>Romano</a:t>
            </a:r>
            <a:r>
              <a:rPr lang="ru-RU" sz="100" dirty="0"/>
              <a:t> в Каннах , SPCA в Марселе , а также </a:t>
            </a:r>
            <a:r>
              <a:rPr lang="ru-RU" sz="100" dirty="0" err="1"/>
              <a:t>Lioré</a:t>
            </a:r>
            <a:r>
              <a:rPr lang="ru-RU" sz="100" dirty="0"/>
              <a:t> и </a:t>
            </a:r>
            <a:r>
              <a:rPr lang="ru-RU" sz="100" dirty="0" err="1"/>
              <a:t>Olivier</a:t>
            </a:r>
            <a:r>
              <a:rPr lang="ru-RU" sz="100" dirty="0"/>
              <a:t> в </a:t>
            </a:r>
            <a:r>
              <a:rPr lang="ru-RU" sz="100" dirty="0" err="1"/>
              <a:t>Аржантёе</a:t>
            </a:r>
            <a:r>
              <a:rPr lang="ru-RU" sz="100" dirty="0"/>
              <a:t> и </a:t>
            </a:r>
            <a:r>
              <a:rPr lang="ru-RU" sz="100" dirty="0" err="1"/>
              <a:t>Клиши</a:t>
            </a:r>
            <a:r>
              <a:rPr lang="ru-RU" sz="100" dirty="0"/>
              <a:t>-ла-</a:t>
            </a:r>
            <a:r>
              <a:rPr lang="ru-RU" sz="100" dirty="0" err="1"/>
              <a:t>Гаренне</a:t>
            </a:r>
            <a:r>
              <a:rPr lang="ru-RU" sz="100" dirty="0"/>
              <a:t> [ 1 ] .В 1939 году была открыта для производства фабрика </a:t>
            </a:r>
            <a:r>
              <a:rPr lang="ru-RU" sz="100" dirty="0" err="1"/>
              <a:t>Мариньян</a:t>
            </a:r>
            <a:r>
              <a:rPr lang="ru-RU" sz="100" dirty="0"/>
              <a:t> там, где уже располагался аэропорт </a:t>
            </a:r>
            <a:r>
              <a:rPr lang="ru-RU" sz="100" dirty="0" err="1"/>
              <a:t>Мариньян</a:t>
            </a:r>
            <a:r>
              <a:rPr lang="ru-RU" sz="100" dirty="0"/>
              <a:t> [ 2 ] .В конце 1940 года SNCASE поглотила Национальное общество авиационного строительства Миди (SNCAM), базирующееся в </a:t>
            </a:r>
            <a:r>
              <a:rPr lang="ru-RU" sz="100" dirty="0" err="1"/>
              <a:t>Тулузе.В</a:t>
            </a:r>
            <a:r>
              <a:rPr lang="ru-RU" sz="100" dirty="0"/>
              <a:t> 1957 году SNCASE была объединена с SNCASO и образовала компанию </a:t>
            </a:r>
            <a:r>
              <a:rPr lang="ru-RU" sz="100" dirty="0" err="1"/>
              <a:t>Sud-Aviation</a:t>
            </a:r>
            <a:r>
              <a:rPr lang="ru-RU" sz="100" dirty="0"/>
              <a:t> , прародительницу компании </a:t>
            </a:r>
            <a:r>
              <a:rPr lang="ru-RU" sz="100" dirty="0" err="1"/>
              <a:t>Aérospatiale</a:t>
            </a:r>
            <a:r>
              <a:rPr lang="ru-RU" sz="100" dirty="0"/>
              <a:t> (см. также </a:t>
            </a:r>
            <a:r>
              <a:rPr lang="ru-RU" sz="100" dirty="0" err="1"/>
              <a:t>Eurocopter</a:t>
            </a:r>
            <a:r>
              <a:rPr lang="ru-RU" sz="100" dirty="0"/>
              <a:t> ).</a:t>
            </a:r>
            <a:endParaRPr lang="ru-RU" sz="700" dirty="0"/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16565545" y="19047435"/>
            <a:ext cx="1181293" cy="2411924"/>
          </a:xfrm>
          <a:prstGeom prst="bentConnector3">
            <a:avLst>
              <a:gd name="adj1" fmla="val 130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17898989" y="216540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18362152" y="213840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16085383" y="20377777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16980207" y="21561737"/>
            <a:ext cx="966259" cy="610871"/>
          </a:xfrm>
          <a:prstGeom prst="bentConnector3">
            <a:avLst>
              <a:gd name="adj1" fmla="val 1412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14557524" y="21570157"/>
            <a:ext cx="966259" cy="594032"/>
          </a:xfrm>
          <a:prstGeom prst="bentConnector3">
            <a:avLst>
              <a:gd name="adj1" fmla="val 1227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15189166" y="19217222"/>
            <a:ext cx="315534" cy="12065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>
            <a:extLst>
              <a:ext uri="{FF2B5EF4-FFF2-40B4-BE49-F238E27FC236}">
                <a16:creationId xmlns:a16="http://schemas.microsoft.com/office/drawing/2014/main" id="{53FE7C6A-75D1-4AA7-AA27-3F95A4F07F3E}"/>
              </a:ext>
            </a:extLst>
          </p:cNvPr>
          <p:cNvCxnSpPr>
            <a:cxnSpLocks/>
            <a:stCxn id="158" idx="3"/>
            <a:endCxn id="207" idx="1"/>
          </p:cNvCxnSpPr>
          <p:nvPr/>
        </p:nvCxnSpPr>
        <p:spPr>
          <a:xfrm>
            <a:off x="15206799" y="21114044"/>
            <a:ext cx="2802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17300724" y="199719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  <a:p>
            <a:pPr algn="ctr"/>
            <a:r>
              <a:rPr lang="ru-RU" sz="700" dirty="0"/>
              <a:t>(окончание июль 1938) </a:t>
            </a:r>
          </a:p>
          <a:p>
            <a:pPr algn="ctr"/>
            <a:r>
              <a:rPr lang="ru-RU" sz="100" dirty="0" err="1"/>
              <a:t>Техническо</a:t>
            </a:r>
            <a:r>
              <a:rPr lang="ru-RU" sz="100" dirty="0"/>
              <a:t> -промышленное управление (ДТИ), иногда также называемое Техническо-промышленным воздушным управлением (ДТИА), — структура, созданная в Министерстве авиации незадолго до Второй мировой войны . Он отвечает за организацию и управление исследованиями прототипов , контроль за массовым производством техники и подготовку «промышленной мобилизации», не делая различия между гражданскими и военными проектами.</a:t>
            </a:r>
            <a:endParaRPr lang="ru-RU" sz="700" dirty="0"/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16702445" y="18910535"/>
            <a:ext cx="309227" cy="18136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18508395" y="199719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 (1 апреля 1937)</a:t>
            </a:r>
          </a:p>
          <a:p>
            <a:pPr algn="ctr"/>
            <a:r>
              <a:rPr lang="ru-RU" sz="100" dirty="0"/>
              <a:t>В другом районе,1 апреля 1937 </a:t>
            </a:r>
            <a:r>
              <a:rPr lang="ru-RU" sz="100" dirty="0" err="1"/>
              <a:t>годаКапитан</a:t>
            </a:r>
            <a:r>
              <a:rPr lang="ru-RU" sz="100" dirty="0"/>
              <a:t> Фредерик </a:t>
            </a:r>
            <a:r>
              <a:rPr lang="ru-RU" sz="100" dirty="0" err="1"/>
              <a:t>Жей</a:t>
            </a:r>
            <a:r>
              <a:rPr lang="ru-RU" sz="100" dirty="0"/>
              <a:t> создал первое парашютное подразделение ВВС (и французской военной истории) — 601-ю группу воздушной пехоты ( 601-я GIA ). В составе 602-й GIA она останется оружием под рукой во время французской кампании [ 30 ] .</a:t>
            </a:r>
            <a:endParaRPr lang="ru-RU" sz="700" dirty="0"/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19105585" y="208440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 (вторая половина 1939) </a:t>
            </a:r>
            <a:r>
              <a:rPr lang="ru-RU" sz="100" dirty="0"/>
              <a:t>Пьер Давид начал экспериментировать с электромагнитным обнаружением в 1928 году в военном контексте. В 1934 году он получил кредиты для Национальной лаборатории </a:t>
            </a:r>
            <a:r>
              <a:rPr lang="ru-RU" sz="100" dirty="0" err="1"/>
              <a:t>радиоэлектричества</a:t>
            </a:r>
            <a:r>
              <a:rPr lang="ru-RU" sz="100" dirty="0"/>
              <a:t> и разработал </a:t>
            </a:r>
            <a:r>
              <a:rPr lang="ru-RU" sz="100" dirty="0" err="1"/>
              <a:t>бистатическое</a:t>
            </a:r>
            <a:r>
              <a:rPr lang="ru-RU" sz="100" dirty="0"/>
              <a:t> устройство непрерывного действия в Ле Бурже. Эмиттер (​λ{\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}=4 м , 75 МГц , 50 Вт непрерывная) и смещением приемника на 5 км позволяют обнаружить самолет на расстоянии 10 км , с потолком 7000 метров [ 31 ] . Базовая линия между передатчиком и приемником была постепенно успешно увеличена до 21 км [ 32 ] .Сигнал воспринимается с помощью гарнитуры, указывающей по звуку доплеровское биение , вызванное прохождением мобильного телефона. Преимуществом устройства является ограниченная стоимость и большая легкость, а антенны может транспортировать один человек [ 32 ] .Для маневров в июле и августе 1938 года в Реймсе была установлена ​​сеть плотин в нескольких конфигурациях. Перехват целей истребителем осуществляется в ночное </a:t>
            </a:r>
            <a:r>
              <a:rPr lang="ru-RU" sz="100" dirty="0" err="1"/>
              <a:t>время.Открытие</a:t>
            </a:r>
            <a:r>
              <a:rPr lang="ru-RU" sz="100" dirty="0"/>
              <a:t> в 1938 году британской радиолокационной сети </a:t>
            </a:r>
            <a:r>
              <a:rPr lang="ru-RU" sz="100" dirty="0" err="1"/>
              <a:t>Chain</a:t>
            </a:r>
            <a:r>
              <a:rPr lang="ru-RU" sz="100" dirty="0"/>
              <a:t> </a:t>
            </a:r>
            <a:r>
              <a:rPr lang="ru-RU" sz="100" dirty="0" err="1"/>
              <a:t>Home</a:t>
            </a:r>
            <a:r>
              <a:rPr lang="ru-RU" sz="100" dirty="0"/>
              <a:t> стало шоком для генерального штаба и привело к выделению значительных средств на электромагнитное обнаружение самолетов. Этот контекст и успех экспериментов в Реймсе подтолкнули французскую армию к использованию электромагнитного обнаружения (DEM). Компании SADIR (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Anonyme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Industries</a:t>
            </a:r>
            <a:r>
              <a:rPr lang="ru-RU" sz="100" dirty="0"/>
              <a:t> </a:t>
            </a:r>
            <a:r>
              <a:rPr lang="ru-RU" sz="100" dirty="0" err="1"/>
              <a:t>Radioelectrics</a:t>
            </a:r>
            <a:r>
              <a:rPr lang="ru-RU" sz="100" dirty="0"/>
              <a:t>) и LMT ( </a:t>
            </a:r>
            <a:r>
              <a:rPr lang="ru-RU" sz="100" dirty="0" err="1"/>
              <a:t>Le</a:t>
            </a:r>
            <a:r>
              <a:rPr lang="ru-RU" sz="100" dirty="0"/>
              <a:t> </a:t>
            </a:r>
            <a:r>
              <a:rPr lang="ru-RU" sz="100" dirty="0" err="1"/>
              <a:t>Materiel</a:t>
            </a:r>
            <a:r>
              <a:rPr lang="ru-RU" sz="100" dirty="0"/>
              <a:t> </a:t>
            </a:r>
            <a:r>
              <a:rPr lang="ru-RU" sz="100" dirty="0" err="1"/>
              <a:t>Téléphonique</a:t>
            </a:r>
            <a:r>
              <a:rPr lang="ru-RU" sz="100" dirty="0"/>
              <a:t> ) начали строительство </a:t>
            </a:r>
            <a:r>
              <a:rPr lang="ru-RU" sz="100" dirty="0" err="1"/>
              <a:t>радиобарьеров</a:t>
            </a:r>
            <a:r>
              <a:rPr lang="ru-RU" sz="100" dirty="0"/>
              <a:t>, состоящих из </a:t>
            </a:r>
            <a:r>
              <a:rPr lang="ru-RU" sz="100" dirty="0" err="1"/>
              <a:t>бистатических</a:t>
            </a:r>
            <a:r>
              <a:rPr lang="ru-RU" sz="100" dirty="0"/>
              <a:t> радаров, работающих на частоте 30 МГц , под названием </a:t>
            </a:r>
            <a:r>
              <a:rPr lang="ru-RU" sz="100" dirty="0" err="1"/>
              <a:t>David</a:t>
            </a:r>
            <a:r>
              <a:rPr lang="ru-RU" sz="100" dirty="0"/>
              <a:t> </a:t>
            </a:r>
            <a:r>
              <a:rPr lang="ru-RU" sz="100" dirty="0" err="1"/>
              <a:t>Dams</a:t>
            </a:r>
            <a:r>
              <a:rPr lang="ru-RU" sz="100" dirty="0"/>
              <a:t> [ 31 ] .В том же году ВВС заказали тридцать единиц оборудования (передатчик мощностью 300 Вт ,λ{\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}=5 м )</a:t>
            </a:r>
            <a:endParaRPr lang="ru-RU" sz="700" dirty="0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20318742" y="208383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 (сентябрь 1939)</a:t>
            </a:r>
          </a:p>
          <a:p>
            <a:pPr algn="ctr"/>
            <a:r>
              <a:rPr lang="ru-RU" sz="100" dirty="0"/>
              <a:t>План обучения, принятый в 1938 году, предусматривает подготовку 4400 летных экипажей, 11400 механиков всех специальностей и 2100 техников для пополнения личного состава под флагами. Число авиационных школ увеличилось с 3 в начале 1938 года до 15 </a:t>
            </a:r>
            <a:r>
              <a:rPr lang="ru-RU" sz="100" dirty="0" err="1"/>
              <a:t>всентябрь</a:t>
            </a:r>
            <a:r>
              <a:rPr lang="ru-RU" sz="100" dirty="0"/>
              <a:t> 1939 г.. Эти усилия остаются недостаточными, </a:t>
            </a:r>
            <a:r>
              <a:rPr lang="ru-RU" sz="100" dirty="0" err="1"/>
              <a:t>посколькусентябрь</a:t>
            </a:r>
            <a:r>
              <a:rPr lang="ru-RU" sz="100" dirty="0"/>
              <a:t> 1939 </a:t>
            </a:r>
            <a:r>
              <a:rPr lang="ru-RU" sz="100" dirty="0" err="1"/>
              <a:t>г.На</a:t>
            </a:r>
            <a:r>
              <a:rPr lang="ru-RU" sz="100" dirty="0"/>
              <a:t> вооружении находятся 1940 летных офицеров и 1928 летных унтер-офицеров, что составляет едва половину ожидаемого числа. Обучение персонала также остается ниже потребностей до тех пор, </a:t>
            </a:r>
            <a:r>
              <a:rPr lang="ru-RU" sz="100" dirty="0" err="1"/>
              <a:t>покаМай</a:t>
            </a:r>
            <a:r>
              <a:rPr lang="ru-RU" sz="100" dirty="0"/>
              <a:t> 1940 </a:t>
            </a:r>
            <a:r>
              <a:rPr lang="ru-RU" sz="100" dirty="0" err="1"/>
              <a:t>г..В</a:t>
            </a:r>
            <a:r>
              <a:rPr lang="ru-RU" sz="100" dirty="0"/>
              <a:t> г. открыт Центр охотничьего обучения (CIC ) .сентябрь 1939 г., на территории авиабазы ​​122 Шартр-</a:t>
            </a:r>
            <a:r>
              <a:rPr lang="ru-RU" sz="100" dirty="0" err="1"/>
              <a:t>Шамполь</a:t>
            </a:r>
            <a:r>
              <a:rPr lang="ru-RU" sz="100" dirty="0"/>
              <a:t> .</a:t>
            </a:r>
            <a:endParaRPr lang="ru-RU" sz="700" dirty="0"/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19712648" y="199719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ВВС(сентябрь 1939)</a:t>
            </a:r>
          </a:p>
          <a:p>
            <a:pPr algn="ctr"/>
            <a:r>
              <a:rPr lang="ru-RU" sz="100" dirty="0"/>
              <a:t>В организации ВВС имеется множество </a:t>
            </a:r>
            <a:r>
              <a:rPr lang="ru-RU" sz="100" dirty="0" err="1"/>
              <a:t>недостатков.Генеральный</a:t>
            </a:r>
            <a:r>
              <a:rPr lang="ru-RU" sz="100" dirty="0"/>
              <a:t> штаб армии (GQG) удален </a:t>
            </a:r>
            <a:r>
              <a:rPr lang="ru-RU" sz="100" dirty="0" err="1"/>
              <a:t>всентябрь</a:t>
            </a:r>
            <a:r>
              <a:rPr lang="ru-RU" sz="100" dirty="0"/>
              <a:t> 1939 </a:t>
            </a:r>
            <a:r>
              <a:rPr lang="ru-RU" sz="100" dirty="0" err="1"/>
              <a:t>г.командование</a:t>
            </a:r>
            <a:r>
              <a:rPr lang="ru-RU" sz="100" dirty="0"/>
              <a:t> воздушными силами сухопутных армий и авиационное командование, связанное с группами сухопутных армий. Все это было заменено двумя зонами воздушных операций (ZOA) «Север» и «Восток», связанными с группами армий на северо-востоке, что позволяет упростить и более адаптировать операции и ограничить рассредоточение сил.</a:t>
            </a:r>
            <a:endParaRPr lang="ru-RU" sz="7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19712648" y="216540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 (февраль 1940)</a:t>
            </a:r>
          </a:p>
          <a:p>
            <a:pPr algn="ctr"/>
            <a:r>
              <a:rPr lang="ru-RU" sz="100" dirty="0"/>
              <a:t>Однако эта напряженность приводит </a:t>
            </a:r>
            <a:r>
              <a:rPr lang="ru-RU" sz="100" dirty="0" err="1"/>
              <a:t>кфевраль</a:t>
            </a:r>
            <a:r>
              <a:rPr lang="ru-RU" sz="100" dirty="0"/>
              <a:t> 1940 </a:t>
            </a:r>
            <a:r>
              <a:rPr lang="ru-RU" sz="100" dirty="0" err="1"/>
              <a:t>г.о</a:t>
            </a:r>
            <a:r>
              <a:rPr lang="ru-RU" sz="100" dirty="0"/>
              <a:t> реорганизации ВВС Ги Ла </a:t>
            </a:r>
            <a:r>
              <a:rPr lang="ru-RU" sz="100" dirty="0" err="1"/>
              <a:t>Шамбра</a:t>
            </a:r>
            <a:r>
              <a:rPr lang="ru-RU" sz="100" dirty="0"/>
              <a:t>, чтобы успокоить </a:t>
            </a:r>
            <a:r>
              <a:rPr lang="ru-RU" sz="100" dirty="0" err="1"/>
              <a:t>Эдуара</a:t>
            </a:r>
            <a:r>
              <a:rPr lang="ru-RU" sz="100" dirty="0"/>
              <a:t> Даладье и парламентариев. Это требует создания командования ВВС взаимодействия, предназначенного для сухопутных войск. Эта акция восстанавливает подчинение воздушных средств армии, как это существовало </a:t>
            </a:r>
            <a:r>
              <a:rPr lang="ru-RU" sz="100" dirty="0" err="1"/>
              <a:t>раньше.сентябрь</a:t>
            </a:r>
            <a:r>
              <a:rPr lang="ru-RU" sz="100" dirty="0"/>
              <a:t> 1939 г.. Прежде всего, это создает возможность противоречивых приказов ВВС между воздушным и сухопутным командованиями, распыляет авиационные ресурсы.</a:t>
            </a:r>
            <a:endParaRPr lang="ru-RU" sz="700" dirty="0"/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17306280" y="18306699"/>
            <a:ext cx="309227" cy="30213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17908407" y="17704573"/>
            <a:ext cx="309227" cy="42255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19706248" y="20374479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20315651" y="20372138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20175811" y="20511978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595">
            <a:extLst>
              <a:ext uri="{FF2B5EF4-FFF2-40B4-BE49-F238E27FC236}">
                <a16:creationId xmlns:a16="http://schemas.microsoft.com/office/drawing/2014/main" id="{4C778361-82D6-4BF3-87CC-62E183A90EC7}"/>
              </a:ext>
            </a:extLst>
          </p:cNvPr>
          <p:cNvCxnSpPr>
            <a:cxnSpLocks/>
            <a:stCxn id="136" idx="2"/>
            <a:endCxn id="168" idx="0"/>
          </p:cNvCxnSpPr>
          <p:nvPr/>
        </p:nvCxnSpPr>
        <p:spPr>
          <a:xfrm rot="16200000" flipH="1">
            <a:off x="18233136" y="2086623"/>
            <a:ext cx="252707" cy="62557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595">
            <a:extLst>
              <a:ext uri="{FF2B5EF4-FFF2-40B4-BE49-F238E27FC236}">
                <a16:creationId xmlns:a16="http://schemas.microsoft.com/office/drawing/2014/main" id="{8EAA2206-3465-466B-BAB8-FD3F3860C282}"/>
              </a:ext>
            </a:extLst>
          </p:cNvPr>
          <p:cNvCxnSpPr>
            <a:cxnSpLocks/>
            <a:stCxn id="135" idx="2"/>
            <a:endCxn id="168" idx="0"/>
          </p:cNvCxnSpPr>
          <p:nvPr/>
        </p:nvCxnSpPr>
        <p:spPr>
          <a:xfrm rot="16200000" flipH="1">
            <a:off x="20504983" y="4358471"/>
            <a:ext cx="251236" cy="171350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595">
            <a:extLst>
              <a:ext uri="{FF2B5EF4-FFF2-40B4-BE49-F238E27FC236}">
                <a16:creationId xmlns:a16="http://schemas.microsoft.com/office/drawing/2014/main" id="{173876A5-C85E-43FD-A9C8-A875B6AFD88D}"/>
              </a:ext>
            </a:extLst>
          </p:cNvPr>
          <p:cNvCxnSpPr>
            <a:cxnSpLocks/>
            <a:stCxn id="133" idx="2"/>
            <a:endCxn id="168" idx="0"/>
          </p:cNvCxnSpPr>
          <p:nvPr/>
        </p:nvCxnSpPr>
        <p:spPr>
          <a:xfrm rot="5400000">
            <a:off x="22252364" y="4323128"/>
            <a:ext cx="252706" cy="1782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EC4E2EA1-117A-4D8B-AE9F-BBBCBE9E1B03}"/>
              </a:ext>
            </a:extLst>
          </p:cNvPr>
          <p:cNvSpPr/>
          <p:nvPr/>
        </p:nvSpPr>
        <p:spPr>
          <a:xfrm>
            <a:off x="8245159" y="1758130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статус банка Франции </a:t>
            </a:r>
            <a:r>
              <a:rPr lang="ru-RU" sz="500" dirty="0"/>
              <a:t>(24 февраля)</a:t>
            </a:r>
            <a:endParaRPr lang="ru-RU" sz="700" dirty="0"/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00E3A316-B958-4E6A-AD4A-5EDBE5859FA0}"/>
              </a:ext>
            </a:extLst>
          </p:cNvPr>
          <p:cNvSpPr/>
          <p:nvPr/>
        </p:nvSpPr>
        <p:spPr>
          <a:xfrm>
            <a:off x="23267392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Линейка Кагуляров?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CEEC2ED2-87F6-441F-95C7-E3D0BC870270}"/>
              </a:ext>
            </a:extLst>
          </p:cNvPr>
          <p:cNvSpPr/>
          <p:nvPr/>
        </p:nvSpPr>
        <p:spPr>
          <a:xfrm>
            <a:off x="24423005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Алжирская линейка?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AAC4BF9-8DD9-4F56-B4AE-69ECCF00702F}"/>
              </a:ext>
            </a:extLst>
          </p:cNvPr>
          <p:cNvSpPr/>
          <p:nvPr/>
        </p:nvSpPr>
        <p:spPr>
          <a:xfrm>
            <a:off x="25564560" y="273072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Троцкистская линейка?</a:t>
            </a:r>
          </a:p>
        </p:txBody>
      </p:sp>
      <p:cxnSp>
        <p:nvCxnSpPr>
          <p:cNvPr id="220" name="Соединительная линия уступом 620">
            <a:extLst>
              <a:ext uri="{FF2B5EF4-FFF2-40B4-BE49-F238E27FC236}">
                <a16:creationId xmlns:a16="http://schemas.microsoft.com/office/drawing/2014/main" id="{44F8F0F8-DC35-4465-B48B-7204DEE62B8E}"/>
              </a:ext>
            </a:extLst>
          </p:cNvPr>
          <p:cNvCxnSpPr>
            <a:cxnSpLocks/>
            <a:stCxn id="149" idx="2"/>
            <a:endCxn id="200" idx="0"/>
          </p:cNvCxnSpPr>
          <p:nvPr/>
        </p:nvCxnSpPr>
        <p:spPr>
          <a:xfrm rot="16200000" flipH="1">
            <a:off x="14010022" y="17182543"/>
            <a:ext cx="259229" cy="36211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1590114A-C424-44AA-A9FF-673C777BD6E4}"/>
              </a:ext>
            </a:extLst>
          </p:cNvPr>
          <p:cNvSpPr/>
          <p:nvPr/>
        </p:nvSpPr>
        <p:spPr>
          <a:xfrm>
            <a:off x="10659287" y="183235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Электрификация сельской местности </a:t>
            </a:r>
            <a:r>
              <a:rPr lang="ru-RU" sz="500" dirty="0"/>
              <a:t>(18 августа)</a:t>
            </a:r>
            <a:endParaRPr lang="ru-RU" sz="700" dirty="0"/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E98C92F2-5DF7-4707-8603-0F5CF5DF49A2}"/>
              </a:ext>
            </a:extLst>
          </p:cNvPr>
          <p:cNvSpPr/>
          <p:nvPr/>
        </p:nvSpPr>
        <p:spPr>
          <a:xfrm>
            <a:off x="8244695" y="183235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Новая девальвация франка </a:t>
            </a:r>
            <a:r>
              <a:rPr lang="ru-RU" sz="500" dirty="0"/>
              <a:t>(1 октября)</a:t>
            </a:r>
            <a:endParaRPr lang="ru-RU" sz="700" dirty="0"/>
          </a:p>
        </p:txBody>
      </p: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ABC54E27-E3AE-4684-9362-57012E35F276}"/>
              </a:ext>
            </a:extLst>
          </p:cNvPr>
          <p:cNvCxnSpPr>
            <a:cxnSpLocks/>
            <a:stCxn id="144" idx="2"/>
            <a:endCxn id="216" idx="0"/>
          </p:cNvCxnSpPr>
          <p:nvPr/>
        </p:nvCxnSpPr>
        <p:spPr>
          <a:xfrm flipH="1">
            <a:off x="8708322" y="17373729"/>
            <a:ext cx="1" cy="207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555F99DF-8304-43FD-97BA-F11BA0ED95EB}"/>
              </a:ext>
            </a:extLst>
          </p:cNvPr>
          <p:cNvSpPr/>
          <p:nvPr/>
        </p:nvSpPr>
        <p:spPr>
          <a:xfrm>
            <a:off x="20456751" y="613423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Улучшение социального страхования (28 августа)</a:t>
            </a:r>
          </a:p>
        </p:txBody>
      </p:sp>
      <p:cxnSp>
        <p:nvCxnSpPr>
          <p:cNvPr id="231" name="Соединительная линия уступом 620">
            <a:extLst>
              <a:ext uri="{FF2B5EF4-FFF2-40B4-BE49-F238E27FC236}">
                <a16:creationId xmlns:a16="http://schemas.microsoft.com/office/drawing/2014/main" id="{53DA9BB3-D995-4982-BDAE-8B17B82C833D}"/>
              </a:ext>
            </a:extLst>
          </p:cNvPr>
          <p:cNvCxnSpPr>
            <a:cxnSpLocks/>
            <a:stCxn id="168" idx="2"/>
            <a:endCxn id="160" idx="0"/>
          </p:cNvCxnSpPr>
          <p:nvPr/>
        </p:nvCxnSpPr>
        <p:spPr>
          <a:xfrm rot="16200000" flipH="1">
            <a:off x="21645856" y="5722341"/>
            <a:ext cx="251235" cy="568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5D693696-C6F3-457E-AB62-2B0F6399E92D}"/>
              </a:ext>
            </a:extLst>
          </p:cNvPr>
          <p:cNvSpPr/>
          <p:nvPr/>
        </p:nvSpPr>
        <p:spPr>
          <a:xfrm>
            <a:off x="11865881" y="191227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военный бюджет</a:t>
            </a:r>
          </a:p>
        </p:txBody>
      </p:sp>
      <p:cxnSp>
        <p:nvCxnSpPr>
          <p:cNvPr id="237" name="Соединительная линия уступом 620">
            <a:extLst>
              <a:ext uri="{FF2B5EF4-FFF2-40B4-BE49-F238E27FC236}">
                <a16:creationId xmlns:a16="http://schemas.microsoft.com/office/drawing/2014/main" id="{813009A6-F1A8-4CAA-994F-931D4142E964}"/>
              </a:ext>
            </a:extLst>
          </p:cNvPr>
          <p:cNvCxnSpPr>
            <a:cxnSpLocks/>
            <a:stCxn id="216" idx="2"/>
            <a:endCxn id="223" idx="0"/>
          </p:cNvCxnSpPr>
          <p:nvPr/>
        </p:nvCxnSpPr>
        <p:spPr>
          <a:xfrm rot="16200000" flipH="1">
            <a:off x="9814280" y="17015350"/>
            <a:ext cx="202213" cy="24141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28F72D00-036B-4B3C-B6CB-67B9EF4E612B}"/>
              </a:ext>
            </a:extLst>
          </p:cNvPr>
          <p:cNvCxnSpPr>
            <a:cxnSpLocks/>
            <a:stCxn id="149" idx="2"/>
            <a:endCxn id="234" idx="0"/>
          </p:cNvCxnSpPr>
          <p:nvPr/>
        </p:nvCxnSpPr>
        <p:spPr>
          <a:xfrm>
            <a:off x="12329044" y="18863522"/>
            <a:ext cx="0" cy="259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620">
            <a:extLst>
              <a:ext uri="{FF2B5EF4-FFF2-40B4-BE49-F238E27FC236}">
                <a16:creationId xmlns:a16="http://schemas.microsoft.com/office/drawing/2014/main" id="{5FB45033-22A3-464E-A61E-A0375EB08490}"/>
              </a:ext>
            </a:extLst>
          </p:cNvPr>
          <p:cNvCxnSpPr>
            <a:cxnSpLocks/>
            <a:stCxn id="216" idx="2"/>
            <a:endCxn id="147" idx="0"/>
          </p:cNvCxnSpPr>
          <p:nvPr/>
        </p:nvCxnSpPr>
        <p:spPr>
          <a:xfrm rot="16200000" flipH="1">
            <a:off x="9210748" y="17618882"/>
            <a:ext cx="202213" cy="12070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11AA7185-EAAA-446A-B5EB-87101D984D0A}"/>
              </a:ext>
            </a:extLst>
          </p:cNvPr>
          <p:cNvCxnSpPr>
            <a:cxnSpLocks/>
            <a:stCxn id="216" idx="2"/>
            <a:endCxn id="224" idx="0"/>
          </p:cNvCxnSpPr>
          <p:nvPr/>
        </p:nvCxnSpPr>
        <p:spPr>
          <a:xfrm flipH="1">
            <a:off x="8707858" y="18121308"/>
            <a:ext cx="464" cy="202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33D27675-0678-415C-AC12-7AE062D4B76A}"/>
              </a:ext>
            </a:extLst>
          </p:cNvPr>
          <p:cNvSpPr/>
          <p:nvPr/>
        </p:nvSpPr>
        <p:spPr>
          <a:xfrm>
            <a:off x="20457397" y="691806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Подоходный налог </a:t>
            </a:r>
            <a:r>
              <a:rPr lang="ru-RU" sz="200" dirty="0"/>
              <a:t>(5 февраля : « Налоговая справедливость », проект налоговой реформы Коммунистической партии , публикуется в журнале «</a:t>
            </a:r>
            <a:r>
              <a:rPr lang="ru-RU" sz="200" dirty="0" err="1"/>
              <a:t>Юманите</a:t>
            </a:r>
            <a:r>
              <a:rPr lang="ru-RU" sz="200" dirty="0"/>
              <a:t>» ; он рекомендует ввести общий подоходный налог с подоходным налогом от 100 000 франков и специальным налогом на прибыль корпораций [ 4 ])</a:t>
            </a:r>
            <a:endParaRPr lang="ru-RU" sz="7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3009DF6E-FF7B-4AF7-BA37-F8170BCF61C9}"/>
              </a:ext>
            </a:extLst>
          </p:cNvPr>
          <p:cNvSpPr/>
          <p:nvPr/>
        </p:nvSpPr>
        <p:spPr>
          <a:xfrm>
            <a:off x="21027278" y="849967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гражданской промышленности (</a:t>
            </a:r>
            <a:r>
              <a:rPr lang="ru-RU" sz="700" dirty="0" err="1"/>
              <a:t>неистор</a:t>
            </a:r>
            <a:r>
              <a:rPr lang="ru-RU" sz="700" dirty="0"/>
              <a:t> программа НФ)</a:t>
            </a:r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3C9AF61C-5E06-4FC2-842B-D421ABB130BD}"/>
              </a:ext>
            </a:extLst>
          </p:cNvPr>
          <p:cNvSpPr/>
          <p:nvPr/>
        </p:nvSpPr>
        <p:spPr>
          <a:xfrm>
            <a:off x="18743327" y="61307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предложения Блюма-</a:t>
            </a:r>
            <a:r>
              <a:rPr lang="ru-RU" sz="700" dirty="0" err="1"/>
              <a:t>Виоллетта</a:t>
            </a:r>
            <a:endParaRPr lang="ru-RU" sz="700" dirty="0"/>
          </a:p>
        </p:txBody>
      </p:sp>
      <p:cxnSp>
        <p:nvCxnSpPr>
          <p:cNvPr id="253" name="Соединительная линия уступом 620">
            <a:extLst>
              <a:ext uri="{FF2B5EF4-FFF2-40B4-BE49-F238E27FC236}">
                <a16:creationId xmlns:a16="http://schemas.microsoft.com/office/drawing/2014/main" id="{E43BE068-AE37-403B-9ADE-190D9A3D8FC5}"/>
              </a:ext>
            </a:extLst>
          </p:cNvPr>
          <p:cNvCxnSpPr>
            <a:cxnSpLocks/>
            <a:stCxn id="216" idx="2"/>
            <a:endCxn id="161" idx="0"/>
          </p:cNvCxnSpPr>
          <p:nvPr/>
        </p:nvCxnSpPr>
        <p:spPr>
          <a:xfrm rot="16200000" flipH="1">
            <a:off x="9111134" y="17718496"/>
            <a:ext cx="1001441" cy="1807064"/>
          </a:xfrm>
          <a:prstGeom prst="bentConnector3">
            <a:avLst>
              <a:gd name="adj1" fmla="val 96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620">
            <a:extLst>
              <a:ext uri="{FF2B5EF4-FFF2-40B4-BE49-F238E27FC236}">
                <a16:creationId xmlns:a16="http://schemas.microsoft.com/office/drawing/2014/main" id="{3BEDD77B-0F12-4DE8-A893-A34BD167877F}"/>
              </a:ext>
            </a:extLst>
          </p:cNvPr>
          <p:cNvCxnSpPr>
            <a:cxnSpLocks/>
            <a:stCxn id="160" idx="2"/>
            <a:endCxn id="249" idx="0"/>
          </p:cNvCxnSpPr>
          <p:nvPr/>
        </p:nvCxnSpPr>
        <p:spPr>
          <a:xfrm rot="5400000">
            <a:off x="21365082" y="6227556"/>
            <a:ext cx="245988" cy="1135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2F937A09-D7FC-4990-BD01-051E6FE313B1}"/>
              </a:ext>
            </a:extLst>
          </p:cNvPr>
          <p:cNvCxnSpPr>
            <a:cxnSpLocks/>
            <a:stCxn id="227" idx="2"/>
            <a:endCxn id="249" idx="0"/>
          </p:cNvCxnSpPr>
          <p:nvPr/>
        </p:nvCxnSpPr>
        <p:spPr>
          <a:xfrm>
            <a:off x="20919914" y="6674236"/>
            <a:ext cx="646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D4836A3-E623-443C-B4EA-2016C2ECFAE3}"/>
              </a:ext>
            </a:extLst>
          </p:cNvPr>
          <p:cNvSpPr/>
          <p:nvPr/>
        </p:nvSpPr>
        <p:spPr>
          <a:xfrm>
            <a:off x="21601059" y="691590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промышленное производство (31 декабрь 1936)</a:t>
            </a:r>
          </a:p>
        </p:txBody>
      </p: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44B5E081-243A-48D6-86DC-56E5C933579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 flipV="1">
            <a:off x="21383722" y="7185908"/>
            <a:ext cx="217337" cy="2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620">
            <a:extLst>
              <a:ext uri="{FF2B5EF4-FFF2-40B4-BE49-F238E27FC236}">
                <a16:creationId xmlns:a16="http://schemas.microsoft.com/office/drawing/2014/main" id="{CD17FEC6-B52E-4424-B65B-2AE0178FA1AB}"/>
              </a:ext>
            </a:extLst>
          </p:cNvPr>
          <p:cNvCxnSpPr>
            <a:cxnSpLocks/>
            <a:stCxn id="227" idx="2"/>
            <a:endCxn id="265" idx="0"/>
          </p:cNvCxnSpPr>
          <p:nvPr/>
        </p:nvCxnSpPr>
        <p:spPr>
          <a:xfrm rot="16200000" flipH="1">
            <a:off x="21371232" y="6222918"/>
            <a:ext cx="241672" cy="11443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>
            <a:extLst>
              <a:ext uri="{FF2B5EF4-FFF2-40B4-BE49-F238E27FC236}">
                <a16:creationId xmlns:a16="http://schemas.microsoft.com/office/drawing/2014/main" id="{73981999-2EB5-414F-A69B-1695781956FF}"/>
              </a:ext>
            </a:extLst>
          </p:cNvPr>
          <p:cNvCxnSpPr>
            <a:cxnSpLocks/>
            <a:stCxn id="160" idx="2"/>
            <a:endCxn id="265" idx="0"/>
          </p:cNvCxnSpPr>
          <p:nvPr/>
        </p:nvCxnSpPr>
        <p:spPr>
          <a:xfrm>
            <a:off x="22055592" y="6672078"/>
            <a:ext cx="8630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2C76636-48D6-44DC-ABED-7AD4D2D28746}"/>
              </a:ext>
            </a:extLst>
          </p:cNvPr>
          <p:cNvSpPr/>
          <p:nvPr/>
        </p:nvSpPr>
        <p:spPr>
          <a:xfrm>
            <a:off x="21598179" y="77053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права женщин (</a:t>
            </a:r>
            <a:r>
              <a:rPr lang="ru-RU" sz="700" dirty="0" err="1"/>
              <a:t>неистор</a:t>
            </a:r>
            <a:r>
              <a:rPr lang="ru-RU" sz="700" dirty="0"/>
              <a:t> программа НФ) </a:t>
            </a:r>
            <a:r>
              <a:rPr lang="ru-RU" sz="400" dirty="0"/>
              <a:t>Соблюдение права женщин на труд.)</a:t>
            </a:r>
            <a:endParaRPr lang="ru-RU" sz="700" dirty="0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E5B26514-EBBD-4F57-A477-A1CBAA5309B0}"/>
              </a:ext>
            </a:extLst>
          </p:cNvPr>
          <p:cNvSpPr/>
          <p:nvPr/>
        </p:nvSpPr>
        <p:spPr>
          <a:xfrm>
            <a:off x="20455449" y="770536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Свобода слова и прессы (</a:t>
            </a:r>
            <a:r>
              <a:rPr lang="ru-RU" sz="700" dirty="0" err="1"/>
              <a:t>неистор</a:t>
            </a:r>
            <a:r>
              <a:rPr lang="ru-RU" sz="700" dirty="0"/>
              <a:t> программа НФ) </a:t>
            </a:r>
            <a:r>
              <a:rPr lang="ru-RU" sz="100" dirty="0"/>
              <a:t>(а) Отмена каторжных законов и чрезвычайных декретов, ограничивающих свободу </a:t>
            </a:r>
            <a:r>
              <a:rPr lang="ru-RU" sz="100" dirty="0" err="1"/>
              <a:t>мнений.б</a:t>
            </a:r>
            <a:r>
              <a:rPr lang="ru-RU" sz="100" dirty="0"/>
              <a:t>) Реорганизация печати посредством законодательных мероприятий с целью:(1) Обеспечить действительные меры против клеветы и шантажа.(2) Обеспечить газетам нормальные условия существования с тем, чтобы обязать их указывать источники своих средств, упразднить частную монополию на торговую рекламу, устранить возможность скандальных злоупотреблений с финансовой рекламой и, наконец, помешать созданию трестов </a:t>
            </a:r>
            <a:r>
              <a:rPr lang="ru-RU" sz="100" dirty="0" err="1"/>
              <a:t>печати.в</a:t>
            </a:r>
            <a:r>
              <a:rPr lang="ru-RU" sz="100" dirty="0"/>
              <a:t>) Организация государственной радиопередачи с целью обеспечить точность информации и равенство политических и социальных организаций перед микрофоном.)</a:t>
            </a:r>
            <a:endParaRPr lang="ru-RU" sz="700" dirty="0"/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97A96FCF-5496-4ECE-A238-ED26D3FB9490}"/>
              </a:ext>
            </a:extLst>
          </p:cNvPr>
          <p:cNvSpPr/>
          <p:nvPr/>
        </p:nvSpPr>
        <p:spPr>
          <a:xfrm>
            <a:off x="19881172" y="9271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за расточительством </a:t>
            </a:r>
            <a:r>
              <a:rPr lang="ru-RU" sz="200" dirty="0"/>
              <a:t>(Пересмотр военных заказов в связи с национализацией военной </a:t>
            </a:r>
            <a:r>
              <a:rPr lang="ru-RU" sz="200" dirty="0" err="1"/>
              <a:t>промышленности.Преследование</a:t>
            </a:r>
            <a:r>
              <a:rPr lang="ru-RU" sz="200" dirty="0"/>
              <a:t> расточительной траты средств гражданскими и военными административными </a:t>
            </a:r>
            <a:r>
              <a:rPr lang="ru-RU" sz="200" dirty="0" err="1"/>
              <a:t>органами.Создание</a:t>
            </a:r>
            <a:r>
              <a:rPr lang="ru-RU" sz="200" dirty="0"/>
              <a:t> военной пенсионной кассы.) </a:t>
            </a:r>
            <a:endParaRPr lang="ru-RU" sz="700" dirty="0"/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8DD4B9CA-D3AD-4636-81C6-2DBED949000B}"/>
              </a:ext>
            </a:extLst>
          </p:cNvPr>
          <p:cNvSpPr/>
          <p:nvPr/>
        </p:nvSpPr>
        <p:spPr>
          <a:xfrm>
            <a:off x="21035145" y="927648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над экспортом капиталов </a:t>
            </a:r>
            <a:r>
              <a:rPr lang="ru-RU" sz="200" dirty="0"/>
              <a:t>Борьба с сокрытием размеров движимого имущества, установление с этой целью фискальных паспортов, вотируемых палатами, сопровождая эту меру налоговой </a:t>
            </a:r>
            <a:r>
              <a:rPr lang="ru-RU" sz="200" dirty="0" err="1"/>
              <a:t>амнистией.Контроль</a:t>
            </a:r>
            <a:r>
              <a:rPr lang="ru-RU" sz="200" dirty="0"/>
              <a:t> над экспортом капиталов и преследование сокрытия капиталов самыми суровыми мерами вплоть до конфискации скрытых ценностей за границей или соответствующих ценностей во Франции.</a:t>
            </a:r>
            <a:endParaRPr lang="ru-RU" sz="700" dirty="0"/>
          </a:p>
        </p:txBody>
      </p:sp>
      <p:cxnSp>
        <p:nvCxnSpPr>
          <p:cNvPr id="285" name="Соединительная линия уступом 620">
            <a:extLst>
              <a:ext uri="{FF2B5EF4-FFF2-40B4-BE49-F238E27FC236}">
                <a16:creationId xmlns:a16="http://schemas.microsoft.com/office/drawing/2014/main" id="{68B2952B-1DBA-4455-834F-24F5EFCC7423}"/>
              </a:ext>
            </a:extLst>
          </p:cNvPr>
          <p:cNvCxnSpPr>
            <a:cxnSpLocks/>
            <a:stCxn id="250" idx="2"/>
            <a:endCxn id="280" idx="0"/>
          </p:cNvCxnSpPr>
          <p:nvPr/>
        </p:nvCxnSpPr>
        <p:spPr>
          <a:xfrm rot="5400000">
            <a:off x="20801585" y="8582425"/>
            <a:ext cx="231607" cy="114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595">
            <a:extLst>
              <a:ext uri="{FF2B5EF4-FFF2-40B4-BE49-F238E27FC236}">
                <a16:creationId xmlns:a16="http://schemas.microsoft.com/office/drawing/2014/main" id="{B7D25730-5E19-44DA-B851-9033FDFAAEEC}"/>
              </a:ext>
            </a:extLst>
          </p:cNvPr>
          <p:cNvCxnSpPr>
            <a:cxnSpLocks/>
            <a:stCxn id="249" idx="2"/>
            <a:endCxn id="279" idx="0"/>
          </p:cNvCxnSpPr>
          <p:nvPr/>
        </p:nvCxnSpPr>
        <p:spPr>
          <a:xfrm rot="5400000">
            <a:off x="20795939" y="7580739"/>
            <a:ext cx="247294" cy="19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595">
            <a:extLst>
              <a:ext uri="{FF2B5EF4-FFF2-40B4-BE49-F238E27FC236}">
                <a16:creationId xmlns:a16="http://schemas.microsoft.com/office/drawing/2014/main" id="{117A07A5-D399-4B08-B7B4-79EAAC63B899}"/>
              </a:ext>
            </a:extLst>
          </p:cNvPr>
          <p:cNvCxnSpPr>
            <a:cxnSpLocks/>
            <a:stCxn id="249" idx="2"/>
            <a:endCxn id="250" idx="0"/>
          </p:cNvCxnSpPr>
          <p:nvPr/>
        </p:nvCxnSpPr>
        <p:spPr>
          <a:xfrm rot="16200000" flipH="1">
            <a:off x="20684696" y="7693929"/>
            <a:ext cx="1041609" cy="569881"/>
          </a:xfrm>
          <a:prstGeom prst="bentConnector3">
            <a:avLst>
              <a:gd name="adj1" fmla="val 1106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595">
            <a:extLst>
              <a:ext uri="{FF2B5EF4-FFF2-40B4-BE49-F238E27FC236}">
                <a16:creationId xmlns:a16="http://schemas.microsoft.com/office/drawing/2014/main" id="{C6A06640-9B5D-4342-A86C-EA3EA4C4935E}"/>
              </a:ext>
            </a:extLst>
          </p:cNvPr>
          <p:cNvCxnSpPr>
            <a:cxnSpLocks/>
            <a:stCxn id="249" idx="2"/>
            <a:endCxn id="278" idx="0"/>
          </p:cNvCxnSpPr>
          <p:nvPr/>
        </p:nvCxnSpPr>
        <p:spPr>
          <a:xfrm rot="16200000" flipH="1">
            <a:off x="21367305" y="7011321"/>
            <a:ext cx="247293" cy="11407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595">
            <a:extLst>
              <a:ext uri="{FF2B5EF4-FFF2-40B4-BE49-F238E27FC236}">
                <a16:creationId xmlns:a16="http://schemas.microsoft.com/office/drawing/2014/main" id="{259F59B6-6118-4458-A091-3C60FE9DFE72}"/>
              </a:ext>
            </a:extLst>
          </p:cNvPr>
          <p:cNvCxnSpPr>
            <a:cxnSpLocks/>
            <a:stCxn id="265" idx="2"/>
            <a:endCxn id="279" idx="0"/>
          </p:cNvCxnSpPr>
          <p:nvPr/>
        </p:nvCxnSpPr>
        <p:spPr>
          <a:xfrm rot="5400000">
            <a:off x="21366691" y="7007829"/>
            <a:ext cx="249452" cy="11456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Соединительная линия уступом 595">
            <a:extLst>
              <a:ext uri="{FF2B5EF4-FFF2-40B4-BE49-F238E27FC236}">
                <a16:creationId xmlns:a16="http://schemas.microsoft.com/office/drawing/2014/main" id="{56CE7F1F-BDDA-4A37-A68A-20B52E401902}"/>
              </a:ext>
            </a:extLst>
          </p:cNvPr>
          <p:cNvCxnSpPr>
            <a:cxnSpLocks/>
            <a:stCxn id="265" idx="2"/>
            <a:endCxn id="250" idx="0"/>
          </p:cNvCxnSpPr>
          <p:nvPr/>
        </p:nvCxnSpPr>
        <p:spPr>
          <a:xfrm rot="5400000">
            <a:off x="21255449" y="7690901"/>
            <a:ext cx="1043767" cy="573781"/>
          </a:xfrm>
          <a:prstGeom prst="bentConnector3">
            <a:avLst>
              <a:gd name="adj1" fmla="val 1175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595">
            <a:extLst>
              <a:ext uri="{FF2B5EF4-FFF2-40B4-BE49-F238E27FC236}">
                <a16:creationId xmlns:a16="http://schemas.microsoft.com/office/drawing/2014/main" id="{0BDD0030-20D8-4523-829F-08382943E825}"/>
              </a:ext>
            </a:extLst>
          </p:cNvPr>
          <p:cNvCxnSpPr>
            <a:cxnSpLocks/>
            <a:stCxn id="265" idx="2"/>
            <a:endCxn id="278" idx="0"/>
          </p:cNvCxnSpPr>
          <p:nvPr/>
        </p:nvCxnSpPr>
        <p:spPr>
          <a:xfrm rot="5400000">
            <a:off x="21938057" y="7579193"/>
            <a:ext cx="249451" cy="288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BDBF2897-5469-4B31-9D42-C9ACDD35F388}"/>
              </a:ext>
            </a:extLst>
          </p:cNvPr>
          <p:cNvSpPr/>
          <p:nvPr/>
        </p:nvSpPr>
        <p:spPr>
          <a:xfrm>
            <a:off x="17611974" y="612470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защиты мира</a:t>
            </a:r>
          </a:p>
        </p:txBody>
      </p:sp>
      <p:cxnSp>
        <p:nvCxnSpPr>
          <p:cNvPr id="307" name="Соединительная линия уступом 595">
            <a:extLst>
              <a:ext uri="{FF2B5EF4-FFF2-40B4-BE49-F238E27FC236}">
                <a16:creationId xmlns:a16="http://schemas.microsoft.com/office/drawing/2014/main" id="{A678C30B-4877-493A-8A7D-E3352768BE16}"/>
              </a:ext>
            </a:extLst>
          </p:cNvPr>
          <p:cNvCxnSpPr>
            <a:cxnSpLocks/>
            <a:stCxn id="155" idx="2"/>
            <a:endCxn id="306" idx="0"/>
          </p:cNvCxnSpPr>
          <p:nvPr/>
        </p:nvCxnSpPr>
        <p:spPr>
          <a:xfrm rot="5400000">
            <a:off x="18234180" y="5718309"/>
            <a:ext cx="247352" cy="5654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595">
            <a:extLst>
              <a:ext uri="{FF2B5EF4-FFF2-40B4-BE49-F238E27FC236}">
                <a16:creationId xmlns:a16="http://schemas.microsoft.com/office/drawing/2014/main" id="{02D74443-29C6-44D0-BC66-05D0A16C6650}"/>
              </a:ext>
            </a:extLst>
          </p:cNvPr>
          <p:cNvCxnSpPr>
            <a:cxnSpLocks/>
            <a:stCxn id="156" idx="2"/>
            <a:endCxn id="306" idx="0"/>
          </p:cNvCxnSpPr>
          <p:nvPr/>
        </p:nvCxnSpPr>
        <p:spPr>
          <a:xfrm rot="16200000" flipH="1">
            <a:off x="17664521" y="5714087"/>
            <a:ext cx="248427" cy="5728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A34FB569-9EC7-4AB2-A690-C9D0A7520542}"/>
              </a:ext>
            </a:extLst>
          </p:cNvPr>
          <p:cNvSpPr/>
          <p:nvPr/>
        </p:nvSpPr>
        <p:spPr>
          <a:xfrm>
            <a:off x="17044296" y="690853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Обеспечение коллективной безопасности </a:t>
            </a:r>
            <a:r>
              <a:rPr lang="ru-RU" sz="200" dirty="0"/>
              <a:t>(Международное сотрудничество в рамках Лиги наций с целью обеспечить коллективную безопасность посредством определения агрессора и автоматического и солидарного применения санкций в случае агрессии.)</a:t>
            </a:r>
            <a:endParaRPr lang="ru-RU" sz="7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14B04757-964C-40D0-BE22-39CFC1F2856A}"/>
              </a:ext>
            </a:extLst>
          </p:cNvPr>
          <p:cNvSpPr/>
          <p:nvPr/>
        </p:nvSpPr>
        <p:spPr>
          <a:xfrm>
            <a:off x="16486665" y="770626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Женевская система пактов </a:t>
            </a:r>
            <a:r>
              <a:rPr lang="ru-RU" sz="300" dirty="0"/>
              <a:t>(Распространение, в особенности в Восточной и Центральной Европе, системы пактов, открытых для всех, согласно принципам франко-советского договора.)</a:t>
            </a:r>
            <a:endParaRPr lang="ru-RU" sz="700" dirty="0"/>
          </a:p>
        </p:txBody>
      </p:sp>
      <p:cxnSp>
        <p:nvCxnSpPr>
          <p:cNvPr id="315" name="Соединительная линия уступом 620">
            <a:extLst>
              <a:ext uri="{FF2B5EF4-FFF2-40B4-BE49-F238E27FC236}">
                <a16:creationId xmlns:a16="http://schemas.microsoft.com/office/drawing/2014/main" id="{32F13879-52F5-4C51-9266-26EC03CC209B}"/>
              </a:ext>
            </a:extLst>
          </p:cNvPr>
          <p:cNvCxnSpPr>
            <a:cxnSpLocks/>
            <a:stCxn id="313" idx="2"/>
            <a:endCxn id="314" idx="0"/>
          </p:cNvCxnSpPr>
          <p:nvPr/>
        </p:nvCxnSpPr>
        <p:spPr>
          <a:xfrm rot="5400000">
            <a:off x="17099779" y="7298584"/>
            <a:ext cx="257730" cy="5576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620">
            <a:extLst>
              <a:ext uri="{FF2B5EF4-FFF2-40B4-BE49-F238E27FC236}">
                <a16:creationId xmlns:a16="http://schemas.microsoft.com/office/drawing/2014/main" id="{0F04DC99-F2CC-4BAE-9B41-5329734EEAB5}"/>
              </a:ext>
            </a:extLst>
          </p:cNvPr>
          <p:cNvCxnSpPr>
            <a:cxnSpLocks/>
            <a:stCxn id="306" idx="2"/>
            <a:endCxn id="313" idx="0"/>
          </p:cNvCxnSpPr>
          <p:nvPr/>
        </p:nvCxnSpPr>
        <p:spPr>
          <a:xfrm rot="5400000">
            <a:off x="17669383" y="6502780"/>
            <a:ext cx="243830" cy="5676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595">
            <a:extLst>
              <a:ext uri="{FF2B5EF4-FFF2-40B4-BE49-F238E27FC236}">
                <a16:creationId xmlns:a16="http://schemas.microsoft.com/office/drawing/2014/main" id="{7350CE3E-90D8-4FFE-B73B-187E2F555E14}"/>
              </a:ext>
            </a:extLst>
          </p:cNvPr>
          <p:cNvCxnSpPr>
            <a:cxnSpLocks/>
            <a:stCxn id="249" idx="2"/>
            <a:endCxn id="170" idx="0"/>
          </p:cNvCxnSpPr>
          <p:nvPr/>
        </p:nvCxnSpPr>
        <p:spPr>
          <a:xfrm rot="16200000" flipH="1">
            <a:off x="21264954" y="7113671"/>
            <a:ext cx="1036398" cy="1725187"/>
          </a:xfrm>
          <a:prstGeom prst="bentConnector3">
            <a:avLst>
              <a:gd name="adj1" fmla="val 122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595">
            <a:extLst>
              <a:ext uri="{FF2B5EF4-FFF2-40B4-BE49-F238E27FC236}">
                <a16:creationId xmlns:a16="http://schemas.microsoft.com/office/drawing/2014/main" id="{DAAD64EE-6C74-4FAC-8BB8-6635244CB408}"/>
              </a:ext>
            </a:extLst>
          </p:cNvPr>
          <p:cNvCxnSpPr>
            <a:cxnSpLocks/>
            <a:stCxn id="265" idx="2"/>
            <a:endCxn id="170" idx="0"/>
          </p:cNvCxnSpPr>
          <p:nvPr/>
        </p:nvCxnSpPr>
        <p:spPr>
          <a:xfrm rot="16200000" flipH="1">
            <a:off x="21835706" y="7684423"/>
            <a:ext cx="1038556" cy="581525"/>
          </a:xfrm>
          <a:prstGeom prst="bentConnector3">
            <a:avLst>
              <a:gd name="adj1" fmla="val 1217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620">
            <a:extLst>
              <a:ext uri="{FF2B5EF4-FFF2-40B4-BE49-F238E27FC236}">
                <a16:creationId xmlns:a16="http://schemas.microsoft.com/office/drawing/2014/main" id="{2CB1AF56-F91B-46BD-84F2-844011BCD2C2}"/>
              </a:ext>
            </a:extLst>
          </p:cNvPr>
          <p:cNvCxnSpPr>
            <a:cxnSpLocks/>
            <a:stCxn id="170" idx="2"/>
            <a:endCxn id="281" idx="0"/>
          </p:cNvCxnSpPr>
          <p:nvPr/>
        </p:nvCxnSpPr>
        <p:spPr>
          <a:xfrm rot="5400000">
            <a:off x="21951019" y="8581754"/>
            <a:ext cx="242019" cy="11474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620">
            <a:extLst>
              <a:ext uri="{FF2B5EF4-FFF2-40B4-BE49-F238E27FC236}">
                <a16:creationId xmlns:a16="http://schemas.microsoft.com/office/drawing/2014/main" id="{520A29DA-9462-4AD0-A72D-2BAB9B9D161C}"/>
              </a:ext>
            </a:extLst>
          </p:cNvPr>
          <p:cNvCxnSpPr>
            <a:cxnSpLocks/>
            <a:stCxn id="170" idx="2"/>
            <a:endCxn id="280" idx="0"/>
          </p:cNvCxnSpPr>
          <p:nvPr/>
        </p:nvCxnSpPr>
        <p:spPr>
          <a:xfrm rot="5400000">
            <a:off x="21376632" y="8002167"/>
            <a:ext cx="236818" cy="2301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D7984CFA-78CC-4C62-9EE7-914E00F0367C}"/>
              </a:ext>
            </a:extLst>
          </p:cNvPr>
          <p:cNvSpPr/>
          <p:nvPr/>
        </p:nvSpPr>
        <p:spPr>
          <a:xfrm>
            <a:off x="21601059" y="1007085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коммунистов в правительство</a:t>
            </a: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77F2DCBB-A338-426F-838D-573F2335BBFB}"/>
              </a:ext>
            </a:extLst>
          </p:cNvPr>
          <p:cNvSpPr/>
          <p:nvPr/>
        </p:nvSpPr>
        <p:spPr>
          <a:xfrm>
            <a:off x="20455449" y="100724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«Ла </a:t>
            </a:r>
            <a:r>
              <a:rPr lang="ru-RU" sz="700" dirty="0" err="1"/>
              <a:t>Кагул</a:t>
            </a:r>
            <a:r>
              <a:rPr lang="ru-RU" sz="700" dirty="0"/>
              <a:t>»</a:t>
            </a:r>
          </a:p>
        </p:txBody>
      </p:sp>
      <p:cxnSp>
        <p:nvCxnSpPr>
          <p:cNvPr id="322" name="Соединительная линия уступом 620">
            <a:extLst>
              <a:ext uri="{FF2B5EF4-FFF2-40B4-BE49-F238E27FC236}">
                <a16:creationId xmlns:a16="http://schemas.microsoft.com/office/drawing/2014/main" id="{34EEAC8E-8EA7-4959-95D0-F3F28693A8AA}"/>
              </a:ext>
            </a:extLst>
          </p:cNvPr>
          <p:cNvCxnSpPr>
            <a:cxnSpLocks/>
            <a:stCxn id="170" idx="2"/>
            <a:endCxn id="319" idx="0"/>
          </p:cNvCxnSpPr>
          <p:nvPr/>
        </p:nvCxnSpPr>
        <p:spPr>
          <a:xfrm rot="5400000">
            <a:off x="21263175" y="8689902"/>
            <a:ext cx="1038010" cy="1727135"/>
          </a:xfrm>
          <a:prstGeom prst="bentConnector3">
            <a:avLst>
              <a:gd name="adj1" fmla="val 116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D5860D41-8B7D-4EBE-9B64-9E8F7C69FBDD}"/>
              </a:ext>
            </a:extLst>
          </p:cNvPr>
          <p:cNvCxnSpPr>
            <a:cxnSpLocks/>
            <a:stCxn id="1032" idx="3"/>
            <a:endCxn id="151" idx="1"/>
          </p:cNvCxnSpPr>
          <p:nvPr/>
        </p:nvCxnSpPr>
        <p:spPr>
          <a:xfrm flipV="1">
            <a:off x="26602565" y="4022545"/>
            <a:ext cx="4021350" cy="1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C6769B31-322E-431A-B478-9C310FF319CC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108909" y="8764464"/>
            <a:ext cx="840714" cy="52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918E960A-6991-4F32-8333-AF51985553A1}"/>
              </a:ext>
            </a:extLst>
          </p:cNvPr>
          <p:cNvSpPr/>
          <p:nvPr/>
        </p:nvSpPr>
        <p:spPr>
          <a:xfrm>
            <a:off x="23947432" y="927865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</a:t>
            </a:r>
            <a:r>
              <a:rPr lang="ru-RU" sz="700" dirty="0" err="1"/>
              <a:t>Шогана</a:t>
            </a:r>
            <a:endParaRPr lang="ru-RU" sz="700" dirty="0"/>
          </a:p>
        </p:txBody>
      </p:sp>
      <p:cxnSp>
        <p:nvCxnSpPr>
          <p:cNvPr id="364" name="Прямая со стрелкой 363">
            <a:extLst>
              <a:ext uri="{FF2B5EF4-FFF2-40B4-BE49-F238E27FC236}">
                <a16:creationId xmlns:a16="http://schemas.microsoft.com/office/drawing/2014/main" id="{D59B2D4D-FF9A-41AE-9763-BA93594258D0}"/>
              </a:ext>
            </a:extLst>
          </p:cNvPr>
          <p:cNvCxnSpPr>
            <a:cxnSpLocks/>
            <a:stCxn id="164" idx="2"/>
            <a:endCxn id="359" idx="0"/>
          </p:cNvCxnSpPr>
          <p:nvPr/>
        </p:nvCxnSpPr>
        <p:spPr>
          <a:xfrm flipH="1">
            <a:off x="24410595" y="9039674"/>
            <a:ext cx="2191" cy="2389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9BFE1944-1C05-4264-A917-9398EF648BE0}"/>
              </a:ext>
            </a:extLst>
          </p:cNvPr>
          <p:cNvSpPr/>
          <p:nvPr/>
        </p:nvSpPr>
        <p:spPr>
          <a:xfrm>
            <a:off x="10052222" y="1998339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Ратифицировать </a:t>
            </a:r>
            <a:r>
              <a:rPr lang="ru-RU" sz="700" dirty="0" err="1"/>
              <a:t>Вьенотское</a:t>
            </a:r>
            <a:r>
              <a:rPr lang="ru-RU" sz="700" dirty="0"/>
              <a:t> соглашение</a:t>
            </a:r>
          </a:p>
        </p:txBody>
      </p:sp>
      <p:cxnSp>
        <p:nvCxnSpPr>
          <p:cNvPr id="368" name="Прямая со стрелкой 367">
            <a:extLst>
              <a:ext uri="{FF2B5EF4-FFF2-40B4-BE49-F238E27FC236}">
                <a16:creationId xmlns:a16="http://schemas.microsoft.com/office/drawing/2014/main" id="{B03E75A0-D5BC-4209-92D2-D5774A1D98C0}"/>
              </a:ext>
            </a:extLst>
          </p:cNvPr>
          <p:cNvCxnSpPr>
            <a:cxnSpLocks/>
            <a:stCxn id="161" idx="2"/>
            <a:endCxn id="367" idx="0"/>
          </p:cNvCxnSpPr>
          <p:nvPr/>
        </p:nvCxnSpPr>
        <p:spPr>
          <a:xfrm flipH="1">
            <a:off x="10515385" y="19662749"/>
            <a:ext cx="1" cy="3206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71BD56CE-3455-4070-9A1A-69F153F641F4}"/>
              </a:ext>
            </a:extLst>
          </p:cNvPr>
          <p:cNvSpPr/>
          <p:nvPr/>
        </p:nvSpPr>
        <p:spPr>
          <a:xfrm>
            <a:off x="8807248" y="191227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центр научных исследований (19 октября 1939) </a:t>
            </a:r>
            <a:r>
              <a:rPr lang="ru-RU" sz="100" dirty="0" err="1"/>
              <a:t>Национа́льный</a:t>
            </a:r>
            <a:r>
              <a:rPr lang="ru-RU" sz="100" dirty="0"/>
              <a:t> центр </a:t>
            </a:r>
            <a:r>
              <a:rPr lang="ru-RU" sz="100" dirty="0" err="1"/>
              <a:t>нау́чных</a:t>
            </a:r>
            <a:r>
              <a:rPr lang="ru-RU" sz="100" dirty="0"/>
              <a:t> </a:t>
            </a:r>
            <a:r>
              <a:rPr lang="ru-RU" sz="100" dirty="0" err="1"/>
              <a:t>иссле́дований</a:t>
            </a:r>
            <a:r>
              <a:rPr lang="ru-RU" sz="100" dirty="0"/>
              <a:t> (НЦНИ, фр. </a:t>
            </a:r>
            <a:r>
              <a:rPr lang="ru-RU" sz="100" dirty="0" err="1"/>
              <a:t>Centre</a:t>
            </a:r>
            <a:r>
              <a:rPr lang="ru-RU" sz="100" dirty="0"/>
              <a:t> </a:t>
            </a:r>
            <a:r>
              <a:rPr lang="ru-RU" sz="100" dirty="0" err="1"/>
              <a:t>National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, CNRS) — ведущее государственное научное учреждение </a:t>
            </a:r>
            <a:r>
              <a:rPr lang="ru-RU" sz="100" dirty="0" err="1"/>
              <a:t>Франции.CNRS</a:t>
            </a:r>
            <a:r>
              <a:rPr lang="ru-RU" sz="100" dirty="0"/>
              <a:t> является крупнейшим французским научно-исследовательским учреждением, объединяет государственные организации Франции, специализирующиеся в области прикладных и фундаментальных исследований, и координирует их деятельность на национальном уровне. Находится под административным надзором Министерства высшего образования и научных исследований (</a:t>
            </a:r>
            <a:r>
              <a:rPr lang="ru-RU" sz="100" dirty="0" err="1"/>
              <a:t>Ministère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l’Enseignement</a:t>
            </a:r>
            <a:r>
              <a:rPr lang="ru-RU" sz="100" dirty="0"/>
              <a:t> </a:t>
            </a:r>
            <a:r>
              <a:rPr lang="ru-RU" sz="100" dirty="0" err="1"/>
              <a:t>supérieur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). Тип организации определяется как «общественное учреждение научно-технологического характера» (</a:t>
            </a:r>
            <a:r>
              <a:rPr lang="ru-RU" sz="100" dirty="0" err="1"/>
              <a:t>établissement</a:t>
            </a:r>
            <a:r>
              <a:rPr lang="ru-RU" sz="100" dirty="0"/>
              <a:t> </a:t>
            </a:r>
            <a:r>
              <a:rPr lang="ru-RU" sz="100" dirty="0" err="1"/>
              <a:t>public</a:t>
            </a:r>
            <a:r>
              <a:rPr lang="ru-RU" sz="100" dirty="0"/>
              <a:t> à </a:t>
            </a:r>
            <a:r>
              <a:rPr lang="ru-RU" sz="100" dirty="0" err="1"/>
              <a:t>caractère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technologique</a:t>
            </a:r>
            <a:r>
              <a:rPr lang="ru-RU" sz="100" dirty="0"/>
              <a:t>; сокращённо EPST).Центр основан в 1939 году физиком</a:t>
            </a:r>
            <a:endParaRPr lang="ru-RU" sz="700" dirty="0"/>
          </a:p>
        </p:txBody>
      </p: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1617FF60-CB45-48E6-AEBC-562E3E1D6271}"/>
              </a:ext>
            </a:extLst>
          </p:cNvPr>
          <p:cNvCxnSpPr>
            <a:cxnSpLocks/>
            <a:stCxn id="250" idx="2"/>
            <a:endCxn id="281" idx="0"/>
          </p:cNvCxnSpPr>
          <p:nvPr/>
        </p:nvCxnSpPr>
        <p:spPr>
          <a:xfrm>
            <a:off x="21490441" y="9039675"/>
            <a:ext cx="7867" cy="236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7D3AC46-675D-4AE5-976C-5BE4A5D17FEA}"/>
              </a:ext>
            </a:extLst>
          </p:cNvPr>
          <p:cNvSpPr/>
          <p:nvPr/>
        </p:nvSpPr>
        <p:spPr>
          <a:xfrm>
            <a:off x="22180755" y="927757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девальвация </a:t>
            </a:r>
            <a:r>
              <a:rPr lang="ru-RU" sz="100" dirty="0"/>
              <a:t>Совет министров принимает пять либеральных экономических мер; свободное обращение золота, создание комиссии из четырех членов ( Эмиль </a:t>
            </a:r>
            <a:r>
              <a:rPr lang="ru-RU" sz="100" dirty="0" err="1"/>
              <a:t>Лабери</a:t>
            </a:r>
            <a:r>
              <a:rPr lang="ru-RU" sz="100" dirty="0"/>
              <a:t> , Жак </a:t>
            </a:r>
            <a:r>
              <a:rPr lang="ru-RU" sz="100" dirty="0" err="1"/>
              <a:t>Рюфф</a:t>
            </a:r>
            <a:r>
              <a:rPr lang="ru-RU" sz="100" dirty="0"/>
              <a:t> , Поль </a:t>
            </a:r>
            <a:r>
              <a:rPr lang="ru-RU" sz="100" dirty="0" err="1"/>
              <a:t>Бодуэн</a:t>
            </a:r>
            <a:r>
              <a:rPr lang="ru-RU" sz="100" dirty="0"/>
              <a:t> , Шарль </a:t>
            </a:r>
            <a:r>
              <a:rPr lang="ru-RU" sz="100" dirty="0" err="1"/>
              <a:t>Рист</a:t>
            </a:r>
            <a:r>
              <a:rPr lang="ru-RU" sz="100" dirty="0"/>
              <a:t> ), ответственных за управление фондом валютного выравнивания, изменение ритма некоторых инвестиционных расходов и запуск кредита национальной обороны [ 8 ] . Правительство отказывается от очередной девальвации франка (отказ депутатов-коммунистов) и от установления валютного контроля, необходимого для борьбы с бегством капитала (отказ депутатов-радикалов).</a:t>
            </a:r>
            <a:endParaRPr lang="ru-RU" sz="700" dirty="0"/>
          </a:p>
        </p:txBody>
      </p: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DFFC78DD-2E2B-4CCD-BD71-A015251A1BE1}"/>
              </a:ext>
            </a:extLst>
          </p:cNvPr>
          <p:cNvCxnSpPr>
            <a:cxnSpLocks/>
            <a:stCxn id="281" idx="3"/>
            <a:endCxn id="255" idx="1"/>
          </p:cNvCxnSpPr>
          <p:nvPr/>
        </p:nvCxnSpPr>
        <p:spPr>
          <a:xfrm>
            <a:off x="21961470" y="9546483"/>
            <a:ext cx="219285" cy="1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Соединительная линия уступом 620">
            <a:extLst>
              <a:ext uri="{FF2B5EF4-FFF2-40B4-BE49-F238E27FC236}">
                <a16:creationId xmlns:a16="http://schemas.microsoft.com/office/drawing/2014/main" id="{D7DE6A74-DFAC-43F8-A299-5F879BC5A3D3}"/>
              </a:ext>
            </a:extLst>
          </p:cNvPr>
          <p:cNvCxnSpPr>
            <a:cxnSpLocks/>
            <a:stCxn id="170" idx="2"/>
            <a:endCxn id="255" idx="0"/>
          </p:cNvCxnSpPr>
          <p:nvPr/>
        </p:nvCxnSpPr>
        <p:spPr>
          <a:xfrm rot="5400000">
            <a:off x="22523277" y="9155106"/>
            <a:ext cx="243112" cy="18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620">
            <a:extLst>
              <a:ext uri="{FF2B5EF4-FFF2-40B4-BE49-F238E27FC236}">
                <a16:creationId xmlns:a16="http://schemas.microsoft.com/office/drawing/2014/main" id="{C1AF5165-80FA-44C4-8382-F98E255968DE}"/>
              </a:ext>
            </a:extLst>
          </p:cNvPr>
          <p:cNvCxnSpPr>
            <a:cxnSpLocks/>
            <a:stCxn id="250" idx="2"/>
            <a:endCxn id="255" idx="0"/>
          </p:cNvCxnSpPr>
          <p:nvPr/>
        </p:nvCxnSpPr>
        <p:spPr>
          <a:xfrm rot="16200000" flipH="1">
            <a:off x="21948229" y="8581886"/>
            <a:ext cx="237901" cy="11534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5F3DA993-920E-455D-B089-53AB523DD916}"/>
              </a:ext>
            </a:extLst>
          </p:cNvPr>
          <p:cNvSpPr/>
          <p:nvPr/>
        </p:nvSpPr>
        <p:spPr>
          <a:xfrm>
            <a:off x="22804229" y="10070854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Распустить и запретить ФКП (26 августа 1936) </a:t>
            </a:r>
            <a:r>
              <a:rPr lang="ru-RU" sz="100" dirty="0"/>
              <a:t>(Более того, отметив существование советско-германского пакта от 23 августа 1939 года и советское вторжение в Польшу совместно с нацистами, он принял меры против Французской коммунистической партии (ФКП), которую правительство считало организацией, способной предать: коммунистическая пресса была объявлена ​​вне закона декретом от 26 августа 1939 года о запрете публикации </a:t>
            </a:r>
            <a:r>
              <a:rPr lang="ru-RU" sz="100" dirty="0" err="1"/>
              <a:t>L'Humanité</a:t>
            </a:r>
            <a:r>
              <a:rPr lang="ru-RU" sz="100" dirty="0"/>
              <a:t> , затем французская коммунистическая партия была распущена и запрещена 26 сентября 1939 года также декретом, и, наконец, избранные представители коммунистов были лишены своих мандатов декрет-закон от 26 ноября 1939 года.)</a:t>
            </a:r>
            <a:endParaRPr lang="ru-RU" sz="700" dirty="0"/>
          </a:p>
        </p:txBody>
      </p: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0974ADD4-8D71-42A6-B540-8EB7AB71A8E5}"/>
              </a:ext>
            </a:extLst>
          </p:cNvPr>
          <p:cNvCxnSpPr>
            <a:cxnSpLocks/>
            <a:stCxn id="298" idx="3"/>
            <a:endCxn id="292" idx="1"/>
          </p:cNvCxnSpPr>
          <p:nvPr/>
        </p:nvCxnSpPr>
        <p:spPr>
          <a:xfrm flipV="1">
            <a:off x="22527384" y="10340854"/>
            <a:ext cx="276845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595">
            <a:extLst>
              <a:ext uri="{FF2B5EF4-FFF2-40B4-BE49-F238E27FC236}">
                <a16:creationId xmlns:a16="http://schemas.microsoft.com/office/drawing/2014/main" id="{17B9F542-5C37-4FD0-A934-886174FC99AA}"/>
              </a:ext>
            </a:extLst>
          </p:cNvPr>
          <p:cNvCxnSpPr>
            <a:cxnSpLocks/>
            <a:stCxn id="281" idx="2"/>
            <a:endCxn id="298" idx="0"/>
          </p:cNvCxnSpPr>
          <p:nvPr/>
        </p:nvCxnSpPr>
        <p:spPr>
          <a:xfrm rot="16200000" flipH="1">
            <a:off x="21654079" y="9660712"/>
            <a:ext cx="254373" cy="5659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595">
            <a:extLst>
              <a:ext uri="{FF2B5EF4-FFF2-40B4-BE49-F238E27FC236}">
                <a16:creationId xmlns:a16="http://schemas.microsoft.com/office/drawing/2014/main" id="{EA6F827D-6623-4E2D-88D1-21761465C825}"/>
              </a:ext>
            </a:extLst>
          </p:cNvPr>
          <p:cNvCxnSpPr>
            <a:cxnSpLocks/>
            <a:stCxn id="255" idx="2"/>
            <a:endCxn id="298" idx="0"/>
          </p:cNvCxnSpPr>
          <p:nvPr/>
        </p:nvCxnSpPr>
        <p:spPr>
          <a:xfrm rot="5400000">
            <a:off x="22227430" y="9654368"/>
            <a:ext cx="253280" cy="57969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620">
            <a:extLst>
              <a:ext uri="{FF2B5EF4-FFF2-40B4-BE49-F238E27FC236}">
                <a16:creationId xmlns:a16="http://schemas.microsoft.com/office/drawing/2014/main" id="{FE2DBB2C-AD2D-4EF8-82BD-4857D88BCB47}"/>
              </a:ext>
            </a:extLst>
          </p:cNvPr>
          <p:cNvCxnSpPr>
            <a:cxnSpLocks/>
            <a:stCxn id="164" idx="2"/>
            <a:endCxn id="292" idx="0"/>
          </p:cNvCxnSpPr>
          <p:nvPr/>
        </p:nvCxnSpPr>
        <p:spPr>
          <a:xfrm rot="5400000">
            <a:off x="23324499" y="8982567"/>
            <a:ext cx="1031180" cy="1145394"/>
          </a:xfrm>
          <a:prstGeom prst="bentConnector3">
            <a:avLst>
              <a:gd name="adj1" fmla="val 995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D8D2E24E-786E-46D3-A5A8-8381FB3DAA16}"/>
              </a:ext>
            </a:extLst>
          </p:cNvPr>
          <p:cNvSpPr/>
          <p:nvPr/>
        </p:nvSpPr>
        <p:spPr>
          <a:xfrm>
            <a:off x="22804382" y="769956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правыми партиями </a:t>
            </a:r>
            <a:br>
              <a:rPr lang="ru-RU" sz="700" dirty="0"/>
            </a:br>
            <a:r>
              <a:rPr lang="ru-RU" sz="200" dirty="0"/>
              <a:t>(Окончательное поражение Народного фронта произошло в </a:t>
            </a:r>
            <a:r>
              <a:rPr lang="ru-RU" sz="200" dirty="0" err="1"/>
              <a:t>сентябре.декабрь</a:t>
            </a:r>
            <a:r>
              <a:rPr lang="ru-RU" sz="200" dirty="0"/>
              <a:t> 1938 </a:t>
            </a:r>
            <a:r>
              <a:rPr lang="ru-RU" sz="200" dirty="0" err="1"/>
              <a:t>г.с</a:t>
            </a:r>
            <a:r>
              <a:rPr lang="ru-RU" sz="200" dirty="0"/>
              <a:t> приходом к власти Эдуарда Даладье , который объединился с правыми, а не с </a:t>
            </a:r>
            <a:r>
              <a:rPr lang="ru-RU" sz="200" dirty="0" err="1"/>
              <a:t>СФИО.Очень</a:t>
            </a:r>
            <a:r>
              <a:rPr lang="ru-RU" sz="200" dirty="0"/>
              <a:t> привязанная к частной собственности и секуляризму , сторонница таможенного режима свободной торговли, она стала промежуточной партией между левыми и правыми , способной вступить в союз с социалистами или консерваторами в зависимости от обстоятельств.)</a:t>
            </a:r>
            <a:endParaRPr lang="ru-RU" sz="700" dirty="0"/>
          </a:p>
        </p:txBody>
      </p: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id="{0F6079AB-2B6A-48BA-A6B2-6CBB1793EA6D}"/>
              </a:ext>
            </a:extLst>
          </p:cNvPr>
          <p:cNvCxnSpPr>
            <a:cxnSpLocks/>
            <a:stCxn id="325" idx="2"/>
            <a:endCxn id="292" idx="0"/>
          </p:cNvCxnSpPr>
          <p:nvPr/>
        </p:nvCxnSpPr>
        <p:spPr>
          <a:xfrm flipH="1">
            <a:off x="23267392" y="8239565"/>
            <a:ext cx="153" cy="183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039B1A31-9DF9-40D7-94C8-51A7F5763C6E}"/>
              </a:ext>
            </a:extLst>
          </p:cNvPr>
          <p:cNvSpPr/>
          <p:nvPr/>
        </p:nvSpPr>
        <p:spPr>
          <a:xfrm>
            <a:off x="22804229" y="613948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Объявить ВКТ вне закона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22906412-85F8-4C4C-9CA2-1C755ECC0F70}"/>
              </a:ext>
            </a:extLst>
          </p:cNvPr>
          <p:cNvSpPr/>
          <p:nvPr/>
        </p:nvSpPr>
        <p:spPr>
          <a:xfrm>
            <a:off x="23383710" y="691197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Реформы </a:t>
            </a:r>
            <a:r>
              <a:rPr lang="ru-RU" sz="700" dirty="0" err="1"/>
              <a:t>Рейно</a:t>
            </a:r>
            <a:r>
              <a:rPr lang="ru-RU" sz="700" dirty="0"/>
              <a:t> </a:t>
            </a:r>
            <a:r>
              <a:rPr lang="ru-RU" sz="100" dirty="0"/>
              <a:t>(Несмотря на столкновения с ведущими политиками, </a:t>
            </a:r>
            <a:r>
              <a:rPr lang="ru-RU" sz="100" dirty="0" err="1"/>
              <a:t>Рейно</a:t>
            </a:r>
            <a:r>
              <a:rPr lang="ru-RU" sz="100" dirty="0"/>
              <a:t> мечтал занять должность министра финансов. Он был сторонником радикально-либеральной экономической политики, которая, по его мнению, позволила бы вывести французскую экономику из застоя. Он предлагал отказаться от избыточной государственной регулировки, в том числе отказаться от 40-часовой рабочей недели[7]. Понятие «дерегуляция» было очень популярным среди французских предпринимателей, и </a:t>
            </a:r>
            <a:r>
              <a:rPr lang="ru-RU" sz="100" dirty="0" err="1"/>
              <a:t>Рейно</a:t>
            </a:r>
            <a:r>
              <a:rPr lang="ru-RU" sz="100" dirty="0"/>
              <a:t> считал, что дерегуляция — лучший способ для Франции вернуть доверие инвесторов. Правительство Л. Блюма пало в 1938 году в результате попыток Блюма расширить регулирующие полномочия правительства; во Франции созрела широкая поддержка альтернативных подходов, подобных тому, сторонником которого был </a:t>
            </a:r>
            <a:r>
              <a:rPr lang="ru-RU" sz="100" dirty="0" err="1"/>
              <a:t>Рейно.Поль</a:t>
            </a:r>
            <a:r>
              <a:rPr lang="ru-RU" sz="100" dirty="0"/>
              <a:t> </a:t>
            </a:r>
            <a:r>
              <a:rPr lang="ru-RU" sz="100" dirty="0" err="1"/>
              <a:t>Маршандо</a:t>
            </a:r>
            <a:r>
              <a:rPr lang="ru-RU" sz="100" dirty="0"/>
              <a:t>, которого Даладье первоначально назначил министром финансов, предложил умеренную программу экономических реформ, которая не удовлетворила Даладье. </a:t>
            </a:r>
            <a:r>
              <a:rPr lang="ru-RU" sz="100" dirty="0" err="1"/>
              <a:t>Рейно</a:t>
            </a:r>
            <a:r>
              <a:rPr lang="ru-RU" sz="100" dirty="0"/>
              <a:t> и Даладье обменялись министерскими портфелями, в результате чего </a:t>
            </a:r>
            <a:r>
              <a:rPr lang="ru-RU" sz="100" dirty="0" err="1"/>
              <a:t>Рейно</a:t>
            </a:r>
            <a:r>
              <a:rPr lang="ru-RU" sz="100" dirty="0"/>
              <a:t> удачно осуществил свои радикальные либеральные экономические реформы. Благодаря успеху реформ правительство выдержало кратковременное жёсткое противостояние с оппозицией. </a:t>
            </a:r>
            <a:r>
              <a:rPr lang="ru-RU" sz="100" dirty="0" err="1"/>
              <a:t>Рейно</a:t>
            </a:r>
            <a:r>
              <a:rPr lang="ru-RU" sz="100" dirty="0"/>
              <a:t> обратился напрямую к деловому миру Франции: «Мы живём в капиталистической системе. Чтобы она функционировала, мы должны соблюдать законы. Есть законы прибыли, индивидуального риска, свободных рынков и роста через конкуренцию»[8].Реформы </a:t>
            </a:r>
            <a:r>
              <a:rPr lang="ru-RU" sz="100" dirty="0" err="1"/>
              <a:t>Рейно</a:t>
            </a:r>
            <a:r>
              <a:rPr lang="ru-RU" sz="100" dirty="0"/>
              <a:t> оказались исключительно успешными; была внедрена программа строгой экономии (хотя расходы на вооружение не были сокращены), в связи с чем французские запасы возросли с 37 млрд франков в сентябре 1938 г. до 48 млрд франков год спустя, накануне войны. Более важен тот факт, что промышленное производство Франции подскочило от 76 % до 100 % (за эталон принят уровень 1929 г.) с октября 1938 по май 1939 года[9]. К началу войны, однако, </a:t>
            </a:r>
            <a:r>
              <a:rPr lang="ru-RU" sz="100" dirty="0" err="1"/>
              <a:t>Рейно</a:t>
            </a:r>
            <a:r>
              <a:rPr lang="ru-RU" sz="100" dirty="0"/>
              <a:t> не стремился добиться роста французской экономики любой ценой; он считал, что излишний прирост расходов перед войной сыграет пагубную роль для французской экономики.)</a:t>
            </a:r>
            <a:endParaRPr lang="ru-RU" sz="700" dirty="0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B8D98E45-8B47-492C-A591-277A37E8B5E3}"/>
              </a:ext>
            </a:extLst>
          </p:cNvPr>
          <p:cNvSpPr/>
          <p:nvPr/>
        </p:nvSpPr>
        <p:spPr>
          <a:xfrm>
            <a:off x="23383710" y="53343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Заручиться поддержкой двухсот семей </a:t>
            </a:r>
            <a:r>
              <a:rPr lang="ru-RU" sz="200" dirty="0"/>
              <a:t>(Во время радикального конгресса в Нанте в 1934 году он выдвинул тему « Двести семей », подхваченную крайне правыми и коммунистами ( «Двести семей — хозяева французской экономики и, по сути, французской политики». ).)</a:t>
            </a:r>
            <a:endParaRPr lang="ru-RU" sz="800" dirty="0"/>
          </a:p>
        </p:txBody>
      </p:sp>
      <p:cxnSp>
        <p:nvCxnSpPr>
          <p:cNvPr id="342" name="Соединительная линия уступом 620">
            <a:extLst>
              <a:ext uri="{FF2B5EF4-FFF2-40B4-BE49-F238E27FC236}">
                <a16:creationId xmlns:a16="http://schemas.microsoft.com/office/drawing/2014/main" id="{AAA93477-EE0A-418B-B2F0-57D36BD451FE}"/>
              </a:ext>
            </a:extLst>
          </p:cNvPr>
          <p:cNvCxnSpPr>
            <a:cxnSpLocks/>
            <a:stCxn id="133" idx="2"/>
            <a:endCxn id="174" idx="0"/>
          </p:cNvCxnSpPr>
          <p:nvPr/>
        </p:nvCxnSpPr>
        <p:spPr>
          <a:xfrm rot="5400000">
            <a:off x="22833202" y="4898854"/>
            <a:ext cx="247594" cy="626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B60AFE74-C094-431C-B59B-9475B2D0CB89}"/>
              </a:ext>
            </a:extLst>
          </p:cNvPr>
          <p:cNvCxnSpPr>
            <a:cxnSpLocks/>
            <a:stCxn id="338" idx="2"/>
            <a:endCxn id="325" idx="0"/>
          </p:cNvCxnSpPr>
          <p:nvPr/>
        </p:nvCxnSpPr>
        <p:spPr>
          <a:xfrm>
            <a:off x="23267392" y="6679486"/>
            <a:ext cx="153" cy="1020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Соединительная линия уступом 620">
            <a:extLst>
              <a:ext uri="{FF2B5EF4-FFF2-40B4-BE49-F238E27FC236}">
                <a16:creationId xmlns:a16="http://schemas.microsoft.com/office/drawing/2014/main" id="{697133AB-F3D7-45F0-A24C-FD3E360A4A53}"/>
              </a:ext>
            </a:extLst>
          </p:cNvPr>
          <p:cNvCxnSpPr>
            <a:cxnSpLocks/>
            <a:stCxn id="133" idx="2"/>
            <a:endCxn id="341" idx="0"/>
          </p:cNvCxnSpPr>
          <p:nvPr/>
        </p:nvCxnSpPr>
        <p:spPr>
          <a:xfrm rot="16200000" flipH="1">
            <a:off x="23435395" y="4922821"/>
            <a:ext cx="246163" cy="576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>
            <a:extLst>
              <a:ext uri="{FF2B5EF4-FFF2-40B4-BE49-F238E27FC236}">
                <a16:creationId xmlns:a16="http://schemas.microsoft.com/office/drawing/2014/main" id="{BAAA2F89-91A6-4DB2-AA17-EEC23CC98086}"/>
              </a:ext>
            </a:extLst>
          </p:cNvPr>
          <p:cNvCxnSpPr>
            <a:cxnSpLocks/>
            <a:stCxn id="133" idx="2"/>
            <a:endCxn id="338" idx="0"/>
          </p:cNvCxnSpPr>
          <p:nvPr/>
        </p:nvCxnSpPr>
        <p:spPr>
          <a:xfrm flipH="1">
            <a:off x="23267392" y="5088137"/>
            <a:ext cx="2687" cy="1051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>
            <a:extLst>
              <a:ext uri="{FF2B5EF4-FFF2-40B4-BE49-F238E27FC236}">
                <a16:creationId xmlns:a16="http://schemas.microsoft.com/office/drawing/2014/main" id="{CD91A577-6B59-420D-AE2C-A596614BEB27}"/>
              </a:ext>
            </a:extLst>
          </p:cNvPr>
          <p:cNvCxnSpPr>
            <a:cxnSpLocks/>
            <a:stCxn id="341" idx="2"/>
            <a:endCxn id="339" idx="0"/>
          </p:cNvCxnSpPr>
          <p:nvPr/>
        </p:nvCxnSpPr>
        <p:spPr>
          <a:xfrm>
            <a:off x="23846873" y="5874300"/>
            <a:ext cx="0" cy="10376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4BD6CA6D-59EF-4285-8DB8-9D3DF4AF062D}"/>
              </a:ext>
            </a:extLst>
          </p:cNvPr>
          <p:cNvSpPr/>
          <p:nvPr/>
        </p:nvSpPr>
        <p:spPr>
          <a:xfrm>
            <a:off x="21599619" y="1084768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правительство народного фронта</a:t>
            </a:r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31D3CB84-76C9-4864-9105-062CA9BFE297}"/>
              </a:ext>
            </a:extLst>
          </p:cNvPr>
          <p:cNvSpPr/>
          <p:nvPr/>
        </p:nvSpPr>
        <p:spPr>
          <a:xfrm>
            <a:off x="22807110" y="1084768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помощь Финляндии</a:t>
            </a:r>
            <a:br>
              <a:rPr lang="ru-RU" sz="700" dirty="0"/>
            </a:br>
            <a:r>
              <a:rPr lang="ru-RU" sz="200" dirty="0"/>
              <a:t>Французские правые занимали двойственную позицию по отношению к войне в конце 1939 — начале 1940 гг., считая более значительной угрозой СССР[10]. Зимняя война между СССР и Финляндией в значительной мере сняла эту проблему; Даладье отказался послать помощь финнам, в то время как война с Германией продолжилась. Известие о советско-финском перемирии в марте 1940 г. заставило </a:t>
            </a:r>
            <a:r>
              <a:rPr lang="ru-RU" sz="200" dirty="0" err="1"/>
              <a:t>Фландена</a:t>
            </a:r>
            <a:r>
              <a:rPr lang="ru-RU" sz="200" dirty="0"/>
              <a:t> и Лаваля провести тайные заседания законодательного органа, который денонсировал действия Даладье; правительство пало 19 марта. Через два дня </a:t>
            </a:r>
            <a:r>
              <a:rPr lang="ru-RU" sz="200" dirty="0" err="1"/>
              <a:t>Рейно</a:t>
            </a:r>
            <a:r>
              <a:rPr lang="ru-RU" sz="200" dirty="0"/>
              <a:t> был назначен премьер-министром Франции.</a:t>
            </a:r>
            <a:endParaRPr lang="ru-RU" sz="700" dirty="0"/>
          </a:p>
        </p:txBody>
      </p:sp>
      <p:cxnSp>
        <p:nvCxnSpPr>
          <p:cNvPr id="375" name="Прямая со стрелкой 374">
            <a:extLst>
              <a:ext uri="{FF2B5EF4-FFF2-40B4-BE49-F238E27FC236}">
                <a16:creationId xmlns:a16="http://schemas.microsoft.com/office/drawing/2014/main" id="{03BE9C6F-4E32-451C-8319-FB67E3055A4B}"/>
              </a:ext>
            </a:extLst>
          </p:cNvPr>
          <p:cNvCxnSpPr>
            <a:cxnSpLocks/>
            <a:stCxn id="292" idx="2"/>
            <a:endCxn id="374" idx="0"/>
          </p:cNvCxnSpPr>
          <p:nvPr/>
        </p:nvCxnSpPr>
        <p:spPr>
          <a:xfrm>
            <a:off x="23267392" y="10610854"/>
            <a:ext cx="2881" cy="236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>
            <a:extLst>
              <a:ext uri="{FF2B5EF4-FFF2-40B4-BE49-F238E27FC236}">
                <a16:creationId xmlns:a16="http://schemas.microsoft.com/office/drawing/2014/main" id="{62F5D9F9-5493-4334-BBE7-260DE148227F}"/>
              </a:ext>
            </a:extLst>
          </p:cNvPr>
          <p:cNvCxnSpPr>
            <a:cxnSpLocks/>
            <a:stCxn id="298" idx="2"/>
            <a:endCxn id="373" idx="0"/>
          </p:cNvCxnSpPr>
          <p:nvPr/>
        </p:nvCxnSpPr>
        <p:spPr>
          <a:xfrm flipH="1">
            <a:off x="22062782" y="10610856"/>
            <a:ext cx="1440" cy="2368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620">
            <a:extLst>
              <a:ext uri="{FF2B5EF4-FFF2-40B4-BE49-F238E27FC236}">
                <a16:creationId xmlns:a16="http://schemas.microsoft.com/office/drawing/2014/main" id="{B2F3393A-0BEF-40DB-9FE6-7E8E498FE346}"/>
              </a:ext>
            </a:extLst>
          </p:cNvPr>
          <p:cNvCxnSpPr>
            <a:cxnSpLocks/>
            <a:stCxn id="135" idx="2"/>
            <a:endCxn id="252" idx="0"/>
          </p:cNvCxnSpPr>
          <p:nvPr/>
        </p:nvCxnSpPr>
        <p:spPr>
          <a:xfrm rot="5400000">
            <a:off x="18969588" y="5326509"/>
            <a:ext cx="1041162" cy="567358"/>
          </a:xfrm>
          <a:prstGeom prst="bentConnector3">
            <a:avLst>
              <a:gd name="adj1" fmla="val 117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B7EF2F35-AE4B-437A-B750-6661419BBD66}"/>
              </a:ext>
            </a:extLst>
          </p:cNvPr>
          <p:cNvSpPr/>
          <p:nvPr/>
        </p:nvSpPr>
        <p:spPr>
          <a:xfrm>
            <a:off x="18177412" y="690549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Сближение с Великобританией</a:t>
            </a:r>
          </a:p>
        </p:txBody>
      </p: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E27578F-0014-4A91-BF3F-A12DDE66D029}"/>
              </a:ext>
            </a:extLst>
          </p:cNvPr>
          <p:cNvCxnSpPr>
            <a:cxnSpLocks/>
            <a:stCxn id="313" idx="3"/>
            <a:endCxn id="388" idx="1"/>
          </p:cNvCxnSpPr>
          <p:nvPr/>
        </p:nvCxnSpPr>
        <p:spPr>
          <a:xfrm flipV="1">
            <a:off x="17970621" y="7175493"/>
            <a:ext cx="206791" cy="3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620">
            <a:extLst>
              <a:ext uri="{FF2B5EF4-FFF2-40B4-BE49-F238E27FC236}">
                <a16:creationId xmlns:a16="http://schemas.microsoft.com/office/drawing/2014/main" id="{55642911-B8AF-49FD-A940-6D13780BB219}"/>
              </a:ext>
            </a:extLst>
          </p:cNvPr>
          <p:cNvCxnSpPr>
            <a:cxnSpLocks/>
            <a:stCxn id="306" idx="2"/>
            <a:endCxn id="388" idx="0"/>
          </p:cNvCxnSpPr>
          <p:nvPr/>
        </p:nvCxnSpPr>
        <p:spPr>
          <a:xfrm rot="16200000" flipH="1">
            <a:off x="18237462" y="6502379"/>
            <a:ext cx="240789" cy="565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E41A7CDB-1C2E-4968-B5CB-0A281170D1CA}"/>
              </a:ext>
            </a:extLst>
          </p:cNvPr>
          <p:cNvSpPr/>
          <p:nvPr/>
        </p:nvSpPr>
        <p:spPr>
          <a:xfrm>
            <a:off x="18743327" y="7699565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Соглашение об экономическом сотрудничестве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52313686-5954-44F1-BB1D-5041618007EA}"/>
              </a:ext>
            </a:extLst>
          </p:cNvPr>
          <p:cNvSpPr/>
          <p:nvPr/>
        </p:nvSpPr>
        <p:spPr>
          <a:xfrm>
            <a:off x="17033834" y="849446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Возродить договорённости Малой Антанты (ЧС, Румыния и Польша)</a:t>
            </a:r>
          </a:p>
        </p:txBody>
      </p:sp>
      <p:cxnSp>
        <p:nvCxnSpPr>
          <p:cNvPr id="398" name="Соединительная линия уступом 620">
            <a:extLst>
              <a:ext uri="{FF2B5EF4-FFF2-40B4-BE49-F238E27FC236}">
                <a16:creationId xmlns:a16="http://schemas.microsoft.com/office/drawing/2014/main" id="{B49A96A6-8219-4B61-A1C7-9C4BA9B1047F}"/>
              </a:ext>
            </a:extLst>
          </p:cNvPr>
          <p:cNvCxnSpPr>
            <a:cxnSpLocks/>
            <a:stCxn id="314" idx="2"/>
            <a:endCxn id="397" idx="0"/>
          </p:cNvCxnSpPr>
          <p:nvPr/>
        </p:nvCxnSpPr>
        <p:spPr>
          <a:xfrm rot="16200000" flipH="1">
            <a:off x="17099313" y="8096778"/>
            <a:ext cx="248199" cy="5471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2EAD09FF-9F90-4DDC-94ED-FA08001242F8}"/>
              </a:ext>
            </a:extLst>
          </p:cNvPr>
          <p:cNvSpPr/>
          <p:nvPr/>
        </p:nvSpPr>
        <p:spPr>
          <a:xfrm>
            <a:off x="17631907" y="771145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Совместные исследования</a:t>
            </a:r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F9F8C0A4-5D92-4B8C-88C8-2F674B707FC6}"/>
              </a:ext>
            </a:extLst>
          </p:cNvPr>
          <p:cNvSpPr/>
          <p:nvPr/>
        </p:nvSpPr>
        <p:spPr>
          <a:xfrm>
            <a:off x="17033833" y="927852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Антанты на север (пригласить Польшу)</a:t>
            </a:r>
          </a:p>
        </p:txBody>
      </p:sp>
      <p:cxnSp>
        <p:nvCxnSpPr>
          <p:cNvPr id="406" name="Соединительная линия уступом 595">
            <a:extLst>
              <a:ext uri="{FF2B5EF4-FFF2-40B4-BE49-F238E27FC236}">
                <a16:creationId xmlns:a16="http://schemas.microsoft.com/office/drawing/2014/main" id="{8F1E404B-7FD1-4E2F-A5A8-061075B8B058}"/>
              </a:ext>
            </a:extLst>
          </p:cNvPr>
          <p:cNvCxnSpPr>
            <a:cxnSpLocks/>
            <a:stCxn id="313" idx="2"/>
            <a:endCxn id="402" idx="0"/>
          </p:cNvCxnSpPr>
          <p:nvPr/>
        </p:nvCxnSpPr>
        <p:spPr>
          <a:xfrm rot="16200000" flipH="1">
            <a:off x="17669803" y="7286189"/>
            <a:ext cx="262922" cy="5876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595">
            <a:extLst>
              <a:ext uri="{FF2B5EF4-FFF2-40B4-BE49-F238E27FC236}">
                <a16:creationId xmlns:a16="http://schemas.microsoft.com/office/drawing/2014/main" id="{DEEC95E4-664D-4956-872B-5B03FE3FF99F}"/>
              </a:ext>
            </a:extLst>
          </p:cNvPr>
          <p:cNvCxnSpPr>
            <a:cxnSpLocks/>
            <a:stCxn id="388" idx="2"/>
            <a:endCxn id="402" idx="0"/>
          </p:cNvCxnSpPr>
          <p:nvPr/>
        </p:nvCxnSpPr>
        <p:spPr>
          <a:xfrm rot="5400000">
            <a:off x="18234842" y="7305722"/>
            <a:ext cx="265963" cy="5455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620">
            <a:extLst>
              <a:ext uri="{FF2B5EF4-FFF2-40B4-BE49-F238E27FC236}">
                <a16:creationId xmlns:a16="http://schemas.microsoft.com/office/drawing/2014/main" id="{2705B1A0-3AEF-40FD-AB89-93E48B08DB7B}"/>
              </a:ext>
            </a:extLst>
          </p:cNvPr>
          <p:cNvCxnSpPr>
            <a:cxnSpLocks/>
            <a:stCxn id="388" idx="2"/>
            <a:endCxn id="396" idx="0"/>
          </p:cNvCxnSpPr>
          <p:nvPr/>
        </p:nvCxnSpPr>
        <p:spPr>
          <a:xfrm rot="16200000" flipH="1">
            <a:off x="18796496" y="7289571"/>
            <a:ext cx="254072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C1DA7A09-32DB-4E2A-9092-2C68D2EC3AFD}"/>
              </a:ext>
            </a:extLst>
          </p:cNvPr>
          <p:cNvSpPr/>
          <p:nvPr/>
        </p:nvSpPr>
        <p:spPr>
          <a:xfrm>
            <a:off x="18174910" y="849119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Франко-Бельгийские военные соглашения</a:t>
            </a:r>
          </a:p>
        </p:txBody>
      </p:sp>
      <p:cxnSp>
        <p:nvCxnSpPr>
          <p:cNvPr id="417" name="Соединительная линия уступом 620">
            <a:extLst>
              <a:ext uri="{FF2B5EF4-FFF2-40B4-BE49-F238E27FC236}">
                <a16:creationId xmlns:a16="http://schemas.microsoft.com/office/drawing/2014/main" id="{27DA8D69-EBB9-4149-893A-82C17D5285E7}"/>
              </a:ext>
            </a:extLst>
          </p:cNvPr>
          <p:cNvCxnSpPr>
            <a:cxnSpLocks/>
            <a:stCxn id="396" idx="2"/>
            <a:endCxn id="416" idx="0"/>
          </p:cNvCxnSpPr>
          <p:nvPr/>
        </p:nvCxnSpPr>
        <p:spPr>
          <a:xfrm rot="5400000">
            <a:off x="18796467" y="8081172"/>
            <a:ext cx="251631" cy="5684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64F66869-1021-41CF-A151-1481EFE4256A}"/>
              </a:ext>
            </a:extLst>
          </p:cNvPr>
          <p:cNvSpPr/>
          <p:nvPr/>
        </p:nvSpPr>
        <p:spPr>
          <a:xfrm>
            <a:off x="18740195" y="928189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вооружения в США</a:t>
            </a:r>
          </a:p>
        </p:txBody>
      </p:sp>
      <p:cxnSp>
        <p:nvCxnSpPr>
          <p:cNvPr id="421" name="Прямая со стрелкой 420">
            <a:extLst>
              <a:ext uri="{FF2B5EF4-FFF2-40B4-BE49-F238E27FC236}">
                <a16:creationId xmlns:a16="http://schemas.microsoft.com/office/drawing/2014/main" id="{CDB84C6F-09E4-4EFF-A37E-E82F622CE24C}"/>
              </a:ext>
            </a:extLst>
          </p:cNvPr>
          <p:cNvCxnSpPr>
            <a:cxnSpLocks/>
            <a:stCxn id="396" idx="2"/>
            <a:endCxn id="420" idx="0"/>
          </p:cNvCxnSpPr>
          <p:nvPr/>
        </p:nvCxnSpPr>
        <p:spPr>
          <a:xfrm flipH="1">
            <a:off x="19203358" y="8239565"/>
            <a:ext cx="3132" cy="104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 стрелкой 423">
            <a:extLst>
              <a:ext uri="{FF2B5EF4-FFF2-40B4-BE49-F238E27FC236}">
                <a16:creationId xmlns:a16="http://schemas.microsoft.com/office/drawing/2014/main" id="{8437B75C-373A-4544-B76C-099D875C0849}"/>
              </a:ext>
            </a:extLst>
          </p:cNvPr>
          <p:cNvCxnSpPr>
            <a:cxnSpLocks/>
            <a:stCxn id="397" idx="2"/>
            <a:endCxn id="404" idx="0"/>
          </p:cNvCxnSpPr>
          <p:nvPr/>
        </p:nvCxnSpPr>
        <p:spPr>
          <a:xfrm flipH="1">
            <a:off x="17496996" y="9034463"/>
            <a:ext cx="1" cy="2440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Прямоугольник 426">
            <a:extLst>
              <a:ext uri="{FF2B5EF4-FFF2-40B4-BE49-F238E27FC236}">
                <a16:creationId xmlns:a16="http://schemas.microsoft.com/office/drawing/2014/main" id="{D0C853D5-D0D9-48BD-A71C-65ECA3551D36}"/>
              </a:ext>
            </a:extLst>
          </p:cNvPr>
          <p:cNvSpPr/>
          <p:nvPr/>
        </p:nvSpPr>
        <p:spPr>
          <a:xfrm>
            <a:off x="16486504" y="613076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наши войны за свободу</a:t>
            </a:r>
          </a:p>
        </p:txBody>
      </p:sp>
      <p:cxnSp>
        <p:nvCxnSpPr>
          <p:cNvPr id="428" name="Соединительная линия уступом 620">
            <a:extLst>
              <a:ext uri="{FF2B5EF4-FFF2-40B4-BE49-F238E27FC236}">
                <a16:creationId xmlns:a16="http://schemas.microsoft.com/office/drawing/2014/main" id="{B00486BD-A8D1-4D3B-89E5-B9BBC1B7A65F}"/>
              </a:ext>
            </a:extLst>
          </p:cNvPr>
          <p:cNvCxnSpPr>
            <a:cxnSpLocks/>
            <a:stCxn id="156" idx="2"/>
            <a:endCxn id="427" idx="0"/>
          </p:cNvCxnSpPr>
          <p:nvPr/>
        </p:nvCxnSpPr>
        <p:spPr>
          <a:xfrm rot="5400000">
            <a:off x="17098754" y="5727191"/>
            <a:ext cx="254492" cy="5526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E9E4C0DF-0A82-4286-83B2-677BEF9B53F3}"/>
              </a:ext>
            </a:extLst>
          </p:cNvPr>
          <p:cNvSpPr/>
          <p:nvPr/>
        </p:nvSpPr>
        <p:spPr>
          <a:xfrm>
            <a:off x="15908331" y="534257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помощи СССР по пакту</a:t>
            </a:r>
          </a:p>
        </p:txBody>
      </p:sp>
      <p:cxnSp>
        <p:nvCxnSpPr>
          <p:cNvPr id="441" name="Соединительная линия уступом 620">
            <a:extLst>
              <a:ext uri="{FF2B5EF4-FFF2-40B4-BE49-F238E27FC236}">
                <a16:creationId xmlns:a16="http://schemas.microsoft.com/office/drawing/2014/main" id="{DB0D75BB-69A6-4D6F-A825-7B92884BEE6C}"/>
              </a:ext>
            </a:extLst>
          </p:cNvPr>
          <p:cNvCxnSpPr>
            <a:cxnSpLocks/>
            <a:stCxn id="136" idx="2"/>
            <a:endCxn id="431" idx="0"/>
          </p:cNvCxnSpPr>
          <p:nvPr/>
        </p:nvCxnSpPr>
        <p:spPr>
          <a:xfrm rot="16200000" flipH="1">
            <a:off x="15674341" y="4645417"/>
            <a:ext cx="254435" cy="11398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B56AD38C-1726-4CA6-A4EB-B9FE865CFAE4}"/>
              </a:ext>
            </a:extLst>
          </p:cNvPr>
          <p:cNvSpPr/>
          <p:nvPr/>
        </p:nvSpPr>
        <p:spPr>
          <a:xfrm>
            <a:off x="19315170" y="533627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Повторное увеличение военного бюджета</a:t>
            </a:r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94B502B-1FBA-4050-8CC0-3E22816003DB}"/>
              </a:ext>
            </a:extLst>
          </p:cNvPr>
          <p:cNvSpPr/>
          <p:nvPr/>
        </p:nvSpPr>
        <p:spPr>
          <a:xfrm>
            <a:off x="19309242" y="690549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гражданство мусульманам</a:t>
            </a:r>
          </a:p>
        </p:txBody>
      </p:sp>
      <p:sp>
        <p:nvSpPr>
          <p:cNvPr id="446" name="Прямоугольник 445">
            <a:extLst>
              <a:ext uri="{FF2B5EF4-FFF2-40B4-BE49-F238E27FC236}">
                <a16:creationId xmlns:a16="http://schemas.microsoft.com/office/drawing/2014/main" id="{FD8AE85B-D44B-4358-8EFB-25F238C0F42A}"/>
              </a:ext>
            </a:extLst>
          </p:cNvPr>
          <p:cNvSpPr/>
          <p:nvPr/>
        </p:nvSpPr>
        <p:spPr>
          <a:xfrm>
            <a:off x="19879743" y="849967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Антифашистская политика</a:t>
            </a:r>
          </a:p>
        </p:txBody>
      </p:sp>
      <p:cxnSp>
        <p:nvCxnSpPr>
          <p:cNvPr id="450" name="Соединительная линия уступом 620">
            <a:extLst>
              <a:ext uri="{FF2B5EF4-FFF2-40B4-BE49-F238E27FC236}">
                <a16:creationId xmlns:a16="http://schemas.microsoft.com/office/drawing/2014/main" id="{118C1BA8-26E8-4EE5-B671-7B4C71332D99}"/>
              </a:ext>
            </a:extLst>
          </p:cNvPr>
          <p:cNvCxnSpPr>
            <a:cxnSpLocks/>
            <a:stCxn id="252" idx="2"/>
            <a:endCxn id="445" idx="0"/>
          </p:cNvCxnSpPr>
          <p:nvPr/>
        </p:nvCxnSpPr>
        <p:spPr>
          <a:xfrm rot="16200000" flipH="1">
            <a:off x="19372086" y="6505172"/>
            <a:ext cx="234723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Соединительная линия уступом 620">
            <a:extLst>
              <a:ext uri="{FF2B5EF4-FFF2-40B4-BE49-F238E27FC236}">
                <a16:creationId xmlns:a16="http://schemas.microsoft.com/office/drawing/2014/main" id="{C65C93F4-A64C-470D-A732-51488858BB87}"/>
              </a:ext>
            </a:extLst>
          </p:cNvPr>
          <p:cNvCxnSpPr>
            <a:cxnSpLocks/>
            <a:stCxn id="444" idx="2"/>
            <a:endCxn id="446" idx="0"/>
          </p:cNvCxnSpPr>
          <p:nvPr/>
        </p:nvCxnSpPr>
        <p:spPr>
          <a:xfrm rot="16200000" flipH="1">
            <a:off x="18748921" y="6905687"/>
            <a:ext cx="2623397" cy="564573"/>
          </a:xfrm>
          <a:prstGeom prst="bentConnector3">
            <a:avLst>
              <a:gd name="adj1" fmla="val 55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620">
            <a:extLst>
              <a:ext uri="{FF2B5EF4-FFF2-40B4-BE49-F238E27FC236}">
                <a16:creationId xmlns:a16="http://schemas.microsoft.com/office/drawing/2014/main" id="{683B48F5-2704-4D4E-B080-1C849F050CE8}"/>
              </a:ext>
            </a:extLst>
          </p:cNvPr>
          <p:cNvCxnSpPr>
            <a:cxnSpLocks/>
            <a:stCxn id="168" idx="2"/>
            <a:endCxn id="227" idx="0"/>
          </p:cNvCxnSpPr>
          <p:nvPr/>
        </p:nvCxnSpPr>
        <p:spPr>
          <a:xfrm rot="5400000">
            <a:off x="21076939" y="5723819"/>
            <a:ext cx="253393" cy="567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Прямая со стрелкой 467">
            <a:extLst>
              <a:ext uri="{FF2B5EF4-FFF2-40B4-BE49-F238E27FC236}">
                <a16:creationId xmlns:a16="http://schemas.microsoft.com/office/drawing/2014/main" id="{219D5AE1-4A88-466D-A73E-876014274608}"/>
              </a:ext>
            </a:extLst>
          </p:cNvPr>
          <p:cNvCxnSpPr>
            <a:cxnSpLocks/>
            <a:stCxn id="135" idx="2"/>
            <a:endCxn id="444" idx="0"/>
          </p:cNvCxnSpPr>
          <p:nvPr/>
        </p:nvCxnSpPr>
        <p:spPr>
          <a:xfrm>
            <a:off x="19773848" y="5089607"/>
            <a:ext cx="4485" cy="246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44702</TotalTime>
  <Words>5179</Words>
  <Application>Microsoft Office PowerPoint</Application>
  <PresentationFormat>Произвольный</PresentationFormat>
  <Paragraphs>161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2276</cp:revision>
  <dcterms:created xsi:type="dcterms:W3CDTF">2018-10-23T08:09:21Z</dcterms:created>
  <dcterms:modified xsi:type="dcterms:W3CDTF">2024-03-12T12:37:59Z</dcterms:modified>
</cp:coreProperties>
</file>