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644" autoAdjust="0"/>
  </p:normalViewPr>
  <p:slideViewPr>
    <p:cSldViewPr snapToGrid="0">
      <p:cViewPr>
        <p:scale>
          <a:sx n="90" d="100"/>
          <a:sy n="90" d="100"/>
        </p:scale>
        <p:origin x="-990" y="-341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 128"/>
          <p:cNvSpPr/>
          <p:nvPr/>
        </p:nvSpPr>
        <p:spPr>
          <a:xfrm>
            <a:off x="4717272" y="14316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пустые </a:t>
            </a:r>
            <a:r>
              <a:rPr lang="ru-RU" sz="1400" dirty="0" smtClean="0"/>
              <a:t>земли</a:t>
            </a:r>
            <a:endParaRPr lang="ru-RU" sz="800" dirty="0"/>
          </a:p>
        </p:txBody>
      </p:sp>
      <p:cxnSp>
        <p:nvCxnSpPr>
          <p:cNvPr id="138" name="Соединительная линия уступом 137"/>
          <p:cNvCxnSpPr>
            <a:stCxn id="129" idx="2"/>
            <a:endCxn id="147" idx="0"/>
          </p:cNvCxnSpPr>
          <p:nvPr/>
        </p:nvCxnSpPr>
        <p:spPr>
          <a:xfrm rot="5400000">
            <a:off x="4970230" y="2142930"/>
            <a:ext cx="436307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/>
          <p:cNvSpPr/>
          <p:nvPr/>
        </p:nvSpPr>
        <p:spPr>
          <a:xfrm>
            <a:off x="3543575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пальмового </a:t>
            </a:r>
            <a:r>
              <a:rPr lang="ru-RU" sz="1400" dirty="0" smtClean="0"/>
              <a:t>масла</a:t>
            </a:r>
            <a:endParaRPr lang="ru-RU" sz="800" dirty="0"/>
          </a:p>
        </p:txBody>
      </p:sp>
      <p:sp>
        <p:nvSpPr>
          <p:cNvPr id="300" name="Прямоугольник 299"/>
          <p:cNvSpPr/>
          <p:nvPr/>
        </p:nvSpPr>
        <p:spPr>
          <a:xfrm>
            <a:off x="8238002" y="44815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Программа </a:t>
            </a:r>
            <a:r>
              <a:rPr lang="ru-RU" sz="1400" dirty="0"/>
              <a:t>местных </a:t>
            </a:r>
            <a:r>
              <a:rPr lang="ru-RU" sz="1400" dirty="0" smtClean="0"/>
              <a:t>фермеров</a:t>
            </a:r>
            <a:endParaRPr lang="ru-RU" sz="5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5890968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</a:t>
            </a:r>
            <a:r>
              <a:rPr lang="ru-RU" sz="1400" dirty="0" smtClean="0"/>
              <a:t>Хлопка</a:t>
            </a:r>
            <a:endParaRPr lang="ru-RU" sz="800" dirty="0"/>
          </a:p>
        </p:txBody>
      </p:sp>
      <p:sp>
        <p:nvSpPr>
          <p:cNvPr id="302" name="Прямоугольник 301"/>
          <p:cNvSpPr/>
          <p:nvPr/>
        </p:nvSpPr>
        <p:spPr>
          <a:xfrm>
            <a:off x="1190722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</a:t>
            </a:r>
            <a:r>
              <a:rPr lang="ru-RU" sz="1400" dirty="0" smtClean="0"/>
              <a:t>каучука</a:t>
            </a:r>
            <a:endParaRPr lang="ru-RU" sz="1000" dirty="0"/>
          </a:p>
        </p:txBody>
      </p:sp>
      <p:sp>
        <p:nvSpPr>
          <p:cNvPr id="304" name="Прямоугольник 303"/>
          <p:cNvSpPr/>
          <p:nvPr/>
        </p:nvSpPr>
        <p:spPr>
          <a:xfrm>
            <a:off x="8238002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</a:t>
            </a:r>
            <a:r>
              <a:rPr lang="ru-RU" sz="1400" dirty="0"/>
              <a:t>сельского </a:t>
            </a:r>
            <a:r>
              <a:rPr lang="ru-RU" sz="1400" dirty="0" smtClean="0"/>
              <a:t>хозяйства</a:t>
            </a:r>
            <a:endParaRPr lang="ru-RU" sz="400" dirty="0"/>
          </a:p>
        </p:txBody>
      </p:sp>
      <p:cxnSp>
        <p:nvCxnSpPr>
          <p:cNvPr id="306" name="Соединительная линия уступом 305"/>
          <p:cNvCxnSpPr>
            <a:stCxn id="129" idx="2"/>
            <a:endCxn id="302" idx="0"/>
          </p:cNvCxnSpPr>
          <p:nvPr/>
        </p:nvCxnSpPr>
        <p:spPr>
          <a:xfrm rot="5400000">
            <a:off x="3796143" y="964163"/>
            <a:ext cx="431627" cy="35265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/>
          <p:cNvSpPr/>
          <p:nvPr/>
        </p:nvSpPr>
        <p:spPr>
          <a:xfrm>
            <a:off x="8238002" y="14313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Объединение исследовательских служб </a:t>
            </a:r>
            <a:r>
              <a:rPr lang="en-US" sz="1400" dirty="0" smtClean="0"/>
              <a:t>INEAC</a:t>
            </a:r>
            <a:endParaRPr lang="ru-RU" sz="8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232361" y="366576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 err="1" smtClean="0"/>
              <a:t>Auguste</a:t>
            </a:r>
            <a:r>
              <a:rPr lang="en-US" sz="800" dirty="0" smtClean="0"/>
              <a:t> </a:t>
            </a:r>
            <a:r>
              <a:rPr lang="en-US" sz="800" dirty="0" err="1"/>
              <a:t>Tilkens</a:t>
            </a:r>
            <a:r>
              <a:rPr lang="ru-RU" sz="800" dirty="0" smtClean="0"/>
              <a:t> как генерал 2 уровня 2 атака, 3 защита, 1 логистика и 2 планирование. Можно призвать решением во время войны.</a:t>
            </a:r>
            <a:endParaRPr lang="ru-RU" sz="800" dirty="0"/>
          </a:p>
        </p:txBody>
      </p:sp>
      <p:cxnSp>
        <p:nvCxnSpPr>
          <p:cNvPr id="311" name="Соединительная линия уступом 310"/>
          <p:cNvCxnSpPr>
            <a:stCxn id="129" idx="2"/>
            <a:endCxn id="304" idx="0"/>
          </p:cNvCxnSpPr>
          <p:nvPr/>
        </p:nvCxnSpPr>
        <p:spPr>
          <a:xfrm rot="16200000" flipH="1">
            <a:off x="7317443" y="969413"/>
            <a:ext cx="436306" cy="35207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9417195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Экспорт Урана в США </a:t>
            </a:r>
            <a:r>
              <a:rPr lang="ru-RU" sz="500" dirty="0" smtClean="0"/>
              <a:t>(Бельгийское </a:t>
            </a:r>
            <a:r>
              <a:rPr lang="ru-RU" sz="500" dirty="0"/>
              <a:t>Конго было основным экспортером урана в США во время Второй мировой войны (а также во время холодной войны ), в основном благодаря руднику </a:t>
            </a:r>
            <a:r>
              <a:rPr lang="ru-RU" sz="500" dirty="0" err="1"/>
              <a:t>Шинколобверан</a:t>
            </a:r>
            <a:r>
              <a:rPr lang="ru-RU" sz="500" dirty="0"/>
              <a:t>, необходимый для разработки Манхэттенского проекта , а также Хиросимы , поступил из </a:t>
            </a:r>
            <a:r>
              <a:rPr lang="ru-RU" sz="500" dirty="0" err="1"/>
              <a:t>колонии.и</a:t>
            </a:r>
            <a:r>
              <a:rPr lang="ru-RU" sz="500" dirty="0"/>
              <a:t> Нагасаки о бросании бомб </a:t>
            </a:r>
            <a:r>
              <a:rPr lang="ru-RU" sz="500" dirty="0" err="1"/>
              <a:t>атомикоэна</a:t>
            </a:r>
            <a:r>
              <a:rPr lang="ru-RU" sz="500" dirty="0"/>
              <a:t> в [33] [34] . Это уран из Конго, США отправили войска в Конго и для улучшения инфраструктуры рудников в порт)</a:t>
            </a:r>
          </a:p>
        </p:txBody>
      </p:sp>
      <p:sp>
        <p:nvSpPr>
          <p:cNvPr id="328" name="Прямоугольник 327"/>
          <p:cNvSpPr/>
          <p:nvPr/>
        </p:nvSpPr>
        <p:spPr>
          <a:xfrm>
            <a:off x="13065684" y="58504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Девальвация </a:t>
            </a:r>
            <a:r>
              <a:rPr lang="ru-RU" sz="1400" dirty="0" err="1" smtClean="0"/>
              <a:t>Коглолезского</a:t>
            </a:r>
            <a:r>
              <a:rPr lang="ru-RU" sz="1400" dirty="0" smtClean="0"/>
              <a:t> франка </a:t>
            </a:r>
            <a:r>
              <a:rPr lang="ru-RU" sz="500" dirty="0"/>
              <a:t>(Лондон по просьбе Бельгийского Конго было решено принять участие в усилиях союзников [37] . Британцы проявляли особый интерес к участию Конго, главным образом потому, что теперь это была одна из немногих возможностей для получения различного сырья (особенно каучука). Бельгия приняла пакт и выполнила требования Великобритании, включая девальвацию конголезского франка .)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7058703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добычу в шахтах </a:t>
            </a:r>
            <a:r>
              <a:rPr lang="ru-RU" sz="1400" dirty="0" err="1" smtClean="0"/>
              <a:t>Катанги</a:t>
            </a:r>
            <a:r>
              <a:rPr lang="ru-RU" sz="1400" dirty="0" smtClean="0"/>
              <a:t> </a:t>
            </a:r>
            <a:r>
              <a:rPr lang="ru-RU" sz="500" dirty="0" smtClean="0"/>
              <a:t>(Между 1938 и 1944 годами в </a:t>
            </a:r>
            <a:r>
              <a:rPr lang="ru-RU" sz="500" dirty="0" err="1" smtClean="0"/>
              <a:t>Union</a:t>
            </a:r>
            <a:r>
              <a:rPr lang="ru-RU" sz="500" dirty="0" smtClean="0"/>
              <a:t> </a:t>
            </a:r>
            <a:r>
              <a:rPr lang="ru-RU" sz="500" dirty="0" err="1" smtClean="0"/>
              <a:t>Minière</a:t>
            </a:r>
            <a:r>
              <a:rPr lang="ru-RU" sz="500" dirty="0" smtClean="0"/>
              <a:t> </a:t>
            </a:r>
            <a:r>
              <a:rPr lang="ru-RU" sz="500" dirty="0" err="1" smtClean="0"/>
              <a:t>du</a:t>
            </a:r>
            <a:r>
              <a:rPr lang="ru-RU" sz="500" dirty="0" smtClean="0"/>
              <a:t> </a:t>
            </a:r>
            <a:r>
              <a:rPr lang="ru-RU" sz="500" dirty="0" err="1" smtClean="0"/>
              <a:t>Haut</a:t>
            </a:r>
            <a:r>
              <a:rPr lang="ru-RU" sz="500" dirty="0" smtClean="0"/>
              <a:t> </a:t>
            </a:r>
            <a:r>
              <a:rPr lang="ru-RU" sz="500" dirty="0" err="1" smtClean="0"/>
              <a:t>Katanga</a:t>
            </a:r>
            <a:r>
              <a:rPr lang="ru-RU" sz="500" dirty="0" smtClean="0"/>
              <a:t> было израсходовано 25 000 49 000 сотрудников [38] . Они увеличили количество часов персонала, а также повысили скорость работы и цели. В результате протесты рабочих начались вокруг колоний)</a:t>
            </a:r>
            <a:endParaRPr lang="ru-RU" sz="500" dirty="0"/>
          </a:p>
        </p:txBody>
      </p:sp>
      <p:sp>
        <p:nvSpPr>
          <p:cNvPr id="333" name="Прямоугольник 332"/>
          <p:cNvSpPr/>
          <p:nvPr/>
        </p:nvSpPr>
        <p:spPr>
          <a:xfrm>
            <a:off x="13350762" y="46270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военный налог </a:t>
            </a:r>
            <a:r>
              <a:rPr lang="ru-RU" sz="500" dirty="0"/>
              <a:t>(Беспорядки среди белого населения также усилились, поскольку «военный налог» увеличился на 40%.)</a:t>
            </a:r>
          </a:p>
        </p:txBody>
      </p:sp>
      <p:sp>
        <p:nvSpPr>
          <p:cNvPr id="339" name="Прямоугольник 338"/>
          <p:cNvSpPr/>
          <p:nvPr/>
        </p:nvSpPr>
        <p:spPr>
          <a:xfrm>
            <a:off x="13350762" y="7200771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Но чрезмерная работа, которую колониальное правительство требовало от конголезских рабочих, привело к нескольким забастовкам и конфликтам среди рабочих. Белые не имели права создавать союзы до начала войны , но во время войны это изменилось. Они начали требовать повышения заработной платы и улучшения условий труда, и вскоре за ними последовали черные рабочие с аналогичными требованиями. В 1941 году в колонии белых рабочих была предпринята попытка призыва к всеобщей забастовке , но безуспешно [39] . В декабре 1941 года черные горняки забастовали в </a:t>
            </a:r>
            <a:r>
              <a:rPr lang="ru-RU" sz="300" dirty="0" err="1"/>
              <a:t>Катанге</a:t>
            </a:r>
            <a:r>
              <a:rPr lang="ru-RU" sz="300" dirty="0"/>
              <a:t>, в том числе в </a:t>
            </a:r>
            <a:r>
              <a:rPr lang="ru-RU" sz="300" dirty="0" err="1"/>
              <a:t>Жадовиле</a:t>
            </a:r>
            <a:r>
              <a:rPr lang="ru-RU" sz="300" dirty="0"/>
              <a:t> и </a:t>
            </a:r>
            <a:r>
              <a:rPr lang="ru-RU" sz="300" dirty="0" err="1"/>
              <a:t>Элизабетвиле</a:t>
            </a:r>
            <a:r>
              <a:rPr lang="ru-RU" sz="300" dirty="0"/>
              <a:t> . Их требованием было повышение заработной платы с 1,5 до 2 франков [40].[41] . Забастовка началась 3 декабря, и 1400 сотрудников уволились на следующий день [39] . Антиколониальные и антирасистские вопросы также усилили </a:t>
            </a:r>
            <a:r>
              <a:rPr lang="ru-RU" sz="300" dirty="0" err="1"/>
              <a:t>забастовку.Правительство</a:t>
            </a:r>
            <a:r>
              <a:rPr lang="ru-RU" sz="300" dirty="0"/>
              <a:t> провело несколько массовых убийств, чтобы остановить забастовку: военные </a:t>
            </a:r>
            <a:r>
              <a:rPr lang="ru-RU" sz="300" dirty="0" err="1"/>
              <a:t>Жадотвиля</a:t>
            </a:r>
            <a:r>
              <a:rPr lang="ru-RU" sz="300" dirty="0"/>
              <a:t> убили 15 рабочих и пригласили лидера забастовки </a:t>
            </a:r>
            <a:r>
              <a:rPr lang="ru-RU" sz="300" dirty="0" err="1"/>
              <a:t>Элизабетвилля</a:t>
            </a:r>
            <a:r>
              <a:rPr lang="ru-RU" sz="300" dirty="0"/>
              <a:t> Леонарда </a:t>
            </a:r>
            <a:r>
              <a:rPr lang="ru-RU" sz="300" dirty="0" err="1"/>
              <a:t>Мпойи</a:t>
            </a:r>
            <a:r>
              <a:rPr lang="ru-RU" sz="300" dirty="0"/>
              <a:t> для переговоров, а когда они отклонили сделку, он был застрелен губернатором Амуром Мароном . Спустя примерно 70 или 80 рабочих были убиты на футбольном стадионе [39] [38] [42] .</a:t>
            </a:r>
          </a:p>
        </p:txBody>
      </p:sp>
      <p:sp>
        <p:nvSpPr>
          <p:cNvPr id="340" name="Прямоугольник 339"/>
          <p:cNvSpPr/>
          <p:nvPr/>
        </p:nvSpPr>
        <p:spPr>
          <a:xfrm>
            <a:off x="10585216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школьное образование</a:t>
            </a:r>
            <a:endParaRPr lang="ru-RU" sz="500" dirty="0"/>
          </a:p>
        </p:txBody>
      </p:sp>
      <p:sp>
        <p:nvSpPr>
          <p:cNvPr id="341" name="Прямоугольник 340"/>
          <p:cNvSpPr/>
          <p:nvPr/>
        </p:nvSpPr>
        <p:spPr>
          <a:xfrm>
            <a:off x="10590855" y="44815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медицинского факультета</a:t>
            </a:r>
            <a:endParaRPr lang="ru-RU" sz="500" dirty="0"/>
          </a:p>
        </p:txBody>
      </p:sp>
      <p:sp>
        <p:nvSpPr>
          <p:cNvPr id="342" name="Прямоугольник 341"/>
          <p:cNvSpPr/>
          <p:nvPr/>
        </p:nvSpPr>
        <p:spPr>
          <a:xfrm>
            <a:off x="4717272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Больничных диспансеров</a:t>
            </a:r>
            <a:endParaRPr lang="ru-RU" sz="500" dirty="0"/>
          </a:p>
        </p:txBody>
      </p:sp>
      <p:cxnSp>
        <p:nvCxnSpPr>
          <p:cNvPr id="343" name="Соединительная линия уступом 342"/>
          <p:cNvCxnSpPr>
            <a:stCxn id="307" idx="2"/>
            <a:endCxn id="340" idx="0"/>
          </p:cNvCxnSpPr>
          <p:nvPr/>
        </p:nvCxnSpPr>
        <p:spPr>
          <a:xfrm rot="16200000" flipH="1">
            <a:off x="10251278" y="1556034"/>
            <a:ext cx="436580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 стрелкой 343"/>
          <p:cNvCxnSpPr>
            <a:stCxn id="340" idx="2"/>
            <a:endCxn id="341" idx="0"/>
          </p:cNvCxnSpPr>
          <p:nvPr/>
        </p:nvCxnSpPr>
        <p:spPr>
          <a:xfrm>
            <a:off x="11643175" y="4027931"/>
            <a:ext cx="5639" cy="453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41" idx="2"/>
            <a:endCxn id="342" idx="0"/>
          </p:cNvCxnSpPr>
          <p:nvPr/>
        </p:nvCxnSpPr>
        <p:spPr>
          <a:xfrm rot="5400000">
            <a:off x="8480604" y="2856178"/>
            <a:ext cx="462838" cy="5873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 стрелкой 345"/>
          <p:cNvCxnSpPr>
            <a:stCxn id="304" idx="2"/>
            <a:endCxn id="300" idx="0"/>
          </p:cNvCxnSpPr>
          <p:nvPr/>
        </p:nvCxnSpPr>
        <p:spPr>
          <a:xfrm>
            <a:off x="9295961" y="4027931"/>
            <a:ext cx="0" cy="4536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588514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Распространение новых сортов сои</a:t>
            </a:r>
            <a:endParaRPr lang="ru-RU" sz="400" dirty="0"/>
          </a:p>
        </p:txBody>
      </p:sp>
      <p:cxnSp>
        <p:nvCxnSpPr>
          <p:cNvPr id="40" name="Соединительная линия уступом 39"/>
          <p:cNvCxnSpPr>
            <a:stCxn id="304" idx="2"/>
            <a:endCxn id="39" idx="0"/>
          </p:cNvCxnSpPr>
          <p:nvPr/>
        </p:nvCxnSpPr>
        <p:spPr>
          <a:xfrm rot="5400000">
            <a:off x="7892863" y="3078177"/>
            <a:ext cx="453345" cy="23528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3543575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Культивация кофе</a:t>
            </a:r>
            <a:endParaRPr lang="ru-RU" sz="500" dirty="0"/>
          </a:p>
        </p:txBody>
      </p:sp>
      <p:cxnSp>
        <p:nvCxnSpPr>
          <p:cNvPr id="45" name="Соединительная линия уступом 44"/>
          <p:cNvCxnSpPr>
            <a:stCxn id="304" idx="2"/>
            <a:endCxn id="43" idx="0"/>
          </p:cNvCxnSpPr>
          <p:nvPr/>
        </p:nvCxnSpPr>
        <p:spPr>
          <a:xfrm rot="5400000">
            <a:off x="6722076" y="1907390"/>
            <a:ext cx="453345" cy="4694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129" idx="2"/>
            <a:endCxn id="301" idx="0"/>
          </p:cNvCxnSpPr>
          <p:nvPr/>
        </p:nvCxnSpPr>
        <p:spPr>
          <a:xfrm rot="16200000" flipH="1">
            <a:off x="6143926" y="2142930"/>
            <a:ext cx="436307" cy="1173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129" idx="2"/>
            <a:endCxn id="342" idx="0"/>
          </p:cNvCxnSpPr>
          <p:nvPr/>
        </p:nvCxnSpPr>
        <p:spPr>
          <a:xfrm>
            <a:off x="5775231" y="2511625"/>
            <a:ext cx="0" cy="3512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07" idx="2"/>
            <a:endCxn id="304" idx="0"/>
          </p:cNvCxnSpPr>
          <p:nvPr/>
        </p:nvCxnSpPr>
        <p:spPr>
          <a:xfrm>
            <a:off x="9295961" y="2511351"/>
            <a:ext cx="0" cy="436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1190722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порта </a:t>
            </a:r>
            <a:r>
              <a:rPr lang="ru-RU" sz="1400" dirty="0" err="1" smtClean="0"/>
              <a:t>Матади</a:t>
            </a:r>
            <a:endParaRPr lang="ru-RU" sz="500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2364347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экспорт внутренней продукции</a:t>
            </a:r>
            <a:endParaRPr lang="ru-RU" sz="500" dirty="0"/>
          </a:p>
        </p:txBody>
      </p:sp>
      <p:cxnSp>
        <p:nvCxnSpPr>
          <p:cNvPr id="79" name="Соединительная линия уступом 78"/>
          <p:cNvCxnSpPr>
            <a:stCxn id="43" idx="2"/>
            <a:endCxn id="78" idx="0"/>
          </p:cNvCxnSpPr>
          <p:nvPr/>
        </p:nvCxnSpPr>
        <p:spPr>
          <a:xfrm rot="5400000">
            <a:off x="3780364" y="5203218"/>
            <a:ext cx="463112" cy="11792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76" idx="2"/>
            <a:endCxn id="78" idx="0"/>
          </p:cNvCxnSpPr>
          <p:nvPr/>
        </p:nvCxnSpPr>
        <p:spPr>
          <a:xfrm rot="16200000" flipH="1">
            <a:off x="2606418" y="5208500"/>
            <a:ext cx="458150" cy="117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1190721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верфь Банана</a:t>
            </a:r>
            <a:endParaRPr lang="ru-RU" sz="500" dirty="0"/>
          </a:p>
        </p:txBody>
      </p:sp>
      <p:cxnSp>
        <p:nvCxnSpPr>
          <p:cNvPr id="86" name="Прямая со стрелкой 85"/>
          <p:cNvCxnSpPr>
            <a:stCxn id="76" idx="2"/>
            <a:endCxn id="85" idx="0"/>
          </p:cNvCxnSpPr>
          <p:nvPr/>
        </p:nvCxnSpPr>
        <p:spPr>
          <a:xfrm flipH="1">
            <a:off x="2248680" y="5566238"/>
            <a:ext cx="1" cy="20011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711490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Железнодорожная линия </a:t>
            </a:r>
            <a:r>
              <a:rPr lang="ru-RU" sz="1400" dirty="0" err="1" smtClean="0"/>
              <a:t>Лукула</a:t>
            </a:r>
            <a:r>
              <a:rPr lang="ru-RU" sz="1400" dirty="0" smtClean="0"/>
              <a:t>-Чела (1938)</a:t>
            </a:r>
            <a:endParaRPr lang="ru-RU" sz="500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8238004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Union </a:t>
            </a:r>
            <a:r>
              <a:rPr lang="en-US" sz="1400" dirty="0" err="1"/>
              <a:t>Minière</a:t>
            </a:r>
            <a:r>
              <a:rPr lang="en-US" sz="1400" dirty="0"/>
              <a:t> du </a:t>
            </a:r>
            <a:r>
              <a:rPr lang="en-US" sz="1400" dirty="0" smtClean="0"/>
              <a:t>Haut-Katanga</a:t>
            </a:r>
            <a:r>
              <a:rPr lang="ru-RU" sz="1400" dirty="0"/>
              <a:t> </a:t>
            </a:r>
            <a:r>
              <a:rPr lang="ru-RU" sz="400" dirty="0"/>
              <a:t>(Союз </a:t>
            </a:r>
            <a:r>
              <a:rPr lang="ru-RU" sz="400" dirty="0" err="1"/>
              <a:t>миньер</a:t>
            </a:r>
            <a:r>
              <a:rPr lang="ru-RU" sz="400" dirty="0"/>
              <a:t> </a:t>
            </a:r>
            <a:r>
              <a:rPr lang="ru-RU" sz="400" dirty="0" err="1"/>
              <a:t>дю</a:t>
            </a:r>
            <a:r>
              <a:rPr lang="ru-RU" sz="400" dirty="0"/>
              <a:t> </a:t>
            </a:r>
            <a:r>
              <a:rPr lang="ru-RU" sz="400" dirty="0" err="1"/>
              <a:t>Haut-Катанга</a:t>
            </a:r>
            <a:r>
              <a:rPr lang="ru-RU" sz="400" dirty="0"/>
              <a:t> ( французский , буквально «Горный Союз Верхней </a:t>
            </a:r>
            <a:r>
              <a:rPr lang="ru-RU" sz="400" dirty="0" err="1"/>
              <a:t>Катанги</a:t>
            </a:r>
            <a:r>
              <a:rPr lang="ru-RU" sz="400" dirty="0"/>
              <a:t>»), часто сокращенно Союза </a:t>
            </a:r>
            <a:r>
              <a:rPr lang="ru-RU" sz="400" dirty="0" err="1"/>
              <a:t>Miniere</a:t>
            </a:r>
            <a:r>
              <a:rPr lang="ru-RU" sz="400" dirty="0"/>
              <a:t> или UMHK , был англо- бельгийская горнодобывающая </a:t>
            </a:r>
            <a:r>
              <a:rPr lang="ru-RU" sz="400" dirty="0" smtClean="0"/>
              <a:t>компания</a:t>
            </a:r>
            <a:r>
              <a:rPr lang="ru-RU" sz="400" dirty="0"/>
              <a:t>, УМХК входил в мощную группу мировых производителей меди . Его основным продуктом была медь, но также производились олово , кобальт, радий, уран, цинк, кадмий, германий, марганец, серебро и золото. К началу Второй мировой войны </a:t>
            </a:r>
            <a:r>
              <a:rPr lang="ru-RU" sz="400" dirty="0" err="1"/>
              <a:t>Société</a:t>
            </a:r>
            <a:r>
              <a:rPr lang="ru-RU" sz="400" dirty="0"/>
              <a:t> </a:t>
            </a:r>
            <a:r>
              <a:rPr lang="ru-RU" sz="400" dirty="0" err="1"/>
              <a:t>Générale</a:t>
            </a:r>
            <a:r>
              <a:rPr lang="ru-RU" sz="400" dirty="0"/>
              <a:t> контролировал 70% конголезской </a:t>
            </a:r>
            <a:r>
              <a:rPr lang="ru-RU" sz="400" dirty="0" smtClean="0"/>
              <a:t>экономики)</a:t>
            </a:r>
            <a:endParaRPr lang="ru-RU" sz="1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705870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Горнодобывающая промышленность медного пояса</a:t>
            </a:r>
            <a:endParaRPr lang="ru-RU" sz="5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9417195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Механизация производства шахты </a:t>
            </a:r>
            <a:r>
              <a:rPr lang="ru-RU" sz="1400" dirty="0" err="1" smtClean="0"/>
              <a:t>Мусоной</a:t>
            </a:r>
            <a:r>
              <a:rPr lang="ru-RU" sz="1400" dirty="0"/>
              <a:t> </a:t>
            </a:r>
            <a:r>
              <a:rPr lang="ru-RU" sz="500" dirty="0"/>
              <a:t>(К 1930-м годам производство на </a:t>
            </a:r>
            <a:r>
              <a:rPr lang="ru-RU" sz="500" dirty="0" err="1"/>
              <a:t>Musonoi</a:t>
            </a:r>
            <a:r>
              <a:rPr lang="ru-RU" sz="500" dirty="0"/>
              <a:t> было высокомеханизированным, в то время как мировой спрос на медь падал) (Рабочие использовали саботаж и поджоги, а также бегство в качестве инструментов торга для улучшения условий</a:t>
            </a:r>
            <a:r>
              <a:rPr lang="ru-RU" sz="500" dirty="0" smtClean="0"/>
              <a:t>.)</a:t>
            </a:r>
            <a:endParaRPr lang="ru-RU" sz="100" dirty="0"/>
          </a:p>
        </p:txBody>
      </p:sp>
      <p:sp>
        <p:nvSpPr>
          <p:cNvPr id="97" name="Прямоугольник 96"/>
          <p:cNvSpPr/>
          <p:nvPr/>
        </p:nvSpPr>
        <p:spPr>
          <a:xfrm>
            <a:off x="9417195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</a:t>
            </a:r>
            <a:r>
              <a:rPr lang="en-US" sz="1400" dirty="0" err="1" smtClean="0"/>
              <a:t>Musonoi</a:t>
            </a:r>
            <a:r>
              <a:rPr lang="en-US" sz="1400" dirty="0" smtClean="0"/>
              <a:t> Principal</a:t>
            </a:r>
            <a:r>
              <a:rPr lang="ru-RU" sz="1400" dirty="0"/>
              <a:t> </a:t>
            </a:r>
            <a:r>
              <a:rPr lang="ru-RU" sz="1100" dirty="0"/>
              <a:t>(самый старый карьер, был открыт в 1940-х годах.)</a:t>
            </a:r>
            <a:endParaRPr lang="ru-RU" sz="3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2358636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торгового флота </a:t>
            </a:r>
            <a:r>
              <a:rPr lang="ru-RU" sz="800" dirty="0"/>
              <a:t>(наше)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3543575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Подготовка к войне на </a:t>
            </a:r>
            <a:r>
              <a:rPr lang="ru-RU" sz="1400" dirty="0" smtClean="0"/>
              <a:t>море (наше)</a:t>
            </a:r>
            <a:endParaRPr lang="ru-RU" sz="5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471727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крупного флота (наше)</a:t>
            </a:r>
            <a:endParaRPr lang="ru-RU" sz="7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0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малого флота </a:t>
            </a:r>
            <a:r>
              <a:rPr lang="ru-RU" sz="800" dirty="0"/>
              <a:t>(наше</a:t>
            </a:r>
            <a:r>
              <a:rPr lang="ru-RU" sz="800" dirty="0" smtClean="0"/>
              <a:t>)</a:t>
            </a:r>
            <a:endParaRPr lang="ru-RU" sz="100" dirty="0"/>
          </a:p>
        </p:txBody>
      </p:sp>
      <p:cxnSp>
        <p:nvCxnSpPr>
          <p:cNvPr id="104" name="Соединительная линия уступом 103"/>
          <p:cNvCxnSpPr>
            <a:stCxn id="85" idx="2"/>
            <a:endCxn id="103" idx="0"/>
          </p:cNvCxnSpPr>
          <p:nvPr/>
        </p:nvCxnSpPr>
        <p:spPr>
          <a:xfrm rot="5400000">
            <a:off x="1421828" y="8283505"/>
            <a:ext cx="462985" cy="119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100" idx="2"/>
            <a:endCxn id="103" idx="0"/>
          </p:cNvCxnSpPr>
          <p:nvPr/>
        </p:nvCxnSpPr>
        <p:spPr>
          <a:xfrm rot="5400000">
            <a:off x="2598255" y="7107078"/>
            <a:ext cx="462985" cy="35435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85" idx="2"/>
            <a:endCxn id="99" idx="0"/>
          </p:cNvCxnSpPr>
          <p:nvPr/>
        </p:nvCxnSpPr>
        <p:spPr>
          <a:xfrm rot="16200000" flipH="1">
            <a:off x="2601145" y="8294907"/>
            <a:ext cx="462985" cy="1167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100" idx="2"/>
            <a:endCxn id="99" idx="0"/>
          </p:cNvCxnSpPr>
          <p:nvPr/>
        </p:nvCxnSpPr>
        <p:spPr>
          <a:xfrm rot="5400000">
            <a:off x="3777573" y="8286396"/>
            <a:ext cx="462985" cy="118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100" idx="2"/>
            <a:endCxn id="102" idx="0"/>
          </p:cNvCxnSpPr>
          <p:nvPr/>
        </p:nvCxnSpPr>
        <p:spPr>
          <a:xfrm rot="16200000" flipH="1">
            <a:off x="4956890" y="8292016"/>
            <a:ext cx="462985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85" idx="2"/>
            <a:endCxn id="102" idx="0"/>
          </p:cNvCxnSpPr>
          <p:nvPr/>
        </p:nvCxnSpPr>
        <p:spPr>
          <a:xfrm rot="16200000" flipH="1">
            <a:off x="3780463" y="7115589"/>
            <a:ext cx="462985" cy="35265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1190721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Выслеживание чужих конвоев </a:t>
            </a:r>
            <a:r>
              <a:rPr lang="ru-RU" sz="800" dirty="0" smtClean="0"/>
              <a:t>(наше</a:t>
            </a:r>
            <a:r>
              <a:rPr lang="ru-RU" sz="800" dirty="0"/>
              <a:t>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25" name="Прямоугольник 124"/>
          <p:cNvSpPr/>
          <p:nvPr/>
        </p:nvSpPr>
        <p:spPr>
          <a:xfrm>
            <a:off x="7058702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Институт исследований Центральной Африки (1947)</a:t>
            </a:r>
            <a:endParaRPr lang="ru-RU" sz="5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4711489" y="121655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Африканская урбанизация (наше</a:t>
            </a:r>
            <a:r>
              <a:rPr lang="ru-RU" sz="1400" dirty="0"/>
              <a:t>)</a:t>
            </a:r>
            <a:endParaRPr lang="ru-RU" sz="700" dirty="0"/>
          </a:p>
        </p:txBody>
      </p:sp>
      <p:cxnSp>
        <p:nvCxnSpPr>
          <p:cNvPr id="127" name="Соединительная линия уступом 126"/>
          <p:cNvCxnSpPr>
            <a:stCxn id="94" idx="2"/>
            <a:endCxn id="89" idx="0"/>
          </p:cNvCxnSpPr>
          <p:nvPr/>
        </p:nvCxnSpPr>
        <p:spPr>
          <a:xfrm rot="5400000">
            <a:off x="6729585" y="9230222"/>
            <a:ext cx="426940" cy="23472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Соединительная линия уступом 130"/>
          <p:cNvCxnSpPr>
            <a:stCxn id="93" idx="2"/>
            <a:endCxn id="327" idx="0"/>
          </p:cNvCxnSpPr>
          <p:nvPr/>
        </p:nvCxnSpPr>
        <p:spPr>
          <a:xfrm rot="16200000" flipH="1">
            <a:off x="9654066" y="8289269"/>
            <a:ext cx="462985" cy="11791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94" idx="2"/>
            <a:endCxn id="329" idx="0"/>
          </p:cNvCxnSpPr>
          <p:nvPr/>
        </p:nvCxnSpPr>
        <p:spPr>
          <a:xfrm>
            <a:off x="8116661" y="10190358"/>
            <a:ext cx="1" cy="426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329" idx="2"/>
            <a:endCxn id="125" idx="0"/>
          </p:cNvCxnSpPr>
          <p:nvPr/>
        </p:nvCxnSpPr>
        <p:spPr>
          <a:xfrm flipH="1">
            <a:off x="8116661" y="11697298"/>
            <a:ext cx="1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89" idx="2"/>
            <a:endCxn id="126" idx="0"/>
          </p:cNvCxnSpPr>
          <p:nvPr/>
        </p:nvCxnSpPr>
        <p:spPr>
          <a:xfrm flipH="1">
            <a:off x="5769448" y="11697298"/>
            <a:ext cx="1" cy="4682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95" idx="2"/>
            <a:endCxn id="97" idx="0"/>
          </p:cNvCxnSpPr>
          <p:nvPr/>
        </p:nvCxnSpPr>
        <p:spPr>
          <a:xfrm>
            <a:off x="10475154" y="11697298"/>
            <a:ext cx="0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52"/>
          <p:cNvCxnSpPr>
            <a:stCxn id="94" idx="2"/>
            <a:endCxn id="95" idx="0"/>
          </p:cNvCxnSpPr>
          <p:nvPr/>
        </p:nvCxnSpPr>
        <p:spPr>
          <a:xfrm rot="16200000" flipH="1">
            <a:off x="9082437" y="9224581"/>
            <a:ext cx="426940" cy="23584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99" idx="2"/>
            <a:endCxn id="122" idx="0"/>
          </p:cNvCxnSpPr>
          <p:nvPr/>
        </p:nvCxnSpPr>
        <p:spPr>
          <a:xfrm rot="5400000">
            <a:off x="2619168" y="9819871"/>
            <a:ext cx="426940" cy="1167915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59"/>
          <p:cNvCxnSpPr>
            <a:stCxn id="103" idx="2"/>
            <a:endCxn id="122" idx="0"/>
          </p:cNvCxnSpPr>
          <p:nvPr/>
        </p:nvCxnSpPr>
        <p:spPr>
          <a:xfrm rot="16200000" flipH="1">
            <a:off x="1439849" y="9808467"/>
            <a:ext cx="426940" cy="119072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/>
          <p:cNvSpPr/>
          <p:nvPr/>
        </p:nvSpPr>
        <p:spPr>
          <a:xfrm>
            <a:off x="11775687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плотины Инга (не </a:t>
            </a:r>
            <a:r>
              <a:rPr lang="ru-RU" sz="1400" dirty="0" err="1" smtClean="0"/>
              <a:t>истор</a:t>
            </a:r>
            <a:r>
              <a:rPr lang="ru-RU" sz="1400" dirty="0" smtClean="0"/>
              <a:t>)</a:t>
            </a:r>
            <a:endParaRPr lang="ru-RU" sz="5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11775687" y="1061909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гидроэлектростанций</a:t>
            </a:r>
            <a:endParaRPr lang="ru-RU" sz="500" dirty="0"/>
          </a:p>
        </p:txBody>
      </p:sp>
      <p:cxnSp>
        <p:nvCxnSpPr>
          <p:cNvPr id="167" name="Соединительная линия уступом 166"/>
          <p:cNvCxnSpPr>
            <a:stCxn id="93" idx="2"/>
            <a:endCxn id="165" idx="0"/>
          </p:cNvCxnSpPr>
          <p:nvPr/>
        </p:nvCxnSpPr>
        <p:spPr>
          <a:xfrm rot="16200000" flipH="1">
            <a:off x="10833312" y="7110023"/>
            <a:ext cx="462985" cy="35376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93" idx="2"/>
            <a:endCxn id="94" idx="0"/>
          </p:cNvCxnSpPr>
          <p:nvPr/>
        </p:nvCxnSpPr>
        <p:spPr>
          <a:xfrm rot="5400000">
            <a:off x="8474820" y="8289214"/>
            <a:ext cx="462985" cy="117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 стрелкой 177"/>
          <p:cNvCxnSpPr>
            <a:stCxn id="165" idx="2"/>
            <a:endCxn id="166" idx="0"/>
          </p:cNvCxnSpPr>
          <p:nvPr/>
        </p:nvCxnSpPr>
        <p:spPr>
          <a:xfrm>
            <a:off x="12833646" y="10190358"/>
            <a:ext cx="0" cy="4287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4711489" y="136724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Force </a:t>
            </a:r>
            <a:r>
              <a:rPr lang="en-US" sz="1400" dirty="0" err="1"/>
              <a:t>Publique</a:t>
            </a:r>
            <a:r>
              <a:rPr lang="ru-RU" sz="1400" dirty="0"/>
              <a:t> </a:t>
            </a:r>
            <a:r>
              <a:rPr lang="ru-RU" sz="500" dirty="0"/>
              <a:t>(была жандармерией и вооруженными силами на территории нынешней Демократической Республики Конго с 1885 года (когда территория была известна как Свободное государство Конго. ), через период бельгийского колониального господства ( Бельгийское Конго - 1908-1960). В июле 1960 года после обретения независимости ФП была переименована в Конголезскую национальную армию или АНК.)</a:t>
            </a:r>
            <a:endParaRPr lang="ru-RU" sz="100" dirty="0"/>
          </a:p>
        </p:txBody>
      </p:sp>
      <p:sp>
        <p:nvSpPr>
          <p:cNvPr id="186" name="Прямоугольник 185"/>
          <p:cNvSpPr/>
          <p:nvPr/>
        </p:nvSpPr>
        <p:spPr>
          <a:xfrm>
            <a:off x="3543575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белых офицеров</a:t>
            </a:r>
            <a:endParaRPr lang="ru-RU" sz="7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588509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Набрать офицеров из чернокожих</a:t>
            </a:r>
            <a:endParaRPr lang="ru-RU" sz="700" dirty="0"/>
          </a:p>
        </p:txBody>
      </p:sp>
      <p:cxnSp>
        <p:nvCxnSpPr>
          <p:cNvPr id="188" name="Прямая соединительная линия 187"/>
          <p:cNvCxnSpPr>
            <a:stCxn id="186" idx="3"/>
            <a:endCxn id="187" idx="1"/>
          </p:cNvCxnSpPr>
          <p:nvPr/>
        </p:nvCxnSpPr>
        <p:spPr>
          <a:xfrm>
            <a:off x="5659493" y="15719418"/>
            <a:ext cx="2256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/>
          <p:cNvSpPr/>
          <p:nvPr/>
        </p:nvSpPr>
        <p:spPr>
          <a:xfrm>
            <a:off x="2358636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Compagnie</a:t>
            </a:r>
            <a:r>
              <a:rPr lang="ru-RU" sz="1400" dirty="0"/>
              <a:t> </a:t>
            </a:r>
            <a:r>
              <a:rPr lang="ru-RU" sz="1400" dirty="0" err="1"/>
              <a:t>d'Artillerie</a:t>
            </a:r>
            <a:r>
              <a:rPr lang="ru-RU" sz="1400" dirty="0"/>
              <a:t> </a:t>
            </a:r>
            <a:r>
              <a:rPr lang="ru-RU" sz="1400" dirty="0" err="1"/>
              <a:t>et</a:t>
            </a:r>
            <a:r>
              <a:rPr lang="ru-RU" sz="1400" dirty="0"/>
              <a:t> </a:t>
            </a:r>
            <a:r>
              <a:rPr lang="ru-RU" sz="1400" dirty="0" err="1"/>
              <a:t>de</a:t>
            </a:r>
            <a:r>
              <a:rPr lang="ru-RU" sz="1400" dirty="0"/>
              <a:t> </a:t>
            </a:r>
            <a:r>
              <a:rPr lang="ru-RU" sz="1400" dirty="0" err="1"/>
              <a:t>Génie</a:t>
            </a:r>
            <a:r>
              <a:rPr lang="ru-RU" sz="1400" dirty="0"/>
              <a:t> </a:t>
            </a:r>
            <a:r>
              <a:rPr lang="ru-RU" sz="1050" dirty="0"/>
              <a:t>(Артиллерийская и инженерная </a:t>
            </a:r>
            <a:r>
              <a:rPr lang="ru-RU" sz="1050" dirty="0" smtClean="0"/>
              <a:t>рота, </a:t>
            </a:r>
            <a:r>
              <a:rPr lang="ru-RU" sz="1050" dirty="0"/>
              <a:t>располагавшаяся в форте </a:t>
            </a:r>
            <a:r>
              <a:rPr lang="ru-RU" sz="1050" dirty="0" err="1"/>
              <a:t>Шинкакаса</a:t>
            </a:r>
            <a:r>
              <a:rPr lang="ru-RU" sz="1050" dirty="0"/>
              <a:t> в устье реки Конго в </a:t>
            </a:r>
            <a:r>
              <a:rPr lang="ru-RU" sz="1050" dirty="0" smtClean="0"/>
              <a:t>Боме)</a:t>
            </a:r>
            <a:endParaRPr lang="ru-RU" sz="400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7058702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10-я станция </a:t>
            </a:r>
            <a:r>
              <a:rPr lang="ru-RU" sz="1400" dirty="0"/>
              <a:t>по оказанию помощи пострадавшим </a:t>
            </a:r>
            <a:r>
              <a:rPr lang="ru-RU" sz="400" dirty="0"/>
              <a:t>(Медицинское подразделение из Конго, 10-я (Бельгийское Конго) станция по оказанию помощи пострадавшим , было сформировано в 1943 году и служило вместе с британскими войсками во время вторжения на Мадагаскар и на Дальний Восток во время Бирманской кампании . [57] Подразделение (которое имело небольшой отряд </a:t>
            </a:r>
            <a:r>
              <a:rPr lang="ru-RU" sz="400" dirty="0" err="1"/>
              <a:t>Force</a:t>
            </a:r>
            <a:r>
              <a:rPr lang="ru-RU" sz="400" dirty="0"/>
              <a:t> </a:t>
            </a:r>
            <a:r>
              <a:rPr lang="ru-RU" sz="400" dirty="0" err="1"/>
              <a:t>Publique</a:t>
            </a:r>
            <a:r>
              <a:rPr lang="ru-RU" sz="400" dirty="0"/>
              <a:t> для местной защиты станции) включало 350 чернокожих и 20 белых сотрудников и продолжало служить с британцами до 1945 года.)</a:t>
            </a:r>
            <a:endParaRPr lang="ru-RU" sz="1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1058521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fr-FR" sz="1400" dirty="0"/>
              <a:t>Aviation militaire de la Force </a:t>
            </a:r>
            <a:r>
              <a:rPr lang="fr-FR" sz="1400" dirty="0" smtClean="0"/>
              <a:t>Publique</a:t>
            </a:r>
            <a:r>
              <a:rPr lang="ru-RU" sz="1400" dirty="0"/>
              <a:t> </a:t>
            </a:r>
            <a:r>
              <a:rPr lang="ru-RU" sz="500" dirty="0"/>
              <a:t>(В конце 1940 года штаб FP , осознавая необходимость авиационной поддержки сил, начал формировать </a:t>
            </a:r>
            <a:r>
              <a:rPr lang="ru-RU" sz="500" dirty="0" err="1"/>
              <a:t>Aviation</a:t>
            </a:r>
            <a:r>
              <a:rPr lang="ru-RU" sz="500" dirty="0"/>
              <a:t> </a:t>
            </a:r>
            <a:r>
              <a:rPr lang="ru-RU" sz="500" dirty="0" err="1"/>
              <a:t>militaire</a:t>
            </a:r>
            <a:r>
              <a:rPr lang="ru-RU" sz="500" dirty="0"/>
              <a:t> </a:t>
            </a:r>
            <a:r>
              <a:rPr lang="ru-RU" sz="500" dirty="0" err="1"/>
              <a:t>de</a:t>
            </a:r>
            <a:r>
              <a:rPr lang="ru-RU" sz="500" dirty="0"/>
              <a:t> </a:t>
            </a:r>
            <a:r>
              <a:rPr lang="ru-RU" sz="500" dirty="0" err="1"/>
              <a:t>la</a:t>
            </a:r>
            <a:r>
              <a:rPr lang="ru-RU" sz="500" dirty="0"/>
              <a:t> </a:t>
            </a:r>
            <a:r>
              <a:rPr lang="ru-RU" sz="500" dirty="0" err="1"/>
              <a:t>Force</a:t>
            </a:r>
            <a:r>
              <a:rPr lang="ru-RU" sz="500" dirty="0"/>
              <a:t> </a:t>
            </a:r>
            <a:r>
              <a:rPr lang="ru-RU" sz="500" dirty="0" err="1"/>
              <a:t>Publique</a:t>
            </a:r>
            <a:r>
              <a:rPr lang="ru-RU" sz="500" dirty="0"/>
              <a:t>, оснащенный реквизированными гражданскими машинами и базирующийся в аэропорту </a:t>
            </a:r>
            <a:r>
              <a:rPr lang="ru-RU" sz="500" dirty="0" err="1"/>
              <a:t>Н'Доло</a:t>
            </a:r>
            <a:r>
              <a:rPr lang="ru-RU" sz="500" dirty="0"/>
              <a:t> в </a:t>
            </a:r>
            <a:r>
              <a:rPr lang="ru-RU" sz="500" dirty="0" err="1"/>
              <a:t>Леопольдвилле</a:t>
            </a:r>
            <a:r>
              <a:rPr lang="ru-RU" sz="500" dirty="0"/>
              <a:t>. Первой машиной, закупленной для вооруженных сил, была </a:t>
            </a:r>
            <a:r>
              <a:rPr lang="ru-RU" sz="500" dirty="0" err="1"/>
              <a:t>de</a:t>
            </a:r>
            <a:r>
              <a:rPr lang="ru-RU" sz="500" dirty="0"/>
              <a:t> </a:t>
            </a:r>
            <a:r>
              <a:rPr lang="ru-RU" sz="500" dirty="0" err="1"/>
              <a:t>Havilland</a:t>
            </a:r>
            <a:r>
              <a:rPr lang="ru-RU" sz="500" dirty="0"/>
              <a:t> DH.85 </a:t>
            </a:r>
            <a:r>
              <a:rPr lang="ru-RU" sz="500" dirty="0" err="1"/>
              <a:t>Leopard</a:t>
            </a:r>
            <a:r>
              <a:rPr lang="ru-RU" sz="500" dirty="0"/>
              <a:t> </a:t>
            </a:r>
            <a:r>
              <a:rPr lang="ru-RU" sz="500" dirty="0" err="1"/>
              <a:t>Moth</a:t>
            </a:r>
            <a:r>
              <a:rPr lang="ru-RU" sz="500" dirty="0"/>
              <a:t> , вступившая в строй 9 октября 1940 г.)</a:t>
            </a:r>
            <a:endParaRPr lang="ru-RU" sz="1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11775687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аэропорт Н</a:t>
            </a:r>
            <a:r>
              <a:rPr lang="en-US" sz="1400" dirty="0" smtClean="0"/>
              <a:t>’</a:t>
            </a:r>
            <a:r>
              <a:rPr lang="ru-RU" sz="1400" dirty="0" err="1" smtClean="0"/>
              <a:t>Доло</a:t>
            </a:r>
            <a:r>
              <a:rPr lang="ru-RU" sz="1400" dirty="0" smtClean="0"/>
              <a:t> в </a:t>
            </a:r>
            <a:r>
              <a:rPr lang="ru-RU" sz="1400" dirty="0" err="1" smtClean="0"/>
              <a:t>Леопольдвиле</a:t>
            </a:r>
            <a:endParaRPr lang="ru-RU" sz="7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2358636" y="13672478"/>
            <a:ext cx="2115918" cy="59157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Генералы</a:t>
            </a:r>
            <a:r>
              <a:rPr lang="en-US" sz="1400" dirty="0"/>
              <a:t>: </a:t>
            </a:r>
            <a:r>
              <a:rPr lang="en-US" sz="1400" dirty="0" err="1"/>
              <a:t>Émile</a:t>
            </a:r>
            <a:r>
              <a:rPr lang="en-US" sz="1400" dirty="0"/>
              <a:t> </a:t>
            </a:r>
            <a:r>
              <a:rPr lang="en-US" sz="1400" dirty="0" err="1" smtClean="0"/>
              <a:t>Hennequin</a:t>
            </a:r>
            <a:r>
              <a:rPr lang="ru-RU" sz="1400" dirty="0" smtClean="0"/>
              <a:t>, </a:t>
            </a:r>
            <a:r>
              <a:rPr lang="en-US" sz="1400" dirty="0" err="1"/>
              <a:t>Auguste</a:t>
            </a:r>
            <a:r>
              <a:rPr lang="en-US" sz="1400" dirty="0"/>
              <a:t> </a:t>
            </a:r>
            <a:r>
              <a:rPr lang="en-US" sz="1400" dirty="0" err="1" smtClean="0"/>
              <a:t>Gilliaert</a:t>
            </a:r>
            <a:r>
              <a:rPr lang="ru-RU" sz="1400" dirty="0" smtClean="0"/>
              <a:t>, </a:t>
            </a:r>
            <a:r>
              <a:rPr lang="en-US" sz="1400" dirty="0"/>
              <a:t>Paul </a:t>
            </a:r>
            <a:r>
              <a:rPr lang="en-US" sz="1400" dirty="0" err="1" smtClean="0"/>
              <a:t>Ermens</a:t>
            </a:r>
            <a:r>
              <a:rPr lang="ru-RU" sz="1400" dirty="0" smtClean="0"/>
              <a:t>, </a:t>
            </a:r>
            <a:endParaRPr lang="ru-RU" sz="7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9417195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Воздушное снабжение </a:t>
            </a:r>
            <a:r>
              <a:rPr lang="ru-RU" sz="900" dirty="0"/>
              <a:t>(В обязанности </a:t>
            </a:r>
            <a:r>
              <a:rPr lang="ru-RU" sz="900" dirty="0" err="1"/>
              <a:t>Avimil</a:t>
            </a:r>
            <a:r>
              <a:rPr lang="ru-RU" sz="900" dirty="0"/>
              <a:t> входила перевозка пассажиров, предметов медицинского назначения и других товаров, а также выполнение стыковочных рейсов и сборов)</a:t>
            </a:r>
            <a:endParaRPr lang="ru-RU" sz="200" dirty="0"/>
          </a:p>
        </p:txBody>
      </p:sp>
      <p:cxnSp>
        <p:nvCxnSpPr>
          <p:cNvPr id="197" name="Соединительная линия уступом 196"/>
          <p:cNvCxnSpPr>
            <a:stCxn id="185" idx="2"/>
            <a:endCxn id="191" idx="0"/>
          </p:cNvCxnSpPr>
          <p:nvPr/>
        </p:nvCxnSpPr>
        <p:spPr>
          <a:xfrm rot="5400000">
            <a:off x="3569552" y="14599522"/>
            <a:ext cx="2046940" cy="2352853"/>
          </a:xfrm>
          <a:prstGeom prst="bentConnector3">
            <a:avLst>
              <a:gd name="adj1" fmla="val 109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201"/>
          <p:cNvCxnSpPr>
            <a:stCxn id="185" idx="2"/>
            <a:endCxn id="186" idx="0"/>
          </p:cNvCxnSpPr>
          <p:nvPr/>
        </p:nvCxnSpPr>
        <p:spPr>
          <a:xfrm rot="5400000">
            <a:off x="4972021" y="14381991"/>
            <a:ext cx="426940" cy="11679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204"/>
          <p:cNvCxnSpPr>
            <a:stCxn id="185" idx="2"/>
            <a:endCxn id="187" idx="0"/>
          </p:cNvCxnSpPr>
          <p:nvPr/>
        </p:nvCxnSpPr>
        <p:spPr>
          <a:xfrm rot="16200000" flipH="1">
            <a:off x="6142781" y="14379144"/>
            <a:ext cx="426940" cy="11736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Соединительная линия уступом 207"/>
          <p:cNvCxnSpPr>
            <a:stCxn id="185" idx="2"/>
            <a:endCxn id="193" idx="0"/>
          </p:cNvCxnSpPr>
          <p:nvPr/>
        </p:nvCxnSpPr>
        <p:spPr>
          <a:xfrm rot="16200000" flipH="1">
            <a:off x="8492841" y="12029084"/>
            <a:ext cx="426940" cy="5873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185" idx="2"/>
            <a:endCxn id="192" idx="0"/>
          </p:cNvCxnSpPr>
          <p:nvPr/>
        </p:nvCxnSpPr>
        <p:spPr>
          <a:xfrm rot="16200000" flipH="1">
            <a:off x="5919584" y="14602341"/>
            <a:ext cx="2046940" cy="2347213"/>
          </a:xfrm>
          <a:prstGeom prst="bentConnector3">
            <a:avLst>
              <a:gd name="adj1" fmla="val 104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93" idx="2"/>
            <a:endCxn id="194" idx="0"/>
          </p:cNvCxnSpPr>
          <p:nvPr/>
        </p:nvCxnSpPr>
        <p:spPr>
          <a:xfrm rot="16200000" flipH="1">
            <a:off x="11968410" y="15934182"/>
            <a:ext cx="540000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217"/>
          <p:cNvCxnSpPr>
            <a:stCxn id="193" idx="2"/>
            <a:endCxn id="196" idx="0"/>
          </p:cNvCxnSpPr>
          <p:nvPr/>
        </p:nvCxnSpPr>
        <p:spPr>
          <a:xfrm rot="5400000">
            <a:off x="10789165" y="15945408"/>
            <a:ext cx="540000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/>
          <p:cNvSpPr/>
          <p:nvPr/>
        </p:nvSpPr>
        <p:spPr>
          <a:xfrm>
            <a:off x="4711488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Улучшить снаряжение </a:t>
            </a:r>
            <a:r>
              <a:rPr lang="ru-RU" sz="700" dirty="0"/>
              <a:t>(Пистолеты FN 1910 , FN 1922 и FN 1935 GP использовались вместе с пистолетами-пулеметами Томпсона и винтовками </a:t>
            </a:r>
            <a:r>
              <a:rPr lang="ru-RU" sz="700" dirty="0" err="1"/>
              <a:t>Mauser</a:t>
            </a:r>
            <a:r>
              <a:rPr lang="ru-RU" sz="700" dirty="0"/>
              <a:t> 1936 в 1939 году . Точно так же в 1939 году стояли на вооружении пулеметы </a:t>
            </a:r>
            <a:r>
              <a:rPr lang="ru-RU" sz="700" dirty="0" err="1"/>
              <a:t>Browning</a:t>
            </a:r>
            <a:r>
              <a:rPr lang="ru-RU" sz="700" dirty="0"/>
              <a:t> BAR FN 1930 и </a:t>
            </a:r>
            <a:r>
              <a:rPr lang="ru-RU" sz="700" dirty="0" err="1"/>
              <a:t>Browning</a:t>
            </a:r>
            <a:r>
              <a:rPr lang="ru-RU" sz="700" dirty="0"/>
              <a:t>-FN.)</a:t>
            </a:r>
            <a:endParaRPr lang="ru-RU" sz="100" dirty="0"/>
          </a:p>
        </p:txBody>
      </p:sp>
      <p:cxnSp>
        <p:nvCxnSpPr>
          <p:cNvPr id="222" name="Прямая со стрелкой 221"/>
          <p:cNvCxnSpPr>
            <a:stCxn id="185" idx="2"/>
            <a:endCxn id="221" idx="0"/>
          </p:cNvCxnSpPr>
          <p:nvPr/>
        </p:nvCxnSpPr>
        <p:spPr>
          <a:xfrm flipH="1">
            <a:off x="5769447" y="14752478"/>
            <a:ext cx="1" cy="2035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292979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радарные системы в армии (радио будет изучено и темпы к вышкам)</a:t>
            </a:r>
            <a:endParaRPr lang="ru-RU" sz="700" dirty="0"/>
          </a:p>
        </p:txBody>
      </p:sp>
      <p:cxnSp>
        <p:nvCxnSpPr>
          <p:cNvPr id="227" name="Соединительная линия уступом 226"/>
          <p:cNvCxnSpPr>
            <a:stCxn id="185" idx="2"/>
            <a:endCxn id="226" idx="0"/>
          </p:cNvCxnSpPr>
          <p:nvPr/>
        </p:nvCxnSpPr>
        <p:spPr>
          <a:xfrm rot="16200000" flipH="1">
            <a:off x="7346723" y="13175203"/>
            <a:ext cx="426940" cy="3581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229"/>
          <p:cNvCxnSpPr>
            <a:stCxn id="226" idx="2"/>
            <a:endCxn id="196" idx="0"/>
          </p:cNvCxnSpPr>
          <p:nvPr/>
        </p:nvCxnSpPr>
        <p:spPr>
          <a:xfrm rot="16200000" flipH="1">
            <a:off x="9643046" y="15967310"/>
            <a:ext cx="540000" cy="11242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058521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Обучить гражданских пилотов (наше)</a:t>
            </a:r>
            <a:endParaRPr lang="ru-RU" sz="700" dirty="0"/>
          </a:p>
        </p:txBody>
      </p:sp>
      <p:cxnSp>
        <p:nvCxnSpPr>
          <p:cNvPr id="234" name="Прямая со стрелкой 233"/>
          <p:cNvCxnSpPr>
            <a:stCxn id="193" idx="2"/>
            <a:endCxn id="233" idx="0"/>
          </p:cNvCxnSpPr>
          <p:nvPr/>
        </p:nvCxnSpPr>
        <p:spPr>
          <a:xfrm>
            <a:off x="11643175" y="16259418"/>
            <a:ext cx="0" cy="20813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Прямоугольник 237"/>
          <p:cNvSpPr/>
          <p:nvPr/>
        </p:nvSpPr>
        <p:spPr>
          <a:xfrm>
            <a:off x="235863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территориальных вооружённых сил</a:t>
            </a:r>
            <a:endParaRPr lang="ru-RU" sz="700" dirty="0"/>
          </a:p>
        </p:txBody>
      </p:sp>
      <p:sp>
        <p:nvSpPr>
          <p:cNvPr id="239" name="Прямоугольник 238"/>
          <p:cNvSpPr/>
          <p:nvPr/>
        </p:nvSpPr>
        <p:spPr>
          <a:xfrm>
            <a:off x="7058702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набор в добровольческие дивизии</a:t>
            </a:r>
            <a:endParaRPr lang="ru-RU" sz="700" dirty="0"/>
          </a:p>
        </p:txBody>
      </p:sp>
      <p:sp>
        <p:nvSpPr>
          <p:cNvPr id="241" name="Прямоугольник 240"/>
          <p:cNvSpPr/>
          <p:nvPr/>
        </p:nvSpPr>
        <p:spPr>
          <a:xfrm>
            <a:off x="4708669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Дивизион </a:t>
            </a:r>
            <a:r>
              <a:rPr lang="ru-RU" sz="1400" dirty="0" err="1" smtClean="0"/>
              <a:t>Катанги</a:t>
            </a:r>
            <a:r>
              <a:rPr lang="ru-RU" sz="1400" dirty="0"/>
              <a:t> </a:t>
            </a:r>
            <a:r>
              <a:rPr lang="ru-RU" sz="500" dirty="0"/>
              <a:t>(Когда 15.04.1891 </a:t>
            </a:r>
            <a:r>
              <a:rPr lang="ru-RU" sz="500" dirty="0" err="1"/>
              <a:t>Катанга</a:t>
            </a:r>
            <a:r>
              <a:rPr lang="ru-RU" sz="500" dirty="0"/>
              <a:t> стала частью СГК, войска провинции были выделены в отдельный корпус, получивший название </a:t>
            </a:r>
            <a:r>
              <a:rPr lang="ru-RU" sz="500" dirty="0" err="1"/>
              <a:t>Troupes</a:t>
            </a:r>
            <a:r>
              <a:rPr lang="ru-RU" sz="500" dirty="0"/>
              <a:t> </a:t>
            </a:r>
            <a:r>
              <a:rPr lang="ru-RU" sz="500" dirty="0" err="1"/>
              <a:t>de</a:t>
            </a:r>
            <a:r>
              <a:rPr lang="ru-RU" sz="500" dirty="0"/>
              <a:t> </a:t>
            </a:r>
            <a:r>
              <a:rPr lang="ru-RU" sz="500" dirty="0" err="1"/>
              <a:t>Katanga</a:t>
            </a:r>
            <a:r>
              <a:rPr lang="ru-RU" sz="500" dirty="0"/>
              <a:t>. Он состоял из 6 рот( 4 маршевых и 2 пехотных), роты велосипедистов и батальонного штаба. В каждой из рот было по 4 бельгийца и 100-150 </a:t>
            </a:r>
            <a:r>
              <a:rPr lang="ru-RU" sz="500" dirty="0" err="1"/>
              <a:t>аскари</a:t>
            </a:r>
            <a:r>
              <a:rPr lang="ru-RU" sz="500" dirty="0"/>
              <a:t>, разбитых на взводы по 50 человек. Даже в середине ХХ века этого количества войск и полиции </a:t>
            </a:r>
            <a:r>
              <a:rPr lang="ru-RU" sz="500" dirty="0" err="1"/>
              <a:t>Э'вилля</a:t>
            </a:r>
            <a:r>
              <a:rPr lang="ru-RU" sz="500" dirty="0"/>
              <a:t> и </a:t>
            </a:r>
            <a:r>
              <a:rPr lang="ru-RU" sz="500" dirty="0" err="1"/>
              <a:t>Альбервиля</a:t>
            </a:r>
            <a:r>
              <a:rPr lang="ru-RU" sz="500" dirty="0"/>
              <a:t> хватало для поддержания порядка</a:t>
            </a:r>
            <a:r>
              <a:rPr lang="ru-RU" sz="500" dirty="0" smtClean="0"/>
              <a:t>.)</a:t>
            </a:r>
            <a:endParaRPr lang="ru-RU" sz="100" dirty="0"/>
          </a:p>
        </p:txBody>
      </p:sp>
      <p:cxnSp>
        <p:nvCxnSpPr>
          <p:cNvPr id="245" name="Соединительная линия уступом 244"/>
          <p:cNvCxnSpPr>
            <a:stCxn id="221" idx="2"/>
            <a:endCxn id="238" idx="0"/>
          </p:cNvCxnSpPr>
          <p:nvPr/>
        </p:nvCxnSpPr>
        <p:spPr>
          <a:xfrm rot="5400000">
            <a:off x="4356759" y="16928043"/>
            <a:ext cx="472524" cy="2352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221" idx="2"/>
            <a:endCxn id="239" idx="0"/>
          </p:cNvCxnSpPr>
          <p:nvPr/>
        </p:nvCxnSpPr>
        <p:spPr>
          <a:xfrm rot="16200000" flipH="1">
            <a:off x="6706792" y="16930862"/>
            <a:ext cx="472524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221" idx="2"/>
            <a:endCxn id="241" idx="0"/>
          </p:cNvCxnSpPr>
          <p:nvPr/>
        </p:nvCxnSpPr>
        <p:spPr>
          <a:xfrm flipH="1">
            <a:off x="5766628" y="17868207"/>
            <a:ext cx="2819" cy="472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/>
          <p:nvPr/>
        </p:nvSpPr>
        <p:spPr>
          <a:xfrm>
            <a:off x="1190721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Тренировки в джунглях</a:t>
            </a:r>
            <a:endParaRPr lang="ru-RU" sz="700" dirty="0"/>
          </a:p>
        </p:txBody>
      </p:sp>
      <p:cxnSp>
        <p:nvCxnSpPr>
          <p:cNvPr id="255" name="Соединительная линия уступом 254"/>
          <p:cNvCxnSpPr>
            <a:stCxn id="185" idx="2"/>
            <a:endCxn id="254" idx="0"/>
          </p:cNvCxnSpPr>
          <p:nvPr/>
        </p:nvCxnSpPr>
        <p:spPr>
          <a:xfrm rot="5400000">
            <a:off x="3795594" y="13205564"/>
            <a:ext cx="426940" cy="35207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/>
          <p:cNvSpPr/>
          <p:nvPr/>
        </p:nvSpPr>
        <p:spPr>
          <a:xfrm>
            <a:off x="2829747" y="1436311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50</a:t>
            </a:r>
            <a:endParaRPr lang="ru-RU" sz="1600" b="1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941719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DH.85 Leopard Moth </a:t>
            </a:r>
            <a:r>
              <a:rPr lang="ru-RU" sz="1400" dirty="0" smtClean="0"/>
              <a:t>(наше)</a:t>
            </a:r>
            <a:endParaRPr lang="ru-RU" sz="7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11775687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озёрных истребителей и бомбардировщиков</a:t>
            </a:r>
            <a:endParaRPr lang="ru-RU" sz="700" dirty="0"/>
          </a:p>
        </p:txBody>
      </p:sp>
      <p:cxnSp>
        <p:nvCxnSpPr>
          <p:cNvPr id="263" name="Соединительная линия уступом 262"/>
          <p:cNvCxnSpPr>
            <a:stCxn id="233" idx="2"/>
            <a:endCxn id="261" idx="0"/>
          </p:cNvCxnSpPr>
          <p:nvPr/>
        </p:nvCxnSpPr>
        <p:spPr>
          <a:xfrm rot="5400000">
            <a:off x="10828509" y="19067377"/>
            <a:ext cx="461313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265"/>
          <p:cNvCxnSpPr>
            <a:stCxn id="233" idx="2"/>
            <a:endCxn id="262" idx="0"/>
          </p:cNvCxnSpPr>
          <p:nvPr/>
        </p:nvCxnSpPr>
        <p:spPr>
          <a:xfrm rot="16200000" flipH="1">
            <a:off x="12007754" y="19056151"/>
            <a:ext cx="461313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Прямоугольник 268"/>
          <p:cNvSpPr/>
          <p:nvPr/>
        </p:nvSpPr>
        <p:spPr>
          <a:xfrm>
            <a:off x="354357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Перенести часть Бельгийской военной промышленности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5885095" y="198820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военной промышленности</a:t>
            </a:r>
            <a:endParaRPr lang="ru-RU" sz="700" dirty="0"/>
          </a:p>
        </p:txBody>
      </p:sp>
      <p:cxnSp>
        <p:nvCxnSpPr>
          <p:cNvPr id="271" name="Соединительная линия уступом 270"/>
          <p:cNvCxnSpPr>
            <a:stCxn id="221" idx="2"/>
            <a:endCxn id="269" idx="0"/>
          </p:cNvCxnSpPr>
          <p:nvPr/>
        </p:nvCxnSpPr>
        <p:spPr>
          <a:xfrm rot="5400000">
            <a:off x="4178573" y="18291169"/>
            <a:ext cx="2013837" cy="1167913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221" idx="2"/>
            <a:endCxn id="270" idx="0"/>
          </p:cNvCxnSpPr>
          <p:nvPr/>
        </p:nvCxnSpPr>
        <p:spPr>
          <a:xfrm rot="16200000" flipH="1">
            <a:off x="5349332" y="18288321"/>
            <a:ext cx="2013836" cy="1173607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13350762" y="14313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белых</a:t>
            </a:r>
            <a:endParaRPr lang="ru-RU" sz="5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21180</TotalTime>
  <Words>1128</Words>
  <Application>Microsoft Office PowerPoint</Application>
  <PresentationFormat>Произвольный</PresentationFormat>
  <Paragraphs>58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Mihail</cp:lastModifiedBy>
  <cp:revision>1504</cp:revision>
  <dcterms:created xsi:type="dcterms:W3CDTF">2018-10-23T08:09:21Z</dcterms:created>
  <dcterms:modified xsi:type="dcterms:W3CDTF">2021-11-05T15:07:09Z</dcterms:modified>
</cp:coreProperties>
</file>