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a:srgbClr val="F13F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6270" autoAdjust="0"/>
  </p:normalViewPr>
  <p:slideViewPr>
    <p:cSldViewPr snapToGrid="0">
      <p:cViewPr>
        <p:scale>
          <a:sx n="190" d="100"/>
          <a:sy n="190" d="100"/>
        </p:scale>
        <p:origin x="60" y="-2886"/>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01.09.2021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01.09.2021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01.09.2021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01.09.2021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01.09.2021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01.09.2021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01.09.2021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01.09.2021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01.09.2021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01.09.2021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01.09.2021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01.09.2021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01.09.2021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Прямоугольник 614"/>
          <p:cNvSpPr/>
          <p:nvPr/>
        </p:nvSpPr>
        <p:spPr>
          <a:xfrm>
            <a:off x="555905" y="229384"/>
            <a:ext cx="971265" cy="675564"/>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600" b="1" dirty="0" smtClean="0"/>
              <a:t>291</a:t>
            </a:r>
            <a:endParaRPr lang="ru-RU" sz="3600" b="1" dirty="0"/>
          </a:p>
        </p:txBody>
      </p:sp>
      <p:sp>
        <p:nvSpPr>
          <p:cNvPr id="759" name="Прямоугольник 758"/>
          <p:cNvSpPr/>
          <p:nvPr/>
        </p:nvSpPr>
        <p:spPr>
          <a:xfrm>
            <a:off x="3471894" y="3357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Да здравствует Уникальная и Бессмертная Испания!</a:t>
            </a:r>
          </a:p>
        </p:txBody>
      </p:sp>
      <p:sp>
        <p:nvSpPr>
          <p:cNvPr id="714" name="Прямоугольник 713"/>
          <p:cNvSpPr/>
          <p:nvPr/>
        </p:nvSpPr>
        <p:spPr>
          <a:xfrm>
            <a:off x="3472771" y="49002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Конкиста во имя </a:t>
            </a:r>
            <a:r>
              <a:rPr lang="ru-RU" sz="700" dirty="0" err="1" smtClean="0"/>
              <a:t>Санхуро</a:t>
            </a:r>
            <a:r>
              <a:rPr lang="ru-RU" sz="700" dirty="0" smtClean="0"/>
              <a:t> </a:t>
            </a:r>
            <a:endParaRPr lang="ru-RU" sz="700" dirty="0"/>
          </a:p>
        </p:txBody>
      </p:sp>
      <p:sp>
        <p:nvSpPr>
          <p:cNvPr id="719" name="Прямоугольник 718"/>
          <p:cNvSpPr/>
          <p:nvPr/>
        </p:nvSpPr>
        <p:spPr>
          <a:xfrm>
            <a:off x="3471895" y="25824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Вторая </a:t>
            </a:r>
            <a:r>
              <a:rPr lang="ru-RU" sz="700" dirty="0" err="1"/>
              <a:t>Санхурада</a:t>
            </a:r>
            <a:endParaRPr lang="ru-RU" sz="700" dirty="0"/>
          </a:p>
        </p:txBody>
      </p:sp>
      <p:sp>
        <p:nvSpPr>
          <p:cNvPr id="777" name="Прямоугольник 776"/>
          <p:cNvSpPr/>
          <p:nvPr/>
        </p:nvSpPr>
        <p:spPr>
          <a:xfrm>
            <a:off x="5498918" y="297166"/>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НД «нехватка школ», в 1930 80000к детей не училось в школах</a:t>
            </a:r>
          </a:p>
        </p:txBody>
      </p:sp>
      <p:sp>
        <p:nvSpPr>
          <p:cNvPr id="18" name="Прямоугольник 17"/>
          <p:cNvSpPr/>
          <p:nvPr/>
        </p:nvSpPr>
        <p:spPr>
          <a:xfrm>
            <a:off x="1383839"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Привлечь </a:t>
            </a:r>
            <a:r>
              <a:rPr lang="ru-RU" sz="700" dirty="0" err="1" smtClean="0"/>
              <a:t>рекетэ</a:t>
            </a:r>
            <a:endParaRPr lang="ru-RU" sz="700" dirty="0"/>
          </a:p>
        </p:txBody>
      </p:sp>
      <p:sp>
        <p:nvSpPr>
          <p:cNvPr id="19" name="Прямоугольник 18"/>
          <p:cNvSpPr/>
          <p:nvPr/>
        </p:nvSpPr>
        <p:spPr>
          <a:xfrm>
            <a:off x="5644335" y="3344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визит в Германию</a:t>
            </a:r>
            <a:endParaRPr lang="ru-RU" sz="700" dirty="0"/>
          </a:p>
        </p:txBody>
      </p:sp>
      <p:sp>
        <p:nvSpPr>
          <p:cNvPr id="20" name="Прямоугольник 19"/>
          <p:cNvSpPr/>
          <p:nvPr/>
        </p:nvSpPr>
        <p:spPr>
          <a:xfrm>
            <a:off x="5079185"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оружием из Германии</a:t>
            </a:r>
            <a:endParaRPr lang="ru-RU" sz="700" dirty="0"/>
          </a:p>
        </p:txBody>
      </p:sp>
      <p:sp>
        <p:nvSpPr>
          <p:cNvPr id="21" name="Прямоугольник 20"/>
          <p:cNvSpPr/>
          <p:nvPr/>
        </p:nvSpPr>
        <p:spPr>
          <a:xfrm>
            <a:off x="6214323"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военные заводы по германскому образцу</a:t>
            </a:r>
            <a:endParaRPr lang="ru-RU" sz="700" dirty="0"/>
          </a:p>
        </p:txBody>
      </p:sp>
      <p:sp>
        <p:nvSpPr>
          <p:cNvPr id="22" name="Прямоугольник 21"/>
          <p:cNvSpPr/>
          <p:nvPr/>
        </p:nvSpPr>
        <p:spPr>
          <a:xfrm>
            <a:off x="5644335" y="564028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a:t>
            </a:r>
            <a:endParaRPr lang="ru-RU" sz="700" dirty="0"/>
          </a:p>
        </p:txBody>
      </p:sp>
      <p:cxnSp>
        <p:nvCxnSpPr>
          <p:cNvPr id="23" name="Прямая со стрелкой 22"/>
          <p:cNvCxnSpPr>
            <a:stCxn id="19" idx="2"/>
            <a:endCxn id="22" idx="0"/>
          </p:cNvCxnSpPr>
          <p:nvPr/>
        </p:nvCxnSpPr>
        <p:spPr>
          <a:xfrm>
            <a:off x="6107498" y="3884488"/>
            <a:ext cx="0" cy="17557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Прямоугольник 25"/>
          <p:cNvSpPr/>
          <p:nvPr/>
        </p:nvSpPr>
        <p:spPr>
          <a:xfrm>
            <a:off x="1891839" y="411283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Договориться о правительстве с </a:t>
            </a:r>
            <a:r>
              <a:rPr lang="ru-RU" sz="700" dirty="0" err="1" smtClean="0"/>
              <a:t>Фаль</a:t>
            </a:r>
            <a:r>
              <a:rPr lang="ru-RU" sz="700" dirty="0" smtClean="0"/>
              <a:t> </a:t>
            </a:r>
            <a:r>
              <a:rPr lang="ru-RU" sz="700" dirty="0" err="1" smtClean="0"/>
              <a:t>Конде</a:t>
            </a:r>
            <a:r>
              <a:rPr lang="ru-RU" sz="700" dirty="0" smtClean="0"/>
              <a:t> </a:t>
            </a:r>
            <a:r>
              <a:rPr lang="ru-RU" sz="300" dirty="0" smtClean="0"/>
              <a:t>(обсуждали что во главе будет президент, министр промышленности и министр образования)</a:t>
            </a:r>
            <a:endParaRPr lang="ru-RU" sz="300" dirty="0"/>
          </a:p>
        </p:txBody>
      </p:sp>
      <p:cxnSp>
        <p:nvCxnSpPr>
          <p:cNvPr id="27" name="Соединительная линия уступом 26"/>
          <p:cNvCxnSpPr>
            <a:stCxn id="19" idx="2"/>
            <a:endCxn id="21" idx="0"/>
          </p:cNvCxnSpPr>
          <p:nvPr/>
        </p:nvCxnSpPr>
        <p:spPr>
          <a:xfrm rot="16200000" flipH="1">
            <a:off x="6281492" y="3710494"/>
            <a:ext cx="222000" cy="5699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p:cNvCxnSpPr>
            <a:stCxn id="719" idx="2"/>
            <a:endCxn id="759" idx="0"/>
          </p:cNvCxnSpPr>
          <p:nvPr/>
        </p:nvCxnSpPr>
        <p:spPr>
          <a:xfrm flipH="1">
            <a:off x="3935057" y="3122488"/>
            <a:ext cx="1" cy="234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2" name="Прямая со стрелкой 41"/>
          <p:cNvCxnSpPr>
            <a:stCxn id="759" idx="2"/>
            <a:endCxn id="714" idx="0"/>
          </p:cNvCxnSpPr>
          <p:nvPr/>
        </p:nvCxnSpPr>
        <p:spPr>
          <a:xfrm>
            <a:off x="3935057" y="3897188"/>
            <a:ext cx="877" cy="10030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 name="Прямоугольник 31"/>
          <p:cNvSpPr/>
          <p:nvPr/>
        </p:nvSpPr>
        <p:spPr>
          <a:xfrm>
            <a:off x="24050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партийной системы</a:t>
            </a:r>
            <a:endParaRPr lang="ru-RU" sz="700" dirty="0"/>
          </a:p>
        </p:txBody>
      </p:sp>
      <p:sp>
        <p:nvSpPr>
          <p:cNvPr id="33" name="Прямоугольник 32"/>
          <p:cNvSpPr/>
          <p:nvPr/>
        </p:nvSpPr>
        <p:spPr>
          <a:xfrm>
            <a:off x="2913094" y="41128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Верность новому вождю</a:t>
            </a:r>
            <a:endParaRPr lang="ru-RU" sz="700" dirty="0"/>
          </a:p>
        </p:txBody>
      </p:sp>
      <p:sp>
        <p:nvSpPr>
          <p:cNvPr id="35" name="Прямоугольник 34"/>
          <p:cNvSpPr/>
          <p:nvPr/>
        </p:nvSpPr>
        <p:spPr>
          <a:xfrm>
            <a:off x="1888102" y="563650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испанский режим</a:t>
            </a:r>
            <a:endParaRPr lang="ru-RU" sz="700" dirty="0"/>
          </a:p>
        </p:txBody>
      </p:sp>
      <p:sp>
        <p:nvSpPr>
          <p:cNvPr id="36" name="Прямоугольник 35"/>
          <p:cNvSpPr/>
          <p:nvPr/>
        </p:nvSpPr>
        <p:spPr>
          <a:xfrm>
            <a:off x="45386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либералов</a:t>
            </a:r>
            <a:endParaRPr lang="ru-RU" sz="700" dirty="0"/>
          </a:p>
        </p:txBody>
      </p:sp>
      <p:sp>
        <p:nvSpPr>
          <p:cNvPr id="37" name="Прямоугольник 36"/>
          <p:cNvSpPr/>
          <p:nvPr/>
        </p:nvSpPr>
        <p:spPr>
          <a:xfrm>
            <a:off x="4005294" y="4119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Репрессии против левых</a:t>
            </a:r>
            <a:endParaRPr lang="ru-RU" sz="700" dirty="0"/>
          </a:p>
        </p:txBody>
      </p:sp>
      <p:sp>
        <p:nvSpPr>
          <p:cNvPr id="39" name="Прямоугольник 38"/>
          <p:cNvSpPr/>
          <p:nvPr/>
        </p:nvSpPr>
        <p:spPr>
          <a:xfrm>
            <a:off x="4551394" y="49065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Торжество традиционных ценностей</a:t>
            </a:r>
            <a:endParaRPr lang="ru-RU" sz="700" dirty="0"/>
          </a:p>
        </p:txBody>
      </p:sp>
      <p:sp>
        <p:nvSpPr>
          <p:cNvPr id="41" name="Прямоугольник 40"/>
          <p:cNvSpPr/>
          <p:nvPr/>
        </p:nvSpPr>
        <p:spPr>
          <a:xfrm>
            <a:off x="3472771" y="56401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a:t>
            </a:r>
            <a:r>
              <a:rPr lang="ru-RU" sz="700" dirty="0" err="1" smtClean="0"/>
              <a:t>Испани</a:t>
            </a:r>
            <a:r>
              <a:rPr lang="ru-RU" sz="700" dirty="0" smtClean="0"/>
              <a:t> (армада у </a:t>
            </a:r>
            <a:r>
              <a:rPr lang="ru-RU" sz="700" dirty="0" err="1" smtClean="0"/>
              <a:t>кири</a:t>
            </a:r>
            <a:r>
              <a:rPr lang="ru-RU" sz="700" dirty="0" smtClean="0"/>
              <a:t>)я </a:t>
            </a:r>
            <a:r>
              <a:rPr lang="ru-RU" sz="500" dirty="0" smtClean="0"/>
              <a:t>(право на создание альянсов) (решения на поиск союзника в </a:t>
            </a:r>
            <a:r>
              <a:rPr lang="ru-RU" sz="500" dirty="0" err="1" smtClean="0"/>
              <a:t>карибском</a:t>
            </a:r>
            <a:r>
              <a:rPr lang="ru-RU" sz="500" dirty="0" smtClean="0"/>
              <a:t> море)</a:t>
            </a:r>
            <a:endParaRPr lang="ru-RU" sz="500" dirty="0"/>
          </a:p>
        </p:txBody>
      </p:sp>
      <p:sp>
        <p:nvSpPr>
          <p:cNvPr id="43" name="Прямоугольник 42"/>
          <p:cNvSpPr/>
          <p:nvPr/>
        </p:nvSpPr>
        <p:spPr>
          <a:xfrm>
            <a:off x="4553426" y="6426347"/>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Бывшие земли Арагона</a:t>
            </a:r>
            <a:endParaRPr lang="ru-RU" sz="700" dirty="0"/>
          </a:p>
        </p:txBody>
      </p:sp>
      <p:sp>
        <p:nvSpPr>
          <p:cNvPr id="44" name="Прямоугольник 43"/>
          <p:cNvSpPr/>
          <p:nvPr/>
        </p:nvSpPr>
        <p:spPr>
          <a:xfrm>
            <a:off x="2412321" y="64275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Возвращение новой Испании (клейм на </a:t>
            </a:r>
            <a:r>
              <a:rPr lang="ru-RU" sz="700" dirty="0" smtClean="0"/>
              <a:t>Мексику)</a:t>
            </a:r>
            <a:endParaRPr lang="ru-RU" sz="700" dirty="0"/>
          </a:p>
        </p:txBody>
      </p:sp>
      <p:cxnSp>
        <p:nvCxnSpPr>
          <p:cNvPr id="50" name="Соединительная линия уступом 49"/>
          <p:cNvCxnSpPr>
            <a:stCxn id="18" idx="2"/>
            <a:endCxn id="26" idx="0"/>
          </p:cNvCxnSpPr>
          <p:nvPr/>
        </p:nvCxnSpPr>
        <p:spPr>
          <a:xfrm rot="16200000" flipH="1">
            <a:off x="1992765" y="3750601"/>
            <a:ext cx="216474" cy="5080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Соединительная линия уступом 52"/>
          <p:cNvCxnSpPr>
            <a:stCxn id="719" idx="2"/>
            <a:endCxn id="18" idx="0"/>
          </p:cNvCxnSpPr>
          <p:nvPr/>
        </p:nvCxnSpPr>
        <p:spPr>
          <a:xfrm rot="5400000">
            <a:off x="2774092" y="2195398"/>
            <a:ext cx="233876" cy="20880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6" name="Соединительная линия уступом 55"/>
          <p:cNvCxnSpPr>
            <a:stCxn id="719" idx="2"/>
            <a:endCxn id="32" idx="0"/>
          </p:cNvCxnSpPr>
          <p:nvPr/>
        </p:nvCxnSpPr>
        <p:spPr>
          <a:xfrm rot="5400000">
            <a:off x="3284308" y="2706438"/>
            <a:ext cx="234700" cy="10668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 name="Соединительная линия уступом 58"/>
          <p:cNvCxnSpPr>
            <a:stCxn id="719" idx="2"/>
            <a:endCxn id="36" idx="0"/>
          </p:cNvCxnSpPr>
          <p:nvPr/>
        </p:nvCxnSpPr>
        <p:spPr>
          <a:xfrm rot="16200000" flipH="1">
            <a:off x="4351107" y="2706438"/>
            <a:ext cx="234700" cy="1066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 name="Соединительная линия уступом 61"/>
          <p:cNvCxnSpPr>
            <a:stCxn id="719" idx="2"/>
            <a:endCxn id="19" idx="0"/>
          </p:cNvCxnSpPr>
          <p:nvPr/>
        </p:nvCxnSpPr>
        <p:spPr>
          <a:xfrm rot="16200000" flipH="1">
            <a:off x="4910278" y="2147268"/>
            <a:ext cx="222000" cy="21724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5" name="Соединительная линия уступом 64"/>
          <p:cNvCxnSpPr>
            <a:stCxn id="719" idx="2"/>
            <a:endCxn id="20" idx="0"/>
          </p:cNvCxnSpPr>
          <p:nvPr/>
        </p:nvCxnSpPr>
        <p:spPr>
          <a:xfrm rot="16200000" flipH="1">
            <a:off x="4246703" y="2810843"/>
            <a:ext cx="984000" cy="1607290"/>
          </a:xfrm>
          <a:prstGeom prst="bentConnector3">
            <a:avLst>
              <a:gd name="adj1" fmla="val 1128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 name="Соединительная линия уступом 68"/>
          <p:cNvCxnSpPr>
            <a:stCxn id="32" idx="2"/>
            <a:endCxn id="33" idx="0"/>
          </p:cNvCxnSpPr>
          <p:nvPr/>
        </p:nvCxnSpPr>
        <p:spPr>
          <a:xfrm rot="16200000" flipH="1">
            <a:off x="3014432" y="3751013"/>
            <a:ext cx="215650" cy="5080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 name="Соединительная линия уступом 71"/>
          <p:cNvCxnSpPr>
            <a:stCxn id="26" idx="2"/>
            <a:endCxn id="461" idx="0"/>
          </p:cNvCxnSpPr>
          <p:nvPr/>
        </p:nvCxnSpPr>
        <p:spPr>
          <a:xfrm rot="5400000">
            <a:off x="1965468" y="4518538"/>
            <a:ext cx="255234" cy="5238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 name="Соединительная линия уступом 74"/>
          <p:cNvCxnSpPr>
            <a:stCxn id="33" idx="2"/>
            <a:endCxn id="460" idx="0"/>
          </p:cNvCxnSpPr>
          <p:nvPr/>
        </p:nvCxnSpPr>
        <p:spPr>
          <a:xfrm rot="5400000">
            <a:off x="2995641" y="4529436"/>
            <a:ext cx="257214" cy="5040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 name="Соединительная линия уступом 77"/>
          <p:cNvCxnSpPr>
            <a:stCxn id="37" idx="2"/>
            <a:endCxn id="39" idx="0"/>
          </p:cNvCxnSpPr>
          <p:nvPr/>
        </p:nvCxnSpPr>
        <p:spPr>
          <a:xfrm rot="16200000" flipH="1">
            <a:off x="4617807" y="4509838"/>
            <a:ext cx="247400" cy="5461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 name="Соединительная линия уступом 80"/>
          <p:cNvCxnSpPr>
            <a:stCxn id="36" idx="2"/>
            <a:endCxn id="37" idx="0"/>
          </p:cNvCxnSpPr>
          <p:nvPr/>
        </p:nvCxnSpPr>
        <p:spPr>
          <a:xfrm rot="5400000">
            <a:off x="4624157" y="3741488"/>
            <a:ext cx="222000" cy="5334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 name="Прямая со стрелкой 95"/>
          <p:cNvCxnSpPr>
            <a:stCxn id="714" idx="2"/>
            <a:endCxn id="41" idx="0"/>
          </p:cNvCxnSpPr>
          <p:nvPr/>
        </p:nvCxnSpPr>
        <p:spPr>
          <a:xfrm>
            <a:off x="3935934" y="5440238"/>
            <a:ext cx="0" cy="19994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p:cNvSpPr/>
          <p:nvPr/>
        </p:nvSpPr>
        <p:spPr>
          <a:xfrm>
            <a:off x="24180206" y="797678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Реставрация монархии</a:t>
            </a:r>
            <a:endParaRPr lang="ru-RU" sz="700" dirty="0"/>
          </a:p>
        </p:txBody>
      </p:sp>
      <p:sp>
        <p:nvSpPr>
          <p:cNvPr id="106" name="Прямоугольник 105"/>
          <p:cNvSpPr/>
          <p:nvPr/>
        </p:nvSpPr>
        <p:spPr>
          <a:xfrm>
            <a:off x="24180206" y="64216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Восстание под монархическими флагами</a:t>
            </a:r>
            <a:endParaRPr lang="ru-RU" sz="700" dirty="0"/>
          </a:p>
        </p:txBody>
      </p:sp>
      <p:sp>
        <p:nvSpPr>
          <p:cNvPr id="107" name="Прямоугольник 106"/>
          <p:cNvSpPr/>
          <p:nvPr/>
        </p:nvSpPr>
        <p:spPr>
          <a:xfrm>
            <a:off x="20535903"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Карлос </a:t>
            </a:r>
            <a:r>
              <a:rPr lang="en-US" sz="700" dirty="0" smtClean="0"/>
              <a:t>VIII</a:t>
            </a:r>
            <a:r>
              <a:rPr lang="ru-RU" sz="700" dirty="0" smtClean="0"/>
              <a:t> (Карл </a:t>
            </a:r>
            <a:r>
              <a:rPr lang="ru-RU" sz="700" dirty="0" err="1" smtClean="0"/>
              <a:t>Пио</a:t>
            </a:r>
            <a:r>
              <a:rPr lang="ru-RU" sz="700" dirty="0" smtClean="0"/>
              <a:t> Габсбург-</a:t>
            </a:r>
            <a:r>
              <a:rPr lang="ru-RU" sz="700" dirty="0" err="1" smtClean="0"/>
              <a:t>Бурбонский</a:t>
            </a:r>
            <a:r>
              <a:rPr lang="ru-RU" sz="700" dirty="0" smtClean="0"/>
              <a:t>)</a:t>
            </a:r>
          </a:p>
        </p:txBody>
      </p:sp>
      <p:sp>
        <p:nvSpPr>
          <p:cNvPr id="108" name="Прямоугольник 107"/>
          <p:cNvSpPr/>
          <p:nvPr/>
        </p:nvSpPr>
        <p:spPr>
          <a:xfrm>
            <a:off x="22650791"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Хавьер</a:t>
            </a:r>
            <a:r>
              <a:rPr lang="en-US" sz="700" dirty="0" smtClean="0"/>
              <a:t> I</a:t>
            </a:r>
            <a:r>
              <a:rPr lang="ru-RU" sz="700" dirty="0" smtClean="0"/>
              <a:t> (Хавьер де Бурбон-Парма)</a:t>
            </a:r>
            <a:endParaRPr lang="ru-RU" sz="700" dirty="0"/>
          </a:p>
        </p:txBody>
      </p:sp>
      <p:sp>
        <p:nvSpPr>
          <p:cNvPr id="109" name="Прямоугольник 108"/>
          <p:cNvSpPr/>
          <p:nvPr/>
        </p:nvSpPr>
        <p:spPr>
          <a:xfrm>
            <a:off x="25835494"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Хуан </a:t>
            </a:r>
            <a:r>
              <a:rPr lang="en-US" sz="700" dirty="0" smtClean="0"/>
              <a:t>III</a:t>
            </a:r>
            <a:r>
              <a:rPr lang="ru-RU" sz="700" dirty="0" smtClean="0"/>
              <a:t> (Хуан де Бурбон)</a:t>
            </a:r>
            <a:endParaRPr lang="ru-RU" sz="700" dirty="0"/>
          </a:p>
        </p:txBody>
      </p:sp>
      <p:sp>
        <p:nvSpPr>
          <p:cNvPr id="110" name="Прямоугольник 109"/>
          <p:cNvSpPr/>
          <p:nvPr/>
        </p:nvSpPr>
        <p:spPr>
          <a:xfrm>
            <a:off x="28082585"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Альфонс </a:t>
            </a:r>
            <a:r>
              <a:rPr lang="en-US" sz="700" dirty="0" smtClean="0"/>
              <a:t>XIII</a:t>
            </a:r>
            <a:endParaRPr lang="ru-RU" sz="700" dirty="0"/>
          </a:p>
        </p:txBody>
      </p:sp>
      <p:sp>
        <p:nvSpPr>
          <p:cNvPr id="111" name="Прямоугольник 110"/>
          <p:cNvSpPr/>
          <p:nvPr/>
        </p:nvSpPr>
        <p:spPr>
          <a:xfrm>
            <a:off x="28082584" y="719058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Renovación</a:t>
            </a:r>
            <a:r>
              <a:rPr lang="en-US" sz="700" dirty="0" smtClean="0"/>
              <a:t> </a:t>
            </a:r>
            <a:r>
              <a:rPr lang="en-US" sz="700" dirty="0" err="1" smtClean="0"/>
              <a:t>Española</a:t>
            </a:r>
            <a:endParaRPr lang="ru-RU" sz="700" dirty="0"/>
          </a:p>
        </p:txBody>
      </p:sp>
      <p:sp>
        <p:nvSpPr>
          <p:cNvPr id="112" name="Прямоугольник 111"/>
          <p:cNvSpPr/>
          <p:nvPr/>
        </p:nvSpPr>
        <p:spPr>
          <a:xfrm>
            <a:off x="25835494"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Национальный блок </a:t>
            </a:r>
            <a:r>
              <a:rPr lang="ru-RU" sz="300" dirty="0" smtClean="0"/>
              <a:t>(Компромисс между  </a:t>
            </a:r>
            <a:r>
              <a:rPr lang="en-US" sz="300" dirty="0" err="1" smtClean="0"/>
              <a:t>Renovación</a:t>
            </a:r>
            <a:r>
              <a:rPr lang="en-US" sz="300" dirty="0" smtClean="0"/>
              <a:t> </a:t>
            </a:r>
            <a:r>
              <a:rPr lang="en-US" sz="300" dirty="0" err="1" smtClean="0"/>
              <a:t>Española</a:t>
            </a:r>
            <a:r>
              <a:rPr lang="ru-RU" sz="300" dirty="0" smtClean="0"/>
              <a:t> и </a:t>
            </a:r>
            <a:r>
              <a:rPr lang="ru-RU" sz="300" dirty="0" err="1" smtClean="0"/>
              <a:t>карлистами</a:t>
            </a:r>
            <a:r>
              <a:rPr lang="ru-RU" sz="300" dirty="0"/>
              <a:t> (Хосе </a:t>
            </a:r>
            <a:r>
              <a:rPr lang="ru-RU" sz="300" dirty="0" err="1"/>
              <a:t>Кальво</a:t>
            </a:r>
            <a:r>
              <a:rPr lang="ru-RU" sz="300" dirty="0"/>
              <a:t> </a:t>
            </a:r>
            <a:r>
              <a:rPr lang="ru-RU" sz="300" dirty="0" err="1" smtClean="0"/>
              <a:t>Сотело</a:t>
            </a:r>
            <a:r>
              <a:rPr lang="ru-RU" sz="300" dirty="0" smtClean="0"/>
              <a:t> должен выжить)</a:t>
            </a:r>
          </a:p>
        </p:txBody>
      </p:sp>
      <p:sp>
        <p:nvSpPr>
          <p:cNvPr id="120" name="Прямоугольник 119"/>
          <p:cNvSpPr/>
          <p:nvPr/>
        </p:nvSpPr>
        <p:spPr>
          <a:xfrm>
            <a:off x="20535903"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крестоносцы</a:t>
            </a:r>
            <a:endParaRPr lang="ru-RU" sz="700" dirty="0"/>
          </a:p>
        </p:txBody>
      </p:sp>
      <p:sp>
        <p:nvSpPr>
          <p:cNvPr id="121" name="Прямоугольник 120"/>
          <p:cNvSpPr/>
          <p:nvPr/>
        </p:nvSpPr>
        <p:spPr>
          <a:xfrm>
            <a:off x="22650791"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Традиционалисты</a:t>
            </a:r>
          </a:p>
        </p:txBody>
      </p:sp>
      <p:cxnSp>
        <p:nvCxnSpPr>
          <p:cNvPr id="134" name="Прямая соединительная линия 133"/>
          <p:cNvCxnSpPr>
            <a:stCxn id="121" idx="3"/>
            <a:endCxn id="112" idx="1"/>
          </p:cNvCxnSpPr>
          <p:nvPr/>
        </p:nvCxnSpPr>
        <p:spPr>
          <a:xfrm>
            <a:off x="23577116" y="7460027"/>
            <a:ext cx="225837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7" name="Прямая соединительная линия 136"/>
          <p:cNvCxnSpPr>
            <a:stCxn id="112" idx="3"/>
            <a:endCxn id="111" idx="1"/>
          </p:cNvCxnSpPr>
          <p:nvPr/>
        </p:nvCxnSpPr>
        <p:spPr>
          <a:xfrm>
            <a:off x="26761819" y="7460027"/>
            <a:ext cx="1320765" cy="55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Прямая со стрелкой 139"/>
          <p:cNvCxnSpPr>
            <a:stCxn id="120" idx="2"/>
            <a:endCxn id="107" idx="0"/>
          </p:cNvCxnSpPr>
          <p:nvPr/>
        </p:nvCxnSpPr>
        <p:spPr>
          <a:xfrm>
            <a:off x="20999066"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3" name="Прямая со стрелкой 142"/>
          <p:cNvCxnSpPr>
            <a:stCxn id="121" idx="2"/>
            <a:endCxn id="108" idx="0"/>
          </p:cNvCxnSpPr>
          <p:nvPr/>
        </p:nvCxnSpPr>
        <p:spPr>
          <a:xfrm>
            <a:off x="23113954"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6" name="Прямая со стрелкой 145"/>
          <p:cNvCxnSpPr>
            <a:stCxn id="112" idx="2"/>
            <a:endCxn id="109" idx="0"/>
          </p:cNvCxnSpPr>
          <p:nvPr/>
        </p:nvCxnSpPr>
        <p:spPr>
          <a:xfrm>
            <a:off x="26298657"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9" name="Прямая со стрелкой 148"/>
          <p:cNvCxnSpPr>
            <a:stCxn id="111" idx="2"/>
            <a:endCxn id="110" idx="0"/>
          </p:cNvCxnSpPr>
          <p:nvPr/>
        </p:nvCxnSpPr>
        <p:spPr>
          <a:xfrm>
            <a:off x="28545747" y="7730582"/>
            <a:ext cx="1" cy="991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2" name="Прямая со стрелкой 151"/>
          <p:cNvCxnSpPr>
            <a:stCxn id="106" idx="2"/>
            <a:endCxn id="105" idx="0"/>
          </p:cNvCxnSpPr>
          <p:nvPr/>
        </p:nvCxnSpPr>
        <p:spPr>
          <a:xfrm>
            <a:off x="24643369" y="6961677"/>
            <a:ext cx="0" cy="1015107"/>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57"/>
          <p:cNvCxnSpPr>
            <a:stCxn id="105" idx="2"/>
            <a:endCxn id="107" idx="0"/>
          </p:cNvCxnSpPr>
          <p:nvPr/>
        </p:nvCxnSpPr>
        <p:spPr>
          <a:xfrm rot="5400000">
            <a:off x="22718474" y="6797377"/>
            <a:ext cx="205489"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2" name="Соединительная линия уступом 161"/>
          <p:cNvCxnSpPr>
            <a:stCxn id="105" idx="2"/>
            <a:endCxn id="110" idx="0"/>
          </p:cNvCxnSpPr>
          <p:nvPr/>
        </p:nvCxnSpPr>
        <p:spPr>
          <a:xfrm rot="16200000" flipH="1">
            <a:off x="26491814" y="6668338"/>
            <a:ext cx="205489" cy="39023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5" name="Соединительная линия уступом 164"/>
          <p:cNvCxnSpPr>
            <a:stCxn id="105" idx="2"/>
            <a:endCxn id="108" idx="0"/>
          </p:cNvCxnSpPr>
          <p:nvPr/>
        </p:nvCxnSpPr>
        <p:spPr>
          <a:xfrm rot="5400000">
            <a:off x="23775918" y="7854821"/>
            <a:ext cx="205489"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8" name="Соединительная линия уступом 167"/>
          <p:cNvCxnSpPr>
            <a:stCxn id="105" idx="2"/>
            <a:endCxn id="109" idx="0"/>
          </p:cNvCxnSpPr>
          <p:nvPr/>
        </p:nvCxnSpPr>
        <p:spPr>
          <a:xfrm rot="16200000" flipH="1">
            <a:off x="25368269" y="7791884"/>
            <a:ext cx="205489"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1" name="Соединительная линия уступом 170"/>
          <p:cNvCxnSpPr>
            <a:stCxn id="106" idx="2"/>
            <a:endCxn id="120" idx="0"/>
          </p:cNvCxnSpPr>
          <p:nvPr/>
        </p:nvCxnSpPr>
        <p:spPr>
          <a:xfrm rot="5400000">
            <a:off x="22707043" y="5253701"/>
            <a:ext cx="228350"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3"/>
          <p:cNvCxnSpPr>
            <a:stCxn id="106" idx="2"/>
            <a:endCxn id="112" idx="0"/>
          </p:cNvCxnSpPr>
          <p:nvPr/>
        </p:nvCxnSpPr>
        <p:spPr>
          <a:xfrm rot="16200000" flipH="1">
            <a:off x="25356838" y="6248208"/>
            <a:ext cx="228350"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9"/>
          <p:cNvCxnSpPr>
            <a:stCxn id="106" idx="2"/>
            <a:endCxn id="121" idx="0"/>
          </p:cNvCxnSpPr>
          <p:nvPr/>
        </p:nvCxnSpPr>
        <p:spPr>
          <a:xfrm rot="5400000">
            <a:off x="23764487" y="6311145"/>
            <a:ext cx="228350"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 name="Прямоугольник 78"/>
          <p:cNvSpPr/>
          <p:nvPr/>
        </p:nvSpPr>
        <p:spPr>
          <a:xfrm>
            <a:off x="21081828" y="797106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Женская секция </a:t>
            </a:r>
            <a:r>
              <a:rPr lang="ru-RU" sz="700" dirty="0"/>
              <a:t>«Маргаритки» </a:t>
            </a:r>
            <a:r>
              <a:rPr lang="ru-RU" sz="200" dirty="0"/>
              <a:t>(Таким образом, </a:t>
            </a:r>
            <a:r>
              <a:rPr lang="ru-RU" sz="200" dirty="0" err="1"/>
              <a:t>карлизм</a:t>
            </a:r>
            <a:r>
              <a:rPr lang="ru-RU" sz="200" dirty="0"/>
              <a:t> вступил в фазу расширения, увеличивая активность и количество кругов или создавая женские секции («Маргаритки»))</a:t>
            </a:r>
          </a:p>
        </p:txBody>
      </p:sp>
      <p:sp>
        <p:nvSpPr>
          <p:cNvPr id="80" name="Прямоугольник 79"/>
          <p:cNvSpPr/>
          <p:nvPr/>
        </p:nvSpPr>
        <p:spPr>
          <a:xfrm>
            <a:off x="21594625" y="950300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Пулемёт и католический молитвенник</a:t>
            </a:r>
            <a:endParaRPr lang="ru-RU" sz="700" dirty="0"/>
          </a:p>
        </p:txBody>
      </p:sp>
      <p:sp>
        <p:nvSpPr>
          <p:cNvPr id="82" name="Прямоугольник 81"/>
          <p:cNvSpPr/>
          <p:nvPr/>
        </p:nvSpPr>
        <p:spPr>
          <a:xfrm>
            <a:off x="22652050" y="950300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Карлистская Королевская военная академия </a:t>
            </a:r>
            <a:r>
              <a:rPr lang="ru-RU" sz="100" dirty="0" smtClean="0"/>
              <a:t>(</a:t>
            </a:r>
            <a:r>
              <a:rPr lang="ru-RU" sz="100" dirty="0" err="1" smtClean="0"/>
              <a:t>Мануэль</a:t>
            </a:r>
            <a:r>
              <a:rPr lang="ru-RU" sz="100" dirty="0" smtClean="0"/>
              <a:t> Фал </a:t>
            </a:r>
            <a:r>
              <a:rPr lang="ru-RU" sz="100" dirty="0" err="1" smtClean="0"/>
              <a:t>Конде</a:t>
            </a:r>
            <a:r>
              <a:rPr lang="ru-RU" sz="100" dirty="0"/>
              <a:t> Во время Гражданской войны он был вынужден уехать в изгнание в Португалию после попытки создать Карлистскую Королевскую военную академию, в которой он обучал офицеров </a:t>
            </a:r>
            <a:r>
              <a:rPr lang="ru-RU" sz="100" dirty="0" err="1"/>
              <a:t>реквета</a:t>
            </a:r>
            <a:r>
              <a:rPr lang="ru-RU" sz="100" dirty="0"/>
              <a:t> в политическом и военном </a:t>
            </a:r>
            <a:r>
              <a:rPr lang="ru-RU" sz="100" dirty="0" smtClean="0"/>
              <a:t>отношении)</a:t>
            </a:r>
            <a:endParaRPr lang="ru-RU" sz="100" dirty="0"/>
          </a:p>
        </p:txBody>
      </p:sp>
      <p:sp>
        <p:nvSpPr>
          <p:cNvPr id="83" name="Прямоугольник 82"/>
          <p:cNvSpPr/>
          <p:nvPr/>
        </p:nvSpPr>
        <p:spPr>
          <a:xfrm>
            <a:off x="2265315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Голубой </a:t>
            </a:r>
            <a:r>
              <a:rPr lang="ru-RU" sz="700" dirty="0"/>
              <a:t>дивизион </a:t>
            </a:r>
            <a:r>
              <a:rPr lang="ru-RU" sz="100" dirty="0"/>
              <a:t>(Двести пятидесятая пехотная дивизия , официально называется испанский доброволец Отдел в Испании и 250 стрелковых-</a:t>
            </a:r>
            <a:r>
              <a:rPr lang="ru-RU" sz="100" dirty="0" err="1"/>
              <a:t>Division</a:t>
            </a:r>
            <a:r>
              <a:rPr lang="ru-RU" sz="100" dirty="0"/>
              <a:t> в Германии , более известный как Голубая дивизия или </a:t>
            </a:r>
            <a:r>
              <a:rPr lang="ru-RU" sz="100" dirty="0" err="1"/>
              <a:t>Blaue</a:t>
            </a:r>
            <a:r>
              <a:rPr lang="ru-RU" sz="100" dirty="0"/>
              <a:t> отдел в немецком языке , была единицей испанцев, некоторые добровольцев, а другие вынуждены не-добровольцы. режимом Франко, который сформировал пехотную дивизию для борьбы с Советским Союзом во Второй мировой войне . Она была оформлена в </a:t>
            </a:r>
            <a:r>
              <a:rPr lang="ru-RU" sz="100" dirty="0" err="1"/>
              <a:t>Хир</a:t>
            </a:r>
            <a:r>
              <a:rPr lang="ru-RU" sz="100" dirty="0"/>
              <a:t> , в армии из нацистской Германии . Между 1941 и 1943 </a:t>
            </a:r>
            <a:r>
              <a:rPr lang="ru-RU" sz="100" dirty="0" err="1"/>
              <a:t>годамиОколо</a:t>
            </a:r>
            <a:r>
              <a:rPr lang="ru-RU" sz="100" dirty="0"/>
              <a:t> 50 000 испанских солдат и часть португальцев участвовали в различных сражениях, в основном связанных с блокадой </a:t>
            </a:r>
            <a:r>
              <a:rPr lang="ru-RU" sz="100" dirty="0" smtClean="0"/>
              <a:t>Ленинграда.)</a:t>
            </a:r>
            <a:endParaRPr lang="ru-RU" sz="100" dirty="0"/>
          </a:p>
        </p:txBody>
      </p:sp>
      <p:cxnSp>
        <p:nvCxnSpPr>
          <p:cNvPr id="85" name="Прямая со стрелкой 84"/>
          <p:cNvCxnSpPr>
            <a:stCxn id="82" idx="2"/>
            <a:endCxn id="83" idx="0"/>
          </p:cNvCxnSpPr>
          <p:nvPr/>
        </p:nvCxnSpPr>
        <p:spPr>
          <a:xfrm>
            <a:off x="23115213" y="10043004"/>
            <a:ext cx="1104" cy="2116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p:cNvSpPr/>
          <p:nvPr/>
        </p:nvSpPr>
        <p:spPr>
          <a:xfrm>
            <a:off x="9425846" y="643490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Испанская фаланга</a:t>
            </a:r>
            <a:endParaRPr lang="ru-RU" sz="700" dirty="0"/>
          </a:p>
        </p:txBody>
      </p:sp>
      <p:sp>
        <p:nvSpPr>
          <p:cNvPr id="104" name="Прямоугольник 103"/>
          <p:cNvSpPr/>
          <p:nvPr/>
        </p:nvSpPr>
        <p:spPr>
          <a:xfrm>
            <a:off x="22126466" y="797337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a:t>
            </a:r>
            <a:r>
              <a:rPr lang="ru-RU" sz="700" dirty="0" err="1" smtClean="0"/>
              <a:t>Рекете</a:t>
            </a:r>
            <a:endParaRPr lang="ru-RU" sz="700" dirty="0"/>
          </a:p>
        </p:txBody>
      </p:sp>
      <p:cxnSp>
        <p:nvCxnSpPr>
          <p:cNvPr id="113" name="Прямая соединительная линия 112"/>
          <p:cNvCxnSpPr>
            <a:stCxn id="121" idx="1"/>
            <a:endCxn id="120" idx="3"/>
          </p:cNvCxnSpPr>
          <p:nvPr/>
        </p:nvCxnSpPr>
        <p:spPr>
          <a:xfrm flipH="1">
            <a:off x="21462228" y="7460027"/>
            <a:ext cx="118856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Соединительная линия уступом 114"/>
          <p:cNvCxnSpPr>
            <a:stCxn id="121" idx="2"/>
            <a:endCxn id="104" idx="0"/>
          </p:cNvCxnSpPr>
          <p:nvPr/>
        </p:nvCxnSpPr>
        <p:spPr>
          <a:xfrm rot="5400000">
            <a:off x="22730120" y="7589537"/>
            <a:ext cx="243344" cy="5243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6" name="Соединительная линия уступом 115"/>
          <p:cNvCxnSpPr>
            <a:stCxn id="121" idx="2"/>
            <a:endCxn id="79" idx="0"/>
          </p:cNvCxnSpPr>
          <p:nvPr/>
        </p:nvCxnSpPr>
        <p:spPr>
          <a:xfrm rot="5400000">
            <a:off x="22208955" y="7066064"/>
            <a:ext cx="241037" cy="15689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8" name="Соединительная линия уступом 117"/>
          <p:cNvCxnSpPr>
            <a:stCxn id="120" idx="2"/>
            <a:endCxn id="79" idx="0"/>
          </p:cNvCxnSpPr>
          <p:nvPr/>
        </p:nvCxnSpPr>
        <p:spPr>
          <a:xfrm rot="16200000" flipH="1">
            <a:off x="21151510" y="7577582"/>
            <a:ext cx="241037" cy="5459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Соединительная линия уступом 121"/>
          <p:cNvCxnSpPr>
            <a:stCxn id="120" idx="2"/>
            <a:endCxn id="104" idx="0"/>
          </p:cNvCxnSpPr>
          <p:nvPr/>
        </p:nvCxnSpPr>
        <p:spPr>
          <a:xfrm rot="16200000" flipH="1">
            <a:off x="21672675" y="7056417"/>
            <a:ext cx="243344" cy="15905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8" name="Соединительная линия уступом 127"/>
          <p:cNvCxnSpPr>
            <a:stCxn id="107" idx="2"/>
          </p:cNvCxnSpPr>
          <p:nvPr/>
        </p:nvCxnSpPr>
        <p:spPr>
          <a:xfrm rot="16200000" flipH="1">
            <a:off x="21408061" y="8853278"/>
            <a:ext cx="240732" cy="105872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1" name="Соединительная линия уступом 130"/>
          <p:cNvCxnSpPr>
            <a:stCxn id="108" idx="2"/>
          </p:cNvCxnSpPr>
          <p:nvPr/>
        </p:nvCxnSpPr>
        <p:spPr>
          <a:xfrm rot="5400000">
            <a:off x="22465505" y="8854556"/>
            <a:ext cx="240732" cy="105616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единительная линия 134"/>
          <p:cNvCxnSpPr>
            <a:stCxn id="106" idx="1"/>
            <a:endCxn id="192" idx="3"/>
          </p:cNvCxnSpPr>
          <p:nvPr/>
        </p:nvCxnSpPr>
        <p:spPr>
          <a:xfrm flipH="1">
            <a:off x="16427523" y="6691677"/>
            <a:ext cx="7752683" cy="132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Прямоугольник 137"/>
          <p:cNvSpPr/>
          <p:nvPr/>
        </p:nvSpPr>
        <p:spPr>
          <a:xfrm>
            <a:off x="26959448" y="95077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Католический корпоративизм (</a:t>
            </a:r>
            <a:r>
              <a:rPr lang="ru-RU" sz="700" dirty="0" err="1" smtClean="0"/>
              <a:t>карпоративистская</a:t>
            </a:r>
            <a:r>
              <a:rPr lang="ru-RU" sz="700" dirty="0" smtClean="0"/>
              <a:t> монархия)</a:t>
            </a:r>
            <a:endParaRPr lang="ru-RU" sz="700" dirty="0"/>
          </a:p>
        </p:txBody>
      </p:sp>
      <p:sp>
        <p:nvSpPr>
          <p:cNvPr id="139" name="Прямоугольник 138"/>
          <p:cNvSpPr/>
          <p:nvPr/>
        </p:nvSpPr>
        <p:spPr>
          <a:xfrm>
            <a:off x="26959451" y="79712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«Испанских партизан» </a:t>
            </a:r>
            <a:r>
              <a:rPr lang="ru-RU" sz="100" dirty="0"/>
              <a:t>(В Партизаны Испании была небольшой военизированная организацией крайнего правой активной во время Второй Испанской Республики , который действовал на орбите Национального блока в Хосе </a:t>
            </a:r>
            <a:r>
              <a:rPr lang="ru-RU" sz="100" dirty="0" err="1"/>
              <a:t>Кальво</a:t>
            </a:r>
            <a:r>
              <a:rPr lang="ru-RU" sz="100" dirty="0"/>
              <a:t> </a:t>
            </a:r>
            <a:r>
              <a:rPr lang="ru-RU" sz="100" dirty="0" err="1"/>
              <a:t>Сотел</a:t>
            </a:r>
            <a:r>
              <a:rPr lang="ru-RU" sz="100" dirty="0"/>
              <a:t> . На них была серая рубашка, шляпа легионера и крест Сан-Фернандо . [ 1 ] Созданная в 1935 году, когда было принято решение о формировании ополчения из молодежных кадров </a:t>
            </a:r>
            <a:r>
              <a:rPr lang="ru-RU" sz="100" dirty="0" err="1"/>
              <a:t>Renovación</a:t>
            </a:r>
            <a:r>
              <a:rPr lang="ru-RU" sz="100" dirty="0"/>
              <a:t> </a:t>
            </a:r>
            <a:r>
              <a:rPr lang="ru-RU" sz="100" dirty="0" err="1"/>
              <a:t>Española</a:t>
            </a:r>
            <a:r>
              <a:rPr lang="ru-RU" sz="100" dirty="0"/>
              <a:t> , [ 2 ] одним из его инструкторов был Хуан Антонио </a:t>
            </a:r>
            <a:r>
              <a:rPr lang="ru-RU" sz="100" dirty="0" err="1"/>
              <a:t>Ансальдо</a:t>
            </a:r>
            <a:r>
              <a:rPr lang="ru-RU" sz="100" dirty="0"/>
              <a:t> . [ 1 ]С уличным </a:t>
            </a:r>
            <a:r>
              <a:rPr lang="ru-RU" sz="100" dirty="0" err="1"/>
              <a:t>активизмом</a:t>
            </a:r>
            <a:r>
              <a:rPr lang="ru-RU" sz="100" dirty="0"/>
              <a:t>, в конечном счете ограниченным [ 1 ], после выборов в феврале 1936 года и открытого процесса разложения радикального альфонса , члены партизан, как правило, отказались от своей воинственности в организации.)</a:t>
            </a:r>
          </a:p>
        </p:txBody>
      </p:sp>
      <p:cxnSp>
        <p:nvCxnSpPr>
          <p:cNvPr id="141" name="Прямая со стрелкой 140"/>
          <p:cNvCxnSpPr>
            <a:stCxn id="107" idx="2"/>
            <a:endCxn id="155" idx="0"/>
          </p:cNvCxnSpPr>
          <p:nvPr/>
        </p:nvCxnSpPr>
        <p:spPr>
          <a:xfrm>
            <a:off x="20999066" y="9262273"/>
            <a:ext cx="582" cy="23868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2" name="Прямоугольник 141"/>
          <p:cNvSpPr/>
          <p:nvPr/>
        </p:nvSpPr>
        <p:spPr>
          <a:xfrm>
            <a:off x="25835493"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Прогрессивный подоходный налог</a:t>
            </a:r>
            <a:endParaRPr lang="ru-RU" sz="700" dirty="0"/>
          </a:p>
        </p:txBody>
      </p:sp>
      <p:sp>
        <p:nvSpPr>
          <p:cNvPr id="144" name="Прямоугольник 143"/>
          <p:cNvSpPr/>
          <p:nvPr/>
        </p:nvSpPr>
        <p:spPr>
          <a:xfrm>
            <a:off x="25835493" y="117704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Универсализация социального обеспечения</a:t>
            </a:r>
            <a:endParaRPr lang="ru-RU" sz="700" dirty="0"/>
          </a:p>
        </p:txBody>
      </p:sp>
      <p:sp>
        <p:nvSpPr>
          <p:cNvPr id="145" name="Прямоугольник 144"/>
          <p:cNvSpPr/>
          <p:nvPr/>
        </p:nvSpPr>
        <p:spPr>
          <a:xfrm>
            <a:off x="24719179" y="950861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Коллективная аренда ферм</a:t>
            </a:r>
            <a:endParaRPr lang="ru-RU" sz="700" dirty="0"/>
          </a:p>
        </p:txBody>
      </p:sp>
      <p:sp>
        <p:nvSpPr>
          <p:cNvPr id="147" name="Прямоугольник 146"/>
          <p:cNvSpPr/>
          <p:nvPr/>
        </p:nvSpPr>
        <p:spPr>
          <a:xfrm>
            <a:off x="2695945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финансовых полномочий олигархов</a:t>
            </a:r>
            <a:endParaRPr lang="ru-RU" sz="700" dirty="0"/>
          </a:p>
        </p:txBody>
      </p:sp>
      <p:sp>
        <p:nvSpPr>
          <p:cNvPr id="148" name="Прямоугольник 147"/>
          <p:cNvSpPr/>
          <p:nvPr/>
        </p:nvSpPr>
        <p:spPr>
          <a:xfrm>
            <a:off x="24719180"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Акционеры-рабочие</a:t>
            </a:r>
            <a:endParaRPr lang="ru-RU" sz="700" dirty="0"/>
          </a:p>
        </p:txBody>
      </p:sp>
      <p:cxnSp>
        <p:nvCxnSpPr>
          <p:cNvPr id="150" name="Соединительная линия уступом 149"/>
          <p:cNvCxnSpPr>
            <a:stCxn id="109" idx="2"/>
            <a:endCxn id="145" idx="0"/>
          </p:cNvCxnSpPr>
          <p:nvPr/>
        </p:nvCxnSpPr>
        <p:spPr>
          <a:xfrm rot="5400000">
            <a:off x="25617332" y="8827284"/>
            <a:ext cx="246337" cy="11163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1" name="Соединительная линия уступом 150"/>
          <p:cNvCxnSpPr>
            <a:stCxn id="109" idx="2"/>
            <a:endCxn id="138" idx="0"/>
          </p:cNvCxnSpPr>
          <p:nvPr/>
        </p:nvCxnSpPr>
        <p:spPr>
          <a:xfrm rot="16200000" flipH="1">
            <a:off x="26737882" y="8823048"/>
            <a:ext cx="245504" cy="112395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6" name="Соединительная линия уступом 165"/>
          <p:cNvCxnSpPr>
            <a:stCxn id="138" idx="2"/>
            <a:endCxn id="142" idx="0"/>
          </p:cNvCxnSpPr>
          <p:nvPr/>
        </p:nvCxnSpPr>
        <p:spPr>
          <a:xfrm rot="5400000">
            <a:off x="26757201" y="9589233"/>
            <a:ext cx="206867" cy="11239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68"/>
          <p:cNvCxnSpPr>
            <a:stCxn id="145" idx="2"/>
            <a:endCxn id="142" idx="0"/>
          </p:cNvCxnSpPr>
          <p:nvPr/>
        </p:nvCxnSpPr>
        <p:spPr>
          <a:xfrm rot="16200000" flipH="1">
            <a:off x="25637482" y="9593470"/>
            <a:ext cx="206034" cy="11163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Прямая со стрелкой 171"/>
          <p:cNvCxnSpPr>
            <a:stCxn id="142" idx="2"/>
            <a:endCxn id="144" idx="0"/>
          </p:cNvCxnSpPr>
          <p:nvPr/>
        </p:nvCxnSpPr>
        <p:spPr>
          <a:xfrm>
            <a:off x="26298656" y="10794644"/>
            <a:ext cx="0" cy="97579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5" name="Прямоугольник 174"/>
          <p:cNvSpPr/>
          <p:nvPr/>
        </p:nvSpPr>
        <p:spPr>
          <a:xfrm>
            <a:off x="30323346"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Запросить помощь в Италии</a:t>
            </a:r>
            <a:endParaRPr lang="ru-RU" sz="700" dirty="0"/>
          </a:p>
        </p:txBody>
      </p:sp>
      <p:sp>
        <p:nvSpPr>
          <p:cNvPr id="176" name="Прямоугольник 175"/>
          <p:cNvSpPr/>
          <p:nvPr/>
        </p:nvSpPr>
        <p:spPr>
          <a:xfrm>
            <a:off x="23159453" y="1335203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Крестовый поход против революции </a:t>
            </a:r>
            <a:r>
              <a:rPr lang="ru-RU" sz="600" dirty="0" smtClean="0"/>
              <a:t>(ваниль но другие эффекты НД)</a:t>
            </a:r>
            <a:endParaRPr lang="ru-RU" sz="600" dirty="0"/>
          </a:p>
        </p:txBody>
      </p:sp>
      <p:sp>
        <p:nvSpPr>
          <p:cNvPr id="178" name="Прямоугольник 177"/>
          <p:cNvSpPr/>
          <p:nvPr/>
        </p:nvSpPr>
        <p:spPr>
          <a:xfrm>
            <a:off x="28082587" y="950860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Неотрадиционализм</a:t>
            </a:r>
            <a:endParaRPr lang="ru-RU" sz="700" dirty="0"/>
          </a:p>
        </p:txBody>
      </p:sp>
      <p:sp>
        <p:nvSpPr>
          <p:cNvPr id="179" name="Прямоугольник 178"/>
          <p:cNvSpPr/>
          <p:nvPr/>
        </p:nvSpPr>
        <p:spPr>
          <a:xfrm>
            <a:off x="28082586"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Превознесения национальных ценностей</a:t>
            </a:r>
            <a:endParaRPr lang="ru-RU" sz="700" dirty="0"/>
          </a:p>
        </p:txBody>
      </p:sp>
      <p:sp>
        <p:nvSpPr>
          <p:cNvPr id="181" name="Прямоугольник 180"/>
          <p:cNvSpPr/>
          <p:nvPr/>
        </p:nvSpPr>
        <p:spPr>
          <a:xfrm>
            <a:off x="29205723"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Содействие сельскохозяйственной кооперации</a:t>
            </a:r>
            <a:endParaRPr lang="ru-RU" sz="700" dirty="0"/>
          </a:p>
        </p:txBody>
      </p:sp>
      <p:sp>
        <p:nvSpPr>
          <p:cNvPr id="193" name="Прямоугольник 192"/>
          <p:cNvSpPr/>
          <p:nvPr/>
        </p:nvSpPr>
        <p:spPr>
          <a:xfrm>
            <a:off x="2920572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Аграрный национализм</a:t>
            </a:r>
            <a:endParaRPr lang="ru-RU" sz="700" dirty="0"/>
          </a:p>
        </p:txBody>
      </p:sp>
      <p:sp>
        <p:nvSpPr>
          <p:cNvPr id="194" name="Прямоугольник 193"/>
          <p:cNvSpPr/>
          <p:nvPr/>
        </p:nvSpPr>
        <p:spPr>
          <a:xfrm>
            <a:off x="3032334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Национализация служб здравоохранения и социальной помощи</a:t>
            </a:r>
            <a:endParaRPr lang="ru-RU" sz="700" dirty="0"/>
          </a:p>
        </p:txBody>
      </p:sp>
      <p:sp>
        <p:nvSpPr>
          <p:cNvPr id="195" name="Прямоугольник 194"/>
          <p:cNvSpPr/>
          <p:nvPr/>
        </p:nvSpPr>
        <p:spPr>
          <a:xfrm>
            <a:off x="29767392" y="1106382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Ввести бесплатное </a:t>
            </a:r>
            <a:r>
              <a:rPr lang="ru-RU" sz="700" dirty="0"/>
              <a:t>начальное образование </a:t>
            </a:r>
            <a:r>
              <a:rPr lang="ru-RU" sz="200" dirty="0"/>
              <a:t>(Бесплатное начальное образование и доступ для популярных классов к среднему и высшему образованию</a:t>
            </a:r>
            <a:r>
              <a:rPr lang="ru-RU" sz="200" dirty="0" smtClean="0"/>
              <a:t>.)</a:t>
            </a:r>
            <a:endParaRPr lang="ru-RU" sz="200" dirty="0"/>
          </a:p>
        </p:txBody>
      </p:sp>
      <p:cxnSp>
        <p:nvCxnSpPr>
          <p:cNvPr id="196" name="Соединительная линия уступом 195"/>
          <p:cNvCxnSpPr>
            <a:stCxn id="110" idx="2"/>
            <a:endCxn id="175" idx="0"/>
          </p:cNvCxnSpPr>
          <p:nvPr/>
        </p:nvCxnSpPr>
        <p:spPr>
          <a:xfrm rot="16200000" flipH="1">
            <a:off x="29545762" y="8262258"/>
            <a:ext cx="240733" cy="224076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98"/>
          <p:cNvCxnSpPr>
            <a:stCxn id="110" idx="2"/>
            <a:endCxn id="181" idx="0"/>
          </p:cNvCxnSpPr>
          <p:nvPr/>
        </p:nvCxnSpPr>
        <p:spPr>
          <a:xfrm rot="16200000" flipH="1">
            <a:off x="28986951" y="8821070"/>
            <a:ext cx="240733" cy="112313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2" name="Прямая со стрелкой 201"/>
          <p:cNvCxnSpPr>
            <a:stCxn id="110" idx="2"/>
            <a:endCxn id="178" idx="0"/>
          </p:cNvCxnSpPr>
          <p:nvPr/>
        </p:nvCxnSpPr>
        <p:spPr>
          <a:xfrm>
            <a:off x="28545748" y="9262273"/>
            <a:ext cx="2" cy="24633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5" name="Прямая со стрелкой 204"/>
          <p:cNvCxnSpPr>
            <a:stCxn id="178" idx="2"/>
            <a:endCxn id="179" idx="0"/>
          </p:cNvCxnSpPr>
          <p:nvPr/>
        </p:nvCxnSpPr>
        <p:spPr>
          <a:xfrm flipH="1">
            <a:off x="28545749" y="10048609"/>
            <a:ext cx="1" cy="2060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1" name="Прямая со стрелкой 210"/>
          <p:cNvCxnSpPr>
            <a:stCxn id="181" idx="2"/>
            <a:endCxn id="193" idx="0"/>
          </p:cNvCxnSpPr>
          <p:nvPr/>
        </p:nvCxnSpPr>
        <p:spPr>
          <a:xfrm flipH="1">
            <a:off x="29668884" y="10043006"/>
            <a:ext cx="2" cy="2116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4" name="Соединительная линия уступом 213"/>
          <p:cNvCxnSpPr>
            <a:stCxn id="181" idx="2"/>
            <a:endCxn id="194" idx="0"/>
          </p:cNvCxnSpPr>
          <p:nvPr/>
        </p:nvCxnSpPr>
        <p:spPr>
          <a:xfrm rot="16200000" flipH="1">
            <a:off x="30121878" y="9590014"/>
            <a:ext cx="211638" cy="11176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4" name="Прямоугольник 123"/>
          <p:cNvSpPr/>
          <p:nvPr/>
        </p:nvSpPr>
        <p:spPr>
          <a:xfrm>
            <a:off x="23641491" y="1025819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Португальский престол матери</a:t>
            </a:r>
            <a:endParaRPr lang="ru-RU" sz="700" dirty="0"/>
          </a:p>
        </p:txBody>
      </p:sp>
      <p:cxnSp>
        <p:nvCxnSpPr>
          <p:cNvPr id="125" name="Соединительная линия уступом 124"/>
          <p:cNvCxnSpPr>
            <a:stCxn id="107" idx="2"/>
            <a:endCxn id="163" idx="0"/>
          </p:cNvCxnSpPr>
          <p:nvPr/>
        </p:nvCxnSpPr>
        <p:spPr>
          <a:xfrm rot="5400000">
            <a:off x="20351194" y="8853081"/>
            <a:ext cx="238680" cy="10570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4" name="Прямоугольник 153"/>
          <p:cNvSpPr/>
          <p:nvPr/>
        </p:nvSpPr>
        <p:spPr>
          <a:xfrm>
            <a:off x="23655039" y="95014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Французский престол</a:t>
            </a:r>
            <a:endParaRPr lang="ru-RU" sz="700" dirty="0"/>
          </a:p>
        </p:txBody>
      </p:sp>
      <p:cxnSp>
        <p:nvCxnSpPr>
          <p:cNvPr id="161" name="Соединительная линия уступом 160"/>
          <p:cNvCxnSpPr>
            <a:stCxn id="108" idx="2"/>
            <a:endCxn id="154" idx="0"/>
          </p:cNvCxnSpPr>
          <p:nvPr/>
        </p:nvCxnSpPr>
        <p:spPr>
          <a:xfrm rot="16200000" flipH="1">
            <a:off x="23496501" y="8879726"/>
            <a:ext cx="239154" cy="100424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67" name="Прямая со стрелкой 166"/>
          <p:cNvCxnSpPr>
            <a:stCxn id="108" idx="2"/>
            <a:endCxn id="82" idx="0"/>
          </p:cNvCxnSpPr>
          <p:nvPr/>
        </p:nvCxnSpPr>
        <p:spPr>
          <a:xfrm>
            <a:off x="23113954" y="9262273"/>
            <a:ext cx="1259" cy="24073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2" name="Соединительная линия уступом 124"/>
          <p:cNvCxnSpPr>
            <a:stCxn id="82" idx="2"/>
            <a:endCxn id="124" idx="0"/>
          </p:cNvCxnSpPr>
          <p:nvPr/>
        </p:nvCxnSpPr>
        <p:spPr>
          <a:xfrm rot="16200000" flipH="1">
            <a:off x="23502336" y="9655880"/>
            <a:ext cx="215194"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5" name="Соединительная линия уступом 184"/>
          <p:cNvCxnSpPr>
            <a:stCxn id="111" idx="2"/>
            <a:endCxn id="139" idx="0"/>
          </p:cNvCxnSpPr>
          <p:nvPr/>
        </p:nvCxnSpPr>
        <p:spPr>
          <a:xfrm rot="5400000">
            <a:off x="27863853" y="7289344"/>
            <a:ext cx="240656" cy="1123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88" name="Соединительная линия уступом 187"/>
          <p:cNvCxnSpPr>
            <a:stCxn id="112" idx="2"/>
            <a:endCxn id="139" idx="0"/>
          </p:cNvCxnSpPr>
          <p:nvPr/>
        </p:nvCxnSpPr>
        <p:spPr>
          <a:xfrm rot="16200000" flipH="1">
            <a:off x="26740030" y="7288653"/>
            <a:ext cx="241211" cy="112395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p:cNvSpPr/>
          <p:nvPr/>
        </p:nvSpPr>
        <p:spPr>
          <a:xfrm>
            <a:off x="23641491" y="1105343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Бразильский престол матери</a:t>
            </a:r>
            <a:endParaRPr lang="ru-RU" sz="700" dirty="0"/>
          </a:p>
        </p:txBody>
      </p:sp>
      <p:cxnSp>
        <p:nvCxnSpPr>
          <p:cNvPr id="133" name="Прямая со стрелкой 132"/>
          <p:cNvCxnSpPr>
            <a:stCxn id="124" idx="2"/>
            <a:endCxn id="132" idx="0"/>
          </p:cNvCxnSpPr>
          <p:nvPr/>
        </p:nvCxnSpPr>
        <p:spPr>
          <a:xfrm>
            <a:off x="24104654" y="10798198"/>
            <a:ext cx="0" cy="25524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9" name="Прямоугольник 158"/>
          <p:cNvSpPr/>
          <p:nvPr/>
        </p:nvSpPr>
        <p:spPr>
          <a:xfrm>
            <a:off x="2159462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титул короля двух </a:t>
            </a:r>
            <a:r>
              <a:rPr lang="ru-RU" sz="700" dirty="0" err="1" smtClean="0"/>
              <a:t>Сицилий</a:t>
            </a:r>
            <a:endParaRPr lang="ru-RU" sz="700" dirty="0"/>
          </a:p>
        </p:txBody>
      </p:sp>
      <p:cxnSp>
        <p:nvCxnSpPr>
          <p:cNvPr id="160" name="Соединительная линия уступом 124"/>
          <p:cNvCxnSpPr>
            <a:stCxn id="82" idx="2"/>
            <a:endCxn id="159" idx="0"/>
          </p:cNvCxnSpPr>
          <p:nvPr/>
        </p:nvCxnSpPr>
        <p:spPr>
          <a:xfrm rot="5400000">
            <a:off x="22480680" y="9620111"/>
            <a:ext cx="211640" cy="10574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0" name="Прямоугольник 169"/>
          <p:cNvSpPr/>
          <p:nvPr/>
        </p:nvSpPr>
        <p:spPr>
          <a:xfrm>
            <a:off x="24180206" y="117747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Подтверждение легитимности</a:t>
            </a:r>
            <a:endParaRPr lang="ru-RU" sz="700" dirty="0"/>
          </a:p>
        </p:txBody>
      </p:sp>
      <p:cxnSp>
        <p:nvCxnSpPr>
          <p:cNvPr id="173" name="Прямая со стрелкой 172"/>
          <p:cNvCxnSpPr>
            <a:stCxn id="105" idx="2"/>
            <a:endCxn id="170" idx="0"/>
          </p:cNvCxnSpPr>
          <p:nvPr/>
        </p:nvCxnSpPr>
        <p:spPr>
          <a:xfrm>
            <a:off x="24643369" y="8516784"/>
            <a:ext cx="0" cy="3257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3" name="Прямоугольник 162"/>
          <p:cNvSpPr/>
          <p:nvPr/>
        </p:nvSpPr>
        <p:spPr>
          <a:xfrm>
            <a:off x="19478838" y="950095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Испанский средиземноморский флот</a:t>
            </a:r>
            <a:endParaRPr lang="ru-RU" sz="700" dirty="0"/>
          </a:p>
        </p:txBody>
      </p:sp>
      <p:sp>
        <p:nvSpPr>
          <p:cNvPr id="155" name="Прямоугольник 154"/>
          <p:cNvSpPr/>
          <p:nvPr/>
        </p:nvSpPr>
        <p:spPr>
          <a:xfrm>
            <a:off x="20536485" y="950095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ru-RU" sz="700" dirty="0" err="1" smtClean="0"/>
              <a:t>католико</a:t>
            </a:r>
            <a:r>
              <a:rPr lang="ru-RU" sz="700" dirty="0" smtClean="0"/>
              <a:t>-монархической общины</a:t>
            </a:r>
          </a:p>
        </p:txBody>
      </p:sp>
      <p:sp>
        <p:nvSpPr>
          <p:cNvPr id="156" name="Прямоугольник 155"/>
          <p:cNvSpPr/>
          <p:nvPr/>
        </p:nvSpPr>
        <p:spPr>
          <a:xfrm>
            <a:off x="19478838" y="1025489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Претензии на </a:t>
            </a:r>
            <a:r>
              <a:rPr lang="ru-RU" sz="700" dirty="0" err="1" smtClean="0"/>
              <a:t>Габсбургские</a:t>
            </a:r>
            <a:r>
              <a:rPr lang="ru-RU" sz="700" dirty="0" smtClean="0"/>
              <a:t> земли</a:t>
            </a:r>
            <a:endParaRPr lang="ru-RU" sz="700" dirty="0"/>
          </a:p>
        </p:txBody>
      </p:sp>
      <p:cxnSp>
        <p:nvCxnSpPr>
          <p:cNvPr id="164" name="Прямая со стрелкой 163"/>
          <p:cNvCxnSpPr>
            <a:stCxn id="163" idx="2"/>
            <a:endCxn id="156" idx="0"/>
          </p:cNvCxnSpPr>
          <p:nvPr/>
        </p:nvCxnSpPr>
        <p:spPr>
          <a:xfrm>
            <a:off x="19942001" y="10040953"/>
            <a:ext cx="0" cy="213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3" name="Прямоугольник 182"/>
          <p:cNvSpPr/>
          <p:nvPr/>
        </p:nvSpPr>
        <p:spPr>
          <a:xfrm>
            <a:off x="2053470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Идея превыше всего!</a:t>
            </a:r>
          </a:p>
        </p:txBody>
      </p:sp>
      <p:cxnSp>
        <p:nvCxnSpPr>
          <p:cNvPr id="184" name="Прямая со стрелкой 183"/>
          <p:cNvCxnSpPr>
            <a:stCxn id="155" idx="2"/>
            <a:endCxn id="183" idx="0"/>
          </p:cNvCxnSpPr>
          <p:nvPr/>
        </p:nvCxnSpPr>
        <p:spPr>
          <a:xfrm flipH="1">
            <a:off x="20997868" y="10040953"/>
            <a:ext cx="1780" cy="213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6" name="Соединительная линия уступом 124"/>
          <p:cNvCxnSpPr>
            <a:stCxn id="155" idx="2"/>
            <a:endCxn id="159" idx="0"/>
          </p:cNvCxnSpPr>
          <p:nvPr/>
        </p:nvCxnSpPr>
        <p:spPr>
          <a:xfrm rot="16200000" flipH="1">
            <a:off x="21421872" y="9618728"/>
            <a:ext cx="213691" cy="10581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87" name="Прямоугольник 186"/>
          <p:cNvSpPr/>
          <p:nvPr/>
        </p:nvSpPr>
        <p:spPr>
          <a:xfrm>
            <a:off x="22652050" y="1105329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Заключить </a:t>
            </a:r>
            <a:r>
              <a:rPr lang="ru-RU" sz="700" dirty="0" err="1" smtClean="0"/>
              <a:t>Виндзорский</a:t>
            </a:r>
            <a:r>
              <a:rPr lang="ru-RU" sz="700" dirty="0" smtClean="0"/>
              <a:t> пакт от новой династии</a:t>
            </a:r>
            <a:endParaRPr lang="ru-RU" sz="700" dirty="0"/>
          </a:p>
        </p:txBody>
      </p:sp>
      <p:sp>
        <p:nvSpPr>
          <p:cNvPr id="189" name="Прямоугольник 188"/>
          <p:cNvSpPr/>
          <p:nvPr/>
        </p:nvSpPr>
        <p:spPr>
          <a:xfrm>
            <a:off x="20532963" y="1105537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Вернуться к союзу с Германией</a:t>
            </a:r>
            <a:endParaRPr lang="ru-RU" sz="700" dirty="0"/>
          </a:p>
        </p:txBody>
      </p:sp>
      <p:sp>
        <p:nvSpPr>
          <p:cNvPr id="190" name="Прямоугольник 189"/>
          <p:cNvSpPr/>
          <p:nvPr/>
        </p:nvSpPr>
        <p:spPr>
          <a:xfrm>
            <a:off x="21610002" y="1105392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Присоединиться к Оси</a:t>
            </a:r>
          </a:p>
        </p:txBody>
      </p:sp>
      <p:sp>
        <p:nvSpPr>
          <p:cNvPr id="191" name="Прямоугольник 190"/>
          <p:cNvSpPr/>
          <p:nvPr/>
        </p:nvSpPr>
        <p:spPr>
          <a:xfrm>
            <a:off x="24722280" y="110560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Антиреволюционный союз (наше + «вражда с левым блоком»)</a:t>
            </a:r>
          </a:p>
        </p:txBody>
      </p:sp>
      <p:cxnSp>
        <p:nvCxnSpPr>
          <p:cNvPr id="201" name="Соединительная линия уступом 124"/>
          <p:cNvCxnSpPr>
            <a:stCxn id="124" idx="2"/>
            <a:endCxn id="187" idx="0"/>
          </p:cNvCxnSpPr>
          <p:nvPr/>
        </p:nvCxnSpPr>
        <p:spPr>
          <a:xfrm rot="5400000">
            <a:off x="23482385" y="10431027"/>
            <a:ext cx="255099"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24"/>
          <p:cNvCxnSpPr>
            <a:stCxn id="183" idx="2"/>
            <a:endCxn id="190" idx="0"/>
          </p:cNvCxnSpPr>
          <p:nvPr/>
        </p:nvCxnSpPr>
        <p:spPr>
          <a:xfrm rot="16200000" flipH="1">
            <a:off x="21405877" y="10386634"/>
            <a:ext cx="259279" cy="10752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4" name="Соединительная линия уступом 124"/>
          <p:cNvCxnSpPr>
            <a:stCxn id="83" idx="2"/>
            <a:endCxn id="190" idx="0"/>
          </p:cNvCxnSpPr>
          <p:nvPr/>
        </p:nvCxnSpPr>
        <p:spPr>
          <a:xfrm rot="5400000">
            <a:off x="22465102" y="10402707"/>
            <a:ext cx="259279" cy="10431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Соединительная линия уступом 124"/>
          <p:cNvCxnSpPr>
            <a:stCxn id="83" idx="2"/>
            <a:endCxn id="191" idx="0"/>
          </p:cNvCxnSpPr>
          <p:nvPr/>
        </p:nvCxnSpPr>
        <p:spPr>
          <a:xfrm rot="16200000" flipH="1">
            <a:off x="24020182" y="9890779"/>
            <a:ext cx="261397" cy="20691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10" name="Прямая соединительная линия 209"/>
          <p:cNvCxnSpPr>
            <a:stCxn id="190" idx="1"/>
            <a:endCxn id="189" idx="3"/>
          </p:cNvCxnSpPr>
          <p:nvPr/>
        </p:nvCxnSpPr>
        <p:spPr>
          <a:xfrm flipH="1">
            <a:off x="21459288" y="11323923"/>
            <a:ext cx="150714" cy="145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2" name="Прямая соединительная линия 211"/>
          <p:cNvCxnSpPr>
            <a:stCxn id="187" idx="1"/>
            <a:endCxn id="190" idx="3"/>
          </p:cNvCxnSpPr>
          <p:nvPr/>
        </p:nvCxnSpPr>
        <p:spPr>
          <a:xfrm flipH="1">
            <a:off x="22536327" y="11323297"/>
            <a:ext cx="115723" cy="6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3" name="Прямая соединительная линия 212"/>
          <p:cNvCxnSpPr>
            <a:stCxn id="132" idx="1"/>
            <a:endCxn id="187" idx="3"/>
          </p:cNvCxnSpPr>
          <p:nvPr/>
        </p:nvCxnSpPr>
        <p:spPr>
          <a:xfrm flipH="1" flipV="1">
            <a:off x="23578375" y="11323297"/>
            <a:ext cx="63116" cy="14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Соединительная линия уступом 217"/>
          <p:cNvCxnSpPr>
            <a:stCxn id="109" idx="2"/>
            <a:endCxn id="154" idx="0"/>
          </p:cNvCxnSpPr>
          <p:nvPr/>
        </p:nvCxnSpPr>
        <p:spPr>
          <a:xfrm rot="5400000">
            <a:off x="25088853" y="8291623"/>
            <a:ext cx="239154" cy="21804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21" name="Соединительная линия уступом 220"/>
          <p:cNvCxnSpPr>
            <a:stCxn id="110" idx="2"/>
            <a:endCxn id="154" idx="0"/>
          </p:cNvCxnSpPr>
          <p:nvPr/>
        </p:nvCxnSpPr>
        <p:spPr>
          <a:xfrm rot="5400000">
            <a:off x="26212398" y="7168077"/>
            <a:ext cx="239154" cy="442754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30" name="Прямоугольник 229"/>
          <p:cNvSpPr/>
          <p:nvPr/>
        </p:nvSpPr>
        <p:spPr>
          <a:xfrm>
            <a:off x="25842315" y="95145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трон у </a:t>
            </a:r>
            <a:r>
              <a:rPr lang="ru-RU" sz="700" dirty="0" err="1" smtClean="0"/>
              <a:t>Виндзоров</a:t>
            </a:r>
            <a:r>
              <a:rPr lang="ru-RU" sz="700" dirty="0" smtClean="0"/>
              <a:t> (мать Хуана внучка королевы Виктории)</a:t>
            </a:r>
            <a:endParaRPr lang="ru-RU" sz="700" dirty="0"/>
          </a:p>
        </p:txBody>
      </p:sp>
      <p:cxnSp>
        <p:nvCxnSpPr>
          <p:cNvPr id="231" name="Прямая со стрелкой 230"/>
          <p:cNvCxnSpPr>
            <a:stCxn id="145" idx="2"/>
            <a:endCxn id="148" idx="0"/>
          </p:cNvCxnSpPr>
          <p:nvPr/>
        </p:nvCxnSpPr>
        <p:spPr>
          <a:xfrm>
            <a:off x="25182342" y="10048610"/>
            <a:ext cx="1" cy="2060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4" name="Прямая со стрелкой 233"/>
          <p:cNvCxnSpPr>
            <a:stCxn id="138" idx="2"/>
            <a:endCxn id="147" idx="0"/>
          </p:cNvCxnSpPr>
          <p:nvPr/>
        </p:nvCxnSpPr>
        <p:spPr>
          <a:xfrm>
            <a:off x="27422611" y="10047777"/>
            <a:ext cx="3" cy="2068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7" name="Прямая со стрелкой 236"/>
          <p:cNvCxnSpPr>
            <a:stCxn id="109" idx="2"/>
            <a:endCxn id="230" idx="0"/>
          </p:cNvCxnSpPr>
          <p:nvPr/>
        </p:nvCxnSpPr>
        <p:spPr>
          <a:xfrm>
            <a:off x="26298657" y="9262273"/>
            <a:ext cx="6821" cy="25226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24"/>
          <p:cNvCxnSpPr>
            <a:stCxn id="183" idx="2"/>
            <a:endCxn id="191" idx="0"/>
          </p:cNvCxnSpPr>
          <p:nvPr/>
        </p:nvCxnSpPr>
        <p:spPr>
          <a:xfrm rot="16200000" flipH="1">
            <a:off x="22960957" y="8831554"/>
            <a:ext cx="261397" cy="418757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Соединительная линия уступом 124"/>
          <p:cNvCxnSpPr>
            <a:stCxn id="142" idx="2"/>
            <a:endCxn id="191" idx="0"/>
          </p:cNvCxnSpPr>
          <p:nvPr/>
        </p:nvCxnSpPr>
        <p:spPr>
          <a:xfrm rot="5400000">
            <a:off x="25611352" y="10368736"/>
            <a:ext cx="261397" cy="111321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24"/>
          <p:cNvCxnSpPr>
            <a:stCxn id="179" idx="2"/>
            <a:endCxn id="191" idx="0"/>
          </p:cNvCxnSpPr>
          <p:nvPr/>
        </p:nvCxnSpPr>
        <p:spPr>
          <a:xfrm rot="5400000">
            <a:off x="26734898" y="9245189"/>
            <a:ext cx="261397" cy="336030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Прямая соединительная линия 256"/>
          <p:cNvCxnSpPr>
            <a:stCxn id="191" idx="1"/>
            <a:endCxn id="132" idx="3"/>
          </p:cNvCxnSpPr>
          <p:nvPr/>
        </p:nvCxnSpPr>
        <p:spPr>
          <a:xfrm flipH="1" flipV="1">
            <a:off x="24567816" y="11323439"/>
            <a:ext cx="154464" cy="260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60" name="Прямоугольник 259"/>
          <p:cNvSpPr/>
          <p:nvPr/>
        </p:nvSpPr>
        <p:spPr>
          <a:xfrm>
            <a:off x="26963039" y="110560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Германией</a:t>
            </a:r>
            <a:endParaRPr lang="ru-RU" sz="700" dirty="0"/>
          </a:p>
        </p:txBody>
      </p:sp>
      <p:cxnSp>
        <p:nvCxnSpPr>
          <p:cNvPr id="262" name="Прямая соединительная линия 261"/>
          <p:cNvCxnSpPr>
            <a:stCxn id="260" idx="1"/>
            <a:endCxn id="191" idx="3"/>
          </p:cNvCxnSpPr>
          <p:nvPr/>
        </p:nvCxnSpPr>
        <p:spPr>
          <a:xfrm flipH="1">
            <a:off x="25648605" y="11326041"/>
            <a:ext cx="131443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5" name="Соединительная линия уступом 264"/>
          <p:cNvCxnSpPr>
            <a:stCxn id="142" idx="2"/>
            <a:endCxn id="260" idx="0"/>
          </p:cNvCxnSpPr>
          <p:nvPr/>
        </p:nvCxnSpPr>
        <p:spPr>
          <a:xfrm rot="16200000" flipH="1">
            <a:off x="26731731" y="10361569"/>
            <a:ext cx="261397" cy="11275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0" name="Прямоугольник 279"/>
          <p:cNvSpPr/>
          <p:nvPr/>
        </p:nvSpPr>
        <p:spPr>
          <a:xfrm>
            <a:off x="23648967" y="1257530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привилегий церкви (не для </a:t>
            </a:r>
            <a:r>
              <a:rPr lang="en-US" sz="700" dirty="0" err="1"/>
              <a:t>Renovación</a:t>
            </a:r>
            <a:r>
              <a:rPr lang="en-US" sz="700" dirty="0"/>
              <a:t> </a:t>
            </a:r>
            <a:r>
              <a:rPr lang="en-US" sz="700" dirty="0" smtClean="0"/>
              <a:t>Española</a:t>
            </a:r>
            <a:r>
              <a:rPr lang="ru-RU" sz="700" dirty="0"/>
              <a:t>)</a:t>
            </a:r>
          </a:p>
        </p:txBody>
      </p:sp>
      <p:sp>
        <p:nvSpPr>
          <p:cNvPr id="281" name="Прямоугольник 280"/>
          <p:cNvSpPr/>
          <p:nvPr/>
        </p:nvSpPr>
        <p:spPr>
          <a:xfrm>
            <a:off x="24726494" y="1257530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Возродить империю (ванильное «восстановить империю»)</a:t>
            </a:r>
            <a:endParaRPr lang="ru-RU" sz="700" dirty="0"/>
          </a:p>
        </p:txBody>
      </p:sp>
      <p:cxnSp>
        <p:nvCxnSpPr>
          <p:cNvPr id="282" name="Соединительная линия уступом 124"/>
          <p:cNvCxnSpPr>
            <a:stCxn id="170" idx="2"/>
            <a:endCxn id="281" idx="0"/>
          </p:cNvCxnSpPr>
          <p:nvPr/>
        </p:nvCxnSpPr>
        <p:spPr>
          <a:xfrm rot="16200000" flipH="1">
            <a:off x="24786226" y="12171870"/>
            <a:ext cx="260574" cy="546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24"/>
          <p:cNvCxnSpPr>
            <a:stCxn id="170" idx="2"/>
            <a:endCxn id="280" idx="0"/>
          </p:cNvCxnSpPr>
          <p:nvPr/>
        </p:nvCxnSpPr>
        <p:spPr>
          <a:xfrm rot="5400000">
            <a:off x="24247463" y="12179395"/>
            <a:ext cx="260574" cy="53123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8" name="Прямоугольник 287"/>
          <p:cNvSpPr/>
          <p:nvPr/>
        </p:nvSpPr>
        <p:spPr>
          <a:xfrm>
            <a:off x="25282451" y="1335982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академию </a:t>
            </a:r>
            <a:r>
              <a:rPr lang="ru-RU" sz="700" dirty="0" err="1" smtClean="0"/>
              <a:t>Васкеса</a:t>
            </a:r>
            <a:r>
              <a:rPr lang="ru-RU" sz="700" dirty="0" smtClean="0"/>
              <a:t> де </a:t>
            </a:r>
            <a:r>
              <a:rPr lang="ru-RU" sz="700" dirty="0" err="1" smtClean="0"/>
              <a:t>Меллы</a:t>
            </a:r>
            <a:r>
              <a:rPr lang="ru-RU" sz="700" dirty="0" smtClean="0"/>
              <a:t>(ваниль)</a:t>
            </a:r>
            <a:endParaRPr lang="ru-RU" sz="700" dirty="0"/>
          </a:p>
        </p:txBody>
      </p:sp>
      <p:sp>
        <p:nvSpPr>
          <p:cNvPr id="295" name="Прямоугольник 294"/>
          <p:cNvSpPr/>
          <p:nvPr/>
        </p:nvSpPr>
        <p:spPr>
          <a:xfrm>
            <a:off x="21601939" y="872929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Dios, </a:t>
            </a:r>
            <a:r>
              <a:rPr lang="en-US" sz="700" dirty="0" smtClean="0"/>
              <a:t>Patria y Rey</a:t>
            </a:r>
            <a:r>
              <a:rPr lang="ru-RU" sz="700" dirty="0" smtClean="0"/>
              <a:t> (выучен фокус пулемёт и католический молитвенник)</a:t>
            </a:r>
            <a:endParaRPr lang="ru-RU" sz="700" dirty="0"/>
          </a:p>
        </p:txBody>
      </p:sp>
      <p:sp>
        <p:nvSpPr>
          <p:cNvPr id="192" name="Прямоугольник 191"/>
          <p:cNvSpPr/>
          <p:nvPr/>
        </p:nvSpPr>
        <p:spPr>
          <a:xfrm>
            <a:off x="15501198" y="64349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Изгнать лидеров партий</a:t>
            </a:r>
            <a:endParaRPr lang="ru-RU" sz="700" dirty="0"/>
          </a:p>
        </p:txBody>
      </p:sp>
      <p:cxnSp>
        <p:nvCxnSpPr>
          <p:cNvPr id="198" name="Прямая соединительная линия 197"/>
          <p:cNvCxnSpPr>
            <a:stCxn id="100" idx="3"/>
            <a:endCxn id="192" idx="1"/>
          </p:cNvCxnSpPr>
          <p:nvPr/>
        </p:nvCxnSpPr>
        <p:spPr>
          <a:xfrm>
            <a:off x="10352171" y="6704901"/>
            <a:ext cx="514902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24"/>
          <p:cNvCxnSpPr>
            <a:stCxn id="281" idx="2"/>
            <a:endCxn id="288" idx="0"/>
          </p:cNvCxnSpPr>
          <p:nvPr/>
        </p:nvCxnSpPr>
        <p:spPr>
          <a:xfrm rot="16200000" flipH="1">
            <a:off x="25345375" y="12959582"/>
            <a:ext cx="244520" cy="5559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5" name="Соединительная линия уступом 214"/>
          <p:cNvCxnSpPr>
            <a:stCxn id="104" idx="2"/>
          </p:cNvCxnSpPr>
          <p:nvPr/>
        </p:nvCxnSpPr>
        <p:spPr>
          <a:xfrm rot="5400000">
            <a:off x="22219402" y="8359072"/>
            <a:ext cx="215928" cy="52452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0" name="Соединительная линия уступом 219"/>
          <p:cNvCxnSpPr>
            <a:stCxn id="79" idx="2"/>
          </p:cNvCxnSpPr>
          <p:nvPr/>
        </p:nvCxnSpPr>
        <p:spPr>
          <a:xfrm rot="16200000" flipH="1">
            <a:off x="21695929" y="8360125"/>
            <a:ext cx="218235" cy="52011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5" name="Соединительная линия уступом 224"/>
          <p:cNvCxnSpPr>
            <a:stCxn id="195" idx="2"/>
            <a:endCxn id="144" idx="0"/>
          </p:cNvCxnSpPr>
          <p:nvPr/>
        </p:nvCxnSpPr>
        <p:spPr>
          <a:xfrm rot="5400000">
            <a:off x="28181302" y="9721184"/>
            <a:ext cx="166609" cy="393189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28" name="Прямоугольник 227"/>
          <p:cNvSpPr/>
          <p:nvPr/>
        </p:nvSpPr>
        <p:spPr>
          <a:xfrm>
            <a:off x="24183951" y="1335680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Подтвердить </a:t>
            </a:r>
            <a:r>
              <a:rPr lang="ru-RU" sz="700" dirty="0" err="1" smtClean="0"/>
              <a:t>фуэрос</a:t>
            </a:r>
            <a:r>
              <a:rPr lang="ru-RU" sz="700" dirty="0" smtClean="0"/>
              <a:t> (ваниль)</a:t>
            </a:r>
            <a:endParaRPr lang="ru-RU" sz="700" dirty="0"/>
          </a:p>
        </p:txBody>
      </p:sp>
      <p:cxnSp>
        <p:nvCxnSpPr>
          <p:cNvPr id="229" name="Прямая со стрелкой 228"/>
          <p:cNvCxnSpPr>
            <a:stCxn id="170" idx="2"/>
            <a:endCxn id="228" idx="0"/>
          </p:cNvCxnSpPr>
          <p:nvPr/>
        </p:nvCxnSpPr>
        <p:spPr>
          <a:xfrm>
            <a:off x="24643369" y="12314727"/>
            <a:ext cx="3745" cy="104208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5" name="Прямоугольник 234"/>
          <p:cNvSpPr/>
          <p:nvPr/>
        </p:nvSpPr>
        <p:spPr>
          <a:xfrm>
            <a:off x="23158234" y="1411890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Защитники католичества (ваниль но другие эффекты НД)</a:t>
            </a:r>
            <a:endParaRPr lang="ru-RU" sz="700" dirty="0"/>
          </a:p>
        </p:txBody>
      </p:sp>
      <p:sp>
        <p:nvSpPr>
          <p:cNvPr id="236" name="Прямоугольник 235"/>
          <p:cNvSpPr/>
          <p:nvPr/>
        </p:nvSpPr>
        <p:spPr>
          <a:xfrm>
            <a:off x="22140200" y="1411768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Милитаризация населения (ваниль но другие эффекты НД)</a:t>
            </a:r>
            <a:endParaRPr lang="ru-RU" sz="700" dirty="0"/>
          </a:p>
        </p:txBody>
      </p:sp>
      <p:sp>
        <p:nvSpPr>
          <p:cNvPr id="238" name="Прямоугольник 237"/>
          <p:cNvSpPr/>
          <p:nvPr/>
        </p:nvSpPr>
        <p:spPr>
          <a:xfrm>
            <a:off x="22652268" y="1490772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Культивировать фанатизм (ваниль но другие эффекты НД)</a:t>
            </a:r>
            <a:endParaRPr lang="ru-RU" sz="700" dirty="0"/>
          </a:p>
        </p:txBody>
      </p:sp>
      <p:cxnSp>
        <p:nvCxnSpPr>
          <p:cNvPr id="239" name="Соединительная линия уступом 124"/>
          <p:cNvCxnSpPr>
            <a:stCxn id="280" idx="2"/>
            <a:endCxn id="176" idx="0"/>
          </p:cNvCxnSpPr>
          <p:nvPr/>
        </p:nvCxnSpPr>
        <p:spPr>
          <a:xfrm rot="5400000">
            <a:off x="23749008" y="12988909"/>
            <a:ext cx="236731" cy="4895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24"/>
          <p:cNvCxnSpPr>
            <a:stCxn id="176" idx="2"/>
            <a:endCxn id="236" idx="0"/>
          </p:cNvCxnSpPr>
          <p:nvPr/>
        </p:nvCxnSpPr>
        <p:spPr>
          <a:xfrm rot="5400000">
            <a:off x="23000162" y="13495234"/>
            <a:ext cx="225656" cy="10192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6" name="Соединительная линия уступом 124"/>
          <p:cNvCxnSpPr>
            <a:stCxn id="235" idx="2"/>
            <a:endCxn id="238" idx="0"/>
          </p:cNvCxnSpPr>
          <p:nvPr/>
        </p:nvCxnSpPr>
        <p:spPr>
          <a:xfrm rot="5400000">
            <a:off x="23244005" y="14530333"/>
            <a:ext cx="248819" cy="5059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0" name="Соединительная линия уступом 124"/>
          <p:cNvCxnSpPr>
            <a:stCxn id="236" idx="2"/>
            <a:endCxn id="238" idx="0"/>
          </p:cNvCxnSpPr>
          <p:nvPr/>
        </p:nvCxnSpPr>
        <p:spPr>
          <a:xfrm rot="16200000" flipH="1">
            <a:off x="22734378" y="14526673"/>
            <a:ext cx="250038" cy="5120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5" name="Прямая со стрелкой 254"/>
          <p:cNvCxnSpPr>
            <a:stCxn id="176" idx="2"/>
            <a:endCxn id="235" idx="0"/>
          </p:cNvCxnSpPr>
          <p:nvPr/>
        </p:nvCxnSpPr>
        <p:spPr>
          <a:xfrm flipH="1">
            <a:off x="23621397" y="13892032"/>
            <a:ext cx="1219" cy="226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59" name="Прямоугольник 258"/>
          <p:cNvSpPr/>
          <p:nvPr/>
        </p:nvSpPr>
        <p:spPr>
          <a:xfrm>
            <a:off x="24190047" y="1490641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разработку месторождений (ваниль)</a:t>
            </a:r>
            <a:endParaRPr lang="ru-RU" sz="700" dirty="0"/>
          </a:p>
        </p:txBody>
      </p:sp>
      <p:cxnSp>
        <p:nvCxnSpPr>
          <p:cNvPr id="261" name="Прямая со стрелкой 260"/>
          <p:cNvCxnSpPr>
            <a:stCxn id="228" idx="2"/>
            <a:endCxn id="284" idx="0"/>
          </p:cNvCxnSpPr>
          <p:nvPr/>
        </p:nvCxnSpPr>
        <p:spPr>
          <a:xfrm>
            <a:off x="24647114" y="13896808"/>
            <a:ext cx="6096" cy="2341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6" name="Прямоугольник 265"/>
          <p:cNvSpPr/>
          <p:nvPr/>
        </p:nvSpPr>
        <p:spPr>
          <a:xfrm>
            <a:off x="26312704" y="1335860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Флот достойный короля (ваниль)</a:t>
            </a:r>
            <a:endParaRPr lang="ru-RU" sz="700" dirty="0"/>
          </a:p>
        </p:txBody>
      </p:sp>
      <p:cxnSp>
        <p:nvCxnSpPr>
          <p:cNvPr id="267" name="Соединительная линия уступом 124"/>
          <p:cNvCxnSpPr>
            <a:stCxn id="281" idx="2"/>
            <a:endCxn id="266" idx="0"/>
          </p:cNvCxnSpPr>
          <p:nvPr/>
        </p:nvCxnSpPr>
        <p:spPr>
          <a:xfrm rot="16200000" flipH="1">
            <a:off x="25861112" y="12443846"/>
            <a:ext cx="243301" cy="15862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0" name="Прямоугольник 269"/>
          <p:cNvSpPr/>
          <p:nvPr/>
        </p:nvSpPr>
        <p:spPr>
          <a:xfrm>
            <a:off x="26311485" y="1414742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славу Испанской армады </a:t>
            </a:r>
            <a:r>
              <a:rPr lang="ru-RU" sz="500" dirty="0" smtClean="0"/>
              <a:t>(ванильный фокус возродить боевой флот)</a:t>
            </a:r>
            <a:endParaRPr lang="ru-RU" sz="500" dirty="0"/>
          </a:p>
        </p:txBody>
      </p:sp>
      <p:sp>
        <p:nvSpPr>
          <p:cNvPr id="271" name="Прямоугольник 270"/>
          <p:cNvSpPr/>
          <p:nvPr/>
        </p:nvSpPr>
        <p:spPr>
          <a:xfrm>
            <a:off x="26311484" y="1490088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Имперская безопасность(ваниль)</a:t>
            </a:r>
            <a:endParaRPr lang="ru-RU" sz="700" dirty="0"/>
          </a:p>
        </p:txBody>
      </p:sp>
      <p:cxnSp>
        <p:nvCxnSpPr>
          <p:cNvPr id="272" name="Прямая со стрелкой 271"/>
          <p:cNvCxnSpPr>
            <a:stCxn id="266" idx="2"/>
            <a:endCxn id="270" idx="0"/>
          </p:cNvCxnSpPr>
          <p:nvPr/>
        </p:nvCxnSpPr>
        <p:spPr>
          <a:xfrm flipH="1">
            <a:off x="26774648" y="13898602"/>
            <a:ext cx="1219" cy="24882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7" name="Прямая со стрелкой 276"/>
          <p:cNvCxnSpPr>
            <a:stCxn id="270" idx="2"/>
            <a:endCxn id="271" idx="0"/>
          </p:cNvCxnSpPr>
          <p:nvPr/>
        </p:nvCxnSpPr>
        <p:spPr>
          <a:xfrm flipH="1">
            <a:off x="26774647" y="14687423"/>
            <a:ext cx="1" cy="21346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4" name="Прямоугольник 283"/>
          <p:cNvSpPr/>
          <p:nvPr/>
        </p:nvSpPr>
        <p:spPr>
          <a:xfrm>
            <a:off x="24190047" y="1413100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индустриализацию (ваниль)</a:t>
            </a:r>
            <a:endParaRPr lang="ru-RU" sz="700" dirty="0"/>
          </a:p>
        </p:txBody>
      </p:sp>
      <p:cxnSp>
        <p:nvCxnSpPr>
          <p:cNvPr id="287" name="Прямая со стрелкой 286"/>
          <p:cNvCxnSpPr>
            <a:stCxn id="284" idx="2"/>
            <a:endCxn id="259" idx="0"/>
          </p:cNvCxnSpPr>
          <p:nvPr/>
        </p:nvCxnSpPr>
        <p:spPr>
          <a:xfrm>
            <a:off x="24653210" y="14671000"/>
            <a:ext cx="0" cy="23541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2" name="Прямоугольник 291"/>
          <p:cNvSpPr/>
          <p:nvPr/>
        </p:nvSpPr>
        <p:spPr>
          <a:xfrm>
            <a:off x="27446531" y="1335128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Усилить империю (ваниль)</a:t>
            </a:r>
            <a:endParaRPr lang="ru-RU" sz="700" dirty="0"/>
          </a:p>
        </p:txBody>
      </p:sp>
      <p:sp>
        <p:nvSpPr>
          <p:cNvPr id="297" name="Прямоугольник 296"/>
          <p:cNvSpPr/>
          <p:nvPr/>
        </p:nvSpPr>
        <p:spPr>
          <a:xfrm>
            <a:off x="25272727" y="1414742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Отобрать Испанские Нидерланды (ваниль)</a:t>
            </a:r>
            <a:endParaRPr lang="ru-RU" sz="700" dirty="0"/>
          </a:p>
        </p:txBody>
      </p:sp>
      <p:sp>
        <p:nvSpPr>
          <p:cNvPr id="298" name="Прямоугольник 297"/>
          <p:cNvSpPr/>
          <p:nvPr/>
        </p:nvSpPr>
        <p:spPr>
          <a:xfrm>
            <a:off x="25271508" y="1489967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299" name="Прямоугольник 298"/>
          <p:cNvSpPr/>
          <p:nvPr/>
        </p:nvSpPr>
        <p:spPr>
          <a:xfrm>
            <a:off x="27428273" y="1415230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Кубу</a:t>
            </a:r>
            <a:endParaRPr lang="ru-RU" sz="700" dirty="0"/>
          </a:p>
        </p:txBody>
      </p:sp>
      <p:sp>
        <p:nvSpPr>
          <p:cNvPr id="300" name="Прямоугольник 299"/>
          <p:cNvSpPr/>
          <p:nvPr/>
        </p:nvSpPr>
        <p:spPr>
          <a:xfrm>
            <a:off x="27427053" y="1491186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Мексику</a:t>
            </a:r>
            <a:endParaRPr lang="ru-RU" sz="700" dirty="0"/>
          </a:p>
        </p:txBody>
      </p:sp>
      <p:cxnSp>
        <p:nvCxnSpPr>
          <p:cNvPr id="301" name="Соединительная линия уступом 124"/>
          <p:cNvCxnSpPr>
            <a:stCxn id="266" idx="2"/>
            <a:endCxn id="299" idx="0"/>
          </p:cNvCxnSpPr>
          <p:nvPr/>
        </p:nvCxnSpPr>
        <p:spPr>
          <a:xfrm rot="16200000" flipH="1">
            <a:off x="27206801" y="13467667"/>
            <a:ext cx="253700" cy="11155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4" name="Соединительная линия уступом 124"/>
          <p:cNvCxnSpPr>
            <a:stCxn id="266" idx="2"/>
            <a:endCxn id="297" idx="0"/>
          </p:cNvCxnSpPr>
          <p:nvPr/>
        </p:nvCxnSpPr>
        <p:spPr>
          <a:xfrm rot="5400000">
            <a:off x="26131468" y="13503025"/>
            <a:ext cx="248823" cy="103997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8" name="Прямая со стрелкой 307"/>
          <p:cNvCxnSpPr>
            <a:stCxn id="297" idx="2"/>
            <a:endCxn id="298" idx="0"/>
          </p:cNvCxnSpPr>
          <p:nvPr/>
        </p:nvCxnSpPr>
        <p:spPr>
          <a:xfrm flipH="1">
            <a:off x="25734671" y="14687425"/>
            <a:ext cx="1219" cy="21224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1" name="Прямая со стрелкой 310"/>
          <p:cNvCxnSpPr>
            <a:stCxn id="299" idx="2"/>
            <a:endCxn id="300" idx="0"/>
          </p:cNvCxnSpPr>
          <p:nvPr/>
        </p:nvCxnSpPr>
        <p:spPr>
          <a:xfrm flipH="1">
            <a:off x="27890216" y="14692302"/>
            <a:ext cx="1220" cy="21956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5" name="Соединительная линия уступом 314"/>
          <p:cNvCxnSpPr>
            <a:stCxn id="193" idx="2"/>
            <a:endCxn id="195" idx="0"/>
          </p:cNvCxnSpPr>
          <p:nvPr/>
        </p:nvCxnSpPr>
        <p:spPr>
          <a:xfrm rot="16200000" flipH="1">
            <a:off x="29815127" y="10648400"/>
            <a:ext cx="269185" cy="5616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8" name="Соединительная линия уступом 317"/>
          <p:cNvCxnSpPr>
            <a:stCxn id="194" idx="2"/>
            <a:endCxn id="195" idx="0"/>
          </p:cNvCxnSpPr>
          <p:nvPr/>
        </p:nvCxnSpPr>
        <p:spPr>
          <a:xfrm rot="5400000">
            <a:off x="30373940" y="10651260"/>
            <a:ext cx="269185" cy="5559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1" name="Прямоугольник 320"/>
          <p:cNvSpPr/>
          <p:nvPr/>
        </p:nvSpPr>
        <p:spPr>
          <a:xfrm>
            <a:off x="26313923" y="1570068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«долг» США</a:t>
            </a:r>
            <a:endParaRPr lang="ru-RU" sz="700" dirty="0"/>
          </a:p>
        </p:txBody>
      </p:sp>
      <p:cxnSp>
        <p:nvCxnSpPr>
          <p:cNvPr id="322" name="Соединительная линия уступом 124"/>
          <p:cNvCxnSpPr>
            <a:stCxn id="298" idx="2"/>
            <a:endCxn id="321" idx="0"/>
          </p:cNvCxnSpPr>
          <p:nvPr/>
        </p:nvCxnSpPr>
        <p:spPr>
          <a:xfrm rot="16200000" flipH="1">
            <a:off x="26125371" y="15048971"/>
            <a:ext cx="261014" cy="1042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24"/>
          <p:cNvCxnSpPr>
            <a:stCxn id="300" idx="2"/>
            <a:endCxn id="321" idx="0"/>
          </p:cNvCxnSpPr>
          <p:nvPr/>
        </p:nvCxnSpPr>
        <p:spPr>
          <a:xfrm rot="5400000">
            <a:off x="27209240" y="15019709"/>
            <a:ext cx="248823" cy="11131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23652293" y="872171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белогвардейской дивизии (+белый генерал, +4 каски)</a:t>
            </a:r>
            <a:endParaRPr lang="ru-RU" sz="700" dirty="0"/>
          </a:p>
        </p:txBody>
      </p:sp>
      <p:cxnSp>
        <p:nvCxnSpPr>
          <p:cNvPr id="329" name="Соединительная линия уступом 328"/>
          <p:cNvCxnSpPr>
            <a:stCxn id="105" idx="2"/>
            <a:endCxn id="328" idx="0"/>
          </p:cNvCxnSpPr>
          <p:nvPr/>
        </p:nvCxnSpPr>
        <p:spPr>
          <a:xfrm rot="5400000">
            <a:off x="24276947" y="8355294"/>
            <a:ext cx="204932" cy="5279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p:cNvSpPr/>
          <p:nvPr/>
        </p:nvSpPr>
        <p:spPr>
          <a:xfrm>
            <a:off x="24726408" y="872049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генералитета </a:t>
            </a:r>
            <a:r>
              <a:rPr lang="ru-RU" sz="500" dirty="0" smtClean="0"/>
              <a:t>(+ переведет генерала из ВВС и вернет генерала-монархиста из изгнания)</a:t>
            </a:r>
            <a:endParaRPr lang="ru-RU" sz="700" dirty="0"/>
          </a:p>
        </p:txBody>
      </p:sp>
      <p:cxnSp>
        <p:nvCxnSpPr>
          <p:cNvPr id="333" name="Соединительная линия уступом 332"/>
          <p:cNvCxnSpPr>
            <a:stCxn id="105" idx="2"/>
            <a:endCxn id="332" idx="0"/>
          </p:cNvCxnSpPr>
          <p:nvPr/>
        </p:nvCxnSpPr>
        <p:spPr>
          <a:xfrm rot="16200000" flipH="1">
            <a:off x="24814614" y="8345539"/>
            <a:ext cx="203712" cy="5462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6" name="Прямоугольник 335"/>
          <p:cNvSpPr/>
          <p:nvPr/>
        </p:nvSpPr>
        <p:spPr>
          <a:xfrm>
            <a:off x="22140816" y="1334949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Благословление Ватикана (наше)</a:t>
            </a:r>
            <a:endParaRPr lang="ru-RU" sz="700" dirty="0"/>
          </a:p>
        </p:txBody>
      </p:sp>
      <p:cxnSp>
        <p:nvCxnSpPr>
          <p:cNvPr id="344" name="Соединительная линия уступом 124"/>
          <p:cNvCxnSpPr>
            <a:stCxn id="281" idx="2"/>
            <a:endCxn id="292" idx="0"/>
          </p:cNvCxnSpPr>
          <p:nvPr/>
        </p:nvCxnSpPr>
        <p:spPr>
          <a:xfrm rot="16200000" flipH="1">
            <a:off x="26431683" y="11873274"/>
            <a:ext cx="235985" cy="2720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7" name="Соединительная линия уступом 124"/>
          <p:cNvCxnSpPr>
            <a:stCxn id="280" idx="2"/>
            <a:endCxn id="336" idx="0"/>
          </p:cNvCxnSpPr>
          <p:nvPr/>
        </p:nvCxnSpPr>
        <p:spPr>
          <a:xfrm rot="5400000">
            <a:off x="23240960" y="12478321"/>
            <a:ext cx="234191" cy="15081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0" name="Прямоугольник 349"/>
          <p:cNvSpPr/>
          <p:nvPr/>
        </p:nvSpPr>
        <p:spPr>
          <a:xfrm>
            <a:off x="28646942" y="1105715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Италией</a:t>
            </a:r>
            <a:endParaRPr lang="ru-RU" sz="700" dirty="0"/>
          </a:p>
        </p:txBody>
      </p:sp>
      <p:cxnSp>
        <p:nvCxnSpPr>
          <p:cNvPr id="351" name="Прямая соединительная линия 350"/>
          <p:cNvCxnSpPr>
            <a:stCxn id="350" idx="1"/>
            <a:endCxn id="260" idx="3"/>
          </p:cNvCxnSpPr>
          <p:nvPr/>
        </p:nvCxnSpPr>
        <p:spPr>
          <a:xfrm flipH="1" flipV="1">
            <a:off x="27889364" y="11326041"/>
            <a:ext cx="757578" cy="111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353"/>
          <p:cNvCxnSpPr>
            <a:stCxn id="179" idx="2"/>
            <a:endCxn id="350" idx="0"/>
          </p:cNvCxnSpPr>
          <p:nvPr/>
        </p:nvCxnSpPr>
        <p:spPr>
          <a:xfrm rot="16200000" flipH="1">
            <a:off x="28696674" y="10643719"/>
            <a:ext cx="262507" cy="5643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2" name="Прямоугольник 221"/>
          <p:cNvSpPr/>
          <p:nvPr/>
        </p:nvSpPr>
        <p:spPr>
          <a:xfrm>
            <a:off x="9419492" y="87472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Социальная революция</a:t>
            </a:r>
            <a:endParaRPr lang="ru-RU" sz="700" dirty="0"/>
          </a:p>
        </p:txBody>
      </p:sp>
      <p:sp>
        <p:nvSpPr>
          <p:cNvPr id="223" name="Прямоугольник 222"/>
          <p:cNvSpPr/>
          <p:nvPr/>
        </p:nvSpPr>
        <p:spPr>
          <a:xfrm>
            <a:off x="12178075" y="951877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веру в церковь (католицизм)</a:t>
            </a:r>
            <a:endParaRPr lang="ru-RU" sz="700" dirty="0"/>
          </a:p>
        </p:txBody>
      </p:sp>
      <p:sp>
        <p:nvSpPr>
          <p:cNvPr id="224" name="Прямоугольник 223"/>
          <p:cNvSpPr/>
          <p:nvPr/>
        </p:nvSpPr>
        <p:spPr>
          <a:xfrm>
            <a:off x="6660916"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Тоталитарное государство профсоюзов</a:t>
            </a:r>
            <a:endParaRPr lang="ru-RU" sz="700" dirty="0"/>
          </a:p>
        </p:txBody>
      </p:sp>
      <p:sp>
        <p:nvSpPr>
          <p:cNvPr id="226" name="Прямоугольник 225"/>
          <p:cNvSpPr/>
          <p:nvPr/>
        </p:nvSpPr>
        <p:spPr>
          <a:xfrm>
            <a:off x="6660916"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Вертикальный профсоюз (</a:t>
            </a:r>
            <a:r>
              <a:rPr lang="en-US" sz="700" dirty="0" err="1" smtClean="0"/>
              <a:t>Sindicato</a:t>
            </a:r>
            <a:r>
              <a:rPr lang="en-US" sz="700" dirty="0" smtClean="0"/>
              <a:t> Vertical</a:t>
            </a:r>
            <a:r>
              <a:rPr lang="ru-RU" sz="700" dirty="0" smtClean="0"/>
              <a:t>)</a:t>
            </a:r>
            <a:endParaRPr lang="ru-RU" sz="700" dirty="0"/>
          </a:p>
        </p:txBody>
      </p:sp>
      <p:sp>
        <p:nvSpPr>
          <p:cNvPr id="227" name="Прямоугольник 226"/>
          <p:cNvSpPr/>
          <p:nvPr/>
        </p:nvSpPr>
        <p:spPr>
          <a:xfrm>
            <a:off x="6091141" y="110767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рабочих и работодателей по отраслям</a:t>
            </a:r>
            <a:endParaRPr lang="ru-RU" sz="700" dirty="0"/>
          </a:p>
        </p:txBody>
      </p:sp>
      <p:sp>
        <p:nvSpPr>
          <p:cNvPr id="232" name="Прямоугольник 231"/>
          <p:cNvSpPr/>
          <p:nvPr/>
        </p:nvSpPr>
        <p:spPr>
          <a:xfrm>
            <a:off x="7217976" y="110762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права собственности средств производства в профсоюзы</a:t>
            </a:r>
            <a:endParaRPr lang="ru-RU" sz="700" dirty="0"/>
          </a:p>
        </p:txBody>
      </p:sp>
      <p:sp>
        <p:nvSpPr>
          <p:cNvPr id="233" name="Прямоугольник 232"/>
          <p:cNvSpPr/>
          <p:nvPr/>
        </p:nvSpPr>
        <p:spPr>
          <a:xfrm>
            <a:off x="9419496" y="954003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Отмена </a:t>
            </a:r>
            <a:r>
              <a:rPr lang="ru-RU" sz="700" dirty="0"/>
              <a:t>республиканской конституции </a:t>
            </a:r>
            <a:r>
              <a:rPr lang="ru-RU" sz="200" dirty="0"/>
              <a:t>(</a:t>
            </a:r>
            <a:r>
              <a:rPr lang="ru-RU" sz="200" dirty="0" err="1"/>
              <a:t>юбой</a:t>
            </a:r>
            <a:r>
              <a:rPr lang="ru-RU" sz="200" dirty="0"/>
              <a:t> сепаратизм - это преступление, которому мы не простим. Действующая конституция, поскольку она поощряет отступления, угрожает единству судьбы Испании. Вот почему мы желаем его полной отмены</a:t>
            </a:r>
            <a:r>
              <a:rPr lang="ru-RU" sz="200" dirty="0" smtClean="0"/>
              <a:t>.)</a:t>
            </a:r>
            <a:endParaRPr lang="ru-RU" sz="200" dirty="0"/>
          </a:p>
        </p:txBody>
      </p:sp>
      <p:sp>
        <p:nvSpPr>
          <p:cNvPr id="240" name="Прямоугольник 239"/>
          <p:cNvSpPr/>
          <p:nvPr/>
        </p:nvSpPr>
        <p:spPr>
          <a:xfrm>
            <a:off x="94194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Упразднение партийной системы</a:t>
            </a:r>
            <a:endParaRPr lang="ru-RU" sz="200" dirty="0"/>
          </a:p>
        </p:txBody>
      </p:sp>
      <p:sp>
        <p:nvSpPr>
          <p:cNvPr id="241" name="Прямоугольник 240"/>
          <p:cNvSpPr/>
          <p:nvPr/>
        </p:nvSpPr>
        <p:spPr>
          <a:xfrm>
            <a:off x="105243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Обязательная начальная военная подготовка (ваниль)</a:t>
            </a:r>
            <a:endParaRPr lang="ru-RU" sz="700" dirty="0"/>
          </a:p>
        </p:txBody>
      </p:sp>
      <p:sp>
        <p:nvSpPr>
          <p:cNvPr id="243" name="Прямоугольник 242"/>
          <p:cNvSpPr/>
          <p:nvPr/>
        </p:nvSpPr>
        <p:spPr>
          <a:xfrm>
            <a:off x="8314595"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Политика в отношении сельской местности</a:t>
            </a:r>
            <a:endParaRPr lang="ru-RU" sz="200" dirty="0"/>
          </a:p>
        </p:txBody>
      </p:sp>
      <p:sp>
        <p:nvSpPr>
          <p:cNvPr id="244" name="Прямоугольник 243"/>
          <p:cNvSpPr/>
          <p:nvPr/>
        </p:nvSpPr>
        <p:spPr>
          <a:xfrm>
            <a:off x="83145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Синтез аграрных реформ</a:t>
            </a:r>
            <a:endParaRPr lang="ru-RU" sz="200" dirty="0"/>
          </a:p>
        </p:txBody>
      </p:sp>
      <p:cxnSp>
        <p:nvCxnSpPr>
          <p:cNvPr id="245" name="Соединительная линия уступом 244"/>
          <p:cNvCxnSpPr>
            <a:stCxn id="222" idx="2"/>
            <a:endCxn id="224" idx="0"/>
          </p:cNvCxnSpPr>
          <p:nvPr/>
        </p:nvCxnSpPr>
        <p:spPr>
          <a:xfrm rot="5400000">
            <a:off x="8376873" y="8034411"/>
            <a:ext cx="252989" cy="27585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116292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реконструкция </a:t>
            </a:r>
            <a:r>
              <a:rPr lang="ru-RU" sz="200" dirty="0"/>
              <a:t>(Наше движение объединяет католическое чувство - славные традиции, преобладающие в Испании - в национальную реконструкцию. Церковь и государство согласятся о своих полномочиях, не допуская вмешательства или любой деятельности, которая подрывает достоинство государства или национальную целостность</a:t>
            </a:r>
            <a:r>
              <a:rPr lang="ru-RU" sz="200" dirty="0" smtClean="0"/>
              <a:t>.)</a:t>
            </a:r>
            <a:endParaRPr lang="ru-RU" sz="200" dirty="0"/>
          </a:p>
        </p:txBody>
      </p:sp>
      <p:sp>
        <p:nvSpPr>
          <p:cNvPr id="249" name="Прямоугольник 248"/>
          <p:cNvSpPr/>
          <p:nvPr/>
        </p:nvSpPr>
        <p:spPr>
          <a:xfrm>
            <a:off x="8867044" y="110565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Испанскую империю</a:t>
            </a:r>
            <a:endParaRPr lang="ru-RU" sz="200" dirty="0"/>
          </a:p>
        </p:txBody>
      </p:sp>
      <p:sp>
        <p:nvSpPr>
          <p:cNvPr id="252" name="Прямоугольник 251"/>
          <p:cNvSpPr/>
          <p:nvPr/>
        </p:nvSpPr>
        <p:spPr>
          <a:xfrm>
            <a:off x="127341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Привить дисциплину и единство через религию</a:t>
            </a:r>
            <a:endParaRPr lang="ru-RU" sz="700" dirty="0"/>
          </a:p>
        </p:txBody>
      </p:sp>
      <p:sp>
        <p:nvSpPr>
          <p:cNvPr id="253" name="Прямоугольник 252"/>
          <p:cNvSpPr/>
          <p:nvPr/>
        </p:nvSpPr>
        <p:spPr>
          <a:xfrm>
            <a:off x="10524394"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выдающихся талантов </a:t>
            </a:r>
            <a:r>
              <a:rPr lang="ru-RU" sz="200" dirty="0"/>
              <a:t>(Культура будет организована таким образом, чтобы ни один талант не терялся из-за отсутствия финансовых средств. Все, кто этого заслуживает, будут иметь легкий доступ даже к высшему </a:t>
            </a:r>
            <a:r>
              <a:rPr lang="ru-RU" sz="200" dirty="0" smtClean="0"/>
              <a:t>образованию)</a:t>
            </a:r>
            <a:endParaRPr lang="ru-RU" sz="200" dirty="0"/>
          </a:p>
        </p:txBody>
      </p:sp>
      <p:sp>
        <p:nvSpPr>
          <p:cNvPr id="256" name="Прямоугольник 255"/>
          <p:cNvSpPr/>
          <p:nvPr/>
        </p:nvSpPr>
        <p:spPr>
          <a:xfrm>
            <a:off x="7220481" y="118292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Воплотить в жизнь национал-</a:t>
            </a:r>
            <a:r>
              <a:rPr lang="ru-RU" sz="700" dirty="0" err="1" smtClean="0"/>
              <a:t>юнионизм</a:t>
            </a:r>
            <a:r>
              <a:rPr lang="ru-RU" sz="700" dirty="0" smtClean="0"/>
              <a:t> </a:t>
            </a:r>
            <a:r>
              <a:rPr lang="ru-RU" sz="700" dirty="0" err="1" smtClean="0"/>
              <a:t>Рамоса</a:t>
            </a:r>
            <a:endParaRPr lang="ru-RU" sz="700" dirty="0"/>
          </a:p>
        </p:txBody>
      </p:sp>
      <p:cxnSp>
        <p:nvCxnSpPr>
          <p:cNvPr id="263" name="Соединительная линия уступом 262"/>
          <p:cNvCxnSpPr>
            <a:stCxn id="222" idx="2"/>
            <a:endCxn id="223" idx="0"/>
          </p:cNvCxnSpPr>
          <p:nvPr/>
        </p:nvCxnSpPr>
        <p:spPr>
          <a:xfrm rot="16200000" flipH="1">
            <a:off x="11146163" y="8023696"/>
            <a:ext cx="231567" cy="27585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4" name="Соединительная линия уступом 263"/>
          <p:cNvCxnSpPr>
            <a:stCxn id="226" idx="2"/>
            <a:endCxn id="227" idx="0"/>
          </p:cNvCxnSpPr>
          <p:nvPr/>
        </p:nvCxnSpPr>
        <p:spPr>
          <a:xfrm rot="5400000">
            <a:off x="6715552" y="10668224"/>
            <a:ext cx="247281" cy="5697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8" name="Соединительная линия уступом 267"/>
          <p:cNvCxnSpPr>
            <a:stCxn id="226" idx="2"/>
            <a:endCxn id="232" idx="0"/>
          </p:cNvCxnSpPr>
          <p:nvPr/>
        </p:nvCxnSpPr>
        <p:spPr>
          <a:xfrm rot="16200000" flipH="1">
            <a:off x="7279207" y="10674343"/>
            <a:ext cx="246805" cy="5570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9" name="Соединительная линия уступом 268"/>
          <p:cNvCxnSpPr>
            <a:stCxn id="233" idx="2"/>
            <a:endCxn id="241" idx="0"/>
          </p:cNvCxnSpPr>
          <p:nvPr/>
        </p:nvCxnSpPr>
        <p:spPr>
          <a:xfrm rot="16200000" flipH="1">
            <a:off x="10325991" y="9636705"/>
            <a:ext cx="218235" cy="1104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3" name="Соединительная линия уступом 272"/>
          <p:cNvCxnSpPr>
            <a:stCxn id="222" idx="2"/>
            <a:endCxn id="253" idx="0"/>
          </p:cNvCxnSpPr>
          <p:nvPr/>
        </p:nvCxnSpPr>
        <p:spPr>
          <a:xfrm rot="16200000" flipH="1">
            <a:off x="10308612" y="8861248"/>
            <a:ext cx="252989" cy="11049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4" name="Соединительная линия уступом 273"/>
          <p:cNvCxnSpPr>
            <a:stCxn id="223" idx="2"/>
            <a:endCxn id="247" idx="0"/>
          </p:cNvCxnSpPr>
          <p:nvPr/>
        </p:nvCxnSpPr>
        <p:spPr>
          <a:xfrm rot="5400000">
            <a:off x="12251499" y="9899731"/>
            <a:ext cx="230699" cy="5487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5" name="Соединительная линия уступом 274"/>
          <p:cNvCxnSpPr>
            <a:stCxn id="223" idx="2"/>
            <a:endCxn id="252" idx="0"/>
          </p:cNvCxnSpPr>
          <p:nvPr/>
        </p:nvCxnSpPr>
        <p:spPr>
          <a:xfrm rot="16200000" flipH="1">
            <a:off x="12803949" y="9896061"/>
            <a:ext cx="230699" cy="556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9" name="Прямая со стрелкой 278"/>
          <p:cNvCxnSpPr>
            <a:stCxn id="224" idx="2"/>
            <a:endCxn id="226" idx="0"/>
          </p:cNvCxnSpPr>
          <p:nvPr/>
        </p:nvCxnSpPr>
        <p:spPr>
          <a:xfrm>
            <a:off x="7124079" y="10080194"/>
            <a:ext cx="0" cy="2092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3" name="Прямая со стрелкой 282"/>
          <p:cNvCxnSpPr>
            <a:stCxn id="243" idx="2"/>
            <a:endCxn id="244" idx="0"/>
          </p:cNvCxnSpPr>
          <p:nvPr/>
        </p:nvCxnSpPr>
        <p:spPr>
          <a:xfrm>
            <a:off x="8777758" y="10080194"/>
            <a:ext cx="0" cy="21807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33" idx="2"/>
            <a:endCxn id="240" idx="0"/>
          </p:cNvCxnSpPr>
          <p:nvPr/>
        </p:nvCxnSpPr>
        <p:spPr>
          <a:xfrm flipH="1">
            <a:off x="9882658" y="10080038"/>
            <a:ext cx="1" cy="2182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0" name="Соединительная линия уступом 289"/>
          <p:cNvCxnSpPr>
            <a:stCxn id="222" idx="2"/>
            <a:endCxn id="243" idx="0"/>
          </p:cNvCxnSpPr>
          <p:nvPr/>
        </p:nvCxnSpPr>
        <p:spPr>
          <a:xfrm rot="5400000">
            <a:off x="9203713" y="8861251"/>
            <a:ext cx="252989" cy="11048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1" name="Прямая со стрелкой 290"/>
          <p:cNvCxnSpPr>
            <a:stCxn id="222" idx="2"/>
            <a:endCxn id="233" idx="0"/>
          </p:cNvCxnSpPr>
          <p:nvPr/>
        </p:nvCxnSpPr>
        <p:spPr>
          <a:xfrm>
            <a:off x="9882655" y="9287205"/>
            <a:ext cx="4" cy="2528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3" name="Прямая со стрелкой 292"/>
          <p:cNvCxnSpPr>
            <a:stCxn id="100" idx="2"/>
            <a:endCxn id="222" idx="0"/>
          </p:cNvCxnSpPr>
          <p:nvPr/>
        </p:nvCxnSpPr>
        <p:spPr>
          <a:xfrm flipH="1">
            <a:off x="9882655" y="6974901"/>
            <a:ext cx="6354" cy="177230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4" name="Прямоугольник 293"/>
          <p:cNvSpPr/>
          <p:nvPr/>
        </p:nvSpPr>
        <p:spPr>
          <a:xfrm>
            <a:off x="7761666"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Диктатура </a:t>
            </a:r>
            <a:r>
              <a:rPr lang="ru-RU" sz="700" dirty="0" err="1" smtClean="0"/>
              <a:t>Примо</a:t>
            </a:r>
            <a:r>
              <a:rPr lang="ru-RU" sz="700" dirty="0" smtClean="0"/>
              <a:t> де Риверы </a:t>
            </a:r>
            <a:r>
              <a:rPr lang="ru-RU" sz="400" dirty="0" smtClean="0"/>
              <a:t>(решение на освобождение Риверы из </a:t>
            </a:r>
            <a:r>
              <a:rPr lang="ru-RU" sz="400" dirty="0"/>
              <a:t>т</a:t>
            </a:r>
            <a:r>
              <a:rPr lang="ru-RU" sz="400" dirty="0" smtClean="0"/>
              <a:t>юрьмы Мадрида до 20 ноября)</a:t>
            </a:r>
            <a:endParaRPr lang="ru-RU" sz="400" dirty="0"/>
          </a:p>
        </p:txBody>
      </p:sp>
      <p:sp>
        <p:nvSpPr>
          <p:cNvPr id="296" name="Прямоугольник 295"/>
          <p:cNvSpPr/>
          <p:nvPr/>
        </p:nvSpPr>
        <p:spPr>
          <a:xfrm>
            <a:off x="11085889"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Представительство </a:t>
            </a:r>
            <a:r>
              <a:rPr lang="ru-RU" sz="700" dirty="0" err="1" smtClean="0"/>
              <a:t>Эдильи</a:t>
            </a:r>
            <a:r>
              <a:rPr lang="ru-RU" sz="700" dirty="0" smtClean="0"/>
              <a:t> (</a:t>
            </a:r>
            <a:r>
              <a:rPr lang="ru-RU" sz="700" dirty="0" err="1" smtClean="0"/>
              <a:t>трейт</a:t>
            </a:r>
            <a:r>
              <a:rPr lang="ru-RU" sz="700" dirty="0" smtClean="0"/>
              <a:t> «антисемит»)</a:t>
            </a:r>
            <a:endParaRPr lang="ru-RU" sz="700" dirty="0"/>
          </a:p>
        </p:txBody>
      </p:sp>
      <p:cxnSp>
        <p:nvCxnSpPr>
          <p:cNvPr id="307" name="Прямая соединительная линия 306"/>
          <p:cNvCxnSpPr>
            <a:stCxn id="294" idx="3"/>
            <a:endCxn id="296" idx="1"/>
          </p:cNvCxnSpPr>
          <p:nvPr/>
        </p:nvCxnSpPr>
        <p:spPr>
          <a:xfrm>
            <a:off x="8687991" y="7486040"/>
            <a:ext cx="239789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0" name="Прямоугольник 309"/>
          <p:cNvSpPr/>
          <p:nvPr/>
        </p:nvSpPr>
        <p:spPr>
          <a:xfrm>
            <a:off x="6658492"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Диалектика кулаков и ружей</a:t>
            </a:r>
            <a:endParaRPr lang="ru-RU" sz="700" dirty="0"/>
          </a:p>
        </p:txBody>
      </p:sp>
      <p:sp>
        <p:nvSpPr>
          <p:cNvPr id="312" name="Прямоугольник 311"/>
          <p:cNvSpPr/>
          <p:nvPr/>
        </p:nvSpPr>
        <p:spPr>
          <a:xfrm>
            <a:off x="8870219"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Помочь </a:t>
            </a:r>
            <a:r>
              <a:rPr lang="ru-RU" sz="700" dirty="0" err="1" smtClean="0"/>
              <a:t>Прету</a:t>
            </a:r>
            <a:r>
              <a:rPr lang="ru-RU" sz="700" dirty="0" smtClean="0"/>
              <a:t> возглавить Португалию</a:t>
            </a:r>
            <a:endParaRPr lang="ru-RU" sz="700" dirty="0"/>
          </a:p>
        </p:txBody>
      </p:sp>
      <p:sp>
        <p:nvSpPr>
          <p:cNvPr id="313" name="Прямоугольник 312"/>
          <p:cNvSpPr/>
          <p:nvPr/>
        </p:nvSpPr>
        <p:spPr>
          <a:xfrm>
            <a:off x="9971944"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португальских национал-синдикалистов</a:t>
            </a:r>
            <a:endParaRPr lang="ru-RU" sz="700" dirty="0"/>
          </a:p>
        </p:txBody>
      </p:sp>
      <p:cxnSp>
        <p:nvCxnSpPr>
          <p:cNvPr id="314" name="Прямая соединительная линия 313"/>
          <p:cNvCxnSpPr>
            <a:stCxn id="312" idx="3"/>
            <a:endCxn id="313" idx="1"/>
          </p:cNvCxnSpPr>
          <p:nvPr/>
        </p:nvCxnSpPr>
        <p:spPr>
          <a:xfrm>
            <a:off x="9796544" y="12093619"/>
            <a:ext cx="17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9" name="Прямоугольник 318"/>
          <p:cNvSpPr/>
          <p:nvPr/>
        </p:nvSpPr>
        <p:spPr>
          <a:xfrm>
            <a:off x="7764355"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под авторитетом государства (меньше сопротивления)</a:t>
            </a:r>
            <a:endParaRPr lang="ru-RU" sz="700" dirty="0"/>
          </a:p>
        </p:txBody>
      </p:sp>
      <p:sp>
        <p:nvSpPr>
          <p:cNvPr id="320" name="Прямоугольник 319"/>
          <p:cNvSpPr/>
          <p:nvPr/>
        </p:nvSpPr>
        <p:spPr>
          <a:xfrm>
            <a:off x="8870218" y="797158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Концепция «Воинственной и жертвенной жизни»</a:t>
            </a:r>
            <a:endParaRPr lang="ru-RU" sz="700" dirty="0"/>
          </a:p>
        </p:txBody>
      </p:sp>
      <p:sp>
        <p:nvSpPr>
          <p:cNvPr id="324" name="Прямоугольник 323"/>
          <p:cNvSpPr/>
          <p:nvPr/>
        </p:nvSpPr>
        <p:spPr>
          <a:xfrm>
            <a:off x="7220481" y="1259693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Стимулирование роста промышленности</a:t>
            </a:r>
            <a:endParaRPr lang="ru-RU" sz="700" dirty="0"/>
          </a:p>
        </p:txBody>
      </p:sp>
      <p:cxnSp>
        <p:nvCxnSpPr>
          <p:cNvPr id="326" name="Прямая со стрелкой 325"/>
          <p:cNvCxnSpPr>
            <a:stCxn id="256" idx="2"/>
            <a:endCxn id="324" idx="0"/>
          </p:cNvCxnSpPr>
          <p:nvPr/>
        </p:nvCxnSpPr>
        <p:spPr>
          <a:xfrm>
            <a:off x="7683644" y="12369229"/>
            <a:ext cx="0" cy="2277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326"/>
          <p:cNvCxnSpPr>
            <a:stCxn id="227" idx="2"/>
            <a:endCxn id="256" idx="0"/>
          </p:cNvCxnSpPr>
          <p:nvPr/>
        </p:nvCxnSpPr>
        <p:spPr>
          <a:xfrm rot="16200000" flipH="1">
            <a:off x="7012736" y="11158320"/>
            <a:ext cx="212477" cy="11293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5" name="Соединительная линия уступом 334"/>
          <p:cNvCxnSpPr>
            <a:stCxn id="294" idx="2"/>
            <a:endCxn id="310" idx="0"/>
          </p:cNvCxnSpPr>
          <p:nvPr/>
        </p:nvCxnSpPr>
        <p:spPr>
          <a:xfrm rot="5400000">
            <a:off x="7564698" y="7312997"/>
            <a:ext cx="217088" cy="1103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8" name="Соединительная линия уступом 337"/>
          <p:cNvCxnSpPr>
            <a:stCxn id="294" idx="2"/>
            <a:endCxn id="320" idx="0"/>
          </p:cNvCxnSpPr>
          <p:nvPr/>
        </p:nvCxnSpPr>
        <p:spPr>
          <a:xfrm rot="16200000" flipH="1">
            <a:off x="8671331" y="7309538"/>
            <a:ext cx="215549" cy="11085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2" name="Прямоугольник 351"/>
          <p:cNvSpPr/>
          <p:nvPr/>
        </p:nvSpPr>
        <p:spPr>
          <a:xfrm>
            <a:off x="9971944" y="110540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Дипломатическая служба </a:t>
            </a:r>
            <a:r>
              <a:rPr lang="ru-RU" sz="700" dirty="0" smtClean="0"/>
              <a:t>фаланги (</a:t>
            </a:r>
            <a:r>
              <a:rPr lang="en-US" sz="700" dirty="0" err="1"/>
              <a:t>Servicio</a:t>
            </a:r>
            <a:r>
              <a:rPr lang="en-US" sz="700" dirty="0"/>
              <a:t> Exterior de </a:t>
            </a:r>
            <a:r>
              <a:rPr lang="en-US" sz="700" dirty="0" smtClean="0"/>
              <a:t>Falange</a:t>
            </a:r>
            <a:r>
              <a:rPr lang="ru-RU" sz="700" dirty="0" smtClean="0"/>
              <a:t>, альянс, агенты,)</a:t>
            </a:r>
            <a:endParaRPr lang="ru-RU" sz="200" dirty="0"/>
          </a:p>
        </p:txBody>
      </p:sp>
      <p:cxnSp>
        <p:nvCxnSpPr>
          <p:cNvPr id="353" name="Соединительная линия уступом 352"/>
          <p:cNvCxnSpPr>
            <a:stCxn id="240" idx="2"/>
            <a:endCxn id="352" idx="0"/>
          </p:cNvCxnSpPr>
          <p:nvPr/>
        </p:nvCxnSpPr>
        <p:spPr>
          <a:xfrm rot="16200000" flipH="1">
            <a:off x="10050992" y="10669938"/>
            <a:ext cx="215780" cy="5524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355"/>
          <p:cNvCxnSpPr>
            <a:stCxn id="240" idx="2"/>
            <a:endCxn id="249" idx="0"/>
          </p:cNvCxnSpPr>
          <p:nvPr/>
        </p:nvCxnSpPr>
        <p:spPr>
          <a:xfrm rot="5400000">
            <a:off x="9497316" y="10671165"/>
            <a:ext cx="218235" cy="5524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9" name="Прямоугольник 358"/>
          <p:cNvSpPr/>
          <p:nvPr/>
        </p:nvSpPr>
        <p:spPr>
          <a:xfrm>
            <a:off x="8314593" y="126075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360" name="Прямоугольник 359"/>
          <p:cNvSpPr/>
          <p:nvPr/>
        </p:nvSpPr>
        <p:spPr>
          <a:xfrm>
            <a:off x="10524393" y="1260488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Взять руководство над Филиппинской фалангой</a:t>
            </a:r>
            <a:endParaRPr lang="ru-RU" sz="700" dirty="0"/>
          </a:p>
        </p:txBody>
      </p:sp>
      <p:cxnSp>
        <p:nvCxnSpPr>
          <p:cNvPr id="361" name="Прямая соединительная линия 360"/>
          <p:cNvCxnSpPr>
            <a:stCxn id="359" idx="3"/>
            <a:endCxn id="360" idx="1"/>
          </p:cNvCxnSpPr>
          <p:nvPr/>
        </p:nvCxnSpPr>
        <p:spPr>
          <a:xfrm flipV="1">
            <a:off x="9240918" y="12874881"/>
            <a:ext cx="1283475" cy="269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5" name="Соединительная линия уступом 364"/>
          <p:cNvCxnSpPr>
            <a:stCxn id="249" idx="2"/>
            <a:endCxn id="359" idx="0"/>
          </p:cNvCxnSpPr>
          <p:nvPr/>
        </p:nvCxnSpPr>
        <p:spPr>
          <a:xfrm rot="5400000">
            <a:off x="8548448" y="11825817"/>
            <a:ext cx="1011068" cy="552451"/>
          </a:xfrm>
          <a:prstGeom prst="bentConnector3">
            <a:avLst>
              <a:gd name="adj1" fmla="val 1054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9" name="Соединительная линия уступом 368"/>
          <p:cNvCxnSpPr>
            <a:stCxn id="352" idx="2"/>
            <a:endCxn id="360" idx="0"/>
          </p:cNvCxnSpPr>
          <p:nvPr/>
        </p:nvCxnSpPr>
        <p:spPr>
          <a:xfrm rot="16200000" flipH="1">
            <a:off x="10205917" y="11823242"/>
            <a:ext cx="1010828" cy="552449"/>
          </a:xfrm>
          <a:prstGeom prst="bentConnector3">
            <a:avLst>
              <a:gd name="adj1" fmla="val 1066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3" name="Прямая со стрелкой 372"/>
          <p:cNvCxnSpPr>
            <a:stCxn id="249" idx="2"/>
            <a:endCxn id="312" idx="0"/>
          </p:cNvCxnSpPr>
          <p:nvPr/>
        </p:nvCxnSpPr>
        <p:spPr>
          <a:xfrm>
            <a:off x="9330207" y="11596508"/>
            <a:ext cx="3175" cy="2271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6" name="Прямая со стрелкой 375"/>
          <p:cNvCxnSpPr>
            <a:stCxn id="352" idx="2"/>
            <a:endCxn id="313" idx="0"/>
          </p:cNvCxnSpPr>
          <p:nvPr/>
        </p:nvCxnSpPr>
        <p:spPr>
          <a:xfrm>
            <a:off x="10435107" y="11594053"/>
            <a:ext cx="0" cy="2295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4" name="Прямая со стрелкой 383"/>
          <p:cNvCxnSpPr>
            <a:stCxn id="294" idx="2"/>
            <a:endCxn id="319" idx="0"/>
          </p:cNvCxnSpPr>
          <p:nvPr/>
        </p:nvCxnSpPr>
        <p:spPr>
          <a:xfrm>
            <a:off x="8224829" y="7756040"/>
            <a:ext cx="2689" cy="2170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7761666"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фашистский Интернационал </a:t>
            </a:r>
            <a:r>
              <a:rPr lang="ru-RU" sz="500" dirty="0" smtClean="0"/>
              <a:t>(если </a:t>
            </a:r>
            <a:r>
              <a:rPr lang="ru-RU" sz="500" dirty="0" err="1" smtClean="0"/>
              <a:t>Итал</a:t>
            </a:r>
            <a:r>
              <a:rPr lang="ru-RU" sz="500" dirty="0" smtClean="0"/>
              <a:t>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sp>
        <p:nvSpPr>
          <p:cNvPr id="388" name="Прямоугольник 387"/>
          <p:cNvSpPr/>
          <p:nvPr/>
        </p:nvSpPr>
        <p:spPr>
          <a:xfrm>
            <a:off x="11085888"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 </a:t>
            </a:r>
            <a:r>
              <a:rPr lang="ru-RU" sz="500" dirty="0" smtClean="0"/>
              <a:t>(если Германия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cxnSp>
        <p:nvCxnSpPr>
          <p:cNvPr id="396" name="Соединительная линия уступом 395"/>
          <p:cNvCxnSpPr>
            <a:stCxn id="100" idx="2"/>
            <a:endCxn id="294" idx="0"/>
          </p:cNvCxnSpPr>
          <p:nvPr/>
        </p:nvCxnSpPr>
        <p:spPr>
          <a:xfrm rot="5400000">
            <a:off x="8936350" y="6263380"/>
            <a:ext cx="241139" cy="1664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9" name="Соединительная линия уступом 398"/>
          <p:cNvCxnSpPr>
            <a:stCxn id="100" idx="2"/>
            <a:endCxn id="296" idx="0"/>
          </p:cNvCxnSpPr>
          <p:nvPr/>
        </p:nvCxnSpPr>
        <p:spPr>
          <a:xfrm rot="16200000" flipH="1">
            <a:off x="10598461" y="6265448"/>
            <a:ext cx="241139" cy="166004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p:cNvSpPr/>
          <p:nvPr/>
        </p:nvSpPr>
        <p:spPr>
          <a:xfrm>
            <a:off x="11085888" y="79804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Превосходство Старых рубашек (наше)</a:t>
            </a:r>
            <a:endParaRPr lang="ru-RU" sz="700" dirty="0"/>
          </a:p>
        </p:txBody>
      </p:sp>
      <p:sp>
        <p:nvSpPr>
          <p:cNvPr id="405" name="Прямоугольник 404"/>
          <p:cNvSpPr/>
          <p:nvPr/>
        </p:nvSpPr>
        <p:spPr>
          <a:xfrm>
            <a:off x="12178074" y="797364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культ личности</a:t>
            </a:r>
            <a:endParaRPr lang="ru-RU" sz="700" dirty="0"/>
          </a:p>
        </p:txBody>
      </p:sp>
      <p:sp>
        <p:nvSpPr>
          <p:cNvPr id="406" name="Прямоугольник 405"/>
          <p:cNvSpPr/>
          <p:nvPr/>
        </p:nvSpPr>
        <p:spPr>
          <a:xfrm>
            <a:off x="9971944"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Пролетарская пропаганда (наше)</a:t>
            </a:r>
            <a:endParaRPr lang="ru-RU" sz="700" dirty="0"/>
          </a:p>
        </p:txBody>
      </p:sp>
      <p:cxnSp>
        <p:nvCxnSpPr>
          <p:cNvPr id="410" name="Соединительная линия уступом 409"/>
          <p:cNvCxnSpPr>
            <a:stCxn id="296" idx="2"/>
            <a:endCxn id="406" idx="0"/>
          </p:cNvCxnSpPr>
          <p:nvPr/>
        </p:nvCxnSpPr>
        <p:spPr>
          <a:xfrm rot="5400000">
            <a:off x="10883536" y="7307612"/>
            <a:ext cx="217088" cy="1113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5" name="Прямая со стрелкой 414"/>
          <p:cNvCxnSpPr>
            <a:stCxn id="296" idx="2"/>
            <a:endCxn id="404" idx="0"/>
          </p:cNvCxnSpPr>
          <p:nvPr/>
        </p:nvCxnSpPr>
        <p:spPr>
          <a:xfrm flipH="1">
            <a:off x="11549051" y="7756040"/>
            <a:ext cx="1" cy="224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8" name="Прямая со стрелкой 417"/>
          <p:cNvCxnSpPr>
            <a:stCxn id="404" idx="2"/>
            <a:endCxn id="388" idx="0"/>
          </p:cNvCxnSpPr>
          <p:nvPr/>
        </p:nvCxnSpPr>
        <p:spPr>
          <a:xfrm>
            <a:off x="11549051" y="8520470"/>
            <a:ext cx="0" cy="2206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23" name="Прямоугольник 422"/>
          <p:cNvSpPr/>
          <p:nvPr/>
        </p:nvSpPr>
        <p:spPr>
          <a:xfrm>
            <a:off x="11629801" y="1180532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Пятая колонна (отправка добровольцев в </a:t>
            </a:r>
            <a:r>
              <a:rPr lang="ru-RU" sz="700" dirty="0" err="1" smtClean="0"/>
              <a:t>гв</a:t>
            </a:r>
            <a:r>
              <a:rPr lang="ru-RU" sz="700" dirty="0" smtClean="0"/>
              <a:t> фанг)</a:t>
            </a:r>
            <a:endParaRPr lang="ru-RU" sz="700" dirty="0"/>
          </a:p>
        </p:txBody>
      </p:sp>
      <p:sp>
        <p:nvSpPr>
          <p:cNvPr id="424" name="Прямоугольник 423"/>
          <p:cNvSpPr/>
          <p:nvPr/>
        </p:nvSpPr>
        <p:spPr>
          <a:xfrm>
            <a:off x="11085888" y="1337040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национальной фалангой Чили</a:t>
            </a:r>
            <a:endParaRPr lang="ru-RU" sz="700" dirty="0"/>
          </a:p>
        </p:txBody>
      </p:sp>
      <p:sp>
        <p:nvSpPr>
          <p:cNvPr id="425" name="Прямоугольник 424"/>
          <p:cNvSpPr/>
          <p:nvPr/>
        </p:nvSpPr>
        <p:spPr>
          <a:xfrm>
            <a:off x="7761666" y="1337003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Чили</a:t>
            </a:r>
            <a:endParaRPr lang="ru-RU" sz="700" dirty="0"/>
          </a:p>
        </p:txBody>
      </p:sp>
      <p:cxnSp>
        <p:nvCxnSpPr>
          <p:cNvPr id="426" name="Прямая соединительная линия 425"/>
          <p:cNvCxnSpPr>
            <a:stCxn id="425" idx="3"/>
            <a:endCxn id="424" idx="1"/>
          </p:cNvCxnSpPr>
          <p:nvPr/>
        </p:nvCxnSpPr>
        <p:spPr>
          <a:xfrm>
            <a:off x="8687991" y="13640033"/>
            <a:ext cx="2397897" cy="3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9" name="Соединительная линия уступом 428"/>
          <p:cNvCxnSpPr>
            <a:stCxn id="352" idx="2"/>
            <a:endCxn id="424" idx="0"/>
          </p:cNvCxnSpPr>
          <p:nvPr/>
        </p:nvCxnSpPr>
        <p:spPr>
          <a:xfrm rot="16200000" flipH="1">
            <a:off x="10103906" y="11925254"/>
            <a:ext cx="1776347" cy="1113944"/>
          </a:xfrm>
          <a:prstGeom prst="bentConnector3">
            <a:avLst>
              <a:gd name="adj1" fmla="val 592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3" name="Соединительная линия уступом 432"/>
          <p:cNvCxnSpPr>
            <a:stCxn id="249" idx="2"/>
            <a:endCxn id="425" idx="0"/>
          </p:cNvCxnSpPr>
          <p:nvPr/>
        </p:nvCxnSpPr>
        <p:spPr>
          <a:xfrm rot="5400000">
            <a:off x="7890756" y="11930581"/>
            <a:ext cx="1773525" cy="1105378"/>
          </a:xfrm>
          <a:prstGeom prst="bentConnector3">
            <a:avLst>
              <a:gd name="adj1" fmla="val 5855"/>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7" name="Прямоугольник 436"/>
          <p:cNvSpPr/>
          <p:nvPr/>
        </p:nvSpPr>
        <p:spPr>
          <a:xfrm>
            <a:off x="7761666"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Боливию</a:t>
            </a:r>
            <a:endParaRPr lang="ru-RU" sz="700" dirty="0"/>
          </a:p>
        </p:txBody>
      </p:sp>
      <p:sp>
        <p:nvSpPr>
          <p:cNvPr id="438" name="Прямоугольник 437"/>
          <p:cNvSpPr/>
          <p:nvPr/>
        </p:nvSpPr>
        <p:spPr>
          <a:xfrm>
            <a:off x="11085888"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Достигнуть консенсуса с Боливийской социалистической фалангой</a:t>
            </a:r>
            <a:endParaRPr lang="ru-RU" sz="700" dirty="0"/>
          </a:p>
        </p:txBody>
      </p:sp>
      <p:sp>
        <p:nvSpPr>
          <p:cNvPr id="439" name="Прямоугольник 438"/>
          <p:cNvSpPr/>
          <p:nvPr/>
        </p:nvSpPr>
        <p:spPr>
          <a:xfrm>
            <a:off x="9971943" y="141398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Перетянуть Уругвай на свою сторону</a:t>
            </a:r>
            <a:endParaRPr lang="ru-RU" sz="700" dirty="0"/>
          </a:p>
        </p:txBody>
      </p:sp>
      <p:sp>
        <p:nvSpPr>
          <p:cNvPr id="440" name="Прямоугольник 439"/>
          <p:cNvSpPr/>
          <p:nvPr/>
        </p:nvSpPr>
        <p:spPr>
          <a:xfrm>
            <a:off x="8867043" y="141406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Уругвай</a:t>
            </a:r>
            <a:endParaRPr lang="ru-RU" sz="700" dirty="0"/>
          </a:p>
        </p:txBody>
      </p:sp>
      <p:cxnSp>
        <p:nvCxnSpPr>
          <p:cNvPr id="441" name="Прямая соединительная линия 440"/>
          <p:cNvCxnSpPr>
            <a:stCxn id="440" idx="3"/>
            <a:endCxn id="439" idx="1"/>
          </p:cNvCxnSpPr>
          <p:nvPr/>
        </p:nvCxnSpPr>
        <p:spPr>
          <a:xfrm flipV="1">
            <a:off x="9793368" y="14409808"/>
            <a:ext cx="178575" cy="8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443"/>
          <p:cNvCxnSpPr>
            <a:stCxn id="312" idx="2"/>
            <a:endCxn id="439" idx="0"/>
          </p:cNvCxnSpPr>
          <p:nvPr/>
        </p:nvCxnSpPr>
        <p:spPr>
          <a:xfrm rot="16200000" flipH="1">
            <a:off x="8996150" y="12700851"/>
            <a:ext cx="1776189" cy="1101724"/>
          </a:xfrm>
          <a:prstGeom prst="bentConnector3">
            <a:avLst>
              <a:gd name="adj1" fmla="val 625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447"/>
          <p:cNvCxnSpPr>
            <a:stCxn id="313" idx="2"/>
            <a:endCxn id="440" idx="0"/>
          </p:cNvCxnSpPr>
          <p:nvPr/>
        </p:nvCxnSpPr>
        <p:spPr>
          <a:xfrm rot="5400000">
            <a:off x="8994150" y="12699676"/>
            <a:ext cx="1777015" cy="1104901"/>
          </a:xfrm>
          <a:prstGeom prst="bentConnector3">
            <a:avLst>
              <a:gd name="adj1" fmla="val 627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Прямая со стрелкой 451"/>
          <p:cNvCxnSpPr>
            <a:stCxn id="312" idx="2"/>
            <a:endCxn id="440" idx="0"/>
          </p:cNvCxnSpPr>
          <p:nvPr/>
        </p:nvCxnSpPr>
        <p:spPr>
          <a:xfrm flipH="1">
            <a:off x="9330206" y="12363619"/>
            <a:ext cx="3176" cy="1777015"/>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Прямая со стрелкой 454"/>
          <p:cNvCxnSpPr>
            <a:stCxn id="313" idx="2"/>
            <a:endCxn id="439" idx="0"/>
          </p:cNvCxnSpPr>
          <p:nvPr/>
        </p:nvCxnSpPr>
        <p:spPr>
          <a:xfrm flipH="1">
            <a:off x="10435106" y="12363619"/>
            <a:ext cx="1" cy="1776189"/>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8" name="Соединительная линия уступом 457"/>
          <p:cNvCxnSpPr>
            <a:stCxn id="424" idx="2"/>
            <a:endCxn id="437" idx="0"/>
          </p:cNvCxnSpPr>
          <p:nvPr/>
        </p:nvCxnSpPr>
        <p:spPr>
          <a:xfrm rot="5400000">
            <a:off x="9382322" y="12752907"/>
            <a:ext cx="1009237" cy="3324222"/>
          </a:xfrm>
          <a:prstGeom prst="bentConnector3">
            <a:avLst>
              <a:gd name="adj1" fmla="val 677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2" name="Соединительная линия уступом 461"/>
          <p:cNvCxnSpPr>
            <a:stCxn id="425" idx="2"/>
            <a:endCxn id="438" idx="0"/>
          </p:cNvCxnSpPr>
          <p:nvPr/>
        </p:nvCxnSpPr>
        <p:spPr>
          <a:xfrm rot="16200000" flipH="1">
            <a:off x="9382138" y="12752724"/>
            <a:ext cx="1009604" cy="3324222"/>
          </a:xfrm>
          <a:prstGeom prst="bentConnector3">
            <a:avLst>
              <a:gd name="adj1" fmla="val 6195"/>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7" name="Прямая со стрелкой 466"/>
          <p:cNvCxnSpPr>
            <a:stCxn id="425" idx="2"/>
            <a:endCxn id="437" idx="0"/>
          </p:cNvCxnSpPr>
          <p:nvPr/>
        </p:nvCxnSpPr>
        <p:spPr>
          <a:xfrm>
            <a:off x="8224829" y="13910033"/>
            <a:ext cx="0" cy="1009604"/>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0" name="Прямая со стрелкой 469"/>
          <p:cNvCxnSpPr>
            <a:stCxn id="424" idx="2"/>
            <a:endCxn id="438" idx="0"/>
          </p:cNvCxnSpPr>
          <p:nvPr/>
        </p:nvCxnSpPr>
        <p:spPr>
          <a:xfrm>
            <a:off x="11549051" y="13910400"/>
            <a:ext cx="0" cy="1009237"/>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3" name="Прямая соединительная линия 472"/>
          <p:cNvCxnSpPr>
            <a:stCxn id="437" idx="3"/>
            <a:endCxn id="438" idx="1"/>
          </p:cNvCxnSpPr>
          <p:nvPr/>
        </p:nvCxnSpPr>
        <p:spPr>
          <a:xfrm>
            <a:off x="8687991" y="15189637"/>
            <a:ext cx="23978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76" name="Прямоугольник 475"/>
          <p:cNvSpPr/>
          <p:nvPr/>
        </p:nvSpPr>
        <p:spPr>
          <a:xfrm>
            <a:off x="8314593"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Аргентину</a:t>
            </a:r>
            <a:endParaRPr lang="ru-RU" sz="700" dirty="0"/>
          </a:p>
        </p:txBody>
      </p:sp>
      <p:sp>
        <p:nvSpPr>
          <p:cNvPr id="477" name="Прямоугольник 476"/>
          <p:cNvSpPr/>
          <p:nvPr/>
        </p:nvSpPr>
        <p:spPr>
          <a:xfrm>
            <a:off x="10524392"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a:t>
            </a:r>
            <a:r>
              <a:rPr lang="ru-RU" sz="700" dirty="0" err="1" smtClean="0"/>
              <a:t>Артентиной</a:t>
            </a:r>
            <a:endParaRPr lang="ru-RU" sz="700" dirty="0"/>
          </a:p>
        </p:txBody>
      </p:sp>
      <p:cxnSp>
        <p:nvCxnSpPr>
          <p:cNvPr id="478" name="Соединительная линия уступом 477"/>
          <p:cNvCxnSpPr>
            <a:stCxn id="425" idx="2"/>
            <a:endCxn id="476" idx="0"/>
          </p:cNvCxnSpPr>
          <p:nvPr/>
        </p:nvCxnSpPr>
        <p:spPr>
          <a:xfrm rot="16200000" flipH="1">
            <a:off x="7602154" y="14532707"/>
            <a:ext cx="1798276" cy="552927"/>
          </a:xfrm>
          <a:prstGeom prst="bentConnector3">
            <a:avLst>
              <a:gd name="adj1" fmla="val 413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2" name="Соединительная линия уступом 481"/>
          <p:cNvCxnSpPr>
            <a:stCxn id="425" idx="2"/>
            <a:endCxn id="477" idx="0"/>
          </p:cNvCxnSpPr>
          <p:nvPr/>
        </p:nvCxnSpPr>
        <p:spPr>
          <a:xfrm rot="16200000" flipH="1">
            <a:off x="8707054" y="13427808"/>
            <a:ext cx="1798276" cy="2762726"/>
          </a:xfrm>
          <a:prstGeom prst="bentConnector3">
            <a:avLst>
              <a:gd name="adj1" fmla="val 3804"/>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7" name="Соединительная линия уступом 486"/>
          <p:cNvCxnSpPr>
            <a:stCxn id="424" idx="2"/>
            <a:endCxn id="477" idx="0"/>
          </p:cNvCxnSpPr>
          <p:nvPr/>
        </p:nvCxnSpPr>
        <p:spPr>
          <a:xfrm rot="5400000">
            <a:off x="10369349" y="14528606"/>
            <a:ext cx="1797909" cy="561496"/>
          </a:xfrm>
          <a:prstGeom prst="bentConnector3">
            <a:avLst>
              <a:gd name="adj1" fmla="val 4127"/>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2" name="Соединительная линия уступом 491"/>
          <p:cNvCxnSpPr>
            <a:stCxn id="424" idx="2"/>
            <a:endCxn id="476" idx="0"/>
          </p:cNvCxnSpPr>
          <p:nvPr/>
        </p:nvCxnSpPr>
        <p:spPr>
          <a:xfrm rot="5400000">
            <a:off x="9264450" y="13423707"/>
            <a:ext cx="1797909" cy="2771295"/>
          </a:xfrm>
          <a:prstGeom prst="bentConnector3">
            <a:avLst>
              <a:gd name="adj1" fmla="val 3462"/>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единительная линия 495"/>
          <p:cNvCxnSpPr>
            <a:stCxn id="476" idx="3"/>
            <a:endCxn id="477" idx="1"/>
          </p:cNvCxnSpPr>
          <p:nvPr/>
        </p:nvCxnSpPr>
        <p:spPr>
          <a:xfrm>
            <a:off x="9240918" y="15978309"/>
            <a:ext cx="12834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99" name="Прямоугольник 498"/>
          <p:cNvSpPr/>
          <p:nvPr/>
        </p:nvSpPr>
        <p:spPr>
          <a:xfrm>
            <a:off x="9419491" y="1652409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Испаноязычные страны</a:t>
            </a:r>
            <a:endParaRPr lang="ru-RU" sz="700" dirty="0"/>
          </a:p>
        </p:txBody>
      </p:sp>
      <p:cxnSp>
        <p:nvCxnSpPr>
          <p:cNvPr id="500" name="Соединительная линия уступом 499"/>
          <p:cNvCxnSpPr>
            <a:stCxn id="477" idx="2"/>
            <a:endCxn id="499" idx="0"/>
          </p:cNvCxnSpPr>
          <p:nvPr/>
        </p:nvCxnSpPr>
        <p:spPr>
          <a:xfrm rot="5400000">
            <a:off x="10297211" y="15833753"/>
            <a:ext cx="275788" cy="110490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3" name="Соединительная линия уступом 502"/>
          <p:cNvCxnSpPr>
            <a:stCxn id="476" idx="2"/>
            <a:endCxn id="499" idx="0"/>
          </p:cNvCxnSpPr>
          <p:nvPr/>
        </p:nvCxnSpPr>
        <p:spPr>
          <a:xfrm rot="16200000" flipH="1">
            <a:off x="9192311" y="15833754"/>
            <a:ext cx="275788" cy="110489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6" name="Соединительная линия уступом 505"/>
          <p:cNvCxnSpPr>
            <a:stCxn id="439" idx="2"/>
            <a:endCxn id="499" idx="0"/>
          </p:cNvCxnSpPr>
          <p:nvPr/>
        </p:nvCxnSpPr>
        <p:spPr>
          <a:xfrm rot="5400000">
            <a:off x="9236736" y="15325726"/>
            <a:ext cx="1844289" cy="552452"/>
          </a:xfrm>
          <a:prstGeom prst="bentConnector3">
            <a:avLst>
              <a:gd name="adj1" fmla="val 7549"/>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9" name="Соединительная линия уступом 508"/>
          <p:cNvCxnSpPr>
            <a:stCxn id="440" idx="2"/>
            <a:endCxn id="499" idx="0"/>
          </p:cNvCxnSpPr>
          <p:nvPr/>
        </p:nvCxnSpPr>
        <p:spPr>
          <a:xfrm rot="16200000" flipH="1">
            <a:off x="8684699" y="15326141"/>
            <a:ext cx="1843463" cy="552448"/>
          </a:xfrm>
          <a:prstGeom prst="bentConnector3">
            <a:avLst>
              <a:gd name="adj1" fmla="val 753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4" name="Соединительная линия уступом 513"/>
          <p:cNvCxnSpPr>
            <a:stCxn id="360" idx="2"/>
            <a:endCxn id="499" idx="0"/>
          </p:cNvCxnSpPr>
          <p:nvPr/>
        </p:nvCxnSpPr>
        <p:spPr>
          <a:xfrm rot="5400000">
            <a:off x="8745497" y="14282038"/>
            <a:ext cx="3379216" cy="1104902"/>
          </a:xfrm>
          <a:prstGeom prst="bentConnector3">
            <a:avLst>
              <a:gd name="adj1" fmla="val 294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517"/>
          <p:cNvCxnSpPr>
            <a:stCxn id="359" idx="2"/>
            <a:endCxn id="499" idx="0"/>
          </p:cNvCxnSpPr>
          <p:nvPr/>
        </p:nvCxnSpPr>
        <p:spPr>
          <a:xfrm rot="16200000" flipH="1">
            <a:off x="7641945" y="14283387"/>
            <a:ext cx="3376521" cy="1104898"/>
          </a:xfrm>
          <a:prstGeom prst="bentConnector3">
            <a:avLst>
              <a:gd name="adj1" fmla="val 3095"/>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22" name="Прямая со стрелкой 521"/>
          <p:cNvCxnSpPr>
            <a:stCxn id="319" idx="2"/>
            <a:endCxn id="387" idx="0"/>
          </p:cNvCxnSpPr>
          <p:nvPr/>
        </p:nvCxnSpPr>
        <p:spPr>
          <a:xfrm flipH="1">
            <a:off x="8224829" y="8513128"/>
            <a:ext cx="2689" cy="2280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3" name="Прямоугольник 322"/>
          <p:cNvSpPr/>
          <p:nvPr/>
        </p:nvSpPr>
        <p:spPr>
          <a:xfrm>
            <a:off x="11072581" y="110579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Все должны служить (ваниль)</a:t>
            </a:r>
          </a:p>
        </p:txBody>
      </p:sp>
      <p:sp>
        <p:nvSpPr>
          <p:cNvPr id="331" name="Прямоугольник 330"/>
          <p:cNvSpPr/>
          <p:nvPr/>
        </p:nvSpPr>
        <p:spPr>
          <a:xfrm>
            <a:off x="12180324" y="1105345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призыв в армию (ваниль)</a:t>
            </a:r>
          </a:p>
        </p:txBody>
      </p:sp>
      <p:cxnSp>
        <p:nvCxnSpPr>
          <p:cNvPr id="334" name="Соединительная линия уступом 333"/>
          <p:cNvCxnSpPr>
            <a:stCxn id="352" idx="2"/>
            <a:endCxn id="423" idx="0"/>
          </p:cNvCxnSpPr>
          <p:nvPr/>
        </p:nvCxnSpPr>
        <p:spPr>
          <a:xfrm rot="16200000" flipH="1">
            <a:off x="11158400" y="10870759"/>
            <a:ext cx="211271" cy="1657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2" name="Соединительная линия уступом 341"/>
          <p:cNvCxnSpPr>
            <a:stCxn id="241" idx="2"/>
            <a:endCxn id="323" idx="0"/>
          </p:cNvCxnSpPr>
          <p:nvPr/>
        </p:nvCxnSpPr>
        <p:spPr>
          <a:xfrm rot="16200000" flipH="1">
            <a:off x="11151788" y="10674043"/>
            <a:ext cx="219726" cy="548186"/>
          </a:xfrm>
          <a:prstGeom prst="bentConnector3">
            <a:avLst>
              <a:gd name="adj1" fmla="val 50000"/>
            </a:avLst>
          </a:prstGeom>
          <a:ln w="19050">
            <a:prstDash val="solid"/>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345"/>
          <p:cNvCxnSpPr>
            <a:stCxn id="241" idx="2"/>
            <a:endCxn id="331" idx="0"/>
          </p:cNvCxnSpPr>
          <p:nvPr/>
        </p:nvCxnSpPr>
        <p:spPr>
          <a:xfrm rot="16200000" flipH="1">
            <a:off x="11707934" y="10117896"/>
            <a:ext cx="215177" cy="165592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354"/>
          <p:cNvCxnSpPr>
            <a:stCxn id="331" idx="2"/>
            <a:endCxn id="423" idx="0"/>
          </p:cNvCxnSpPr>
          <p:nvPr/>
        </p:nvCxnSpPr>
        <p:spPr>
          <a:xfrm rot="5400000">
            <a:off x="12262289" y="11424126"/>
            <a:ext cx="211874" cy="5505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1" name="Прямоугольник 370"/>
          <p:cNvSpPr/>
          <p:nvPr/>
        </p:nvSpPr>
        <p:spPr>
          <a:xfrm>
            <a:off x="13260772" y="1104890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и народная армия Испании (ваниль)</a:t>
            </a:r>
          </a:p>
        </p:txBody>
      </p:sp>
      <p:cxnSp>
        <p:nvCxnSpPr>
          <p:cNvPr id="372" name="Соединительная линия уступом 371"/>
          <p:cNvCxnSpPr>
            <a:stCxn id="241" idx="2"/>
            <a:endCxn id="371" idx="0"/>
          </p:cNvCxnSpPr>
          <p:nvPr/>
        </p:nvCxnSpPr>
        <p:spPr>
          <a:xfrm rot="16200000" flipH="1">
            <a:off x="12250433" y="9575397"/>
            <a:ext cx="210627" cy="27363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77" name="Прямоугольник 376"/>
          <p:cNvSpPr/>
          <p:nvPr/>
        </p:nvSpPr>
        <p:spPr>
          <a:xfrm>
            <a:off x="12721685" y="11813175"/>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Подготовить оборону </a:t>
            </a:r>
            <a:r>
              <a:rPr lang="ru-RU" sz="700" dirty="0" err="1" smtClean="0"/>
              <a:t>Перенеев</a:t>
            </a:r>
            <a:r>
              <a:rPr lang="ru-RU" sz="700" dirty="0" smtClean="0"/>
              <a:t> (ваниль)</a:t>
            </a:r>
          </a:p>
        </p:txBody>
      </p:sp>
      <p:cxnSp>
        <p:nvCxnSpPr>
          <p:cNvPr id="378" name="Соединительная линия уступом 377"/>
          <p:cNvCxnSpPr>
            <a:stCxn id="241" idx="2"/>
            <a:endCxn id="377" idx="0"/>
          </p:cNvCxnSpPr>
          <p:nvPr/>
        </p:nvCxnSpPr>
        <p:spPr>
          <a:xfrm rot="16200000" flipH="1">
            <a:off x="11598752" y="10227079"/>
            <a:ext cx="974902" cy="2197290"/>
          </a:xfrm>
          <a:prstGeom prst="bentConnector3">
            <a:avLst>
              <a:gd name="adj1" fmla="val 11502"/>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82" name="Прямоугольник 381"/>
          <p:cNvSpPr/>
          <p:nvPr/>
        </p:nvSpPr>
        <p:spPr>
          <a:xfrm>
            <a:off x="6092761" y="118245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Слава и богатство на морях (ваниль)</a:t>
            </a:r>
            <a:endParaRPr lang="ru-RU" sz="700" dirty="0"/>
          </a:p>
        </p:txBody>
      </p:sp>
      <p:sp>
        <p:nvSpPr>
          <p:cNvPr id="389" name="Прямоугольник 388"/>
          <p:cNvSpPr/>
          <p:nvPr/>
        </p:nvSpPr>
        <p:spPr>
          <a:xfrm>
            <a:off x="6093367" y="1259964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Улучшить внутренние морские базы (ваниль)</a:t>
            </a:r>
            <a:endParaRPr lang="ru-RU" sz="700" dirty="0"/>
          </a:p>
        </p:txBody>
      </p:sp>
      <p:sp>
        <p:nvSpPr>
          <p:cNvPr id="390" name="Прямоугольник 389"/>
          <p:cNvSpPr/>
          <p:nvPr/>
        </p:nvSpPr>
        <p:spPr>
          <a:xfrm>
            <a:off x="5005720" y="1259964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коммерции (ваниль)</a:t>
            </a:r>
          </a:p>
        </p:txBody>
      </p:sp>
      <p:sp>
        <p:nvSpPr>
          <p:cNvPr id="391" name="Прямоугольник 390"/>
          <p:cNvSpPr/>
          <p:nvPr/>
        </p:nvSpPr>
        <p:spPr>
          <a:xfrm>
            <a:off x="6098744" y="133401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морская держава (ваниль)</a:t>
            </a:r>
            <a:endParaRPr lang="ru-RU" sz="700" dirty="0"/>
          </a:p>
        </p:txBody>
      </p:sp>
      <p:cxnSp>
        <p:nvCxnSpPr>
          <p:cNvPr id="392" name="Соединительная линия уступом 391"/>
          <p:cNvCxnSpPr>
            <a:stCxn id="382" idx="2"/>
            <a:endCxn id="390" idx="0"/>
          </p:cNvCxnSpPr>
          <p:nvPr/>
        </p:nvCxnSpPr>
        <p:spPr>
          <a:xfrm rot="5400000">
            <a:off x="5894859" y="11938579"/>
            <a:ext cx="235090" cy="10870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5" name="Прямая со стрелкой 394"/>
          <p:cNvCxnSpPr>
            <a:stCxn id="382" idx="2"/>
            <a:endCxn id="389" idx="0"/>
          </p:cNvCxnSpPr>
          <p:nvPr/>
        </p:nvCxnSpPr>
        <p:spPr>
          <a:xfrm>
            <a:off x="6555924" y="12364554"/>
            <a:ext cx="606" cy="2350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0" name="Прямая со стрелкой 399"/>
          <p:cNvCxnSpPr>
            <a:stCxn id="389" idx="2"/>
            <a:endCxn id="391" idx="0"/>
          </p:cNvCxnSpPr>
          <p:nvPr/>
        </p:nvCxnSpPr>
        <p:spPr>
          <a:xfrm>
            <a:off x="6556530" y="13139643"/>
            <a:ext cx="5377" cy="20049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1" name="Прямая со стрелкой 410"/>
          <p:cNvCxnSpPr>
            <a:stCxn id="227" idx="2"/>
            <a:endCxn id="382" idx="0"/>
          </p:cNvCxnSpPr>
          <p:nvPr/>
        </p:nvCxnSpPr>
        <p:spPr>
          <a:xfrm>
            <a:off x="6554304" y="11616752"/>
            <a:ext cx="1620" cy="2078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4" name="Прямая со стрелкой 413"/>
          <p:cNvCxnSpPr>
            <a:stCxn id="232" idx="2"/>
            <a:endCxn id="256" idx="0"/>
          </p:cNvCxnSpPr>
          <p:nvPr/>
        </p:nvCxnSpPr>
        <p:spPr>
          <a:xfrm>
            <a:off x="7681139" y="11616276"/>
            <a:ext cx="2505" cy="21295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41" name="Прямоугольник 340"/>
          <p:cNvSpPr/>
          <p:nvPr/>
        </p:nvSpPr>
        <p:spPr>
          <a:xfrm>
            <a:off x="15501192" y="797857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Отмена статуса автономии </a:t>
            </a:r>
            <a:r>
              <a:rPr lang="ru-RU" sz="700" dirty="0"/>
              <a:t>1932 года </a:t>
            </a:r>
            <a:r>
              <a:rPr lang="ru-RU" sz="300" dirty="0"/>
              <a:t>(принятие ряда постановлений и указов, запрещающих использование каталонского </a:t>
            </a:r>
            <a:r>
              <a:rPr lang="ru-RU" sz="300" dirty="0" err="1"/>
              <a:t>языка.в</a:t>
            </a:r>
            <a:r>
              <a:rPr lang="ru-RU" sz="300" dirty="0"/>
              <a:t> публичных документах и ​​в частной </a:t>
            </a:r>
            <a:r>
              <a:rPr lang="ru-RU" sz="300" dirty="0" smtClean="0"/>
              <a:t>беседе) (</a:t>
            </a:r>
            <a:endParaRPr lang="ru-RU" sz="300" dirty="0"/>
          </a:p>
        </p:txBody>
      </p:sp>
      <p:sp>
        <p:nvSpPr>
          <p:cNvPr id="343" name="Прямоугольник 342"/>
          <p:cNvSpPr/>
          <p:nvPr/>
        </p:nvSpPr>
        <p:spPr>
          <a:xfrm>
            <a:off x="14409007" y="951417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труде  </a:t>
            </a:r>
            <a:r>
              <a:rPr lang="ru-RU" sz="200" dirty="0"/>
              <a:t>(процесс институционализации «Нового государства» с обнародования « Закона о труде », основанного на Хартии итальянского фашизма </a:t>
            </a:r>
            <a:r>
              <a:rPr lang="ru-RU" sz="200" dirty="0" err="1"/>
              <a:t>lavoro</a:t>
            </a:r>
            <a:r>
              <a:rPr lang="ru-RU" sz="200" dirty="0"/>
              <a:t> [ 208 ], который составляет первую из семи основных Законы о диктатуре Франко , который функционировал в качестве «конституции» нового режима) (получили одобрение в 1938 интервенционистский закон , который регулирует рабочие и экономическую жизнь, в частности , в вопросах , касающиеся рабочего время, отпуска, минимальная заработную плату и цены. Такие уступки были не чем иным, как регулированием экономической жизни и подчинялись интересам нации, так что даже признавая частную инициативу , государство могло заменить ее в двух случаях: когда она терпела неудачу или когда этого требовали общественные интересы </a:t>
            </a:r>
            <a:r>
              <a:rPr lang="ru-RU" sz="200" dirty="0" smtClean="0"/>
              <a:t>.)</a:t>
            </a:r>
            <a:endParaRPr lang="ru-RU" sz="200" dirty="0"/>
          </a:p>
        </p:txBody>
      </p:sp>
      <p:sp>
        <p:nvSpPr>
          <p:cNvPr id="345" name="Прямоугольник 344"/>
          <p:cNvSpPr/>
          <p:nvPr/>
        </p:nvSpPr>
        <p:spPr>
          <a:xfrm>
            <a:off x="16593383" y="951417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печати </a:t>
            </a:r>
            <a:r>
              <a:rPr lang="ru-RU" sz="300" dirty="0"/>
              <a:t>(которые подвергаются газетам в предварительную цензуру и приписано правительству назначения директоров </a:t>
            </a:r>
            <a:r>
              <a:rPr lang="ru-RU" sz="300" dirty="0" smtClean="0"/>
              <a:t>газеты)</a:t>
            </a:r>
            <a:endParaRPr lang="ru-RU" sz="300" dirty="0"/>
          </a:p>
        </p:txBody>
      </p:sp>
      <p:sp>
        <p:nvSpPr>
          <p:cNvPr id="348" name="Прямоугольник 347"/>
          <p:cNvSpPr/>
          <p:nvPr/>
        </p:nvSpPr>
        <p:spPr>
          <a:xfrm>
            <a:off x="15501195" y="952100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 </a:t>
            </a:r>
            <a:r>
              <a:rPr lang="ru-RU" sz="700" dirty="0"/>
              <a:t>среднем образовании </a:t>
            </a:r>
            <a:r>
              <a:rPr lang="ru-RU" sz="300" dirty="0"/>
              <a:t>(который гарантировал Католической церкви абсолютную автономию в области среднего образования</a:t>
            </a:r>
            <a:r>
              <a:rPr lang="ru-RU" sz="300" dirty="0" smtClean="0"/>
              <a:t>.)</a:t>
            </a:r>
            <a:endParaRPr lang="ru-RU" sz="300" dirty="0"/>
          </a:p>
        </p:txBody>
      </p:sp>
      <p:sp>
        <p:nvSpPr>
          <p:cNvPr id="357" name="Прямоугольник 356"/>
          <p:cNvSpPr/>
          <p:nvPr/>
        </p:nvSpPr>
        <p:spPr>
          <a:xfrm>
            <a:off x="15501194" y="87449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Репрессировать оппозицию </a:t>
            </a:r>
            <a:r>
              <a:rPr lang="ru-RU" sz="100" dirty="0"/>
              <a:t>(В 1940-х годах военная диктатура была укреплена путем политических и экономических репрессий против оппонентов . Около 485 000 человек бежали в изгнание . [ 16 ] Некоторые авторы утверждают, что от 9 000 до 15 000 были испанскими изгнанниками, попавшими в нацистские концентрационные лагеря , половина из которых выжила. [ 17 ] [ 18 ] Другие закончились во </a:t>
            </a:r>
            <a:r>
              <a:rPr lang="ru-RU" sz="100" dirty="0" err="1"/>
              <a:t>франкистских</a:t>
            </a:r>
            <a:r>
              <a:rPr lang="ru-RU" sz="100" dirty="0"/>
              <a:t> концентрационных лагерях - студии отчитываются перед минимум 367 000 заключенных и между 150 и 188 полями-. [ 17 ]К ноябрю 1940 года в государственных тюрьмах содержалось 280 000 мужчин и женщин. [ 19 ] [ 20 ] По оценкам историографии, от 23 000 до 46 000 человек были казнены после войны; [ 21 ] другие, около 50 000</a:t>
            </a:r>
            <a:r>
              <a:rPr lang="ru-RU" sz="100" dirty="0" smtClean="0"/>
              <a:t>.)</a:t>
            </a:r>
            <a:endParaRPr lang="ru-RU" sz="100" dirty="0"/>
          </a:p>
        </p:txBody>
      </p:sp>
      <p:sp>
        <p:nvSpPr>
          <p:cNvPr id="358" name="Прямоугольник 357"/>
          <p:cNvSpPr/>
          <p:nvPr/>
        </p:nvSpPr>
        <p:spPr>
          <a:xfrm>
            <a:off x="16047288" y="1029203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подконтрольных кортесов </a:t>
            </a:r>
            <a:r>
              <a:rPr lang="ru-RU" sz="100" dirty="0"/>
              <a:t>(Закон Учредительного парламента или просто закон Кортеса от 17 июля в 1942 году является восьмилетним Основными Законами Королевства . Он был провозглашен во время первого режима Франко , чтобы придать диктатуре вид парламентаризма. Он учредил кортесы как однопалатную ассамблею непрямых выборов без законной инициативы, поскольку в ней находился глава государства Франсиско Франко . Это был первый шаг в процессе институционализации режима Франко </a:t>
            </a:r>
            <a:r>
              <a:rPr lang="ru-RU" sz="100" dirty="0" smtClean="0"/>
              <a:t>.)</a:t>
            </a:r>
            <a:endParaRPr lang="ru-RU" sz="100" dirty="0"/>
          </a:p>
        </p:txBody>
      </p:sp>
      <p:sp>
        <p:nvSpPr>
          <p:cNvPr id="362" name="Прямоугольник 361"/>
          <p:cNvSpPr/>
          <p:nvPr/>
        </p:nvSpPr>
        <p:spPr>
          <a:xfrm>
            <a:off x="13295061"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Директор  Эмилия Мола </a:t>
            </a:r>
            <a:r>
              <a:rPr lang="ru-RU" sz="700" dirty="0"/>
              <a:t>(страна станет называться Испанская директория</a:t>
            </a:r>
            <a:r>
              <a:rPr lang="ru-RU" sz="700" dirty="0" smtClean="0"/>
              <a:t>)</a:t>
            </a:r>
            <a:endParaRPr lang="ru-RU" sz="700" dirty="0"/>
          </a:p>
        </p:txBody>
      </p:sp>
      <p:sp>
        <p:nvSpPr>
          <p:cNvPr id="363" name="Прямоугольник 362"/>
          <p:cNvSpPr/>
          <p:nvPr/>
        </p:nvSpPr>
        <p:spPr>
          <a:xfrm>
            <a:off x="16593383"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Генералиссимус Франсиско </a:t>
            </a:r>
            <a:r>
              <a:rPr lang="ru-RU" sz="600" dirty="0"/>
              <a:t>Франко</a:t>
            </a:r>
          </a:p>
        </p:txBody>
      </p:sp>
      <p:cxnSp>
        <p:nvCxnSpPr>
          <p:cNvPr id="364" name="Прямая соединительная линия 363"/>
          <p:cNvCxnSpPr>
            <a:stCxn id="362" idx="3"/>
            <a:endCxn id="363" idx="1"/>
          </p:cNvCxnSpPr>
          <p:nvPr/>
        </p:nvCxnSpPr>
        <p:spPr>
          <a:xfrm>
            <a:off x="14221386" y="7489203"/>
            <a:ext cx="23719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6" name="Прямая со стрелкой 365"/>
          <p:cNvCxnSpPr>
            <a:stCxn id="192" idx="2"/>
            <a:endCxn id="341" idx="0"/>
          </p:cNvCxnSpPr>
          <p:nvPr/>
        </p:nvCxnSpPr>
        <p:spPr>
          <a:xfrm flipH="1">
            <a:off x="15964355" y="6974901"/>
            <a:ext cx="6" cy="10036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366"/>
          <p:cNvCxnSpPr>
            <a:stCxn id="192" idx="2"/>
            <a:endCxn id="362" idx="0"/>
          </p:cNvCxnSpPr>
          <p:nvPr/>
        </p:nvCxnSpPr>
        <p:spPr>
          <a:xfrm rot="5400000">
            <a:off x="14739142" y="5993984"/>
            <a:ext cx="244302" cy="2206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367"/>
          <p:cNvCxnSpPr>
            <a:stCxn id="192" idx="2"/>
            <a:endCxn id="363" idx="0"/>
          </p:cNvCxnSpPr>
          <p:nvPr/>
        </p:nvCxnSpPr>
        <p:spPr>
          <a:xfrm rot="16200000" flipH="1">
            <a:off x="16388302" y="6550959"/>
            <a:ext cx="244302" cy="109218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0" name="Прямая со стрелкой 369"/>
          <p:cNvCxnSpPr>
            <a:stCxn id="341" idx="2"/>
            <a:endCxn id="357" idx="0"/>
          </p:cNvCxnSpPr>
          <p:nvPr/>
        </p:nvCxnSpPr>
        <p:spPr>
          <a:xfrm>
            <a:off x="15964355" y="8518574"/>
            <a:ext cx="2" cy="22637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57" idx="2"/>
            <a:endCxn id="348" idx="0"/>
          </p:cNvCxnSpPr>
          <p:nvPr/>
        </p:nvCxnSpPr>
        <p:spPr>
          <a:xfrm>
            <a:off x="15964357" y="9284948"/>
            <a:ext cx="1" cy="23605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374"/>
          <p:cNvCxnSpPr>
            <a:stCxn id="357" idx="2"/>
            <a:endCxn id="345" idx="0"/>
          </p:cNvCxnSpPr>
          <p:nvPr/>
        </p:nvCxnSpPr>
        <p:spPr>
          <a:xfrm rot="16200000" flipH="1">
            <a:off x="16395837" y="8853467"/>
            <a:ext cx="229228" cy="10921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378"/>
          <p:cNvCxnSpPr>
            <a:stCxn id="357" idx="2"/>
            <a:endCxn id="343" idx="0"/>
          </p:cNvCxnSpPr>
          <p:nvPr/>
        </p:nvCxnSpPr>
        <p:spPr>
          <a:xfrm rot="5400000">
            <a:off x="15303650" y="8853469"/>
            <a:ext cx="229228" cy="1092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3295062" y="798047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инструкции </a:t>
            </a:r>
            <a:r>
              <a:rPr lang="ru-RU" sz="600" dirty="0" smtClean="0"/>
              <a:t>(устранение оппозиционных генералов (</a:t>
            </a:r>
            <a:r>
              <a:rPr lang="ru-RU" sz="600" dirty="0" err="1" smtClean="0"/>
              <a:t>франко</a:t>
            </a:r>
            <a:r>
              <a:rPr lang="ru-RU" sz="600" dirty="0" smtClean="0"/>
              <a:t>))</a:t>
            </a:r>
            <a:endParaRPr lang="ru-RU" sz="500" dirty="0"/>
          </a:p>
        </p:txBody>
      </p:sp>
      <p:sp>
        <p:nvSpPr>
          <p:cNvPr id="385" name="Прямоугольник 384"/>
          <p:cNvSpPr/>
          <p:nvPr/>
        </p:nvSpPr>
        <p:spPr>
          <a:xfrm>
            <a:off x="14409007" y="798311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Испанскую директорию</a:t>
            </a:r>
            <a:endParaRPr lang="ru-RU" sz="600" dirty="0"/>
          </a:p>
        </p:txBody>
      </p:sp>
      <p:cxnSp>
        <p:nvCxnSpPr>
          <p:cNvPr id="393" name="Соединительная линия уступом 392"/>
          <p:cNvCxnSpPr>
            <a:stCxn id="362" idx="2"/>
            <a:endCxn id="405" idx="0"/>
          </p:cNvCxnSpPr>
          <p:nvPr/>
        </p:nvCxnSpPr>
        <p:spPr>
          <a:xfrm rot="5400000">
            <a:off x="13092510" y="7307931"/>
            <a:ext cx="214443" cy="111698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4" name="Соединительная линия уступом 393"/>
          <p:cNvCxnSpPr>
            <a:stCxn id="296" idx="2"/>
            <a:endCxn id="405" idx="0"/>
          </p:cNvCxnSpPr>
          <p:nvPr/>
        </p:nvCxnSpPr>
        <p:spPr>
          <a:xfrm rot="16200000" flipH="1">
            <a:off x="11986341" y="7318750"/>
            <a:ext cx="217606" cy="109218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396"/>
          <p:cNvCxnSpPr>
            <a:stCxn id="362" idx="2"/>
            <a:endCxn id="385" idx="0"/>
          </p:cNvCxnSpPr>
          <p:nvPr/>
        </p:nvCxnSpPr>
        <p:spPr>
          <a:xfrm rot="16200000" flipH="1">
            <a:off x="14203242" y="7314185"/>
            <a:ext cx="223911" cy="11139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1" name="Прямая со стрелкой 400"/>
          <p:cNvCxnSpPr>
            <a:stCxn id="362" idx="2"/>
            <a:endCxn id="381" idx="0"/>
          </p:cNvCxnSpPr>
          <p:nvPr/>
        </p:nvCxnSpPr>
        <p:spPr>
          <a:xfrm>
            <a:off x="13758224" y="7759203"/>
            <a:ext cx="1" cy="2212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3" name="Прямоугольник 402"/>
          <p:cNvSpPr/>
          <p:nvPr/>
        </p:nvSpPr>
        <p:spPr>
          <a:xfrm>
            <a:off x="1369985" y="643005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Панамским перешейком </a:t>
            </a:r>
            <a:r>
              <a:rPr lang="ru-RU" sz="500" dirty="0" smtClean="0"/>
              <a:t>(клейм на страны перешейка)</a:t>
            </a:r>
            <a:endParaRPr lang="ru-RU" sz="500" dirty="0"/>
          </a:p>
        </p:txBody>
      </p:sp>
      <p:cxnSp>
        <p:nvCxnSpPr>
          <p:cNvPr id="427" name="Соединительная линия уступом 426"/>
          <p:cNvCxnSpPr>
            <a:stCxn id="44" idx="2"/>
            <a:endCxn id="445" idx="0"/>
          </p:cNvCxnSpPr>
          <p:nvPr/>
        </p:nvCxnSpPr>
        <p:spPr>
          <a:xfrm rot="5400000">
            <a:off x="2489482" y="6837718"/>
            <a:ext cx="256141" cy="5158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1" name="Соединительная линия уступом 430"/>
          <p:cNvCxnSpPr>
            <a:stCxn id="403" idx="2"/>
            <a:endCxn id="445" idx="0"/>
          </p:cNvCxnSpPr>
          <p:nvPr/>
        </p:nvCxnSpPr>
        <p:spPr>
          <a:xfrm rot="16200000" flipH="1">
            <a:off x="1969550" y="6833652"/>
            <a:ext cx="253666" cy="5264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43" name="Прямоугольник 442"/>
          <p:cNvSpPr/>
          <p:nvPr/>
        </p:nvSpPr>
        <p:spPr>
          <a:xfrm>
            <a:off x="2405094" y="8727157"/>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Золотые берега</a:t>
            </a:r>
            <a:endParaRPr lang="ru-RU" sz="700" dirty="0"/>
          </a:p>
        </p:txBody>
      </p:sp>
      <p:sp>
        <p:nvSpPr>
          <p:cNvPr id="445" name="Прямоугольник 444"/>
          <p:cNvSpPr/>
          <p:nvPr/>
        </p:nvSpPr>
        <p:spPr>
          <a:xfrm>
            <a:off x="1896456"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морской инфраструктуры  Карибского моря</a:t>
            </a:r>
            <a:endParaRPr lang="ru-RU" sz="700" dirty="0"/>
          </a:p>
        </p:txBody>
      </p:sp>
      <p:sp>
        <p:nvSpPr>
          <p:cNvPr id="449" name="Прямоугольник 448"/>
          <p:cNvSpPr/>
          <p:nvPr/>
        </p:nvSpPr>
        <p:spPr>
          <a:xfrm>
            <a:off x="1894477" y="794019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Карибского флота</a:t>
            </a:r>
            <a:endParaRPr lang="ru-RU" sz="700" dirty="0"/>
          </a:p>
        </p:txBody>
      </p:sp>
      <p:cxnSp>
        <p:nvCxnSpPr>
          <p:cNvPr id="450" name="Прямая со стрелкой 449"/>
          <p:cNvCxnSpPr>
            <a:stCxn id="445" idx="2"/>
            <a:endCxn id="449" idx="0"/>
          </p:cNvCxnSpPr>
          <p:nvPr/>
        </p:nvCxnSpPr>
        <p:spPr>
          <a:xfrm flipH="1">
            <a:off x="2357640" y="7763721"/>
            <a:ext cx="1979" cy="17647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60" name="Прямоугольник 459"/>
          <p:cNvSpPr/>
          <p:nvPr/>
        </p:nvSpPr>
        <p:spPr>
          <a:xfrm>
            <a:off x="2409075" y="491005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личную диктатуру</a:t>
            </a:r>
          </a:p>
        </p:txBody>
      </p:sp>
      <p:sp>
        <p:nvSpPr>
          <p:cNvPr id="461" name="Прямоугольник 460"/>
          <p:cNvSpPr/>
          <p:nvPr/>
        </p:nvSpPr>
        <p:spPr>
          <a:xfrm>
            <a:off x="1368005" y="490807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испанский трон</a:t>
            </a:r>
            <a:endParaRPr lang="ru-RU" sz="700" dirty="0"/>
          </a:p>
        </p:txBody>
      </p:sp>
      <p:cxnSp>
        <p:nvCxnSpPr>
          <p:cNvPr id="464" name="Соединительная линия уступом 463"/>
          <p:cNvCxnSpPr>
            <a:stCxn id="26" idx="2"/>
            <a:endCxn id="460" idx="0"/>
          </p:cNvCxnSpPr>
          <p:nvPr/>
        </p:nvCxnSpPr>
        <p:spPr>
          <a:xfrm rot="16200000" flipH="1">
            <a:off x="2485013" y="4522827"/>
            <a:ext cx="257214" cy="51723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9" name="Соединительная линия уступом 124"/>
          <p:cNvCxnSpPr>
            <a:stCxn id="461" idx="2"/>
            <a:endCxn id="35" idx="0"/>
          </p:cNvCxnSpPr>
          <p:nvPr/>
        </p:nvCxnSpPr>
        <p:spPr>
          <a:xfrm rot="16200000" flipH="1">
            <a:off x="1996998" y="5282241"/>
            <a:ext cx="188436" cy="5200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0" name="Соединительная линия уступом 124"/>
          <p:cNvCxnSpPr>
            <a:stCxn id="460" idx="2"/>
            <a:endCxn id="35" idx="0"/>
          </p:cNvCxnSpPr>
          <p:nvPr/>
        </p:nvCxnSpPr>
        <p:spPr>
          <a:xfrm rot="5400000">
            <a:off x="2518524" y="5282794"/>
            <a:ext cx="186456" cy="52097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Прямая соединительная линия 483"/>
          <p:cNvCxnSpPr>
            <a:stCxn id="460" idx="1"/>
            <a:endCxn id="461" idx="3"/>
          </p:cNvCxnSpPr>
          <p:nvPr/>
        </p:nvCxnSpPr>
        <p:spPr>
          <a:xfrm flipH="1" flipV="1">
            <a:off x="2294330" y="5178072"/>
            <a:ext cx="114745" cy="19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88" name="Прямоугольник 487"/>
          <p:cNvSpPr/>
          <p:nvPr/>
        </p:nvSpPr>
        <p:spPr>
          <a:xfrm>
            <a:off x="4017055" y="7225289"/>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Армия как основа Испании</a:t>
            </a:r>
            <a:endParaRPr lang="ru-RU" sz="700" dirty="0"/>
          </a:p>
        </p:txBody>
      </p:sp>
      <p:sp>
        <p:nvSpPr>
          <p:cNvPr id="490" name="Прямоугольник 489"/>
          <p:cNvSpPr/>
          <p:nvPr/>
        </p:nvSpPr>
        <p:spPr>
          <a:xfrm>
            <a:off x="2947420" y="72237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Модернизация  верфей</a:t>
            </a:r>
            <a:endParaRPr lang="ru-RU" sz="700" dirty="0"/>
          </a:p>
        </p:txBody>
      </p:sp>
      <p:cxnSp>
        <p:nvCxnSpPr>
          <p:cNvPr id="494" name="Прямая соединительная линия 493"/>
          <p:cNvCxnSpPr>
            <a:stCxn id="22" idx="1"/>
            <a:endCxn id="41" idx="3"/>
          </p:cNvCxnSpPr>
          <p:nvPr/>
        </p:nvCxnSpPr>
        <p:spPr>
          <a:xfrm flipH="1" flipV="1">
            <a:off x="4399096" y="5910180"/>
            <a:ext cx="1245239" cy="1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8" name="Соединительная линия уступом 497"/>
          <p:cNvCxnSpPr>
            <a:stCxn id="714" idx="2"/>
            <a:endCxn id="22" idx="0"/>
          </p:cNvCxnSpPr>
          <p:nvPr/>
        </p:nvCxnSpPr>
        <p:spPr>
          <a:xfrm rot="16200000" flipH="1">
            <a:off x="4921695" y="4454477"/>
            <a:ext cx="200042" cy="217156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04" name="Соединительная линия уступом 124"/>
          <p:cNvCxnSpPr>
            <a:stCxn id="41" idx="2"/>
            <a:endCxn id="403" idx="0"/>
          </p:cNvCxnSpPr>
          <p:nvPr/>
        </p:nvCxnSpPr>
        <p:spPr>
          <a:xfrm rot="5400000">
            <a:off x="2759604" y="5253724"/>
            <a:ext cx="249875" cy="210278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8" name="Соединительная линия уступом 124"/>
          <p:cNvCxnSpPr>
            <a:stCxn id="41" idx="2"/>
            <a:endCxn id="44" idx="0"/>
          </p:cNvCxnSpPr>
          <p:nvPr/>
        </p:nvCxnSpPr>
        <p:spPr>
          <a:xfrm rot="5400000">
            <a:off x="3282009" y="5773655"/>
            <a:ext cx="247400" cy="10604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2" name="Соединительная линия уступом 124"/>
          <p:cNvCxnSpPr>
            <a:stCxn id="22" idx="2"/>
            <a:endCxn id="403" idx="0"/>
          </p:cNvCxnSpPr>
          <p:nvPr/>
        </p:nvCxnSpPr>
        <p:spPr>
          <a:xfrm rot="5400000">
            <a:off x="3845436" y="4167992"/>
            <a:ext cx="249775" cy="42743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6" name="Соединительная линия уступом 124"/>
          <p:cNvCxnSpPr>
            <a:stCxn id="22" idx="2"/>
            <a:endCxn id="44" idx="0"/>
          </p:cNvCxnSpPr>
          <p:nvPr/>
        </p:nvCxnSpPr>
        <p:spPr>
          <a:xfrm rot="5400000">
            <a:off x="4367841" y="4687923"/>
            <a:ext cx="247300" cy="32320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p:cNvSpPr/>
          <p:nvPr/>
        </p:nvSpPr>
        <p:spPr>
          <a:xfrm>
            <a:off x="3475875" y="642217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Милитаризация режима</a:t>
            </a:r>
          </a:p>
        </p:txBody>
      </p:sp>
      <p:sp>
        <p:nvSpPr>
          <p:cNvPr id="521" name="Прямоугольник 520"/>
          <p:cNvSpPr/>
          <p:nvPr/>
        </p:nvSpPr>
        <p:spPr>
          <a:xfrm>
            <a:off x="2945441" y="794613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логистики флота (дальность флота)</a:t>
            </a:r>
            <a:endParaRPr lang="ru-RU" sz="700" dirty="0"/>
          </a:p>
        </p:txBody>
      </p:sp>
      <p:cxnSp>
        <p:nvCxnSpPr>
          <p:cNvPr id="523" name="Соединительная линия уступом 522"/>
          <p:cNvCxnSpPr>
            <a:stCxn id="520" idx="2"/>
            <a:endCxn id="490" idx="0"/>
          </p:cNvCxnSpPr>
          <p:nvPr/>
        </p:nvCxnSpPr>
        <p:spPr>
          <a:xfrm rot="5400000">
            <a:off x="3544038" y="6828723"/>
            <a:ext cx="261546" cy="5284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6" name="Прямая со стрелкой 525"/>
          <p:cNvCxnSpPr>
            <a:stCxn id="490" idx="2"/>
            <a:endCxn id="521" idx="0"/>
          </p:cNvCxnSpPr>
          <p:nvPr/>
        </p:nvCxnSpPr>
        <p:spPr>
          <a:xfrm flipH="1">
            <a:off x="3408604" y="7763723"/>
            <a:ext cx="1979"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9" name="Прямоугольник 528"/>
          <p:cNvSpPr/>
          <p:nvPr/>
        </p:nvSpPr>
        <p:spPr>
          <a:xfrm>
            <a:off x="5647080" y="642613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Возвращение </a:t>
            </a:r>
            <a:r>
              <a:rPr lang="ru-RU" sz="700" dirty="0" err="1" smtClean="0"/>
              <a:t>Бакских</a:t>
            </a:r>
            <a:r>
              <a:rPr lang="ru-RU" sz="700" dirty="0" smtClean="0"/>
              <a:t> и Каталонских земель</a:t>
            </a:r>
          </a:p>
        </p:txBody>
      </p:sp>
      <p:sp>
        <p:nvSpPr>
          <p:cNvPr id="530" name="Прямоугольник 529"/>
          <p:cNvSpPr/>
          <p:nvPr/>
        </p:nvSpPr>
        <p:spPr>
          <a:xfrm>
            <a:off x="5098836" y="72316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Гибралтаром</a:t>
            </a:r>
          </a:p>
        </p:txBody>
      </p:sp>
      <p:cxnSp>
        <p:nvCxnSpPr>
          <p:cNvPr id="532" name="Соединительная линия уступом 531"/>
          <p:cNvCxnSpPr>
            <a:stCxn id="520" idx="2"/>
            <a:endCxn id="488" idx="0"/>
          </p:cNvCxnSpPr>
          <p:nvPr/>
        </p:nvCxnSpPr>
        <p:spPr>
          <a:xfrm rot="16200000" flipH="1">
            <a:off x="4078072" y="6823143"/>
            <a:ext cx="263112" cy="541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8" name="Соединительная линия уступом 124"/>
          <p:cNvCxnSpPr>
            <a:stCxn id="22" idx="2"/>
            <a:endCxn id="520" idx="0"/>
          </p:cNvCxnSpPr>
          <p:nvPr/>
        </p:nvCxnSpPr>
        <p:spPr>
          <a:xfrm rot="5400000">
            <a:off x="4902320" y="5216998"/>
            <a:ext cx="241897" cy="216846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4" name="Соединительная линия уступом 124"/>
          <p:cNvCxnSpPr>
            <a:stCxn id="22" idx="2"/>
            <a:endCxn id="43" idx="0"/>
          </p:cNvCxnSpPr>
          <p:nvPr/>
        </p:nvCxnSpPr>
        <p:spPr>
          <a:xfrm rot="5400000">
            <a:off x="5439011" y="5757859"/>
            <a:ext cx="246067" cy="10909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7" name="Соединительная линия уступом 124"/>
          <p:cNvCxnSpPr>
            <a:stCxn id="22" idx="2"/>
            <a:endCxn id="529" idx="0"/>
          </p:cNvCxnSpPr>
          <p:nvPr/>
        </p:nvCxnSpPr>
        <p:spPr>
          <a:xfrm rot="16200000" flipH="1">
            <a:off x="5985943" y="6301834"/>
            <a:ext cx="245855" cy="274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0" name="Соединительная линия уступом 124"/>
          <p:cNvCxnSpPr>
            <a:stCxn id="41" idx="2"/>
            <a:endCxn id="520" idx="0"/>
          </p:cNvCxnSpPr>
          <p:nvPr/>
        </p:nvCxnSpPr>
        <p:spPr>
          <a:xfrm rot="16200000" flipH="1">
            <a:off x="3816488" y="6299626"/>
            <a:ext cx="241997" cy="31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3" name="Соединительная линия уступом 124"/>
          <p:cNvCxnSpPr>
            <a:stCxn id="41" idx="2"/>
            <a:endCxn id="43" idx="0"/>
          </p:cNvCxnSpPr>
          <p:nvPr/>
        </p:nvCxnSpPr>
        <p:spPr>
          <a:xfrm rot="16200000" flipH="1">
            <a:off x="4353178" y="5762935"/>
            <a:ext cx="246167" cy="10806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6" name="Соединительная линия уступом 124"/>
          <p:cNvCxnSpPr>
            <a:stCxn id="41" idx="2"/>
            <a:endCxn id="529" idx="0"/>
          </p:cNvCxnSpPr>
          <p:nvPr/>
        </p:nvCxnSpPr>
        <p:spPr>
          <a:xfrm rot="16200000" flipH="1">
            <a:off x="4900111" y="5216002"/>
            <a:ext cx="245955" cy="21743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2" name="Соединительная линия уступом 124"/>
          <p:cNvCxnSpPr>
            <a:stCxn id="43" idx="2"/>
            <a:endCxn id="530" idx="0"/>
          </p:cNvCxnSpPr>
          <p:nvPr/>
        </p:nvCxnSpPr>
        <p:spPr>
          <a:xfrm rot="16200000" flipH="1">
            <a:off x="5156629" y="6826307"/>
            <a:ext cx="265331" cy="54541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5" name="Соединительная линия уступом 124"/>
          <p:cNvCxnSpPr>
            <a:stCxn id="529" idx="2"/>
            <a:endCxn id="530" idx="0"/>
          </p:cNvCxnSpPr>
          <p:nvPr/>
        </p:nvCxnSpPr>
        <p:spPr>
          <a:xfrm rot="5400000">
            <a:off x="5703350" y="6824784"/>
            <a:ext cx="265543" cy="5482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5656975" y="79620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национализм в свою пользу</a:t>
            </a:r>
          </a:p>
        </p:txBody>
      </p:sp>
      <p:cxnSp>
        <p:nvCxnSpPr>
          <p:cNvPr id="588" name="Прямая со стрелкой 587"/>
          <p:cNvCxnSpPr>
            <a:stCxn id="529" idx="2"/>
            <a:endCxn id="587" idx="0"/>
          </p:cNvCxnSpPr>
          <p:nvPr/>
        </p:nvCxnSpPr>
        <p:spPr>
          <a:xfrm>
            <a:off x="6110243" y="6966135"/>
            <a:ext cx="9895" cy="995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8" name="Прямоугольник 397"/>
          <p:cNvSpPr/>
          <p:nvPr/>
        </p:nvSpPr>
        <p:spPr>
          <a:xfrm>
            <a:off x="10205685"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en-US" sz="700" dirty="0" err="1"/>
              <a:t>Naviera</a:t>
            </a:r>
            <a:r>
              <a:rPr lang="en-US" sz="700" dirty="0"/>
              <a:t> </a:t>
            </a:r>
            <a:r>
              <a:rPr lang="en-US" sz="700" dirty="0" err="1" smtClean="0"/>
              <a:t>Armas</a:t>
            </a:r>
            <a:r>
              <a:rPr lang="ru-RU" sz="700" dirty="0"/>
              <a:t> (1941</a:t>
            </a:r>
            <a:r>
              <a:rPr lang="ru-RU" sz="700" dirty="0" smtClean="0"/>
              <a:t>)</a:t>
            </a:r>
            <a:endParaRPr lang="ru-RU" sz="100" dirty="0" smtClean="0"/>
          </a:p>
        </p:txBody>
      </p:sp>
      <p:sp>
        <p:nvSpPr>
          <p:cNvPr id="402" name="Прямоугольник 401"/>
          <p:cNvSpPr/>
          <p:nvPr/>
        </p:nvSpPr>
        <p:spPr>
          <a:xfrm>
            <a:off x="10204398"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Trasmediterránea</a:t>
            </a:r>
            <a:endParaRPr lang="ru-RU" sz="100" dirty="0" smtClean="0"/>
          </a:p>
        </p:txBody>
      </p:sp>
      <p:sp>
        <p:nvSpPr>
          <p:cNvPr id="409" name="Прямоугольник 408"/>
          <p:cNvSpPr/>
          <p:nvPr/>
        </p:nvSpPr>
        <p:spPr>
          <a:xfrm>
            <a:off x="12817756"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Регламент реорганизации </a:t>
            </a:r>
            <a:r>
              <a:rPr lang="ru-RU" sz="700" dirty="0" smtClean="0"/>
              <a:t>флота</a:t>
            </a:r>
            <a:r>
              <a:rPr lang="ru-RU" sz="500" dirty="0" smtClean="0"/>
              <a:t> (</a:t>
            </a:r>
            <a:r>
              <a:rPr lang="ru-RU" sz="500" dirty="0" err="1" smtClean="0"/>
              <a:t>ист</a:t>
            </a:r>
            <a:r>
              <a:rPr lang="ru-RU" sz="500" dirty="0"/>
              <a:t> 11 мая 1937 </a:t>
            </a:r>
            <a:r>
              <a:rPr lang="ru-RU" sz="500" dirty="0" smtClean="0"/>
              <a:t>года)</a:t>
            </a:r>
            <a:endParaRPr lang="ru-RU" sz="100" dirty="0" smtClean="0"/>
          </a:p>
        </p:txBody>
      </p:sp>
      <p:sp>
        <p:nvSpPr>
          <p:cNvPr id="419" name="Прямоугольник 418"/>
          <p:cNvSpPr/>
          <p:nvPr/>
        </p:nvSpPr>
        <p:spPr>
          <a:xfrm>
            <a:off x="11780297"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Народное военно-морское училище </a:t>
            </a:r>
            <a:r>
              <a:rPr lang="ru-RU" sz="600" dirty="0"/>
              <a:t>(</a:t>
            </a:r>
            <a:r>
              <a:rPr lang="ru-RU" sz="600" dirty="0" err="1"/>
              <a:t>ист</a:t>
            </a:r>
            <a:r>
              <a:rPr lang="ru-RU" sz="600" dirty="0"/>
              <a:t> октябрь 1937 года</a:t>
            </a:r>
            <a:r>
              <a:rPr lang="ru-RU" sz="600" dirty="0" smtClean="0"/>
              <a:t>)</a:t>
            </a:r>
            <a:endParaRPr lang="ru-RU" sz="200" dirty="0"/>
          </a:p>
        </p:txBody>
      </p:sp>
      <p:sp>
        <p:nvSpPr>
          <p:cNvPr id="420" name="Прямоугольник 419"/>
          <p:cNvSpPr/>
          <p:nvPr/>
        </p:nvSpPr>
        <p:spPr>
          <a:xfrm>
            <a:off x="12296578"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пятой колонны националистов во флоте </a:t>
            </a:r>
            <a:r>
              <a:rPr lang="ru-RU" sz="500" dirty="0" smtClean="0"/>
              <a:t>(не исторический)</a:t>
            </a:r>
            <a:endParaRPr lang="ru-RU" sz="100" dirty="0" smtClean="0"/>
          </a:p>
        </p:txBody>
      </p:sp>
      <p:sp>
        <p:nvSpPr>
          <p:cNvPr id="421" name="Прямоугольник 420"/>
          <p:cNvSpPr/>
          <p:nvPr/>
        </p:nvSpPr>
        <p:spPr>
          <a:xfrm>
            <a:off x="13352701"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военно-морской базы в Малаге </a:t>
            </a:r>
            <a:r>
              <a:rPr lang="ru-RU" sz="500" dirty="0" smtClean="0"/>
              <a:t>(исторический)</a:t>
            </a:r>
            <a:endParaRPr lang="ru-RU" sz="100" dirty="0" smtClean="0"/>
          </a:p>
        </p:txBody>
      </p:sp>
      <p:sp>
        <p:nvSpPr>
          <p:cNvPr id="422" name="Прямоугольник 421"/>
          <p:cNvSpPr/>
          <p:nvPr/>
        </p:nvSpPr>
        <p:spPr>
          <a:xfrm>
            <a:off x="8665469"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Спустить со стапелей </a:t>
            </a:r>
            <a:r>
              <a:rPr lang="en-US" sz="700" dirty="0" smtClean="0"/>
              <a:t>Canarias</a:t>
            </a:r>
            <a:r>
              <a:rPr lang="ru-RU" sz="700" dirty="0" smtClean="0"/>
              <a:t> (</a:t>
            </a:r>
            <a:r>
              <a:rPr lang="ru-RU" sz="700" dirty="0" err="1" smtClean="0"/>
              <a:t>ист</a:t>
            </a:r>
            <a:r>
              <a:rPr lang="ru-RU" sz="700" dirty="0" smtClean="0"/>
              <a:t> сентябрь 1936)</a:t>
            </a:r>
            <a:endParaRPr lang="ru-RU" sz="100" dirty="0" smtClean="0"/>
          </a:p>
        </p:txBody>
      </p:sp>
      <p:sp>
        <p:nvSpPr>
          <p:cNvPr id="428" name="Прямоугольник 427"/>
          <p:cNvSpPr/>
          <p:nvPr/>
        </p:nvSpPr>
        <p:spPr>
          <a:xfrm>
            <a:off x="11242057"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Советские командиры подлодок </a:t>
            </a:r>
            <a:r>
              <a:rPr lang="ru-RU" sz="400" dirty="0"/>
              <a:t>(исторический)</a:t>
            </a:r>
            <a:endParaRPr lang="ru-RU" sz="200" dirty="0"/>
          </a:p>
        </p:txBody>
      </p:sp>
      <p:sp>
        <p:nvSpPr>
          <p:cNvPr id="430" name="Прямоугольник 429"/>
          <p:cNvSpPr/>
          <p:nvPr/>
        </p:nvSpPr>
        <p:spPr>
          <a:xfrm>
            <a:off x="11242057" y="1876167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a:t>
            </a:r>
            <a:r>
              <a:rPr lang="ru-RU" sz="700" dirty="0"/>
              <a:t>и укрепление </a:t>
            </a:r>
            <a:r>
              <a:rPr lang="ru-RU" sz="700" dirty="0" smtClean="0"/>
              <a:t>военно-морской базы </a:t>
            </a:r>
            <a:r>
              <a:rPr lang="ru-RU" sz="700" dirty="0" err="1"/>
              <a:t>Картахен</a:t>
            </a:r>
            <a:r>
              <a:rPr lang="ru-RU" sz="700" dirty="0"/>
              <a:t> </a:t>
            </a:r>
            <a:r>
              <a:rPr lang="ru-RU" sz="500" dirty="0" smtClean="0"/>
              <a:t>(исторический)</a:t>
            </a:r>
            <a:endParaRPr lang="ru-RU" sz="100" dirty="0" smtClean="0"/>
          </a:p>
        </p:txBody>
      </p:sp>
      <p:sp>
        <p:nvSpPr>
          <p:cNvPr id="434" name="Прямоугольник 433"/>
          <p:cNvSpPr/>
          <p:nvPr/>
        </p:nvSpPr>
        <p:spPr>
          <a:xfrm>
            <a:off x="13887650" y="1730621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Вспомогательный флот </a:t>
            </a:r>
            <a:r>
              <a:rPr lang="ru-RU" sz="700" dirty="0" err="1" smtClean="0"/>
              <a:t>Эузкади</a:t>
            </a:r>
            <a:r>
              <a:rPr lang="ru-RU" sz="700" dirty="0"/>
              <a:t> </a:t>
            </a:r>
            <a:r>
              <a:rPr lang="ru-RU" sz="500" dirty="0" smtClean="0"/>
              <a:t>(январь 1937)</a:t>
            </a:r>
            <a:endParaRPr lang="ru-RU" sz="100" dirty="0" smtClean="0"/>
          </a:p>
        </p:txBody>
      </p:sp>
      <p:cxnSp>
        <p:nvCxnSpPr>
          <p:cNvPr id="435" name="Соединительная линия уступом 124"/>
          <p:cNvCxnSpPr>
            <a:stCxn id="419" idx="2"/>
            <a:endCxn id="420" idx="0"/>
          </p:cNvCxnSpPr>
          <p:nvPr/>
        </p:nvCxnSpPr>
        <p:spPr>
          <a:xfrm rot="16200000" flipH="1">
            <a:off x="12405079" y="17684591"/>
            <a:ext cx="193043" cy="51628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6" name="Соединительная линия уступом 124"/>
          <p:cNvCxnSpPr>
            <a:stCxn id="409" idx="2"/>
            <a:endCxn id="420" idx="0"/>
          </p:cNvCxnSpPr>
          <p:nvPr/>
        </p:nvCxnSpPr>
        <p:spPr>
          <a:xfrm rot="5400000">
            <a:off x="12923809" y="17682143"/>
            <a:ext cx="193043" cy="5211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24"/>
          <p:cNvCxnSpPr>
            <a:stCxn id="419" idx="2"/>
            <a:endCxn id="428" idx="0"/>
          </p:cNvCxnSpPr>
          <p:nvPr/>
        </p:nvCxnSpPr>
        <p:spPr>
          <a:xfrm rot="5400000">
            <a:off x="11877819" y="17673612"/>
            <a:ext cx="193043" cy="5382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24"/>
          <p:cNvCxnSpPr>
            <a:stCxn id="409" idx="2"/>
            <a:endCxn id="421" idx="0"/>
          </p:cNvCxnSpPr>
          <p:nvPr/>
        </p:nvCxnSpPr>
        <p:spPr>
          <a:xfrm rot="16200000" flipH="1">
            <a:off x="13451870" y="17675259"/>
            <a:ext cx="193043" cy="534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7" name="Прямая со стрелкой 446"/>
          <p:cNvCxnSpPr>
            <a:stCxn id="428" idx="2"/>
            <a:endCxn id="430" idx="0"/>
          </p:cNvCxnSpPr>
          <p:nvPr/>
        </p:nvCxnSpPr>
        <p:spPr>
          <a:xfrm>
            <a:off x="11705220" y="18579254"/>
            <a:ext cx="0"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51" name="Прямоугольник 450"/>
          <p:cNvSpPr/>
          <p:nvPr/>
        </p:nvSpPr>
        <p:spPr>
          <a:xfrm>
            <a:off x="7604768" y="2971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Francisco Moreno </a:t>
            </a:r>
            <a:r>
              <a:rPr lang="en-US" sz="700" dirty="0" err="1" smtClean="0"/>
              <a:t>Fernández</a:t>
            </a:r>
            <a:r>
              <a:rPr lang="ru-RU" sz="700" dirty="0"/>
              <a:t> </a:t>
            </a:r>
            <a:r>
              <a:rPr lang="ru-RU" sz="300" dirty="0"/>
              <a:t>Он стал адмиралом национального флота и главнокомандующим сухопутными, морскими и военно-воздушными силами Средиземноморской блокады (1937-1939</a:t>
            </a:r>
            <a:r>
              <a:rPr lang="ru-RU" sz="300" dirty="0" smtClean="0"/>
              <a:t>) </a:t>
            </a:r>
            <a:r>
              <a:rPr lang="en-US" sz="700" dirty="0"/>
              <a:t>Juan </a:t>
            </a:r>
            <a:r>
              <a:rPr lang="en-US" sz="700" dirty="0" err="1"/>
              <a:t>Cervera</a:t>
            </a:r>
            <a:r>
              <a:rPr lang="en-US" sz="700" dirty="0"/>
              <a:t> </a:t>
            </a:r>
            <a:r>
              <a:rPr lang="en-US" sz="700" dirty="0" err="1" smtClean="0"/>
              <a:t>Valderrama</a:t>
            </a:r>
            <a:r>
              <a:rPr lang="ru-RU" sz="700" dirty="0"/>
              <a:t> </a:t>
            </a:r>
            <a:r>
              <a:rPr lang="ru-RU" sz="300" dirty="0"/>
              <a:t>(начальником Генерального штаба Военно-морского </a:t>
            </a:r>
            <a:r>
              <a:rPr lang="ru-RU" sz="300" dirty="0" smtClean="0"/>
              <a:t>флота)</a:t>
            </a:r>
            <a:endParaRPr lang="ru-RU" sz="100" dirty="0" smtClean="0"/>
          </a:p>
        </p:txBody>
      </p:sp>
      <p:sp>
        <p:nvSpPr>
          <p:cNvPr id="454" name="Прямоугольник 453"/>
          <p:cNvSpPr/>
          <p:nvPr/>
        </p:nvSpPr>
        <p:spPr>
          <a:xfrm>
            <a:off x="9681084"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Добровольный </a:t>
            </a:r>
            <a:r>
              <a:rPr lang="ru-RU" sz="700" dirty="0"/>
              <a:t>вспомогательный </a:t>
            </a:r>
            <a:r>
              <a:rPr lang="ru-RU" sz="700" dirty="0" smtClean="0"/>
              <a:t>флот</a:t>
            </a:r>
            <a:endParaRPr lang="ru-RU" sz="100" dirty="0" smtClean="0"/>
          </a:p>
        </p:txBody>
      </p:sp>
      <p:sp>
        <p:nvSpPr>
          <p:cNvPr id="456" name="Прямоугольник 455"/>
          <p:cNvSpPr/>
          <p:nvPr/>
        </p:nvSpPr>
        <p:spPr>
          <a:xfrm>
            <a:off x="91667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ш</a:t>
            </a:r>
            <a:r>
              <a:rPr lang="ru-RU" sz="700" dirty="0" smtClean="0"/>
              <a:t>колу </a:t>
            </a:r>
            <a:r>
              <a:rPr lang="ru-RU" sz="700" dirty="0"/>
              <a:t>морского дела и </a:t>
            </a:r>
            <a:r>
              <a:rPr lang="ru-RU" sz="700" dirty="0" smtClean="0"/>
              <a:t>артиллерии</a:t>
            </a:r>
            <a:endParaRPr lang="ru-RU" sz="100" dirty="0" smtClean="0"/>
          </a:p>
        </p:txBody>
      </p:sp>
      <p:sp>
        <p:nvSpPr>
          <p:cNvPr id="457" name="Прямоугольник 456"/>
          <p:cNvSpPr/>
          <p:nvPr/>
        </p:nvSpPr>
        <p:spPr>
          <a:xfrm>
            <a:off x="81234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германского и итальянских флотов</a:t>
            </a:r>
            <a:endParaRPr lang="ru-RU" sz="100" dirty="0" smtClean="0"/>
          </a:p>
        </p:txBody>
      </p:sp>
      <p:sp>
        <p:nvSpPr>
          <p:cNvPr id="459" name="Прямоугольник 458"/>
          <p:cNvSpPr/>
          <p:nvPr/>
        </p:nvSpPr>
        <p:spPr>
          <a:xfrm>
            <a:off x="9163916"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тральщики</a:t>
            </a:r>
            <a:endParaRPr lang="ru-RU" sz="100" dirty="0" smtClean="0"/>
          </a:p>
        </p:txBody>
      </p:sp>
      <p:cxnSp>
        <p:nvCxnSpPr>
          <p:cNvPr id="463" name="Соединительная линия уступом 124"/>
          <p:cNvCxnSpPr>
            <a:stCxn id="434" idx="2"/>
            <a:endCxn id="421" idx="0"/>
          </p:cNvCxnSpPr>
          <p:nvPr/>
        </p:nvCxnSpPr>
        <p:spPr>
          <a:xfrm rot="5400000">
            <a:off x="13986817" y="17675258"/>
            <a:ext cx="193044" cy="534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5" name="Соединительная линия уступом 124"/>
          <p:cNvCxnSpPr>
            <a:stCxn id="454" idx="2"/>
            <a:endCxn id="402" idx="0"/>
          </p:cNvCxnSpPr>
          <p:nvPr/>
        </p:nvCxnSpPr>
        <p:spPr>
          <a:xfrm rot="16200000" flipH="1">
            <a:off x="10297487" y="17669179"/>
            <a:ext cx="216835" cy="5233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6" name="Соединительная линия уступом 124"/>
          <p:cNvCxnSpPr>
            <a:stCxn id="454" idx="2"/>
            <a:endCxn id="456" idx="0"/>
          </p:cNvCxnSpPr>
          <p:nvPr/>
        </p:nvCxnSpPr>
        <p:spPr>
          <a:xfrm rot="5400000">
            <a:off x="9778657" y="17673663"/>
            <a:ext cx="216835" cy="514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8" name="Соединительная линия уступом 124"/>
          <p:cNvCxnSpPr>
            <a:stCxn id="422" idx="2"/>
            <a:endCxn id="457" idx="0"/>
          </p:cNvCxnSpPr>
          <p:nvPr/>
        </p:nvCxnSpPr>
        <p:spPr>
          <a:xfrm rot="5400000">
            <a:off x="8749199" y="17659820"/>
            <a:ext cx="216835" cy="5420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1" name="Соединительная линия уступом 124"/>
          <p:cNvCxnSpPr>
            <a:stCxn id="422" idx="2"/>
            <a:endCxn id="456" idx="0"/>
          </p:cNvCxnSpPr>
          <p:nvPr/>
        </p:nvCxnSpPr>
        <p:spPr>
          <a:xfrm rot="16200000" flipH="1">
            <a:off x="9270849" y="17680202"/>
            <a:ext cx="216835" cy="5012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2" name="Соединительная линия уступом 124"/>
          <p:cNvCxnSpPr>
            <a:stCxn id="456" idx="2"/>
            <a:endCxn id="459" idx="0"/>
          </p:cNvCxnSpPr>
          <p:nvPr/>
        </p:nvCxnSpPr>
        <p:spPr>
          <a:xfrm rot="5400000">
            <a:off x="9537282" y="18669052"/>
            <a:ext cx="182416" cy="28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4" name="Соединительная линия уступом 124"/>
          <p:cNvCxnSpPr>
            <a:stCxn id="402" idx="2"/>
            <a:endCxn id="398" idx="0"/>
          </p:cNvCxnSpPr>
          <p:nvPr/>
        </p:nvCxnSpPr>
        <p:spPr>
          <a:xfrm rot="16200000" flipH="1">
            <a:off x="10576996" y="18669818"/>
            <a:ext cx="182416" cy="12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2" name="Прямоугольник 431"/>
          <p:cNvSpPr/>
          <p:nvPr/>
        </p:nvSpPr>
        <p:spPr>
          <a:xfrm>
            <a:off x="3750734"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Усиление ВВС в Африке</a:t>
            </a:r>
            <a:endParaRPr lang="ru-RU" sz="100" dirty="0" smtClean="0"/>
          </a:p>
        </p:txBody>
      </p:sp>
      <p:sp>
        <p:nvSpPr>
          <p:cNvPr id="475" name="Прямоугольник 474"/>
          <p:cNvSpPr/>
          <p:nvPr/>
        </p:nvSpPr>
        <p:spPr>
          <a:xfrm>
            <a:off x="2684114" y="1728038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авиация</a:t>
            </a:r>
            <a:endParaRPr lang="ru-RU" sz="100" dirty="0" smtClean="0"/>
          </a:p>
        </p:txBody>
      </p:sp>
      <p:sp>
        <p:nvSpPr>
          <p:cNvPr id="479" name="Прямоугольник 478"/>
          <p:cNvSpPr/>
          <p:nvPr/>
        </p:nvSpPr>
        <p:spPr>
          <a:xfrm>
            <a:off x="5904862" y="1728038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ВВС Республики </a:t>
            </a:r>
            <a:r>
              <a:rPr lang="ru-RU" sz="500" dirty="0" smtClean="0"/>
              <a:t>(исторический)</a:t>
            </a:r>
            <a:endParaRPr lang="ru-RU" sz="100" dirty="0" smtClean="0"/>
          </a:p>
        </p:txBody>
      </p:sp>
      <p:sp>
        <p:nvSpPr>
          <p:cNvPr id="481" name="Прямоугольник 480"/>
          <p:cNvSpPr/>
          <p:nvPr/>
        </p:nvSpPr>
        <p:spPr>
          <a:xfrm>
            <a:off x="2684116" y="180510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Принять иностранных лётчиков</a:t>
            </a:r>
            <a:endParaRPr lang="ru-RU" sz="100" dirty="0" smtClean="0"/>
          </a:p>
        </p:txBody>
      </p:sp>
      <p:sp>
        <p:nvSpPr>
          <p:cNvPr id="483" name="Прямоугольник 482"/>
          <p:cNvSpPr/>
          <p:nvPr/>
        </p:nvSpPr>
        <p:spPr>
          <a:xfrm>
            <a:off x="5906020" y="1805103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Иностранный авиакорпус</a:t>
            </a:r>
            <a:endParaRPr lang="ru-RU" sz="100" dirty="0" smtClean="0"/>
          </a:p>
        </p:txBody>
      </p:sp>
      <p:sp>
        <p:nvSpPr>
          <p:cNvPr id="485" name="Прямоугольник 484"/>
          <p:cNvSpPr/>
          <p:nvPr/>
        </p:nvSpPr>
        <p:spPr>
          <a:xfrm>
            <a:off x="1627480"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истребители</a:t>
            </a:r>
            <a:endParaRPr lang="ru-RU" sz="100" dirty="0" smtClean="0"/>
          </a:p>
        </p:txBody>
      </p:sp>
      <p:sp>
        <p:nvSpPr>
          <p:cNvPr id="486" name="Прямоугольник 485"/>
          <p:cNvSpPr/>
          <p:nvPr/>
        </p:nvSpPr>
        <p:spPr>
          <a:xfrm>
            <a:off x="4850342"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Министерства военно-морского флота </a:t>
            </a:r>
            <a:r>
              <a:rPr lang="ru-RU" sz="700" dirty="0" smtClean="0"/>
              <a:t>и авиации (май 1937)</a:t>
            </a:r>
            <a:endParaRPr lang="ru-RU" sz="100" dirty="0" smtClean="0"/>
          </a:p>
        </p:txBody>
      </p:sp>
      <p:sp>
        <p:nvSpPr>
          <p:cNvPr id="489" name="Прямоугольник 488"/>
          <p:cNvSpPr/>
          <p:nvPr/>
        </p:nvSpPr>
        <p:spPr>
          <a:xfrm>
            <a:off x="6960985"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Французские истребители</a:t>
            </a:r>
            <a:endParaRPr lang="ru-RU" sz="100" dirty="0" smtClean="0"/>
          </a:p>
        </p:txBody>
      </p:sp>
      <p:sp>
        <p:nvSpPr>
          <p:cNvPr id="493" name="Прямоугольник 492"/>
          <p:cNvSpPr/>
          <p:nvPr/>
        </p:nvSpPr>
        <p:spPr>
          <a:xfrm>
            <a:off x="2684115" y="1882425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Новая тактика </a:t>
            </a:r>
            <a:r>
              <a:rPr lang="ru-RU" sz="700" dirty="0" err="1" smtClean="0"/>
              <a:t>Мёльдирса</a:t>
            </a:r>
            <a:endParaRPr lang="ru-RU" sz="100" dirty="0" smtClean="0"/>
          </a:p>
        </p:txBody>
      </p:sp>
      <p:sp>
        <p:nvSpPr>
          <p:cNvPr id="495" name="Прямоугольник 494"/>
          <p:cNvSpPr/>
          <p:nvPr/>
        </p:nvSpPr>
        <p:spPr>
          <a:xfrm>
            <a:off x="2684993" y="195466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Использование рации </a:t>
            </a:r>
            <a:r>
              <a:rPr lang="ru-RU" sz="700" dirty="0"/>
              <a:t>в </a:t>
            </a:r>
            <a:r>
              <a:rPr lang="ru-RU" sz="700" dirty="0" smtClean="0"/>
              <a:t>крыльях</a:t>
            </a:r>
            <a:endParaRPr lang="ru-RU" sz="100" dirty="0" smtClean="0"/>
          </a:p>
        </p:txBody>
      </p:sp>
      <p:sp>
        <p:nvSpPr>
          <p:cNvPr id="497" name="Прямоугольник 496"/>
          <p:cNvSpPr/>
          <p:nvPr/>
        </p:nvSpPr>
        <p:spPr>
          <a:xfrm>
            <a:off x="5376612"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Опыт использования манёвренной авиации</a:t>
            </a:r>
            <a:endParaRPr lang="ru-RU" sz="100" dirty="0" smtClean="0"/>
          </a:p>
        </p:txBody>
      </p:sp>
      <p:sp>
        <p:nvSpPr>
          <p:cNvPr id="501" name="Прямоугольник 500"/>
          <p:cNvSpPr/>
          <p:nvPr/>
        </p:nvSpPr>
        <p:spPr>
          <a:xfrm>
            <a:off x="6426041"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Шторм и пламя</a:t>
            </a:r>
            <a:endParaRPr lang="ru-RU" sz="100" dirty="0" smtClean="0"/>
          </a:p>
        </p:txBody>
      </p:sp>
      <p:sp>
        <p:nvSpPr>
          <p:cNvPr id="502" name="Прямоугольник 501"/>
          <p:cNvSpPr/>
          <p:nvPr/>
        </p:nvSpPr>
        <p:spPr>
          <a:xfrm>
            <a:off x="4298471" y="18826202"/>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министерства ВВС Испании </a:t>
            </a:r>
          </a:p>
        </p:txBody>
      </p:sp>
      <p:cxnSp>
        <p:nvCxnSpPr>
          <p:cNvPr id="505" name="Соединительная линия уступом 124"/>
          <p:cNvCxnSpPr>
            <a:stCxn id="486" idx="2"/>
            <a:endCxn id="502" idx="0"/>
          </p:cNvCxnSpPr>
          <p:nvPr/>
        </p:nvCxnSpPr>
        <p:spPr>
          <a:xfrm rot="5400000">
            <a:off x="4917787" y="18430484"/>
            <a:ext cx="239566" cy="55187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7" name="Соединительная линия уступом 124"/>
          <p:cNvCxnSpPr>
            <a:stCxn id="432" idx="2"/>
            <a:endCxn id="502" idx="0"/>
          </p:cNvCxnSpPr>
          <p:nvPr/>
        </p:nvCxnSpPr>
        <p:spPr>
          <a:xfrm rot="16200000" flipH="1">
            <a:off x="4367982" y="18432550"/>
            <a:ext cx="239566" cy="54773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0" name="Соединительная линия уступом 124"/>
          <p:cNvCxnSpPr>
            <a:stCxn id="475" idx="2"/>
            <a:endCxn id="481" idx="0"/>
          </p:cNvCxnSpPr>
          <p:nvPr/>
        </p:nvCxnSpPr>
        <p:spPr>
          <a:xfrm rot="16200000" flipH="1">
            <a:off x="3031954" y="17935709"/>
            <a:ext cx="230648" cy="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1" name="Соединительная линия уступом 124"/>
          <p:cNvCxnSpPr>
            <a:stCxn id="475" idx="2"/>
            <a:endCxn id="485" idx="0"/>
          </p:cNvCxnSpPr>
          <p:nvPr/>
        </p:nvCxnSpPr>
        <p:spPr>
          <a:xfrm rot="5400000">
            <a:off x="2505835" y="17405194"/>
            <a:ext cx="226250" cy="10566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3" name="Соединительная линия уступом 124"/>
          <p:cNvCxnSpPr>
            <a:stCxn id="475" idx="2"/>
            <a:endCxn id="432" idx="0"/>
          </p:cNvCxnSpPr>
          <p:nvPr/>
        </p:nvCxnSpPr>
        <p:spPr>
          <a:xfrm rot="16200000" flipH="1">
            <a:off x="3567462" y="17400201"/>
            <a:ext cx="226250" cy="10666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5" name="Соединительная линия уступом 124"/>
          <p:cNvCxnSpPr>
            <a:stCxn id="481" idx="2"/>
            <a:endCxn id="493" idx="0"/>
          </p:cNvCxnSpPr>
          <p:nvPr/>
        </p:nvCxnSpPr>
        <p:spPr>
          <a:xfrm rot="5400000">
            <a:off x="3030671" y="18707642"/>
            <a:ext cx="23321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7" name="Соединительная линия уступом 124"/>
          <p:cNvCxnSpPr>
            <a:stCxn id="493" idx="2"/>
            <a:endCxn id="495" idx="0"/>
          </p:cNvCxnSpPr>
          <p:nvPr/>
        </p:nvCxnSpPr>
        <p:spPr>
          <a:xfrm rot="16200000" flipH="1">
            <a:off x="3056509" y="19455019"/>
            <a:ext cx="182416" cy="8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9" name="Соединительная линия уступом 124"/>
          <p:cNvCxnSpPr>
            <a:stCxn id="479" idx="2"/>
            <a:endCxn id="486" idx="0"/>
          </p:cNvCxnSpPr>
          <p:nvPr/>
        </p:nvCxnSpPr>
        <p:spPr>
          <a:xfrm rot="5400000">
            <a:off x="5727640" y="17406251"/>
            <a:ext cx="226250" cy="10545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24"/>
          <p:cNvCxnSpPr>
            <a:stCxn id="479" idx="2"/>
            <a:endCxn id="489" idx="0"/>
          </p:cNvCxnSpPr>
          <p:nvPr/>
        </p:nvCxnSpPr>
        <p:spPr>
          <a:xfrm rot="16200000" flipH="1">
            <a:off x="6782961" y="17405449"/>
            <a:ext cx="226250" cy="10561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5" name="Соединительная линия уступом 124"/>
          <p:cNvCxnSpPr>
            <a:stCxn id="479" idx="2"/>
            <a:endCxn id="483" idx="0"/>
          </p:cNvCxnSpPr>
          <p:nvPr/>
        </p:nvCxnSpPr>
        <p:spPr>
          <a:xfrm rot="16200000" flipH="1">
            <a:off x="6253280" y="17935131"/>
            <a:ext cx="230648" cy="115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24"/>
          <p:cNvCxnSpPr>
            <a:stCxn id="483" idx="2"/>
            <a:endCxn id="497" idx="0"/>
          </p:cNvCxnSpPr>
          <p:nvPr/>
        </p:nvCxnSpPr>
        <p:spPr>
          <a:xfrm rot="5400000">
            <a:off x="5987871" y="18442938"/>
            <a:ext cx="233216" cy="52940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8" name="Соединительная линия уступом 124"/>
          <p:cNvCxnSpPr>
            <a:stCxn id="483" idx="2"/>
            <a:endCxn id="501" idx="0"/>
          </p:cNvCxnSpPr>
          <p:nvPr/>
        </p:nvCxnSpPr>
        <p:spPr>
          <a:xfrm rot="16200000" flipH="1">
            <a:off x="6512585" y="18447631"/>
            <a:ext cx="233216" cy="5200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3" name="Прямоугольник 532"/>
          <p:cNvSpPr/>
          <p:nvPr/>
        </p:nvSpPr>
        <p:spPr>
          <a:xfrm>
            <a:off x="19380248"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Регулярная народная армия </a:t>
            </a:r>
            <a:r>
              <a:rPr lang="ru-RU" sz="500" dirty="0" smtClean="0"/>
              <a:t>(исторический)</a:t>
            </a:r>
            <a:endParaRPr lang="ru-RU" sz="100" dirty="0" smtClean="0"/>
          </a:p>
        </p:txBody>
      </p:sp>
      <p:sp>
        <p:nvSpPr>
          <p:cNvPr id="534" name="Прямоугольник 533"/>
          <p:cNvSpPr/>
          <p:nvPr/>
        </p:nvSpPr>
        <p:spPr>
          <a:xfrm>
            <a:off x="20475304"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армию </a:t>
            </a:r>
            <a:r>
              <a:rPr lang="ru-RU" sz="700" dirty="0" smtClean="0"/>
              <a:t>добровольцев</a:t>
            </a:r>
            <a:endParaRPr lang="ru-RU" sz="100" dirty="0" smtClean="0"/>
          </a:p>
        </p:txBody>
      </p:sp>
      <p:cxnSp>
        <p:nvCxnSpPr>
          <p:cNvPr id="535" name="Прямая соединительная линия 534"/>
          <p:cNvCxnSpPr>
            <a:stCxn id="534" idx="1"/>
            <a:endCxn id="533" idx="3"/>
          </p:cNvCxnSpPr>
          <p:nvPr/>
        </p:nvCxnSpPr>
        <p:spPr>
          <a:xfrm flipH="1">
            <a:off x="20306573" y="17590876"/>
            <a:ext cx="16873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36" name="Прямоугольник 535"/>
          <p:cNvSpPr/>
          <p:nvPr/>
        </p:nvSpPr>
        <p:spPr>
          <a:xfrm>
            <a:off x="18821352"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Министерство национальной </a:t>
            </a:r>
            <a:r>
              <a:rPr lang="ru-RU" sz="700" dirty="0" smtClean="0"/>
              <a:t>обороны</a:t>
            </a:r>
            <a:endParaRPr lang="ru-RU" sz="100" dirty="0" smtClean="0"/>
          </a:p>
        </p:txBody>
      </p:sp>
      <p:cxnSp>
        <p:nvCxnSpPr>
          <p:cNvPr id="537" name="Соединительная линия уступом 124"/>
          <p:cNvCxnSpPr>
            <a:stCxn id="533" idx="2"/>
            <a:endCxn id="536" idx="0"/>
          </p:cNvCxnSpPr>
          <p:nvPr/>
        </p:nvCxnSpPr>
        <p:spPr>
          <a:xfrm rot="5400000">
            <a:off x="19451513" y="17693878"/>
            <a:ext cx="224900" cy="5588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9" name="Прямоугольник 538"/>
          <p:cNvSpPr/>
          <p:nvPr/>
        </p:nvSpPr>
        <p:spPr>
          <a:xfrm>
            <a:off x="19923569"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Интернациональные бригады </a:t>
            </a:r>
            <a:r>
              <a:rPr lang="ru-RU" sz="500" dirty="0"/>
              <a:t>(исторический</a:t>
            </a:r>
            <a:r>
              <a:rPr lang="ru-RU" sz="500" dirty="0" smtClean="0"/>
              <a:t>)</a:t>
            </a:r>
            <a:endParaRPr lang="ru-RU" sz="100" dirty="0"/>
          </a:p>
        </p:txBody>
      </p:sp>
      <p:cxnSp>
        <p:nvCxnSpPr>
          <p:cNvPr id="540" name="Соединительная линия уступом 124"/>
          <p:cNvCxnSpPr>
            <a:stCxn id="534" idx="2"/>
            <a:endCxn id="539" idx="0"/>
          </p:cNvCxnSpPr>
          <p:nvPr/>
        </p:nvCxnSpPr>
        <p:spPr>
          <a:xfrm rot="5400000">
            <a:off x="20550150" y="17697459"/>
            <a:ext cx="224900" cy="55173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1" name="Соединительная линия уступом 124"/>
          <p:cNvCxnSpPr>
            <a:stCxn id="533" idx="2"/>
            <a:endCxn id="539" idx="0"/>
          </p:cNvCxnSpPr>
          <p:nvPr/>
        </p:nvCxnSpPr>
        <p:spPr>
          <a:xfrm rot="16200000" flipH="1">
            <a:off x="20002621" y="17701665"/>
            <a:ext cx="224900" cy="5433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42" name="Прямоугольник 541"/>
          <p:cNvSpPr/>
          <p:nvPr/>
        </p:nvSpPr>
        <p:spPr>
          <a:xfrm>
            <a:off x="21025786"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Упор на смешанные бригады</a:t>
            </a:r>
            <a:endParaRPr lang="ru-RU" sz="100" dirty="0" smtClean="0"/>
          </a:p>
        </p:txBody>
      </p:sp>
      <p:cxnSp>
        <p:nvCxnSpPr>
          <p:cNvPr id="543" name="Соединительная линия уступом 124"/>
          <p:cNvCxnSpPr>
            <a:stCxn id="534" idx="2"/>
            <a:endCxn id="542" idx="0"/>
          </p:cNvCxnSpPr>
          <p:nvPr/>
        </p:nvCxnSpPr>
        <p:spPr>
          <a:xfrm rot="16200000" flipH="1">
            <a:off x="21101258" y="17698085"/>
            <a:ext cx="224900" cy="55048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5" name="Прямоугольник 544"/>
          <p:cNvSpPr/>
          <p:nvPr/>
        </p:nvSpPr>
        <p:spPr>
          <a:xfrm>
            <a:off x="19923568"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политкомиссаров </a:t>
            </a:r>
            <a:r>
              <a:rPr lang="ru-RU" sz="700" dirty="0" smtClean="0"/>
              <a:t>в армейские ряды</a:t>
            </a:r>
            <a:endParaRPr lang="ru-RU" sz="100" dirty="0"/>
          </a:p>
        </p:txBody>
      </p:sp>
      <p:cxnSp>
        <p:nvCxnSpPr>
          <p:cNvPr id="548" name="Соединительная линия уступом 124"/>
          <p:cNvCxnSpPr>
            <a:stCxn id="539" idx="2"/>
            <a:endCxn id="545" idx="0"/>
          </p:cNvCxnSpPr>
          <p:nvPr/>
        </p:nvCxnSpPr>
        <p:spPr>
          <a:xfrm rot="5400000">
            <a:off x="20274282" y="18738226"/>
            <a:ext cx="2249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9" name="Прямоугольник 548"/>
          <p:cNvSpPr/>
          <p:nvPr/>
        </p:nvSpPr>
        <p:spPr>
          <a:xfrm>
            <a:off x="21028631"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Подножные </a:t>
            </a:r>
            <a:r>
              <a:rPr lang="ru-RU" sz="700" dirty="0" smtClean="0"/>
              <a:t>ресурсы</a:t>
            </a:r>
            <a:endParaRPr lang="ru-RU" sz="100" dirty="0" smtClean="0"/>
          </a:p>
        </p:txBody>
      </p:sp>
      <p:cxnSp>
        <p:nvCxnSpPr>
          <p:cNvPr id="551" name="Соединительная линия уступом 124"/>
          <p:cNvCxnSpPr>
            <a:stCxn id="539" idx="2"/>
            <a:endCxn id="549" idx="0"/>
          </p:cNvCxnSpPr>
          <p:nvPr/>
        </p:nvCxnSpPr>
        <p:spPr>
          <a:xfrm rot="16200000" flipH="1">
            <a:off x="20826813" y="18185695"/>
            <a:ext cx="224900" cy="110506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18824582"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манёвренной </a:t>
            </a:r>
            <a:r>
              <a:rPr lang="ru-RU" sz="700" dirty="0" smtClean="0"/>
              <a:t>армии</a:t>
            </a:r>
            <a:endParaRPr lang="ru-RU" sz="100" dirty="0" smtClean="0"/>
          </a:p>
        </p:txBody>
      </p:sp>
      <p:cxnSp>
        <p:nvCxnSpPr>
          <p:cNvPr id="554" name="Соединительная линия уступом 124"/>
          <p:cNvCxnSpPr>
            <a:stCxn id="539" idx="2"/>
            <a:endCxn id="552" idx="0"/>
          </p:cNvCxnSpPr>
          <p:nvPr/>
        </p:nvCxnSpPr>
        <p:spPr>
          <a:xfrm rot="5400000">
            <a:off x="19724789" y="18188733"/>
            <a:ext cx="224900" cy="1098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5" name="Прямоугольник 554"/>
          <p:cNvSpPr/>
          <p:nvPr/>
        </p:nvSpPr>
        <p:spPr>
          <a:xfrm>
            <a:off x="17754370"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советской техники </a:t>
            </a:r>
            <a:r>
              <a:rPr lang="ru-RU" sz="500" dirty="0" smtClean="0"/>
              <a:t>(исторический)</a:t>
            </a:r>
            <a:endParaRPr lang="ru-RU" sz="100" dirty="0" smtClean="0"/>
          </a:p>
        </p:txBody>
      </p:sp>
      <p:sp>
        <p:nvSpPr>
          <p:cNvPr id="557" name="Прямоугольник 556"/>
          <p:cNvSpPr/>
          <p:nvPr/>
        </p:nvSpPr>
        <p:spPr>
          <a:xfrm>
            <a:off x="16661517" y="188506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Trubia</a:t>
            </a:r>
            <a:r>
              <a:rPr lang="en-US" sz="700" dirty="0"/>
              <a:t> </a:t>
            </a:r>
            <a:r>
              <a:rPr lang="en-US" sz="700" dirty="0" smtClean="0"/>
              <a:t>A4</a:t>
            </a:r>
            <a:r>
              <a:rPr lang="ru-RU" sz="700" dirty="0" smtClean="0"/>
              <a:t> в серийное производство</a:t>
            </a:r>
          </a:p>
        </p:txBody>
      </p:sp>
      <p:cxnSp>
        <p:nvCxnSpPr>
          <p:cNvPr id="558" name="Соединительная линия уступом 124"/>
          <p:cNvCxnSpPr>
            <a:stCxn id="539" idx="2"/>
            <a:endCxn id="555" idx="0"/>
          </p:cNvCxnSpPr>
          <p:nvPr/>
        </p:nvCxnSpPr>
        <p:spPr>
          <a:xfrm rot="5400000">
            <a:off x="19189683" y="17653627"/>
            <a:ext cx="224900" cy="21691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59" name="Соединительная линия уступом 124"/>
          <p:cNvCxnSpPr>
            <a:stCxn id="539" idx="2"/>
            <a:endCxn id="557" idx="0"/>
          </p:cNvCxnSpPr>
          <p:nvPr/>
        </p:nvCxnSpPr>
        <p:spPr>
          <a:xfrm rot="5400000">
            <a:off x="18643256" y="17107200"/>
            <a:ext cx="224900" cy="32620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0" name="Прямая соединительная линия 559"/>
          <p:cNvCxnSpPr>
            <a:stCxn id="555" idx="1"/>
            <a:endCxn id="557" idx="3"/>
          </p:cNvCxnSpPr>
          <p:nvPr/>
        </p:nvCxnSpPr>
        <p:spPr>
          <a:xfrm flipH="1">
            <a:off x="17587842" y="19120676"/>
            <a:ext cx="16652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61" name="Прямоугольник 560"/>
          <p:cNvSpPr/>
          <p:nvPr/>
        </p:nvSpPr>
        <p:spPr>
          <a:xfrm>
            <a:off x="16662740" y="196155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Verdeja</a:t>
            </a:r>
            <a:r>
              <a:rPr lang="ru-RU" sz="700" dirty="0" smtClean="0"/>
              <a:t> в серийное производство</a:t>
            </a:r>
          </a:p>
        </p:txBody>
      </p:sp>
      <p:cxnSp>
        <p:nvCxnSpPr>
          <p:cNvPr id="563" name="Соединительная линия уступом 124"/>
          <p:cNvCxnSpPr>
            <a:stCxn id="557" idx="2"/>
            <a:endCxn id="561" idx="0"/>
          </p:cNvCxnSpPr>
          <p:nvPr/>
        </p:nvCxnSpPr>
        <p:spPr>
          <a:xfrm rot="16200000" flipH="1">
            <a:off x="17012841" y="19502514"/>
            <a:ext cx="224900"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91" name="Прямоугольник 490"/>
          <p:cNvSpPr/>
          <p:nvPr/>
        </p:nvSpPr>
        <p:spPr>
          <a:xfrm>
            <a:off x="15569887"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Советники правых сил</a:t>
            </a:r>
            <a:endParaRPr lang="ru-RU" sz="100" dirty="0" smtClean="0"/>
          </a:p>
        </p:txBody>
      </p:sp>
      <p:sp>
        <p:nvSpPr>
          <p:cNvPr id="564" name="Прямоугольник 563"/>
          <p:cNvSpPr/>
          <p:nvPr/>
        </p:nvSpPr>
        <p:spPr>
          <a:xfrm>
            <a:off x="14981411" y="1730621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Африканская экспедиционная армия</a:t>
            </a:r>
          </a:p>
        </p:txBody>
      </p:sp>
      <p:sp>
        <p:nvSpPr>
          <p:cNvPr id="566" name="Прямоугольник 565"/>
          <p:cNvSpPr/>
          <p:nvPr/>
        </p:nvSpPr>
        <p:spPr>
          <a:xfrm>
            <a:off x="14398814"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армейских </a:t>
            </a:r>
            <a:r>
              <a:rPr lang="ru-RU" sz="700" dirty="0" smtClean="0"/>
              <a:t>корпусов</a:t>
            </a:r>
            <a:endParaRPr lang="ru-RU" sz="100" dirty="0" smtClean="0"/>
          </a:p>
        </p:txBody>
      </p:sp>
      <p:sp>
        <p:nvSpPr>
          <p:cNvPr id="567" name="Прямоугольник 566"/>
          <p:cNvSpPr/>
          <p:nvPr/>
        </p:nvSpPr>
        <p:spPr>
          <a:xfrm>
            <a:off x="15568664" y="188506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немецкой техники </a:t>
            </a:r>
            <a:r>
              <a:rPr lang="ru-RU" sz="500" dirty="0" smtClean="0"/>
              <a:t>(исторический)</a:t>
            </a:r>
            <a:endParaRPr lang="ru-RU" sz="100" dirty="0" smtClean="0"/>
          </a:p>
        </p:txBody>
      </p:sp>
      <p:sp>
        <p:nvSpPr>
          <p:cNvPr id="569" name="Прямоугольник 568"/>
          <p:cNvSpPr/>
          <p:nvPr/>
        </p:nvSpPr>
        <p:spPr>
          <a:xfrm>
            <a:off x="14398988" y="1884032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Школы и академии для </a:t>
            </a:r>
            <a:r>
              <a:rPr lang="ru-RU" sz="700" dirty="0"/>
              <a:t>временных </a:t>
            </a:r>
            <a:r>
              <a:rPr lang="ru-RU" sz="700" dirty="0" smtClean="0"/>
              <a:t>офицеров</a:t>
            </a:r>
            <a:endParaRPr lang="ru-RU" sz="100" dirty="0" smtClean="0"/>
          </a:p>
        </p:txBody>
      </p:sp>
      <p:cxnSp>
        <p:nvCxnSpPr>
          <p:cNvPr id="570" name="Соединительная линия уступом 124"/>
          <p:cNvCxnSpPr>
            <a:stCxn id="491" idx="2"/>
            <a:endCxn id="557" idx="0"/>
          </p:cNvCxnSpPr>
          <p:nvPr/>
        </p:nvCxnSpPr>
        <p:spPr>
          <a:xfrm rot="16200000" flipH="1">
            <a:off x="16466415" y="18192411"/>
            <a:ext cx="224900" cy="109163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71" name="Соединительная линия уступом 124"/>
          <p:cNvCxnSpPr>
            <a:stCxn id="491" idx="2"/>
            <a:endCxn id="567" idx="0"/>
          </p:cNvCxnSpPr>
          <p:nvPr/>
        </p:nvCxnSpPr>
        <p:spPr>
          <a:xfrm rot="5400000">
            <a:off x="15919990" y="18737614"/>
            <a:ext cx="224899"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3" name="Соединительная линия уступом 124"/>
          <p:cNvCxnSpPr>
            <a:stCxn id="564" idx="2"/>
            <a:endCxn id="491" idx="0"/>
          </p:cNvCxnSpPr>
          <p:nvPr/>
        </p:nvCxnSpPr>
        <p:spPr>
          <a:xfrm rot="16200000" flipH="1">
            <a:off x="15619029" y="17671755"/>
            <a:ext cx="239566" cy="5884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4" name="Соединительная линия уступом 124"/>
          <p:cNvCxnSpPr>
            <a:stCxn id="564" idx="2"/>
            <a:endCxn id="566" idx="0"/>
          </p:cNvCxnSpPr>
          <p:nvPr/>
        </p:nvCxnSpPr>
        <p:spPr>
          <a:xfrm rot="5400000">
            <a:off x="15033493" y="17674695"/>
            <a:ext cx="239566" cy="5825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6" name="Соединительная линия уступом 124"/>
          <p:cNvCxnSpPr>
            <a:stCxn id="566" idx="2"/>
            <a:endCxn id="569" idx="0"/>
          </p:cNvCxnSpPr>
          <p:nvPr/>
        </p:nvCxnSpPr>
        <p:spPr>
          <a:xfrm rot="16200000" flipH="1">
            <a:off x="14754791" y="18732962"/>
            <a:ext cx="214547" cy="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7" name="Прямая соединительная линия 576"/>
          <p:cNvCxnSpPr>
            <a:stCxn id="557" idx="1"/>
            <a:endCxn id="567" idx="3"/>
          </p:cNvCxnSpPr>
          <p:nvPr/>
        </p:nvCxnSpPr>
        <p:spPr>
          <a:xfrm flipH="1" flipV="1">
            <a:off x="16494989" y="19120675"/>
            <a:ext cx="166528"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78" name="Прямоугольник 577"/>
          <p:cNvSpPr/>
          <p:nvPr/>
        </p:nvSpPr>
        <p:spPr>
          <a:xfrm>
            <a:off x="14983874" y="1959140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Железная дисциплина</a:t>
            </a:r>
          </a:p>
        </p:txBody>
      </p:sp>
      <p:cxnSp>
        <p:nvCxnSpPr>
          <p:cNvPr id="580" name="Соединительная линия уступом 124"/>
          <p:cNvCxnSpPr>
            <a:stCxn id="491" idx="2"/>
            <a:endCxn id="578" idx="0"/>
          </p:cNvCxnSpPr>
          <p:nvPr/>
        </p:nvCxnSpPr>
        <p:spPr>
          <a:xfrm rot="5400000">
            <a:off x="15257229" y="18815585"/>
            <a:ext cx="965631" cy="586013"/>
          </a:xfrm>
          <a:prstGeom prst="bentConnector3">
            <a:avLst>
              <a:gd name="adj1" fmla="val 1113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81" name="Соединительная линия уступом 124"/>
          <p:cNvCxnSpPr>
            <a:stCxn id="569" idx="2"/>
            <a:endCxn id="578" idx="0"/>
          </p:cNvCxnSpPr>
          <p:nvPr/>
        </p:nvCxnSpPr>
        <p:spPr>
          <a:xfrm rot="16200000" flipH="1">
            <a:off x="15049052" y="19193422"/>
            <a:ext cx="211084" cy="584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5" name="Прямоугольник 584"/>
          <p:cNvSpPr/>
          <p:nvPr/>
        </p:nvSpPr>
        <p:spPr>
          <a:xfrm>
            <a:off x="4362827" y="29961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Послевоенный НД </a:t>
            </a:r>
            <a:r>
              <a:rPr lang="ru-RU" sz="700" dirty="0"/>
              <a:t>«Коррупция фаланги» </a:t>
            </a:r>
            <a:r>
              <a:rPr lang="ru-RU" sz="200" dirty="0"/>
              <a:t>(В послевоенный период усилилась критика верховным командованием коррупции и неэффективности фалангистов в государственной администрации. [ 38 ] Франко, однако, игнорировал как фалангистскую коррупцию, так и коррупцию и непостоянство, которые имели место в армии.[ 38 </a:t>
            </a:r>
            <a:r>
              <a:rPr lang="ru-RU" sz="200" dirty="0" smtClean="0"/>
              <a:t>])</a:t>
            </a:r>
          </a:p>
        </p:txBody>
      </p:sp>
      <p:sp>
        <p:nvSpPr>
          <p:cNvPr id="586" name="Прямоугольник 585"/>
          <p:cNvSpPr/>
          <p:nvPr/>
        </p:nvSpPr>
        <p:spPr>
          <a:xfrm>
            <a:off x="15568663" y="203988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Программа </a:t>
            </a:r>
            <a:r>
              <a:rPr lang="en-US" sz="700" dirty="0" err="1" smtClean="0"/>
              <a:t>Bär</a:t>
            </a:r>
            <a:endParaRPr lang="ru-RU" sz="100" dirty="0" smtClean="0"/>
          </a:p>
        </p:txBody>
      </p:sp>
      <p:cxnSp>
        <p:nvCxnSpPr>
          <p:cNvPr id="589" name="Соединительная линия уступом 124"/>
          <p:cNvCxnSpPr>
            <a:stCxn id="567" idx="2"/>
            <a:endCxn id="586" idx="0"/>
          </p:cNvCxnSpPr>
          <p:nvPr/>
        </p:nvCxnSpPr>
        <p:spPr>
          <a:xfrm rot="5400000">
            <a:off x="15527751" y="19894751"/>
            <a:ext cx="1008152"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2" name="Прямоугольник 581"/>
          <p:cNvSpPr/>
          <p:nvPr/>
        </p:nvSpPr>
        <p:spPr>
          <a:xfrm>
            <a:off x="15498993" y="26264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Крушение надежд (</a:t>
            </a:r>
            <a:r>
              <a:rPr lang="ru-RU" sz="700" dirty="0" err="1" smtClean="0"/>
              <a:t>Санхуро</a:t>
            </a:r>
            <a:r>
              <a:rPr lang="ru-RU" sz="700" dirty="0" smtClean="0"/>
              <a:t> наебнулся)</a:t>
            </a:r>
            <a:endParaRPr lang="ru-RU" sz="700" dirty="0"/>
          </a:p>
        </p:txBody>
      </p:sp>
      <p:cxnSp>
        <p:nvCxnSpPr>
          <p:cNvPr id="590" name="Прямая соединительная линия 589"/>
          <p:cNvCxnSpPr>
            <a:stCxn id="719" idx="3"/>
            <a:endCxn id="582" idx="1"/>
          </p:cNvCxnSpPr>
          <p:nvPr/>
        </p:nvCxnSpPr>
        <p:spPr>
          <a:xfrm>
            <a:off x="4398220" y="2852488"/>
            <a:ext cx="11100773" cy="439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91" name="Прямоугольник 590"/>
          <p:cNvSpPr/>
          <p:nvPr/>
        </p:nvSpPr>
        <p:spPr>
          <a:xfrm>
            <a:off x="8906658" y="33315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экспедиционный корпус (ваниль)</a:t>
            </a:r>
            <a:endParaRPr lang="ru-RU" sz="700" dirty="0"/>
          </a:p>
        </p:txBody>
      </p:sp>
      <p:sp>
        <p:nvSpPr>
          <p:cNvPr id="592" name="Прямоугольник 591"/>
          <p:cNvSpPr/>
          <p:nvPr/>
        </p:nvSpPr>
        <p:spPr>
          <a:xfrm>
            <a:off x="10033790" y="33405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Легион Кондор (ваниль)</a:t>
            </a:r>
            <a:endParaRPr lang="ru-RU" sz="700" dirty="0"/>
          </a:p>
        </p:txBody>
      </p:sp>
      <p:sp>
        <p:nvSpPr>
          <p:cNvPr id="593" name="Прямоугольник 592"/>
          <p:cNvSpPr/>
          <p:nvPr/>
        </p:nvSpPr>
        <p:spPr>
          <a:xfrm>
            <a:off x="9476645"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Поставки вооружения (ваниль)</a:t>
            </a:r>
            <a:endParaRPr lang="ru-RU" sz="700" dirty="0"/>
          </a:p>
        </p:txBody>
      </p:sp>
      <p:cxnSp>
        <p:nvCxnSpPr>
          <p:cNvPr id="594" name="Соединительная линия уступом 593"/>
          <p:cNvCxnSpPr>
            <a:stCxn id="719" idx="2"/>
            <a:endCxn id="591" idx="0"/>
          </p:cNvCxnSpPr>
          <p:nvPr/>
        </p:nvCxnSpPr>
        <p:spPr>
          <a:xfrm rot="16200000" flipH="1">
            <a:off x="6547919" y="509626"/>
            <a:ext cx="209040" cy="54347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5" name="Соединительная линия уступом 594"/>
          <p:cNvCxnSpPr>
            <a:stCxn id="719" idx="2"/>
            <a:endCxn id="592" idx="0"/>
          </p:cNvCxnSpPr>
          <p:nvPr/>
        </p:nvCxnSpPr>
        <p:spPr>
          <a:xfrm rot="16200000" flipH="1">
            <a:off x="7106988" y="-49443"/>
            <a:ext cx="218035" cy="656189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6" name="Соединительная линия уступом 595"/>
          <p:cNvCxnSpPr>
            <a:stCxn id="582" idx="2"/>
            <a:endCxn id="591" idx="0"/>
          </p:cNvCxnSpPr>
          <p:nvPr/>
        </p:nvCxnSpPr>
        <p:spPr>
          <a:xfrm rot="5400000">
            <a:off x="12583439" y="-47189"/>
            <a:ext cx="165100" cy="659233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7" name="Соединительная линия уступом 596"/>
          <p:cNvCxnSpPr>
            <a:stCxn id="582" idx="2"/>
            <a:endCxn id="592" idx="0"/>
          </p:cNvCxnSpPr>
          <p:nvPr/>
        </p:nvCxnSpPr>
        <p:spPr>
          <a:xfrm rot="5400000">
            <a:off x="13142508" y="520874"/>
            <a:ext cx="174095" cy="546520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8" name="Соединительная линия уступом 597"/>
          <p:cNvCxnSpPr>
            <a:stCxn id="591" idx="2"/>
            <a:endCxn id="593" idx="0"/>
          </p:cNvCxnSpPr>
          <p:nvPr/>
        </p:nvCxnSpPr>
        <p:spPr>
          <a:xfrm rot="16200000" flipH="1">
            <a:off x="9537334" y="3704014"/>
            <a:ext cx="234960" cy="569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9" name="Соединительная линия уступом 598"/>
          <p:cNvCxnSpPr>
            <a:stCxn id="592" idx="2"/>
            <a:endCxn id="593" idx="0"/>
          </p:cNvCxnSpPr>
          <p:nvPr/>
        </p:nvCxnSpPr>
        <p:spPr>
          <a:xfrm rot="5400000">
            <a:off x="10105399" y="3714933"/>
            <a:ext cx="225965"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0" name="Прямоугольник 599"/>
          <p:cNvSpPr/>
          <p:nvPr/>
        </p:nvSpPr>
        <p:spPr>
          <a:xfrm>
            <a:off x="8906659" y="488744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Получить обучающий персонал (ваниль)</a:t>
            </a:r>
            <a:endParaRPr lang="ru-RU" sz="700" dirty="0"/>
          </a:p>
        </p:txBody>
      </p:sp>
      <p:sp>
        <p:nvSpPr>
          <p:cNvPr id="601" name="Прямоугольник 600"/>
          <p:cNvSpPr/>
          <p:nvPr/>
        </p:nvSpPr>
        <p:spPr>
          <a:xfrm>
            <a:off x="10033790" y="489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доктрин (ваниль)</a:t>
            </a:r>
            <a:endParaRPr lang="ru-RU" sz="700" dirty="0"/>
          </a:p>
        </p:txBody>
      </p:sp>
      <p:cxnSp>
        <p:nvCxnSpPr>
          <p:cNvPr id="602" name="Соединительная линия уступом 601"/>
          <p:cNvCxnSpPr>
            <a:stCxn id="593" idx="2"/>
            <a:endCxn id="600" idx="0"/>
          </p:cNvCxnSpPr>
          <p:nvPr/>
        </p:nvCxnSpPr>
        <p:spPr>
          <a:xfrm rot="5400000">
            <a:off x="9534337" y="4481973"/>
            <a:ext cx="240956" cy="5699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3" name="Соединительная линия уступом 602"/>
          <p:cNvCxnSpPr>
            <a:stCxn id="593" idx="2"/>
            <a:endCxn id="601" idx="0"/>
          </p:cNvCxnSpPr>
          <p:nvPr/>
        </p:nvCxnSpPr>
        <p:spPr>
          <a:xfrm rot="16200000" flipH="1">
            <a:off x="10095266" y="4491029"/>
            <a:ext cx="246229"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4" name="Прямоугольник 603"/>
          <p:cNvSpPr/>
          <p:nvPr/>
        </p:nvSpPr>
        <p:spPr>
          <a:xfrm>
            <a:off x="6743032" y="642103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Научный блок Оси</a:t>
            </a:r>
            <a:endParaRPr lang="ru-RU" sz="700" dirty="0"/>
          </a:p>
        </p:txBody>
      </p:sp>
      <p:cxnSp>
        <p:nvCxnSpPr>
          <p:cNvPr id="605" name="Соединительная линия уступом 604"/>
          <p:cNvCxnSpPr>
            <a:stCxn id="22" idx="2"/>
            <a:endCxn id="604" idx="0"/>
          </p:cNvCxnSpPr>
          <p:nvPr/>
        </p:nvCxnSpPr>
        <p:spPr>
          <a:xfrm rot="16200000" flipH="1">
            <a:off x="6536470" y="5751307"/>
            <a:ext cx="240752" cy="1098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7" name="Прямоугольник 606"/>
          <p:cNvSpPr/>
          <p:nvPr/>
        </p:nvSpPr>
        <p:spPr>
          <a:xfrm>
            <a:off x="16051445" y="33822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Разобраться с карлистскими лидерами</a:t>
            </a:r>
            <a:endParaRPr lang="ru-RU" sz="700" dirty="0"/>
          </a:p>
        </p:txBody>
      </p:sp>
      <p:sp>
        <p:nvSpPr>
          <p:cNvPr id="608" name="Прямоугольник 607"/>
          <p:cNvSpPr/>
          <p:nvPr/>
        </p:nvSpPr>
        <p:spPr>
          <a:xfrm>
            <a:off x="14940372" y="33846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Разбить блок </a:t>
            </a:r>
            <a:r>
              <a:rPr lang="ru-RU" sz="700" dirty="0" err="1" smtClean="0"/>
              <a:t>Альфонистов</a:t>
            </a:r>
            <a:endParaRPr lang="ru-RU" sz="700" dirty="0"/>
          </a:p>
        </p:txBody>
      </p:sp>
      <p:sp>
        <p:nvSpPr>
          <p:cNvPr id="609" name="Прямоугольник 608"/>
          <p:cNvSpPr/>
          <p:nvPr/>
        </p:nvSpPr>
        <p:spPr>
          <a:xfrm>
            <a:off x="16058301" y="41555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Интегрировать </a:t>
            </a:r>
            <a:r>
              <a:rPr lang="ru-RU" sz="700" dirty="0" err="1" smtClean="0"/>
              <a:t>рекете</a:t>
            </a:r>
            <a:r>
              <a:rPr lang="ru-RU" sz="700" dirty="0" smtClean="0"/>
              <a:t> (ваниль)</a:t>
            </a:r>
            <a:endParaRPr lang="ru-RU" sz="700" dirty="0"/>
          </a:p>
        </p:txBody>
      </p:sp>
      <p:sp>
        <p:nvSpPr>
          <p:cNvPr id="610" name="Прямоугольник 609"/>
          <p:cNvSpPr/>
          <p:nvPr/>
        </p:nvSpPr>
        <p:spPr>
          <a:xfrm>
            <a:off x="13848924" y="338929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фалангой</a:t>
            </a:r>
            <a:endParaRPr lang="ru-RU" sz="700" dirty="0"/>
          </a:p>
        </p:txBody>
      </p:sp>
      <p:sp>
        <p:nvSpPr>
          <p:cNvPr id="611" name="Прямоугольник 610"/>
          <p:cNvSpPr/>
          <p:nvPr/>
        </p:nvSpPr>
        <p:spPr>
          <a:xfrm>
            <a:off x="13848924" y="414752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Роль мученика </a:t>
            </a:r>
            <a:r>
              <a:rPr lang="ru-RU" sz="700" dirty="0" err="1" smtClean="0"/>
              <a:t>Примо</a:t>
            </a:r>
            <a:r>
              <a:rPr lang="ru-RU" sz="700" dirty="0" smtClean="0"/>
              <a:t> де Риверы (ваниль)</a:t>
            </a:r>
            <a:endParaRPr lang="ru-RU" sz="700" dirty="0"/>
          </a:p>
        </p:txBody>
      </p:sp>
      <p:sp>
        <p:nvSpPr>
          <p:cNvPr id="612" name="Прямоугольник 611"/>
          <p:cNvSpPr/>
          <p:nvPr/>
        </p:nvSpPr>
        <p:spPr>
          <a:xfrm>
            <a:off x="14940373" y="491311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Превознести жертвы войны</a:t>
            </a:r>
            <a:endParaRPr lang="ru-RU" sz="700" dirty="0"/>
          </a:p>
        </p:txBody>
      </p:sp>
      <p:cxnSp>
        <p:nvCxnSpPr>
          <p:cNvPr id="613" name="Соединительная линия уступом 612"/>
          <p:cNvCxnSpPr>
            <a:stCxn id="611" idx="2"/>
            <a:endCxn id="612" idx="0"/>
          </p:cNvCxnSpPr>
          <p:nvPr/>
        </p:nvCxnSpPr>
        <p:spPr>
          <a:xfrm rot="16200000" flipH="1">
            <a:off x="14745020" y="4254595"/>
            <a:ext cx="225583" cy="109144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14" name="Соединительная линия уступом 613"/>
          <p:cNvCxnSpPr>
            <a:stCxn id="623" idx="2"/>
            <a:endCxn id="106" idx="0"/>
          </p:cNvCxnSpPr>
          <p:nvPr/>
        </p:nvCxnSpPr>
        <p:spPr>
          <a:xfrm rot="16200000" flipH="1">
            <a:off x="20212227" y="1990535"/>
            <a:ext cx="187426" cy="8674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6" name="Прямая со стрелкой 615"/>
          <p:cNvCxnSpPr>
            <a:stCxn id="610" idx="2"/>
            <a:endCxn id="611" idx="0"/>
          </p:cNvCxnSpPr>
          <p:nvPr/>
        </p:nvCxnSpPr>
        <p:spPr>
          <a:xfrm>
            <a:off x="14312087" y="3929295"/>
            <a:ext cx="0" cy="2182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7" name="Прямая со стрелкой 616"/>
          <p:cNvCxnSpPr>
            <a:stCxn id="607" idx="2"/>
            <a:endCxn id="609" idx="0"/>
          </p:cNvCxnSpPr>
          <p:nvPr/>
        </p:nvCxnSpPr>
        <p:spPr>
          <a:xfrm>
            <a:off x="16514608" y="3922207"/>
            <a:ext cx="6856" cy="2333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9" name="Соединительная линия уступом 618"/>
          <p:cNvCxnSpPr>
            <a:stCxn id="582" idx="2"/>
            <a:endCxn id="610" idx="0"/>
          </p:cNvCxnSpPr>
          <p:nvPr/>
        </p:nvCxnSpPr>
        <p:spPr>
          <a:xfrm rot="5400000">
            <a:off x="15025689" y="2452827"/>
            <a:ext cx="222867" cy="16500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0" name="Соединительная линия уступом 619"/>
          <p:cNvCxnSpPr>
            <a:stCxn id="582" idx="2"/>
            <a:endCxn id="608" idx="0"/>
          </p:cNvCxnSpPr>
          <p:nvPr/>
        </p:nvCxnSpPr>
        <p:spPr>
          <a:xfrm rot="5400000">
            <a:off x="15573729" y="2996235"/>
            <a:ext cx="218234" cy="5586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1" name="Соединительная линия уступом 620"/>
          <p:cNvCxnSpPr>
            <a:stCxn id="582" idx="2"/>
            <a:endCxn id="607" idx="0"/>
          </p:cNvCxnSpPr>
          <p:nvPr/>
        </p:nvCxnSpPr>
        <p:spPr>
          <a:xfrm rot="16200000" flipH="1">
            <a:off x="16130493" y="2998091"/>
            <a:ext cx="215779" cy="5524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2" name="Прямая со стрелкой 621"/>
          <p:cNvCxnSpPr>
            <a:stCxn id="608" idx="2"/>
            <a:endCxn id="612" idx="0"/>
          </p:cNvCxnSpPr>
          <p:nvPr/>
        </p:nvCxnSpPr>
        <p:spPr>
          <a:xfrm>
            <a:off x="15403535" y="3924662"/>
            <a:ext cx="1" cy="988450"/>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23" name="Прямоугольник 622"/>
          <p:cNvSpPr/>
          <p:nvPr/>
        </p:nvSpPr>
        <p:spPr>
          <a:xfrm>
            <a:off x="15505349" y="56942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Указ об объединении</a:t>
            </a:r>
            <a:endParaRPr lang="ru-RU" sz="700" dirty="0"/>
          </a:p>
        </p:txBody>
      </p:sp>
      <p:cxnSp>
        <p:nvCxnSpPr>
          <p:cNvPr id="624" name="Прямая со стрелкой 623"/>
          <p:cNvCxnSpPr>
            <a:stCxn id="582" idx="2"/>
            <a:endCxn id="623" idx="0"/>
          </p:cNvCxnSpPr>
          <p:nvPr/>
        </p:nvCxnSpPr>
        <p:spPr>
          <a:xfrm>
            <a:off x="15962156" y="3166428"/>
            <a:ext cx="6356" cy="25278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5" name="Соединительная линия уступом 624"/>
          <p:cNvCxnSpPr>
            <a:stCxn id="609" idx="2"/>
            <a:endCxn id="612" idx="0"/>
          </p:cNvCxnSpPr>
          <p:nvPr/>
        </p:nvCxnSpPr>
        <p:spPr>
          <a:xfrm rot="5400000">
            <a:off x="15853698" y="4245345"/>
            <a:ext cx="217605" cy="111792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26" name="Соединительная линия уступом 625"/>
          <p:cNvCxnSpPr>
            <a:stCxn id="623" idx="2"/>
            <a:endCxn id="100" idx="0"/>
          </p:cNvCxnSpPr>
          <p:nvPr/>
        </p:nvCxnSpPr>
        <p:spPr>
          <a:xfrm rot="5400000">
            <a:off x="12828436" y="3294825"/>
            <a:ext cx="200650" cy="60795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0" name="Прямоугольник 629"/>
          <p:cNvSpPr/>
          <p:nvPr/>
        </p:nvSpPr>
        <p:spPr>
          <a:xfrm>
            <a:off x="13298476" y="87370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шпионской деятельности</a:t>
            </a:r>
            <a:endParaRPr lang="ru-RU" sz="600" dirty="0"/>
          </a:p>
        </p:txBody>
      </p:sp>
      <p:cxnSp>
        <p:nvCxnSpPr>
          <p:cNvPr id="631" name="Прямая со стрелкой 630"/>
          <p:cNvCxnSpPr>
            <a:stCxn id="381" idx="2"/>
            <a:endCxn id="630" idx="0"/>
          </p:cNvCxnSpPr>
          <p:nvPr/>
        </p:nvCxnSpPr>
        <p:spPr>
          <a:xfrm>
            <a:off x="13758225" y="8520470"/>
            <a:ext cx="3414" cy="21655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5" name="Прямоугольник 634"/>
          <p:cNvSpPr/>
          <p:nvPr/>
        </p:nvSpPr>
        <p:spPr>
          <a:xfrm>
            <a:off x="36357886" y="2582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Победа </a:t>
            </a:r>
            <a:r>
              <a:rPr lang="ru-RU" sz="700" dirty="0"/>
              <a:t>СЕДО (Хосе Мария </a:t>
            </a:r>
            <a:r>
              <a:rPr lang="ru-RU" sz="700" dirty="0" err="1" smtClean="0"/>
              <a:t>Хиль-Роблес</a:t>
            </a:r>
            <a:r>
              <a:rPr lang="ru-RU" sz="700" dirty="0" smtClean="0"/>
              <a:t> с </a:t>
            </a:r>
            <a:r>
              <a:rPr lang="ru-RU" sz="700" dirty="0" err="1" smtClean="0"/>
              <a:t>трейтом</a:t>
            </a:r>
            <a:r>
              <a:rPr lang="ru-RU" sz="700" dirty="0" smtClean="0"/>
              <a:t> </a:t>
            </a:r>
            <a:r>
              <a:rPr lang="ru-RU" sz="700" dirty="0" err="1" smtClean="0"/>
              <a:t>Хефе</a:t>
            </a:r>
            <a:r>
              <a:rPr lang="ru-RU" sz="700" dirty="0" smtClean="0"/>
              <a:t>)</a:t>
            </a:r>
            <a:endParaRPr lang="ru-RU" sz="700" dirty="0"/>
          </a:p>
        </p:txBody>
      </p:sp>
      <p:cxnSp>
        <p:nvCxnSpPr>
          <p:cNvPr id="636" name="Прямая соединительная линия 635"/>
          <p:cNvCxnSpPr>
            <a:stCxn id="582" idx="3"/>
            <a:endCxn id="635" idx="1"/>
          </p:cNvCxnSpPr>
          <p:nvPr/>
        </p:nvCxnSpPr>
        <p:spPr>
          <a:xfrm flipV="1">
            <a:off x="16425318" y="2852488"/>
            <a:ext cx="19932568" cy="439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40" name="Прямоугольник 639"/>
          <p:cNvSpPr/>
          <p:nvPr/>
        </p:nvSpPr>
        <p:spPr>
          <a:xfrm>
            <a:off x="11154414" y="333570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Португальская помощь (ваниль)</a:t>
            </a:r>
            <a:endParaRPr lang="ru-RU" sz="700" dirty="0"/>
          </a:p>
        </p:txBody>
      </p:sp>
      <p:sp>
        <p:nvSpPr>
          <p:cNvPr id="641" name="Прямоугольник 640"/>
          <p:cNvSpPr/>
          <p:nvPr/>
        </p:nvSpPr>
        <p:spPr>
          <a:xfrm>
            <a:off x="11154278" y="41044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Иберийский пакт (ваниль)</a:t>
            </a:r>
            <a:endParaRPr lang="ru-RU" sz="700" dirty="0"/>
          </a:p>
        </p:txBody>
      </p:sp>
      <p:cxnSp>
        <p:nvCxnSpPr>
          <p:cNvPr id="642" name="Соединительная линия уступом 641"/>
          <p:cNvCxnSpPr>
            <a:stCxn id="719" idx="2"/>
            <a:endCxn id="640" idx="0"/>
          </p:cNvCxnSpPr>
          <p:nvPr/>
        </p:nvCxnSpPr>
        <p:spPr>
          <a:xfrm rot="16200000" flipH="1">
            <a:off x="7669709" y="-612164"/>
            <a:ext cx="213217" cy="768251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3" name="Соединительная линия уступом 642"/>
          <p:cNvCxnSpPr>
            <a:stCxn id="582" idx="2"/>
            <a:endCxn id="640" idx="0"/>
          </p:cNvCxnSpPr>
          <p:nvPr/>
        </p:nvCxnSpPr>
        <p:spPr>
          <a:xfrm rot="5400000">
            <a:off x="13705229" y="1078777"/>
            <a:ext cx="169277" cy="434457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4" name="Прямая со стрелкой 643"/>
          <p:cNvCxnSpPr>
            <a:stCxn id="640" idx="2"/>
            <a:endCxn id="641" idx="0"/>
          </p:cNvCxnSpPr>
          <p:nvPr/>
        </p:nvCxnSpPr>
        <p:spPr>
          <a:xfrm flipH="1">
            <a:off x="11617441" y="3875705"/>
            <a:ext cx="136" cy="2287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8" name="Прямоугольник 647"/>
          <p:cNvSpPr/>
          <p:nvPr/>
        </p:nvSpPr>
        <p:spPr>
          <a:xfrm>
            <a:off x="14400166"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Ось</a:t>
            </a:r>
          </a:p>
        </p:txBody>
      </p:sp>
      <p:sp>
        <p:nvSpPr>
          <p:cNvPr id="649" name="Прямоугольник 648"/>
          <p:cNvSpPr/>
          <p:nvPr/>
        </p:nvSpPr>
        <p:spPr>
          <a:xfrm>
            <a:off x="15479131" y="118136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фашистских режимов</a:t>
            </a:r>
            <a:endParaRPr lang="ru-RU" sz="700" dirty="0"/>
          </a:p>
        </p:txBody>
      </p:sp>
      <p:sp>
        <p:nvSpPr>
          <p:cNvPr id="650" name="Прямоугольник 649"/>
          <p:cNvSpPr/>
          <p:nvPr/>
        </p:nvSpPr>
        <p:spPr>
          <a:xfrm>
            <a:off x="15479132" y="125958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Голубая дивизия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1" name="Прямоугольник 650"/>
          <p:cNvSpPr/>
          <p:nvPr/>
        </p:nvSpPr>
        <p:spPr>
          <a:xfrm>
            <a:off x="16013462"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Вспомогательный корпус военной медицины </a:t>
            </a:r>
            <a:r>
              <a:rPr lang="ru-RU" sz="400" dirty="0" smtClean="0"/>
              <a:t>(фокус на женскую секцию выполнен, 146 женщин, </a:t>
            </a:r>
            <a:r>
              <a:rPr lang="en-US" sz="400" dirty="0"/>
              <a:t>Mercedes </a:t>
            </a:r>
            <a:r>
              <a:rPr lang="en-US" sz="400" dirty="0" err="1"/>
              <a:t>Milá</a:t>
            </a:r>
            <a:r>
              <a:rPr lang="en-US" sz="400" dirty="0"/>
              <a:t> </a:t>
            </a:r>
            <a:r>
              <a:rPr lang="en-US" sz="400" dirty="0" err="1" smtClean="0"/>
              <a:t>Nolla</a:t>
            </a:r>
            <a:r>
              <a:rPr lang="ru-RU" sz="400" dirty="0" smtClean="0"/>
              <a:t> как советник)</a:t>
            </a:r>
            <a:endParaRPr lang="ru-RU" sz="400" dirty="0"/>
          </a:p>
        </p:txBody>
      </p:sp>
      <p:sp>
        <p:nvSpPr>
          <p:cNvPr id="652" name="Прямоугольник 651"/>
          <p:cNvSpPr/>
          <p:nvPr/>
        </p:nvSpPr>
        <p:spPr>
          <a:xfrm>
            <a:off x="14931157"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дивизию артиллерийскими батальонами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3" name="Прямоугольник 652"/>
          <p:cNvSpPr/>
          <p:nvPr/>
        </p:nvSpPr>
        <p:spPr>
          <a:xfrm>
            <a:off x="16593376" y="79778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Каудильо Франсиско Франко</a:t>
            </a:r>
            <a:endParaRPr lang="ru-RU" sz="600" dirty="0"/>
          </a:p>
        </p:txBody>
      </p:sp>
      <p:sp>
        <p:nvSpPr>
          <p:cNvPr id="654" name="Прямоугольник 653"/>
          <p:cNvSpPr/>
          <p:nvPr/>
        </p:nvSpPr>
        <p:spPr>
          <a:xfrm>
            <a:off x="17685559" y="79814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Фаланга, армия </a:t>
            </a:r>
            <a:r>
              <a:rPr lang="ru-RU" sz="600" dirty="0"/>
              <a:t>и церковь </a:t>
            </a:r>
            <a:r>
              <a:rPr lang="ru-RU" sz="200" dirty="0"/>
              <a:t>(Вторая особенность, которая сохранялась на протяжении всей диктатуры, заключалась в том, что она была основана на трех «столпах»: армии , церкви и единственной партии [ 14 ], испанской традиционной фаланге и JONS . Как в частном порядке признал сам Франко, «Фаланга, Армия и Церковь» - это три «силы», составляющие «основу Национального движения </a:t>
            </a:r>
            <a:r>
              <a:rPr lang="ru-RU" sz="200" dirty="0" smtClean="0"/>
              <a:t>».)</a:t>
            </a:r>
            <a:endParaRPr lang="ru-RU" sz="200" dirty="0"/>
          </a:p>
        </p:txBody>
      </p:sp>
      <p:sp>
        <p:nvSpPr>
          <p:cNvPr id="655" name="Прямоугольник 654"/>
          <p:cNvSpPr/>
          <p:nvPr/>
        </p:nvSpPr>
        <p:spPr>
          <a:xfrm>
            <a:off x="13848108" y="1029009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Закон о профсоюзном единстве </a:t>
            </a:r>
            <a:r>
              <a:rPr lang="ru-RU" sz="300" dirty="0"/>
              <a:t>(</a:t>
            </a:r>
            <a:r>
              <a:rPr lang="en-US" sz="300" dirty="0"/>
              <a:t>Gerardo Salvador Merino</a:t>
            </a:r>
            <a:r>
              <a:rPr lang="ru-RU" sz="300" dirty="0"/>
              <a:t> станет советником) </a:t>
            </a:r>
            <a:r>
              <a:rPr lang="ru-RU" sz="100" dirty="0"/>
              <a:t>(Все рабочие и бизнесмены, которых называли «производителями» в терминологии Франко , по закону должны были быть членами Вертикального союза. [ 1 ] Профсоюзная организация была создана после окончания гражданской войны , в то время как предыдущие профсоюзные организации, такие как анархистский CNT и социалистический UGT, были объявлены вне закона и ушли в подполье. Это не было препятствием для подпольных организаций, таких как Рабочие комиссии или Союз </a:t>
            </a:r>
            <a:r>
              <a:rPr lang="ru-RU" sz="100" dirty="0" err="1"/>
              <a:t>Синдикал</a:t>
            </a:r>
            <a:r>
              <a:rPr lang="ru-RU" sz="100" dirty="0"/>
              <a:t> </a:t>
            </a:r>
            <a:r>
              <a:rPr lang="ru-RU" sz="100" dirty="0" err="1"/>
              <a:t>Обрера</a:t>
            </a:r>
            <a:r>
              <a:rPr lang="ru-RU" sz="100" dirty="0"/>
              <a:t>. проникнуть в его лоно</a:t>
            </a:r>
            <a:r>
              <a:rPr lang="ru-RU" sz="100" dirty="0" smtClean="0"/>
              <a:t>.)</a:t>
            </a:r>
            <a:endParaRPr lang="ru-RU" sz="100" dirty="0"/>
          </a:p>
        </p:txBody>
      </p:sp>
      <p:sp>
        <p:nvSpPr>
          <p:cNvPr id="656" name="Прямоугольник 655"/>
          <p:cNvSpPr/>
          <p:nvPr/>
        </p:nvSpPr>
        <p:spPr>
          <a:xfrm>
            <a:off x="14953008" y="102932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Автаркия</a:t>
            </a:r>
            <a:endParaRPr lang="ru-RU" sz="600" dirty="0"/>
          </a:p>
        </p:txBody>
      </p:sp>
      <p:sp>
        <p:nvSpPr>
          <p:cNvPr id="657" name="Прямоугольник 656"/>
          <p:cNvSpPr/>
          <p:nvPr/>
        </p:nvSpPr>
        <p:spPr>
          <a:xfrm>
            <a:off x="17141566" y="1030454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Молодёжный фронт </a:t>
            </a:r>
            <a:r>
              <a:rPr lang="ru-RU" sz="200" dirty="0"/>
              <a:t>(Молодежный фронт был политико-административный орган , созданный в Испании в 1940 году , в качестве самостоятельной молодежной секции Традиционалистов Испанской фаланги и </a:t>
            </a:r>
            <a:r>
              <a:rPr lang="ru-RU" sz="200" dirty="0" err="1"/>
              <a:t>юнионистов</a:t>
            </a:r>
            <a:r>
              <a:rPr lang="ru-RU" sz="200" dirty="0"/>
              <a:t> национальных Атакующий советов , единственной политической партией , уполномоченное диктатуры генерала Франко (1936-1975).)</a:t>
            </a:r>
          </a:p>
        </p:txBody>
      </p:sp>
      <p:sp>
        <p:nvSpPr>
          <p:cNvPr id="660" name="Прямоугольник 659"/>
          <p:cNvSpPr/>
          <p:nvPr/>
        </p:nvSpPr>
        <p:spPr>
          <a:xfrm>
            <a:off x="13295061" y="95141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Реорганизация женской секции фаланги (</a:t>
            </a:r>
            <a:r>
              <a:rPr lang="en-US" sz="400" dirty="0" err="1"/>
              <a:t>Pilar</a:t>
            </a:r>
            <a:r>
              <a:rPr lang="en-US" sz="400" dirty="0"/>
              <a:t> Primo de </a:t>
            </a:r>
            <a:r>
              <a:rPr lang="en-US" sz="400" dirty="0" smtClean="0"/>
              <a:t>Rivera</a:t>
            </a:r>
            <a:r>
              <a:rPr lang="ru-RU" sz="400" dirty="0" smtClean="0"/>
              <a:t> </a:t>
            </a:r>
            <a:r>
              <a:rPr lang="ru-RU" sz="400" dirty="0"/>
              <a:t>как </a:t>
            </a:r>
            <a:r>
              <a:rPr lang="ru-RU" sz="400" dirty="0" smtClean="0"/>
              <a:t>советник, госпитали, и фактор населения) </a:t>
            </a:r>
            <a:r>
              <a:rPr lang="ru-RU" sz="100" dirty="0"/>
              <a:t>(После окончания Гражданской войны в конце 1939 г. была реорганизована органическая структура Женской секции. [ 16 ]</a:t>
            </a:r>
            <a:r>
              <a:rPr lang="ru-RU" sz="100" dirty="0" err="1"/>
              <a:t>Пилар</a:t>
            </a:r>
            <a:r>
              <a:rPr lang="ru-RU" sz="100" dirty="0"/>
              <a:t> </a:t>
            </a:r>
            <a:r>
              <a:rPr lang="ru-RU" sz="100" dirty="0" err="1"/>
              <a:t>Примо</a:t>
            </a:r>
            <a:r>
              <a:rPr lang="ru-RU" sz="100" dirty="0"/>
              <a:t> де Ривера организовала внутреннюю структуру Женской секции, разделив ее на несколько секций, которые также распространились на другие организации FET и JONS. Основными из них были: </a:t>
            </a:r>
            <a:r>
              <a:rPr lang="ru-RU" sz="100" dirty="0" err="1"/>
              <a:t>Hermandad</a:t>
            </a:r>
            <a:r>
              <a:rPr lang="ru-RU" sz="100" dirty="0"/>
              <a:t> </a:t>
            </a:r>
            <a:r>
              <a:rPr lang="ru-RU" sz="100" dirty="0" err="1"/>
              <a:t>de</a:t>
            </a:r>
            <a:r>
              <a:rPr lang="ru-RU" sz="100" dirty="0"/>
              <a:t> </a:t>
            </a:r>
            <a:r>
              <a:rPr lang="ru-RU" sz="100" dirty="0" err="1"/>
              <a:t>la</a:t>
            </a:r>
            <a:r>
              <a:rPr lang="ru-RU" sz="100" dirty="0"/>
              <a:t> </a:t>
            </a:r>
            <a:r>
              <a:rPr lang="ru-RU" sz="100" dirty="0" err="1"/>
              <a:t>Ciudad</a:t>
            </a:r>
            <a:r>
              <a:rPr lang="ru-RU" sz="100" dirty="0"/>
              <a:t> y </a:t>
            </a:r>
            <a:r>
              <a:rPr lang="ru-RU" sz="100" dirty="0" err="1"/>
              <a:t>el</a:t>
            </a:r>
            <a:r>
              <a:rPr lang="ru-RU" sz="100" dirty="0"/>
              <a:t> </a:t>
            </a:r>
            <a:r>
              <a:rPr lang="ru-RU" sz="100" dirty="0" err="1"/>
              <a:t>Campo</a:t>
            </a:r>
            <a:r>
              <a:rPr lang="ru-RU" sz="100" dirty="0"/>
              <a:t>, дипломатическая служба , женская секция Союза испанских университетов и женская секция Молодежного фронта . [ 17 ] Однако работа Социальной помощи приводила к периодическим столкновениям с католической церковью. [ 18 ]В январе 1945 года, после нескольких столкновений, ему удалось вырвать его женское отделение у Молодежного фронта и присоединить его к женской секции в качестве молодежной секции. [ 19 </a:t>
            </a:r>
            <a:r>
              <a:rPr lang="ru-RU" sz="100" dirty="0" smtClean="0"/>
              <a:t>])</a:t>
            </a:r>
            <a:endParaRPr lang="ru-RU" sz="100" dirty="0"/>
          </a:p>
        </p:txBody>
      </p:sp>
      <p:cxnSp>
        <p:nvCxnSpPr>
          <p:cNvPr id="661" name="Соединительная линия уступом 660"/>
          <p:cNvCxnSpPr>
            <a:stCxn id="357" idx="2"/>
            <a:endCxn id="660" idx="0"/>
          </p:cNvCxnSpPr>
          <p:nvPr/>
        </p:nvCxnSpPr>
        <p:spPr>
          <a:xfrm rot="5400000">
            <a:off x="14746677" y="8296496"/>
            <a:ext cx="229228" cy="2206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64" name="Соединительная линия уступом 663"/>
          <p:cNvCxnSpPr>
            <a:stCxn id="222" idx="2"/>
            <a:endCxn id="660" idx="0"/>
          </p:cNvCxnSpPr>
          <p:nvPr/>
        </p:nvCxnSpPr>
        <p:spPr>
          <a:xfrm rot="16200000" flipH="1">
            <a:off x="11706954" y="7462905"/>
            <a:ext cx="226971" cy="387556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70" name="Соединительная линия уступом 669"/>
          <p:cNvCxnSpPr>
            <a:stCxn id="343" idx="2"/>
            <a:endCxn id="655" idx="0"/>
          </p:cNvCxnSpPr>
          <p:nvPr/>
        </p:nvCxnSpPr>
        <p:spPr>
          <a:xfrm rot="5400000">
            <a:off x="14473764" y="9891684"/>
            <a:ext cx="235914" cy="560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3" name="Соединительная линия уступом 672"/>
          <p:cNvCxnSpPr>
            <a:stCxn id="348" idx="2"/>
            <a:endCxn id="656" idx="0"/>
          </p:cNvCxnSpPr>
          <p:nvPr/>
        </p:nvCxnSpPr>
        <p:spPr>
          <a:xfrm rot="5400000">
            <a:off x="15574142" y="9903032"/>
            <a:ext cx="232246" cy="548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6" name="Соединительная линия уступом 675"/>
          <p:cNvCxnSpPr>
            <a:stCxn id="348" idx="2"/>
            <a:endCxn id="358" idx="0"/>
          </p:cNvCxnSpPr>
          <p:nvPr/>
        </p:nvCxnSpPr>
        <p:spPr>
          <a:xfrm rot="16200000" flipH="1">
            <a:off x="16121888" y="9903471"/>
            <a:ext cx="231032" cy="5460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9" name="Соединительная линия уступом 678"/>
          <p:cNvCxnSpPr>
            <a:stCxn id="345" idx="2"/>
            <a:endCxn id="657" idx="0"/>
          </p:cNvCxnSpPr>
          <p:nvPr/>
        </p:nvCxnSpPr>
        <p:spPr>
          <a:xfrm rot="16200000" flipH="1">
            <a:off x="17205454" y="9905267"/>
            <a:ext cx="250366" cy="5481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82" name="Прямоугольник 681"/>
          <p:cNvSpPr/>
          <p:nvPr/>
        </p:nvSpPr>
        <p:spPr>
          <a:xfrm>
            <a:off x="16593375" y="11051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монархию</a:t>
            </a:r>
            <a:endParaRPr lang="ru-RU" sz="700" dirty="0"/>
          </a:p>
        </p:txBody>
      </p:sp>
      <p:sp>
        <p:nvSpPr>
          <p:cNvPr id="685" name="Прямоугольник 684"/>
          <p:cNvSpPr/>
          <p:nvPr/>
        </p:nvSpPr>
        <p:spPr>
          <a:xfrm>
            <a:off x="14396084" y="11053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Пожизненный диктатор</a:t>
            </a:r>
            <a:endParaRPr lang="ru-RU" sz="600" dirty="0"/>
          </a:p>
        </p:txBody>
      </p:sp>
      <p:cxnSp>
        <p:nvCxnSpPr>
          <p:cNvPr id="686" name="Прямая соединительная линия 685"/>
          <p:cNvCxnSpPr>
            <a:stCxn id="685" idx="3"/>
            <a:endCxn id="682" idx="1"/>
          </p:cNvCxnSpPr>
          <p:nvPr/>
        </p:nvCxnSpPr>
        <p:spPr>
          <a:xfrm flipV="1">
            <a:off x="15322409" y="11321450"/>
            <a:ext cx="1270966" cy="2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9" name="Соединительная линия уступом 688"/>
          <p:cNvCxnSpPr>
            <a:stCxn id="358" idx="2"/>
            <a:endCxn id="685" idx="0"/>
          </p:cNvCxnSpPr>
          <p:nvPr/>
        </p:nvCxnSpPr>
        <p:spPr>
          <a:xfrm rot="5400000">
            <a:off x="15574141" y="10117140"/>
            <a:ext cx="221416" cy="16512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2" name="Соединительная линия уступом 691"/>
          <p:cNvCxnSpPr>
            <a:stCxn id="358" idx="2"/>
            <a:endCxn id="682" idx="0"/>
          </p:cNvCxnSpPr>
          <p:nvPr/>
        </p:nvCxnSpPr>
        <p:spPr>
          <a:xfrm rot="16200000" flipH="1">
            <a:off x="16673786" y="10668698"/>
            <a:ext cx="219416" cy="546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95" name="Прямоугольник 694"/>
          <p:cNvSpPr/>
          <p:nvPr/>
        </p:nvSpPr>
        <p:spPr>
          <a:xfrm>
            <a:off x="16593374"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sp>
        <p:nvSpPr>
          <p:cNvPr id="696" name="Прямоугольник 695"/>
          <p:cNvSpPr/>
          <p:nvPr/>
        </p:nvSpPr>
        <p:spPr>
          <a:xfrm>
            <a:off x="1439608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Бронетанковый корпус (ваниль)</a:t>
            </a:r>
            <a:endParaRPr lang="ru-RU" sz="700" dirty="0"/>
          </a:p>
        </p:txBody>
      </p:sp>
      <p:cxnSp>
        <p:nvCxnSpPr>
          <p:cNvPr id="698" name="Прямая соединительная линия 697"/>
          <p:cNvCxnSpPr>
            <a:stCxn id="648" idx="3"/>
            <a:endCxn id="649" idx="1"/>
          </p:cNvCxnSpPr>
          <p:nvPr/>
        </p:nvCxnSpPr>
        <p:spPr>
          <a:xfrm>
            <a:off x="15326491" y="12081756"/>
            <a:ext cx="152640"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1" name="Прямая соединительная линия 700"/>
          <p:cNvCxnSpPr>
            <a:stCxn id="649" idx="3"/>
            <a:endCxn id="695" idx="1"/>
          </p:cNvCxnSpPr>
          <p:nvPr/>
        </p:nvCxnSpPr>
        <p:spPr>
          <a:xfrm flipV="1">
            <a:off x="16405456" y="12081756"/>
            <a:ext cx="187918"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4" name="Соединительная линия уступом 703"/>
          <p:cNvCxnSpPr>
            <a:stCxn id="685" idx="2"/>
            <a:endCxn id="649" idx="0"/>
          </p:cNvCxnSpPr>
          <p:nvPr/>
        </p:nvCxnSpPr>
        <p:spPr>
          <a:xfrm rot="16200000" flipH="1">
            <a:off x="15290665" y="11162031"/>
            <a:ext cx="220210" cy="108304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07" name="Соединительная линия уступом 706"/>
          <p:cNvCxnSpPr>
            <a:stCxn id="685" idx="2"/>
            <a:endCxn id="695" idx="0"/>
          </p:cNvCxnSpPr>
          <p:nvPr/>
        </p:nvCxnSpPr>
        <p:spPr>
          <a:xfrm rot="16200000" flipH="1">
            <a:off x="15848739" y="10603958"/>
            <a:ext cx="218306" cy="219729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0" name="Соединительная линия уступом 709"/>
          <p:cNvCxnSpPr>
            <a:stCxn id="682" idx="2"/>
            <a:endCxn id="648" idx="0"/>
          </p:cNvCxnSpPr>
          <p:nvPr/>
        </p:nvCxnSpPr>
        <p:spPr>
          <a:xfrm rot="5400000">
            <a:off x="15849781" y="10604999"/>
            <a:ext cx="220306" cy="21932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3" name="Соединительная линия уступом 712"/>
          <p:cNvCxnSpPr>
            <a:stCxn id="682" idx="2"/>
            <a:endCxn id="649" idx="0"/>
          </p:cNvCxnSpPr>
          <p:nvPr/>
        </p:nvCxnSpPr>
        <p:spPr>
          <a:xfrm rot="5400000">
            <a:off x="16388311" y="11145433"/>
            <a:ext cx="222210" cy="11142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6" name="Соединительная линия уступом 715"/>
          <p:cNvCxnSpPr>
            <a:stCxn id="682" idx="2"/>
            <a:endCxn id="695" idx="0"/>
          </p:cNvCxnSpPr>
          <p:nvPr/>
        </p:nvCxnSpPr>
        <p:spPr>
          <a:xfrm rot="5400000">
            <a:off x="16946385" y="11701603"/>
            <a:ext cx="220306" cy="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0" name="Соединительная линия уступом 719"/>
          <p:cNvCxnSpPr>
            <a:stCxn id="685" idx="2"/>
            <a:endCxn id="648" idx="0"/>
          </p:cNvCxnSpPr>
          <p:nvPr/>
        </p:nvCxnSpPr>
        <p:spPr>
          <a:xfrm rot="16200000" flipH="1">
            <a:off x="14752135" y="11700562"/>
            <a:ext cx="218306" cy="408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6" name="Соединительная линия уступом 725"/>
          <p:cNvCxnSpPr>
            <a:stCxn id="650" idx="2"/>
            <a:endCxn id="652" idx="0"/>
          </p:cNvCxnSpPr>
          <p:nvPr/>
        </p:nvCxnSpPr>
        <p:spPr>
          <a:xfrm rot="5400000">
            <a:off x="15551705" y="12978466"/>
            <a:ext cx="233207" cy="5479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9" name="Соединительная линия уступом 728"/>
          <p:cNvCxnSpPr>
            <a:stCxn id="650" idx="2"/>
            <a:endCxn id="651" idx="0"/>
          </p:cNvCxnSpPr>
          <p:nvPr/>
        </p:nvCxnSpPr>
        <p:spPr>
          <a:xfrm rot="16200000" flipH="1">
            <a:off x="16092857" y="12985288"/>
            <a:ext cx="233207" cy="5343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2" name="Прямая со стрелкой 731"/>
          <p:cNvCxnSpPr>
            <a:stCxn id="649" idx="2"/>
            <a:endCxn id="650" idx="0"/>
          </p:cNvCxnSpPr>
          <p:nvPr/>
        </p:nvCxnSpPr>
        <p:spPr>
          <a:xfrm>
            <a:off x="15942294" y="12353660"/>
            <a:ext cx="1" cy="2421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5" name="Прямоугольник 734"/>
          <p:cNvSpPr/>
          <p:nvPr/>
        </p:nvSpPr>
        <p:spPr>
          <a:xfrm>
            <a:off x="13260772"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фашистов (ваниль)</a:t>
            </a:r>
            <a:endParaRPr lang="ru-RU" sz="700" dirty="0"/>
          </a:p>
        </p:txBody>
      </p:sp>
      <p:cxnSp>
        <p:nvCxnSpPr>
          <p:cNvPr id="736" name="Соединительная линия уступом 735"/>
          <p:cNvCxnSpPr>
            <a:stCxn id="648" idx="2"/>
            <a:endCxn id="735" idx="0"/>
          </p:cNvCxnSpPr>
          <p:nvPr/>
        </p:nvCxnSpPr>
        <p:spPr>
          <a:xfrm rot="5400000">
            <a:off x="14167070" y="11908621"/>
            <a:ext cx="253125" cy="113939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9" name="Прямая со стрелкой 738"/>
          <p:cNvCxnSpPr>
            <a:stCxn id="648" idx="2"/>
            <a:endCxn id="696" idx="0"/>
          </p:cNvCxnSpPr>
          <p:nvPr/>
        </p:nvCxnSpPr>
        <p:spPr>
          <a:xfrm flipH="1">
            <a:off x="14859246" y="12351756"/>
            <a:ext cx="4083"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2" name="Прямоугольник 741"/>
          <p:cNvSpPr/>
          <p:nvPr/>
        </p:nvSpPr>
        <p:spPr>
          <a:xfrm>
            <a:off x="13830469"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Способствовать работе пиренейских грузовых перевозок (ваниль)</a:t>
            </a:r>
            <a:endParaRPr lang="ru-RU" sz="700" dirty="0"/>
          </a:p>
        </p:txBody>
      </p:sp>
      <p:sp>
        <p:nvSpPr>
          <p:cNvPr id="743" name="Прямоугольник 742"/>
          <p:cNvSpPr/>
          <p:nvPr/>
        </p:nvSpPr>
        <p:spPr>
          <a:xfrm>
            <a:off x="12721685"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судостроительный (ваниль)</a:t>
            </a:r>
            <a:endParaRPr lang="ru-RU" sz="700" dirty="0"/>
          </a:p>
        </p:txBody>
      </p:sp>
      <p:sp>
        <p:nvSpPr>
          <p:cNvPr id="744" name="Прямоугольник 743"/>
          <p:cNvSpPr/>
          <p:nvPr/>
        </p:nvSpPr>
        <p:spPr>
          <a:xfrm>
            <a:off x="13260772" y="141398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Поддержать военную промышленность (ваниль)</a:t>
            </a:r>
            <a:endParaRPr lang="ru-RU" sz="700" dirty="0"/>
          </a:p>
        </p:txBody>
      </p:sp>
      <p:cxnSp>
        <p:nvCxnSpPr>
          <p:cNvPr id="745" name="Соединительная линия уступом 744"/>
          <p:cNvCxnSpPr>
            <a:stCxn id="735" idx="2"/>
            <a:endCxn id="743" idx="0"/>
          </p:cNvCxnSpPr>
          <p:nvPr/>
        </p:nvCxnSpPr>
        <p:spPr>
          <a:xfrm rot="5400000">
            <a:off x="13345474" y="12984256"/>
            <a:ext cx="217836" cy="539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8" name="Соединительная линия уступом 747"/>
          <p:cNvCxnSpPr>
            <a:stCxn id="735" idx="2"/>
            <a:endCxn id="742" idx="0"/>
          </p:cNvCxnSpPr>
          <p:nvPr/>
        </p:nvCxnSpPr>
        <p:spPr>
          <a:xfrm rot="16200000" flipH="1">
            <a:off x="13899865" y="12968950"/>
            <a:ext cx="217836" cy="569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1" name="Прямая со стрелкой 750"/>
          <p:cNvCxnSpPr>
            <a:stCxn id="735" idx="2"/>
            <a:endCxn id="744" idx="0"/>
          </p:cNvCxnSpPr>
          <p:nvPr/>
        </p:nvCxnSpPr>
        <p:spPr>
          <a:xfrm>
            <a:off x="13723935" y="13144881"/>
            <a:ext cx="0" cy="9949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4" name="Прямоугольник 753"/>
          <p:cNvSpPr/>
          <p:nvPr/>
        </p:nvSpPr>
        <p:spPr>
          <a:xfrm>
            <a:off x="1659337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Испанские базы (ваниль)</a:t>
            </a:r>
            <a:endParaRPr lang="ru-RU" sz="700" dirty="0"/>
          </a:p>
        </p:txBody>
      </p:sp>
      <p:cxnSp>
        <p:nvCxnSpPr>
          <p:cNvPr id="755" name="Соединительная линия уступом 754"/>
          <p:cNvCxnSpPr>
            <a:stCxn id="363" idx="2"/>
            <a:endCxn id="654" idx="0"/>
          </p:cNvCxnSpPr>
          <p:nvPr/>
        </p:nvCxnSpPr>
        <p:spPr>
          <a:xfrm rot="16200000" flipH="1">
            <a:off x="17491534" y="7324215"/>
            <a:ext cx="222200" cy="10921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8" name="Прямая со стрелкой 757"/>
          <p:cNvCxnSpPr>
            <a:stCxn id="363" idx="2"/>
            <a:endCxn id="653" idx="0"/>
          </p:cNvCxnSpPr>
          <p:nvPr/>
        </p:nvCxnSpPr>
        <p:spPr>
          <a:xfrm flipH="1">
            <a:off x="17056539" y="7759203"/>
            <a:ext cx="7" cy="21865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61" name="Прямая со стрелкой 760"/>
          <p:cNvCxnSpPr>
            <a:stCxn id="695" idx="2"/>
            <a:endCxn id="754" idx="0"/>
          </p:cNvCxnSpPr>
          <p:nvPr/>
        </p:nvCxnSpPr>
        <p:spPr>
          <a:xfrm flipH="1">
            <a:off x="17056536" y="12351756"/>
            <a:ext cx="1"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64" name="Прямоугольник 763"/>
          <p:cNvSpPr/>
          <p:nvPr/>
        </p:nvSpPr>
        <p:spPr>
          <a:xfrm>
            <a:off x="17685558"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капиталистов (ваниль)</a:t>
            </a:r>
            <a:endParaRPr lang="ru-RU" sz="700" dirty="0"/>
          </a:p>
        </p:txBody>
      </p:sp>
      <p:sp>
        <p:nvSpPr>
          <p:cNvPr id="765" name="Прямоугольник 764"/>
          <p:cNvSpPr/>
          <p:nvPr/>
        </p:nvSpPr>
        <p:spPr>
          <a:xfrm>
            <a:off x="17141566" y="1336451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Повысить уровень жизни (ваниль)</a:t>
            </a:r>
            <a:endParaRPr lang="ru-RU" sz="700" dirty="0"/>
          </a:p>
        </p:txBody>
      </p:sp>
      <p:sp>
        <p:nvSpPr>
          <p:cNvPr id="766" name="Прямоугольник 765"/>
          <p:cNvSpPr/>
          <p:nvPr/>
        </p:nvSpPr>
        <p:spPr>
          <a:xfrm>
            <a:off x="18269668" y="133686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Развитие внутренней промышленности (ваниль)</a:t>
            </a:r>
            <a:endParaRPr lang="ru-RU" sz="700" dirty="0"/>
          </a:p>
        </p:txBody>
      </p:sp>
      <p:sp>
        <p:nvSpPr>
          <p:cNvPr id="767" name="Прямоугольник 766"/>
          <p:cNvSpPr/>
          <p:nvPr/>
        </p:nvSpPr>
        <p:spPr>
          <a:xfrm>
            <a:off x="17685558" y="1412414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Испанское чудо (ваниль)</a:t>
            </a:r>
            <a:endParaRPr lang="ru-RU" sz="700" dirty="0"/>
          </a:p>
        </p:txBody>
      </p:sp>
      <p:cxnSp>
        <p:nvCxnSpPr>
          <p:cNvPr id="768" name="Соединительная линия уступом 767"/>
          <p:cNvCxnSpPr>
            <a:stCxn id="695" idx="2"/>
            <a:endCxn id="764" idx="0"/>
          </p:cNvCxnSpPr>
          <p:nvPr/>
        </p:nvCxnSpPr>
        <p:spPr>
          <a:xfrm rot="16200000" flipH="1">
            <a:off x="17476067" y="11932226"/>
            <a:ext cx="253125" cy="109218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1" name="Соединительная линия уступом 770"/>
          <p:cNvCxnSpPr>
            <a:stCxn id="764" idx="2"/>
            <a:endCxn id="766" idx="0"/>
          </p:cNvCxnSpPr>
          <p:nvPr/>
        </p:nvCxnSpPr>
        <p:spPr>
          <a:xfrm rot="16200000" flipH="1">
            <a:off x="18328903" y="12964699"/>
            <a:ext cx="223746"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4" name="Соединительная линия уступом 773"/>
          <p:cNvCxnSpPr>
            <a:stCxn id="764" idx="2"/>
            <a:endCxn id="765" idx="0"/>
          </p:cNvCxnSpPr>
          <p:nvPr/>
        </p:nvCxnSpPr>
        <p:spPr>
          <a:xfrm rot="5400000">
            <a:off x="17766910" y="1298270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8" name="Соединительная линия уступом 777"/>
          <p:cNvCxnSpPr>
            <a:stCxn id="766" idx="2"/>
            <a:endCxn id="767" idx="0"/>
          </p:cNvCxnSpPr>
          <p:nvPr/>
        </p:nvCxnSpPr>
        <p:spPr>
          <a:xfrm rot="5400000">
            <a:off x="18333019" y="13724329"/>
            <a:ext cx="215514"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0" name="Соединительная линия уступом 779"/>
          <p:cNvCxnSpPr>
            <a:stCxn id="765" idx="2"/>
            <a:endCxn id="767" idx="0"/>
          </p:cNvCxnSpPr>
          <p:nvPr/>
        </p:nvCxnSpPr>
        <p:spPr>
          <a:xfrm rot="16200000" flipH="1">
            <a:off x="17766910" y="1374233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4" name="Соединительная линия уступом 783"/>
          <p:cNvCxnSpPr>
            <a:stCxn id="358" idx="2"/>
            <a:endCxn id="787" idx="0"/>
          </p:cNvCxnSpPr>
          <p:nvPr/>
        </p:nvCxnSpPr>
        <p:spPr>
          <a:xfrm rot="16200000" flipH="1">
            <a:off x="17790333" y="9552151"/>
            <a:ext cx="216866" cy="27766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7" name="Прямоугольник 786"/>
          <p:cNvSpPr/>
          <p:nvPr/>
        </p:nvSpPr>
        <p:spPr>
          <a:xfrm>
            <a:off x="18823919" y="1104890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Искоренить маки (ваниль)</a:t>
            </a:r>
            <a:endParaRPr lang="ru-RU" sz="700" dirty="0"/>
          </a:p>
        </p:txBody>
      </p:sp>
      <p:sp>
        <p:nvSpPr>
          <p:cNvPr id="789" name="Прямоугольник 788"/>
          <p:cNvSpPr/>
          <p:nvPr/>
        </p:nvSpPr>
        <p:spPr>
          <a:xfrm>
            <a:off x="17707615" y="118183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Танжерский</a:t>
            </a:r>
            <a:r>
              <a:rPr lang="ru-RU" sz="700" dirty="0" smtClean="0"/>
              <a:t> анклав (ваниль)</a:t>
            </a:r>
            <a:endParaRPr lang="ru-RU" sz="700" dirty="0"/>
          </a:p>
        </p:txBody>
      </p:sp>
      <p:sp>
        <p:nvSpPr>
          <p:cNvPr id="790" name="Прямоугольник 789"/>
          <p:cNvSpPr/>
          <p:nvPr/>
        </p:nvSpPr>
        <p:spPr>
          <a:xfrm>
            <a:off x="18821855" y="118053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стратегических бомбардировок (ваниль)</a:t>
            </a:r>
            <a:endParaRPr lang="ru-RU" sz="700" dirty="0"/>
          </a:p>
        </p:txBody>
      </p:sp>
      <p:sp>
        <p:nvSpPr>
          <p:cNvPr id="791" name="Прямоугольник 790"/>
          <p:cNvSpPr/>
          <p:nvPr/>
        </p:nvSpPr>
        <p:spPr>
          <a:xfrm>
            <a:off x="18821855" y="1259584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вторжения с моря (ваниль)</a:t>
            </a:r>
            <a:endParaRPr lang="ru-RU" sz="700" dirty="0"/>
          </a:p>
        </p:txBody>
      </p:sp>
      <p:cxnSp>
        <p:nvCxnSpPr>
          <p:cNvPr id="793" name="Соединительная линия уступом 792"/>
          <p:cNvCxnSpPr>
            <a:stCxn id="787" idx="2"/>
            <a:endCxn id="789" idx="0"/>
          </p:cNvCxnSpPr>
          <p:nvPr/>
        </p:nvCxnSpPr>
        <p:spPr>
          <a:xfrm rot="5400000">
            <a:off x="18614230" y="11145448"/>
            <a:ext cx="229401" cy="11163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6" name="Прямоугольник 795"/>
          <p:cNvSpPr/>
          <p:nvPr/>
        </p:nvSpPr>
        <p:spPr>
          <a:xfrm>
            <a:off x="19936094" y="1181338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Потребовать французскую (ваниль)</a:t>
            </a:r>
            <a:endParaRPr lang="ru-RU" sz="700" dirty="0"/>
          </a:p>
        </p:txBody>
      </p:sp>
      <p:sp>
        <p:nvSpPr>
          <p:cNvPr id="797" name="Прямоугольник 796"/>
          <p:cNvSpPr/>
          <p:nvPr/>
        </p:nvSpPr>
        <p:spPr>
          <a:xfrm>
            <a:off x="19936094" y="1258550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Отвоевать </a:t>
            </a:r>
            <a:r>
              <a:rPr lang="ru-RU" sz="700" dirty="0" err="1" smtClean="0"/>
              <a:t>Гибраалтар</a:t>
            </a:r>
            <a:r>
              <a:rPr lang="ru-RU" sz="700" dirty="0" smtClean="0"/>
              <a:t> (ваниль)</a:t>
            </a:r>
            <a:endParaRPr lang="ru-RU" sz="700" dirty="0"/>
          </a:p>
        </p:txBody>
      </p:sp>
      <p:sp>
        <p:nvSpPr>
          <p:cNvPr id="798" name="Прямоугольник 797"/>
          <p:cNvSpPr/>
          <p:nvPr/>
        </p:nvSpPr>
        <p:spPr>
          <a:xfrm>
            <a:off x="19397770" y="1335761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Заявить претензию на западную Африку (ваниль)</a:t>
            </a:r>
            <a:endParaRPr lang="ru-RU" sz="700" dirty="0"/>
          </a:p>
        </p:txBody>
      </p:sp>
      <p:cxnSp>
        <p:nvCxnSpPr>
          <p:cNvPr id="799" name="Соединительная линия уступом 798"/>
          <p:cNvCxnSpPr>
            <a:stCxn id="787" idx="2"/>
            <a:endCxn id="796" idx="0"/>
          </p:cNvCxnSpPr>
          <p:nvPr/>
        </p:nvCxnSpPr>
        <p:spPr>
          <a:xfrm rot="16200000" flipH="1">
            <a:off x="19730926" y="11145055"/>
            <a:ext cx="224486" cy="11121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2" name="Соединительная линия уступом 801"/>
          <p:cNvCxnSpPr>
            <a:stCxn id="787" idx="2"/>
            <a:endCxn id="798" idx="0"/>
          </p:cNvCxnSpPr>
          <p:nvPr/>
        </p:nvCxnSpPr>
        <p:spPr>
          <a:xfrm rot="16200000" flipH="1">
            <a:off x="18689648" y="12186333"/>
            <a:ext cx="1768719" cy="573851"/>
          </a:xfrm>
          <a:prstGeom prst="bentConnector3">
            <a:avLst>
              <a:gd name="adj1" fmla="val 653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7" name="Прямая со стрелкой 806"/>
          <p:cNvCxnSpPr>
            <a:stCxn id="790" idx="2"/>
            <a:endCxn id="791" idx="0"/>
          </p:cNvCxnSpPr>
          <p:nvPr/>
        </p:nvCxnSpPr>
        <p:spPr>
          <a:xfrm>
            <a:off x="19285018" y="12345323"/>
            <a:ext cx="0" cy="2505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0" name="Прямая со стрелкой 809"/>
          <p:cNvCxnSpPr>
            <a:stCxn id="796" idx="2"/>
            <a:endCxn id="797" idx="0"/>
          </p:cNvCxnSpPr>
          <p:nvPr/>
        </p:nvCxnSpPr>
        <p:spPr>
          <a:xfrm>
            <a:off x="20399257" y="12353386"/>
            <a:ext cx="0" cy="2321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4" name="Прямоугольник 813"/>
          <p:cNvSpPr/>
          <p:nvPr/>
        </p:nvSpPr>
        <p:spPr>
          <a:xfrm>
            <a:off x="17139466" y="87430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Синтез </a:t>
            </a:r>
            <a:r>
              <a:rPr lang="ru-RU" sz="600" dirty="0" err="1" smtClean="0"/>
              <a:t>фалангизма</a:t>
            </a:r>
            <a:r>
              <a:rPr lang="ru-RU" sz="600" dirty="0" smtClean="0"/>
              <a:t> и капитализма (наше)</a:t>
            </a:r>
            <a:endParaRPr lang="ru-RU" sz="600" dirty="0"/>
          </a:p>
        </p:txBody>
      </p:sp>
      <p:cxnSp>
        <p:nvCxnSpPr>
          <p:cNvPr id="815" name="Соединительная линия уступом 814"/>
          <p:cNvCxnSpPr>
            <a:stCxn id="363" idx="2"/>
            <a:endCxn id="814" idx="0"/>
          </p:cNvCxnSpPr>
          <p:nvPr/>
        </p:nvCxnSpPr>
        <p:spPr>
          <a:xfrm rot="16200000" flipH="1">
            <a:off x="16837679" y="7978069"/>
            <a:ext cx="983817" cy="546083"/>
          </a:xfrm>
          <a:prstGeom prst="bentConnector3">
            <a:avLst>
              <a:gd name="adj1" fmla="val 11188"/>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9" name="Прямоугольник 818"/>
          <p:cNvSpPr/>
          <p:nvPr/>
        </p:nvSpPr>
        <p:spPr>
          <a:xfrm>
            <a:off x="3161186" y="29716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0" dirty="0"/>
              <a:t>Между тем экономическая ситуация не улучшилась в основном из-за проводившейся катастрофической автаркической и интервенционистской экономической политики . [ 53 ] В результате было жутким распределением производственных ресурсов, а также доказательство неисправной системы в том , что сразу же появилось, вне регулируемого рынка (и рационов </a:t>
            </a:r>
            <a:r>
              <a:rPr lang="ru-RU" sz="100" dirty="0" err="1"/>
              <a:t>картов</a:t>
            </a:r>
            <a:r>
              <a:rPr lang="ru-RU" sz="100" dirty="0"/>
              <a:t> ), черный рынка, известные как " черный рынок », к которой продукты были распределены по каналам, так как там они достигли более высоких цен. [ 54 ]</a:t>
            </a:r>
            <a:br>
              <a:rPr lang="ru-RU" sz="100" dirty="0"/>
            </a:br>
            <a:r>
              <a:rPr lang="ru-RU" sz="100" dirty="0"/>
              <a:t>Таким образом, применение автаркической и интервенционистской политики на службе «военного имперского государства» вызвало «глубокую экономическую депрессию, которая длилась более десяти лет». [ 55 ] Произошел резкий спад сельскохозяйственного производства, который вызвал очень серьезный голод [ 55 ], и только когда во второй половине 1940-х годов дефицит стал катастрофическим, генерал Франко разрешил импорт продуктов питания, так что только благодаря Аргентине и Американская пшеница, Испания была спасена от тотальной продовольственной катастрофы. [ 56 ]</a:t>
            </a:r>
            <a:br>
              <a:rPr lang="ru-RU" sz="100" dirty="0"/>
            </a:br>
            <a:r>
              <a:rPr lang="ru-RU" sz="100" dirty="0"/>
              <a:t>Ухудшились условия жизни и труда поденщиков, бедных крестьян, промышленных рабочих и обслуживающего персонала, резко снизилась реальная заработная плата. [ 57 ] Процесс индустриализации, который Испания переживала со второго десятилетия двадцатого века, был прерван, и восстановить промышленный уровень 1935 года можно было только через пятнадцать лет после окончания войны, в 1955 году. [ 58 ] Он выстрелил. рост инфляции из-за большого дефицита бюджета, финансируемого за счет выпуска залогового долга, который был взят на себя частными банками, которые могли немедленно преобразовать его в наличные (</a:t>
            </a:r>
            <a:r>
              <a:rPr lang="ru-RU" sz="100" dirty="0" err="1"/>
              <a:t>монетизировать</a:t>
            </a:r>
            <a:r>
              <a:rPr lang="ru-RU" sz="100" dirty="0"/>
              <a:t>) в Банке Испании. [ 59] Историк экономики Карлос </a:t>
            </a:r>
            <a:r>
              <a:rPr lang="ru-RU" sz="100" dirty="0" err="1"/>
              <a:t>Барсиела</a:t>
            </a:r>
            <a:r>
              <a:rPr lang="ru-RU" sz="100" dirty="0"/>
              <a:t>, подводя итоги лет автаркии Франко, подчеркнул, что «потребление населения, включая предметы первой необходимости, резко упало, а голод вызвал у миллионов испанцев» [ 60 ], и поэтому делает вывод, что «потребление населения, включая предметы первой необходимости, резко упало». эволюция испанской экономики в 1940-х годах была катастрофической ». [ 61 ]</a:t>
            </a:r>
          </a:p>
        </p:txBody>
      </p:sp>
      <p:cxnSp>
        <p:nvCxnSpPr>
          <p:cNvPr id="820" name="Соединительная линия уступом 819"/>
          <p:cNvCxnSpPr>
            <a:stCxn id="635" idx="2"/>
            <a:endCxn id="591" idx="0"/>
          </p:cNvCxnSpPr>
          <p:nvPr/>
        </p:nvCxnSpPr>
        <p:spPr>
          <a:xfrm rot="5400000">
            <a:off x="22990915" y="-10498606"/>
            <a:ext cx="209040" cy="2745122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3" name="Соединительная линия уступом 822"/>
          <p:cNvCxnSpPr>
            <a:stCxn id="635" idx="2"/>
            <a:endCxn id="592" idx="0"/>
          </p:cNvCxnSpPr>
          <p:nvPr/>
        </p:nvCxnSpPr>
        <p:spPr>
          <a:xfrm rot="5400000">
            <a:off x="23549984" y="-9930543"/>
            <a:ext cx="218035" cy="2632409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6" name="Соединительная линия уступом 825"/>
          <p:cNvCxnSpPr>
            <a:stCxn id="635" idx="2"/>
            <a:endCxn id="640" idx="0"/>
          </p:cNvCxnSpPr>
          <p:nvPr/>
        </p:nvCxnSpPr>
        <p:spPr>
          <a:xfrm rot="5400000">
            <a:off x="24112705" y="-9372640"/>
            <a:ext cx="213217" cy="2520347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63" name="Соединительная линия уступом 124"/>
          <p:cNvCxnSpPr>
            <a:stCxn id="156" idx="2"/>
            <a:endCxn id="189" idx="0"/>
          </p:cNvCxnSpPr>
          <p:nvPr/>
        </p:nvCxnSpPr>
        <p:spPr>
          <a:xfrm rot="16200000" flipH="1">
            <a:off x="20338824" y="10398072"/>
            <a:ext cx="260479" cy="10541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18" name="Прямоугольник 617"/>
          <p:cNvSpPr/>
          <p:nvPr/>
        </p:nvSpPr>
        <p:spPr>
          <a:xfrm>
            <a:off x="35239951"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христианской цивилизации</a:t>
            </a:r>
            <a:endParaRPr lang="ru-RU" sz="700" dirty="0"/>
          </a:p>
        </p:txBody>
      </p:sp>
      <p:sp>
        <p:nvSpPr>
          <p:cNvPr id="627" name="Прямоугольник 626"/>
          <p:cNvSpPr/>
          <p:nvPr/>
        </p:nvSpPr>
        <p:spPr>
          <a:xfrm>
            <a:off x="36357884" y="338921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военного положения</a:t>
            </a:r>
            <a:endParaRPr lang="ru-RU" sz="700" dirty="0"/>
          </a:p>
        </p:txBody>
      </p:sp>
      <p:sp>
        <p:nvSpPr>
          <p:cNvPr id="628" name="Прямоугольник 627"/>
          <p:cNvSpPr/>
          <p:nvPr/>
        </p:nvSpPr>
        <p:spPr>
          <a:xfrm>
            <a:off x="37475816"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Молодёжь </a:t>
            </a:r>
            <a:r>
              <a:rPr lang="ru-RU" sz="700" dirty="0"/>
              <a:t>народного </a:t>
            </a:r>
            <a:r>
              <a:rPr lang="ru-RU" sz="700" dirty="0" smtClean="0"/>
              <a:t>действия </a:t>
            </a:r>
            <a:r>
              <a:rPr lang="ru-RU" sz="200" dirty="0" smtClean="0"/>
              <a:t>(</a:t>
            </a:r>
            <a:r>
              <a:rPr lang="en-US" sz="200" dirty="0" smtClean="0"/>
              <a:t>José </a:t>
            </a:r>
            <a:r>
              <a:rPr lang="en-US" sz="200" dirty="0" err="1"/>
              <a:t>María</a:t>
            </a:r>
            <a:r>
              <a:rPr lang="en-US" sz="200" dirty="0"/>
              <a:t> Pérez de </a:t>
            </a:r>
            <a:r>
              <a:rPr lang="en-US" sz="200" dirty="0" err="1" smtClean="0"/>
              <a:t>Laborda</a:t>
            </a:r>
            <a:r>
              <a:rPr lang="ru-RU" sz="200" dirty="0" smtClean="0"/>
              <a:t>как советник) </a:t>
            </a:r>
            <a:r>
              <a:rPr lang="ru-RU" sz="200" dirty="0"/>
              <a:t>(были испанская молодежная организация с идеологией правого, первый из партии Народного действия (AP), а позднее, от Испанской конфедерации автономных прав (CEDA). [ 4 ] Его члены были широко известны как «Зеленые рубашки». [ 5 </a:t>
            </a:r>
            <a:r>
              <a:rPr lang="ru-RU" sz="200" dirty="0" smtClean="0"/>
              <a:t>],)</a:t>
            </a:r>
            <a:endParaRPr lang="ru-RU" sz="200" dirty="0"/>
          </a:p>
        </p:txBody>
      </p:sp>
      <p:sp>
        <p:nvSpPr>
          <p:cNvPr id="629" name="Прямоугольник 628"/>
          <p:cNvSpPr/>
          <p:nvPr/>
        </p:nvSpPr>
        <p:spPr>
          <a:xfrm>
            <a:off x="35239950" y="49123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a:t>
            </a:r>
            <a:r>
              <a:rPr lang="ru-RU" sz="700" dirty="0"/>
              <a:t>католические институты </a:t>
            </a:r>
            <a:r>
              <a:rPr lang="ru-RU" sz="100" dirty="0"/>
              <a:t>(Общим фактором этих партий был их особый интерес к клерикальным вопросам и их неприятие реформ, которые были предприняты в этих вопросах в первом законодательном органе Республики: </a:t>
            </a:r>
            <a:r>
              <a:rPr lang="ru-RU" sz="100" dirty="0" err="1"/>
              <a:t>секуляризм</a:t>
            </a:r>
            <a:r>
              <a:rPr lang="ru-RU" sz="100" dirty="0"/>
              <a:t> государства с разделением властей, церковью и государством, реформа учение, которое запрещало религиозные символы в школах и другие второстепенные вопросы духовного характера, но которые они считали особенно важными. Они были особенно чувствительны к общественным беспорядкам, закончившимся поджогом церквей и монастырей. CEDA удалось стать самой важной партией справа, достигнув почти 700 000 членов. Это проникновение в общество, превратившее его в массовую партию, было достигнуто с использованием в основном католических организаций.)</a:t>
            </a:r>
          </a:p>
        </p:txBody>
      </p:sp>
      <p:sp>
        <p:nvSpPr>
          <p:cNvPr id="632" name="Прямоугольник 631"/>
          <p:cNvSpPr/>
          <p:nvPr/>
        </p:nvSpPr>
        <p:spPr>
          <a:xfrm>
            <a:off x="33033954"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Обострение культа </a:t>
            </a:r>
            <a:r>
              <a:rPr lang="ru-RU" sz="700" dirty="0"/>
              <a:t>личности </a:t>
            </a:r>
            <a:r>
              <a:rPr lang="ru-RU" sz="100" dirty="0"/>
              <a:t>(В результате этого опыта CEDA приняло обострение культа личности лидера в своих кампаниях и предвыборных мероприятиях, воспроизводя изображение </a:t>
            </a:r>
            <a:r>
              <a:rPr lang="ru-RU" sz="100" dirty="0" err="1"/>
              <a:t>Хиль-Роблеса</a:t>
            </a:r>
            <a:r>
              <a:rPr lang="ru-RU" sz="100" dirty="0"/>
              <a:t> на больших плакатах, таких как тот, который был выставлен на площади </a:t>
            </a:r>
            <a:r>
              <a:rPr lang="ru-RU" sz="100" dirty="0" err="1"/>
              <a:t>Пуэрта</a:t>
            </a:r>
            <a:r>
              <a:rPr lang="ru-RU" sz="100" dirty="0"/>
              <a:t>-</a:t>
            </a:r>
            <a:r>
              <a:rPr lang="ru-RU" sz="100" dirty="0" err="1"/>
              <a:t>дель</a:t>
            </a:r>
            <a:r>
              <a:rPr lang="ru-RU" sz="100" dirty="0"/>
              <a:t>-Соль в Мадриде во время кампании 1936 года. , до этого никогда не видел в Испании</a:t>
            </a:r>
            <a:r>
              <a:rPr lang="ru-RU" sz="100" dirty="0" smtClean="0"/>
              <a:t>.)</a:t>
            </a:r>
            <a:endParaRPr lang="ru-RU" sz="100" dirty="0"/>
          </a:p>
        </p:txBody>
      </p:sp>
      <p:sp>
        <p:nvSpPr>
          <p:cNvPr id="633" name="Прямоугольник 632"/>
          <p:cNvSpPr/>
          <p:nvPr/>
        </p:nvSpPr>
        <p:spPr>
          <a:xfrm>
            <a:off x="35801875"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коммунизму</a:t>
            </a:r>
            <a:endParaRPr lang="ru-RU" sz="700" dirty="0"/>
          </a:p>
        </p:txBody>
      </p:sp>
      <p:sp>
        <p:nvSpPr>
          <p:cNvPr id="634" name="Прямоугольник 633"/>
          <p:cNvSpPr/>
          <p:nvPr/>
        </p:nvSpPr>
        <p:spPr>
          <a:xfrm>
            <a:off x="36922753"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власти олигархии (наше)</a:t>
            </a:r>
            <a:endParaRPr lang="ru-RU" sz="700" dirty="0"/>
          </a:p>
        </p:txBody>
      </p:sp>
      <p:sp>
        <p:nvSpPr>
          <p:cNvPr id="637" name="Прямоугольник 636"/>
          <p:cNvSpPr/>
          <p:nvPr/>
        </p:nvSpPr>
        <p:spPr>
          <a:xfrm>
            <a:off x="38047932" y="41044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Подготовка к захватническим </a:t>
            </a:r>
            <a:r>
              <a:rPr lang="ru-RU" sz="700" dirty="0" smtClean="0"/>
              <a:t>войнам</a:t>
            </a:r>
            <a:endParaRPr lang="ru-RU" sz="700" dirty="0"/>
          </a:p>
        </p:txBody>
      </p:sp>
      <p:sp>
        <p:nvSpPr>
          <p:cNvPr id="638" name="Прямоугольник 637"/>
          <p:cNvSpPr/>
          <p:nvPr/>
        </p:nvSpPr>
        <p:spPr>
          <a:xfrm>
            <a:off x="34649362"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католическое учения в колониях</a:t>
            </a:r>
            <a:endParaRPr lang="ru-RU" sz="700" dirty="0"/>
          </a:p>
        </p:txBody>
      </p:sp>
      <p:sp>
        <p:nvSpPr>
          <p:cNvPr id="639" name="Прямоугольник 638"/>
          <p:cNvSpPr/>
          <p:nvPr/>
        </p:nvSpPr>
        <p:spPr>
          <a:xfrm>
            <a:off x="36358779"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Радикальная Республиканская партия </a:t>
            </a:r>
            <a:r>
              <a:rPr lang="ru-RU" sz="600" dirty="0" smtClean="0"/>
              <a:t>(не выучен фокус на гонение масонов)</a:t>
            </a:r>
            <a:endParaRPr lang="ru-RU" sz="600" dirty="0"/>
          </a:p>
        </p:txBody>
      </p:sp>
      <p:sp>
        <p:nvSpPr>
          <p:cNvPr id="645" name="Прямоугольник 644"/>
          <p:cNvSpPr/>
          <p:nvPr/>
        </p:nvSpPr>
        <p:spPr>
          <a:xfrm>
            <a:off x="36922753"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масонству</a:t>
            </a:r>
            <a:endParaRPr lang="ru-RU" sz="700" dirty="0"/>
          </a:p>
        </p:txBody>
      </p:sp>
      <p:sp>
        <p:nvSpPr>
          <p:cNvPr id="646" name="Прямоугольник 645"/>
          <p:cNvSpPr/>
          <p:nvPr/>
        </p:nvSpPr>
        <p:spPr>
          <a:xfrm>
            <a:off x="36357883" y="6423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Органическая демократия</a:t>
            </a:r>
            <a:endParaRPr lang="ru-RU" sz="700" dirty="0"/>
          </a:p>
        </p:txBody>
      </p:sp>
      <p:sp>
        <p:nvSpPr>
          <p:cNvPr id="647" name="Прямоугольник 646"/>
          <p:cNvSpPr/>
          <p:nvPr/>
        </p:nvSpPr>
        <p:spPr>
          <a:xfrm>
            <a:off x="37475816"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помещикам (наше)</a:t>
            </a:r>
            <a:endParaRPr lang="ru-RU" sz="700" dirty="0"/>
          </a:p>
        </p:txBody>
      </p:sp>
      <p:cxnSp>
        <p:nvCxnSpPr>
          <p:cNvPr id="659" name="Соединительная линия уступом 658"/>
          <p:cNvCxnSpPr>
            <a:stCxn id="635" idx="2"/>
            <a:endCxn id="618" idx="0"/>
          </p:cNvCxnSpPr>
          <p:nvPr/>
        </p:nvCxnSpPr>
        <p:spPr>
          <a:xfrm rot="5400000">
            <a:off x="36126141" y="2699462"/>
            <a:ext cx="271883" cy="11179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2" name="Соединительная линия уступом 661"/>
          <p:cNvCxnSpPr>
            <a:stCxn id="635" idx="2"/>
            <a:endCxn id="628" idx="0"/>
          </p:cNvCxnSpPr>
          <p:nvPr/>
        </p:nvCxnSpPr>
        <p:spPr>
          <a:xfrm rot="16200000" flipH="1">
            <a:off x="37244073" y="2699464"/>
            <a:ext cx="271883" cy="11179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5" name="Соединительная линия уступом 664"/>
          <p:cNvCxnSpPr>
            <a:stCxn id="627" idx="2"/>
            <a:endCxn id="633" idx="0"/>
          </p:cNvCxnSpPr>
          <p:nvPr/>
        </p:nvCxnSpPr>
        <p:spPr>
          <a:xfrm rot="5400000">
            <a:off x="36448347" y="3745910"/>
            <a:ext cx="189392" cy="55600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6" name="Соединительная линия уступом 665"/>
          <p:cNvCxnSpPr>
            <a:stCxn id="618" idx="2"/>
            <a:endCxn id="633" idx="0"/>
          </p:cNvCxnSpPr>
          <p:nvPr/>
        </p:nvCxnSpPr>
        <p:spPr>
          <a:xfrm rot="16200000" flipH="1">
            <a:off x="35891957" y="3745528"/>
            <a:ext cx="184239" cy="56192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7" name="Соединительная линия уступом 666"/>
          <p:cNvCxnSpPr>
            <a:stCxn id="628" idx="2"/>
            <a:endCxn id="645" idx="0"/>
          </p:cNvCxnSpPr>
          <p:nvPr/>
        </p:nvCxnSpPr>
        <p:spPr>
          <a:xfrm rot="5400000">
            <a:off x="37570329" y="3749959"/>
            <a:ext cx="184239"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8" name="Соединительная линия уступом 667"/>
          <p:cNvCxnSpPr>
            <a:stCxn id="627" idx="2"/>
            <a:endCxn id="645" idx="0"/>
          </p:cNvCxnSpPr>
          <p:nvPr/>
        </p:nvCxnSpPr>
        <p:spPr>
          <a:xfrm rot="16200000" flipH="1">
            <a:off x="37008785" y="3741479"/>
            <a:ext cx="189392" cy="5648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9" name="Прямая со стрелкой 668"/>
          <p:cNvCxnSpPr>
            <a:stCxn id="708" idx="2"/>
            <a:endCxn id="646" idx="0"/>
          </p:cNvCxnSpPr>
          <p:nvPr/>
        </p:nvCxnSpPr>
        <p:spPr>
          <a:xfrm flipH="1">
            <a:off x="36821046" y="5458884"/>
            <a:ext cx="1177" cy="9649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1" name="Прямая со стрелкой 670"/>
          <p:cNvCxnSpPr>
            <a:stCxn id="635" idx="2"/>
            <a:endCxn id="627" idx="0"/>
          </p:cNvCxnSpPr>
          <p:nvPr/>
        </p:nvCxnSpPr>
        <p:spPr>
          <a:xfrm flipH="1">
            <a:off x="36821047" y="3122488"/>
            <a:ext cx="2" cy="2667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2" name="Прямая со стрелкой 671"/>
          <p:cNvCxnSpPr>
            <a:stCxn id="618" idx="2"/>
            <a:endCxn id="629" idx="0"/>
          </p:cNvCxnSpPr>
          <p:nvPr/>
        </p:nvCxnSpPr>
        <p:spPr>
          <a:xfrm flipH="1">
            <a:off x="35703113" y="3934371"/>
            <a:ext cx="1" cy="9779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4" name="Прямая со стрелкой 673"/>
          <p:cNvCxnSpPr>
            <a:stCxn id="628" idx="2"/>
            <a:endCxn id="647" idx="0"/>
          </p:cNvCxnSpPr>
          <p:nvPr/>
        </p:nvCxnSpPr>
        <p:spPr>
          <a:xfrm>
            <a:off x="37938979" y="3934371"/>
            <a:ext cx="0" cy="9845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5" name="Прямая соединительная линия 674"/>
          <p:cNvCxnSpPr>
            <a:stCxn id="111" idx="3"/>
            <a:endCxn id="632" idx="1"/>
          </p:cNvCxnSpPr>
          <p:nvPr/>
        </p:nvCxnSpPr>
        <p:spPr>
          <a:xfrm flipV="1">
            <a:off x="29008909" y="7460026"/>
            <a:ext cx="4025045" cy="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7" name="Соединительная линия уступом 676"/>
          <p:cNvCxnSpPr>
            <a:stCxn id="111" idx="2"/>
            <a:endCxn id="105" idx="0"/>
          </p:cNvCxnSpPr>
          <p:nvPr/>
        </p:nvCxnSpPr>
        <p:spPr>
          <a:xfrm rot="5400000">
            <a:off x="26471457" y="5902494"/>
            <a:ext cx="246202" cy="390237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78" name="Прямоугольник 677"/>
          <p:cNvSpPr/>
          <p:nvPr/>
        </p:nvSpPr>
        <p:spPr>
          <a:xfrm>
            <a:off x="40243120" y="719558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Позиция </a:t>
            </a:r>
            <a:r>
              <a:rPr lang="ru-RU" sz="700" dirty="0" err="1" smtClean="0"/>
              <a:t>Мануэля</a:t>
            </a:r>
            <a:r>
              <a:rPr lang="ru-RU" sz="700" dirty="0" smtClean="0"/>
              <a:t> </a:t>
            </a:r>
            <a:r>
              <a:rPr lang="ru-RU" sz="700" dirty="0" err="1" smtClean="0"/>
              <a:t>Вернандеса</a:t>
            </a:r>
            <a:r>
              <a:rPr lang="ru-RU" sz="700" dirty="0" smtClean="0"/>
              <a:t> </a:t>
            </a:r>
            <a:r>
              <a:rPr lang="ru-RU" sz="500" dirty="0" smtClean="0"/>
              <a:t>(не выучен фокус на гонение коммунистов</a:t>
            </a:r>
            <a:r>
              <a:rPr lang="ru-RU" sz="700" dirty="0" smtClean="0"/>
              <a:t>)  </a:t>
            </a:r>
            <a:r>
              <a:rPr lang="ru-RU" sz="100" dirty="0"/>
              <a:t>(«Я не имею ничего против испанских епископов, кроме двух вещей: они не верят в Бога и не окончили среднюю школу</a:t>
            </a:r>
            <a:r>
              <a:rPr lang="ru-RU" sz="100" dirty="0" smtClean="0"/>
              <a:t>».)</a:t>
            </a:r>
            <a:endParaRPr lang="ru-RU" sz="100" dirty="0"/>
          </a:p>
        </p:txBody>
      </p:sp>
      <p:cxnSp>
        <p:nvCxnSpPr>
          <p:cNvPr id="680" name="Прямая соединительная линия 679"/>
          <p:cNvCxnSpPr>
            <a:stCxn id="632" idx="3"/>
            <a:endCxn id="639" idx="1"/>
          </p:cNvCxnSpPr>
          <p:nvPr/>
        </p:nvCxnSpPr>
        <p:spPr>
          <a:xfrm>
            <a:off x="33960279" y="7460026"/>
            <a:ext cx="23985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83" name="Прямоугольник 682"/>
          <p:cNvSpPr/>
          <p:nvPr/>
        </p:nvSpPr>
        <p:spPr>
          <a:xfrm>
            <a:off x="33033953" y="796976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средства нацистской пропаганды</a:t>
            </a:r>
            <a:endParaRPr lang="ru-RU" sz="700" dirty="0"/>
          </a:p>
        </p:txBody>
      </p:sp>
      <p:sp>
        <p:nvSpPr>
          <p:cNvPr id="684" name="Прямоугольник 683"/>
          <p:cNvSpPr/>
          <p:nvPr/>
        </p:nvSpPr>
        <p:spPr>
          <a:xfrm>
            <a:off x="33033953"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Оси</a:t>
            </a:r>
            <a:endParaRPr lang="ru-RU" sz="700" dirty="0"/>
          </a:p>
        </p:txBody>
      </p:sp>
      <p:sp>
        <p:nvSpPr>
          <p:cNvPr id="687" name="Прямоугольник 686"/>
          <p:cNvSpPr/>
          <p:nvPr/>
        </p:nvSpPr>
        <p:spPr>
          <a:xfrm>
            <a:off x="35807269" y="56902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Социальное </a:t>
            </a:r>
            <a:r>
              <a:rPr lang="ru-RU" sz="700" dirty="0"/>
              <a:t>учение церкви </a:t>
            </a:r>
            <a:r>
              <a:rPr lang="ru-RU" sz="100" dirty="0"/>
              <a:t>(Он был вдохновлен социальным католицизмом Папы Льва XIII, и его программа была резюмирована в девизе: «Религия, Отечество, Семья, Порядок, Работа и Собственность» (исключая монархию, учитывая случайный характер форм правления для CEDA , что вызвало отъезд католиков-альфонсов во главе </a:t>
            </a:r>
            <a:r>
              <a:rPr lang="ru-RU" sz="100" dirty="0" err="1"/>
              <a:t>сАнтонио</a:t>
            </a:r>
            <a:r>
              <a:rPr lang="ru-RU" sz="100" dirty="0"/>
              <a:t> </a:t>
            </a:r>
            <a:r>
              <a:rPr lang="ru-RU" sz="100" dirty="0" err="1"/>
              <a:t>Goicoechea</a:t>
            </a:r>
            <a:r>
              <a:rPr lang="ru-RU" sz="100" dirty="0"/>
              <a:t> , который основал испанскую Реновация партию , которая искала союза с </a:t>
            </a:r>
            <a:r>
              <a:rPr lang="ru-RU" sz="100" dirty="0" err="1"/>
              <a:t>карлистов</a:t>
            </a:r>
            <a:r>
              <a:rPr lang="ru-RU" sz="100" dirty="0"/>
              <a:t> в традиционалистов Причастия ). Он выступал за корпоративную организацию общества, следуя энциклике Пия XI </a:t>
            </a:r>
            <a:r>
              <a:rPr lang="ru-RU" sz="100" dirty="0" err="1"/>
              <a:t>Квадрагезимо</a:t>
            </a:r>
            <a:r>
              <a:rPr lang="ru-RU" sz="100" dirty="0"/>
              <a:t> </a:t>
            </a:r>
            <a:r>
              <a:rPr lang="ru-RU" sz="100" dirty="0" err="1" smtClean="0"/>
              <a:t>Анно</a:t>
            </a:r>
            <a:r>
              <a:rPr lang="ru-RU" sz="100" dirty="0" smtClean="0"/>
              <a:t>)</a:t>
            </a:r>
            <a:endParaRPr lang="ru-RU" sz="100" dirty="0"/>
          </a:p>
        </p:txBody>
      </p:sp>
      <p:cxnSp>
        <p:nvCxnSpPr>
          <p:cNvPr id="691" name="Соединительная линия уступом 690"/>
          <p:cNvCxnSpPr>
            <a:stCxn id="629" idx="2"/>
            <a:endCxn id="638" idx="0"/>
          </p:cNvCxnSpPr>
          <p:nvPr/>
        </p:nvCxnSpPr>
        <p:spPr>
          <a:xfrm rot="5400000">
            <a:off x="35286874" y="5278011"/>
            <a:ext cx="241890" cy="5905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3" name="Соединительная линия уступом 692"/>
          <p:cNvCxnSpPr>
            <a:stCxn id="629" idx="2"/>
            <a:endCxn id="687" idx="0"/>
          </p:cNvCxnSpPr>
          <p:nvPr/>
        </p:nvCxnSpPr>
        <p:spPr>
          <a:xfrm rot="16200000" flipH="1">
            <a:off x="35867844" y="5287628"/>
            <a:ext cx="237857" cy="5673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7" name="Соединительная линия уступом 696"/>
          <p:cNvCxnSpPr>
            <a:stCxn id="646" idx="2"/>
            <a:endCxn id="111" idx="0"/>
          </p:cNvCxnSpPr>
          <p:nvPr/>
        </p:nvCxnSpPr>
        <p:spPr>
          <a:xfrm rot="5400000">
            <a:off x="32570001" y="2939536"/>
            <a:ext cx="226793" cy="82752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9" name="Соединительная линия уступом 698"/>
          <p:cNvCxnSpPr>
            <a:stCxn id="646" idx="2"/>
            <a:endCxn id="632" idx="0"/>
          </p:cNvCxnSpPr>
          <p:nvPr/>
        </p:nvCxnSpPr>
        <p:spPr>
          <a:xfrm rot="5400000">
            <a:off x="35045964" y="5414943"/>
            <a:ext cx="226237" cy="33239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02" name="Соединительная линия уступом 701"/>
          <p:cNvCxnSpPr>
            <a:stCxn id="646" idx="2"/>
            <a:endCxn id="678" idx="0"/>
          </p:cNvCxnSpPr>
          <p:nvPr/>
        </p:nvCxnSpPr>
        <p:spPr>
          <a:xfrm rot="16200000" flipH="1">
            <a:off x="38647768" y="5137066"/>
            <a:ext cx="231793" cy="38852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08" name="Прямоугольник 707"/>
          <p:cNvSpPr/>
          <p:nvPr/>
        </p:nvSpPr>
        <p:spPr>
          <a:xfrm>
            <a:off x="36359060"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Марш в Мадриде</a:t>
            </a:r>
            <a:endParaRPr lang="ru-RU" sz="700" dirty="0"/>
          </a:p>
        </p:txBody>
      </p:sp>
      <p:cxnSp>
        <p:nvCxnSpPr>
          <p:cNvPr id="711" name="Прямая со стрелкой 710"/>
          <p:cNvCxnSpPr>
            <a:stCxn id="627" idx="2"/>
            <a:endCxn id="708" idx="0"/>
          </p:cNvCxnSpPr>
          <p:nvPr/>
        </p:nvCxnSpPr>
        <p:spPr>
          <a:xfrm>
            <a:off x="36821047" y="3929218"/>
            <a:ext cx="1176" cy="9896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15" name="Прямая соединительная линия 714"/>
          <p:cNvCxnSpPr>
            <a:stCxn id="678" idx="1"/>
            <a:endCxn id="639" idx="3"/>
          </p:cNvCxnSpPr>
          <p:nvPr/>
        </p:nvCxnSpPr>
        <p:spPr>
          <a:xfrm flipH="1" flipV="1">
            <a:off x="37285104" y="7460026"/>
            <a:ext cx="2958016" cy="5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17" name="Прямоугольник 716"/>
          <p:cNvSpPr/>
          <p:nvPr/>
        </p:nvSpPr>
        <p:spPr>
          <a:xfrm>
            <a:off x="34649362" y="41243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Свернуть секуляризацию (наше)</a:t>
            </a:r>
            <a:endParaRPr lang="ru-RU" sz="700" dirty="0"/>
          </a:p>
        </p:txBody>
      </p:sp>
      <p:cxnSp>
        <p:nvCxnSpPr>
          <p:cNvPr id="718" name="Соединительная линия уступом 717"/>
          <p:cNvCxnSpPr>
            <a:stCxn id="618" idx="2"/>
            <a:endCxn id="717" idx="0"/>
          </p:cNvCxnSpPr>
          <p:nvPr/>
        </p:nvCxnSpPr>
        <p:spPr>
          <a:xfrm rot="5400000">
            <a:off x="35312842" y="3734055"/>
            <a:ext cx="189956" cy="5905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1" name="Соединительная линия уступом 720"/>
          <p:cNvCxnSpPr>
            <a:stCxn id="628" idx="2"/>
            <a:endCxn id="637" idx="0"/>
          </p:cNvCxnSpPr>
          <p:nvPr/>
        </p:nvCxnSpPr>
        <p:spPr>
          <a:xfrm rot="16200000" flipH="1">
            <a:off x="38139984" y="3733366"/>
            <a:ext cx="170107" cy="57211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23" name="Прямоугольник 722"/>
          <p:cNvSpPr/>
          <p:nvPr/>
        </p:nvSpPr>
        <p:spPr>
          <a:xfrm>
            <a:off x="38047931" y="569036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прогрессивного налога (наше)</a:t>
            </a:r>
            <a:endParaRPr lang="ru-RU" sz="700" dirty="0"/>
          </a:p>
        </p:txBody>
      </p:sp>
      <p:cxnSp>
        <p:nvCxnSpPr>
          <p:cNvPr id="724" name="Соединительная линия уступом 723"/>
          <p:cNvCxnSpPr>
            <a:stCxn id="647" idx="2"/>
            <a:endCxn id="723" idx="0"/>
          </p:cNvCxnSpPr>
          <p:nvPr/>
        </p:nvCxnSpPr>
        <p:spPr>
          <a:xfrm rot="16200000" flipH="1">
            <a:off x="38109298" y="5288564"/>
            <a:ext cx="231477" cy="5721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7" name="Соединительная линия уступом 726"/>
          <p:cNvCxnSpPr>
            <a:stCxn id="647" idx="2"/>
            <a:endCxn id="634" idx="0"/>
          </p:cNvCxnSpPr>
          <p:nvPr/>
        </p:nvCxnSpPr>
        <p:spPr>
          <a:xfrm rot="5400000">
            <a:off x="37544765" y="5300036"/>
            <a:ext cx="235366"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0" name="Прямоугольник 729"/>
          <p:cNvSpPr/>
          <p:nvPr/>
        </p:nvSpPr>
        <p:spPr>
          <a:xfrm>
            <a:off x="32004942"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авиазавода </a:t>
            </a:r>
            <a:r>
              <a:rPr lang="ru-RU" sz="700" dirty="0"/>
              <a:t>в </a:t>
            </a:r>
            <a:r>
              <a:rPr lang="ru-RU" sz="700" dirty="0" smtClean="0"/>
              <a:t>Гвадалахаре</a:t>
            </a:r>
            <a:endParaRPr lang="ru-RU" sz="200" dirty="0"/>
          </a:p>
        </p:txBody>
      </p:sp>
      <p:sp>
        <p:nvSpPr>
          <p:cNvPr id="731" name="Прямоугольник 730"/>
          <p:cNvSpPr/>
          <p:nvPr/>
        </p:nvSpPr>
        <p:spPr>
          <a:xfrm>
            <a:off x="3090220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оружейного завода в Толедо</a:t>
            </a:r>
            <a:endParaRPr lang="ru-RU" sz="700" dirty="0"/>
          </a:p>
        </p:txBody>
      </p:sp>
      <p:sp>
        <p:nvSpPr>
          <p:cNvPr id="734" name="Прямоугольник 733"/>
          <p:cNvSpPr/>
          <p:nvPr/>
        </p:nvSpPr>
        <p:spPr>
          <a:xfrm>
            <a:off x="34145546" y="10254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Единая и справедливая Испанская Империя!</a:t>
            </a:r>
          </a:p>
        </p:txBody>
      </p:sp>
      <p:sp>
        <p:nvSpPr>
          <p:cNvPr id="738" name="Прямоугольник 737"/>
          <p:cNvSpPr/>
          <p:nvPr/>
        </p:nvSpPr>
        <p:spPr>
          <a:xfrm>
            <a:off x="31460156" y="7993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Оснащение современными касками </a:t>
            </a:r>
            <a:r>
              <a:rPr lang="ru-RU" sz="300" dirty="0" smtClean="0"/>
              <a:t>(</a:t>
            </a:r>
            <a:r>
              <a:rPr lang="ru-RU" sz="100" dirty="0"/>
              <a:t>За те скудные восемь месяцев, что длится его служение, он достигает минимального перевооружения, оснащая подразделения боевыми касками, планируя авиазавод в Гвадалахаре и укрепляя оружейный завод Толедо , включая 350 рабочих, которые будут производить 800 000 патронов в день</a:t>
            </a:r>
            <a:r>
              <a:rPr lang="ru-RU" sz="100" dirty="0" smtClean="0"/>
              <a:t>.)</a:t>
            </a:r>
            <a:endParaRPr lang="ru-RU" sz="100" dirty="0"/>
          </a:p>
        </p:txBody>
      </p:sp>
      <p:cxnSp>
        <p:nvCxnSpPr>
          <p:cNvPr id="740" name="Соединительная линия уступом 739"/>
          <p:cNvCxnSpPr>
            <a:stCxn id="632" idx="2"/>
            <a:endCxn id="738" idx="0"/>
          </p:cNvCxnSpPr>
          <p:nvPr/>
        </p:nvCxnSpPr>
        <p:spPr>
          <a:xfrm rot="5400000">
            <a:off x="32578375" y="7074970"/>
            <a:ext cx="263686" cy="1573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1" name="Соединительная линия уступом 740"/>
          <p:cNvCxnSpPr>
            <a:stCxn id="738" idx="2"/>
            <a:endCxn id="731" idx="0"/>
          </p:cNvCxnSpPr>
          <p:nvPr/>
        </p:nvCxnSpPr>
        <p:spPr>
          <a:xfrm rot="5400000">
            <a:off x="31535517" y="8363566"/>
            <a:ext cx="217656" cy="557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6" name="Соединительная линия уступом 745"/>
          <p:cNvCxnSpPr>
            <a:stCxn id="738" idx="2"/>
            <a:endCxn id="730" idx="0"/>
          </p:cNvCxnSpPr>
          <p:nvPr/>
        </p:nvCxnSpPr>
        <p:spPr>
          <a:xfrm rot="16200000" flipH="1">
            <a:off x="32086884" y="8370147"/>
            <a:ext cx="217656" cy="5447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7" name="Прямая со стрелкой 746"/>
          <p:cNvCxnSpPr>
            <a:stCxn id="632" idx="2"/>
            <a:endCxn id="683" idx="0"/>
          </p:cNvCxnSpPr>
          <p:nvPr/>
        </p:nvCxnSpPr>
        <p:spPr>
          <a:xfrm flipH="1">
            <a:off x="33497116" y="7730026"/>
            <a:ext cx="1" cy="2397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3" name="Прямая со стрелкой 752"/>
          <p:cNvCxnSpPr>
            <a:stCxn id="683" idx="2"/>
            <a:endCxn id="684" idx="0"/>
          </p:cNvCxnSpPr>
          <p:nvPr/>
        </p:nvCxnSpPr>
        <p:spPr>
          <a:xfrm>
            <a:off x="33497116" y="8509765"/>
            <a:ext cx="0" cy="241603"/>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756" name="Прямоугольник 755"/>
          <p:cNvSpPr/>
          <p:nvPr/>
        </p:nvSpPr>
        <p:spPr>
          <a:xfrm>
            <a:off x="3414401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Собственный альянс</a:t>
            </a:r>
            <a:endParaRPr lang="ru-RU" sz="700" dirty="0"/>
          </a:p>
        </p:txBody>
      </p:sp>
      <p:cxnSp>
        <p:nvCxnSpPr>
          <p:cNvPr id="757" name="Соединительная линия уступом 756"/>
          <p:cNvCxnSpPr>
            <a:stCxn id="683" idx="2"/>
            <a:endCxn id="756" idx="0"/>
          </p:cNvCxnSpPr>
          <p:nvPr/>
        </p:nvCxnSpPr>
        <p:spPr>
          <a:xfrm rot="16200000" flipH="1">
            <a:off x="33931347" y="8075534"/>
            <a:ext cx="241603"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0" name="Прямая соединительная линия 759"/>
          <p:cNvCxnSpPr>
            <a:stCxn id="684" idx="3"/>
            <a:endCxn id="756" idx="1"/>
          </p:cNvCxnSpPr>
          <p:nvPr/>
        </p:nvCxnSpPr>
        <p:spPr>
          <a:xfrm>
            <a:off x="33960278" y="9021368"/>
            <a:ext cx="18373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63" name="Прямоугольник 762"/>
          <p:cNvSpPr/>
          <p:nvPr/>
        </p:nvSpPr>
        <p:spPr>
          <a:xfrm>
            <a:off x="39691353" y="874983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Аграрная реформа </a:t>
            </a:r>
            <a:r>
              <a:rPr lang="ru-RU" sz="100" dirty="0"/>
              <a:t>(Он ушел в отставку из-за предложения о законе об аграрной реформе, которое вызвало враждебность со стороны </a:t>
            </a:r>
            <a:r>
              <a:rPr lang="ru-RU" sz="100" dirty="0" err="1"/>
              <a:t>Bloque</a:t>
            </a:r>
            <a:r>
              <a:rPr lang="ru-RU" sz="100" dirty="0"/>
              <a:t> </a:t>
            </a:r>
            <a:r>
              <a:rPr lang="ru-RU" sz="100" dirty="0" err="1"/>
              <a:t>Nacional</a:t>
            </a:r>
            <a:r>
              <a:rPr lang="ru-RU" sz="100" dirty="0"/>
              <a:t> </a:t>
            </a:r>
            <a:r>
              <a:rPr lang="ru-RU" sz="100" dirty="0" err="1"/>
              <a:t>de</a:t>
            </a:r>
            <a:r>
              <a:rPr lang="ru-RU" sz="100" dirty="0"/>
              <a:t> </a:t>
            </a:r>
            <a:r>
              <a:rPr lang="ru-RU" sz="100" dirty="0" err="1"/>
              <a:t>Calvo</a:t>
            </a:r>
            <a:r>
              <a:rPr lang="ru-RU" sz="100" dirty="0"/>
              <a:t> </a:t>
            </a:r>
            <a:r>
              <a:rPr lang="ru-RU" sz="100" dirty="0" err="1"/>
              <a:t>Sotelo</a:t>
            </a:r>
            <a:r>
              <a:rPr lang="ru-RU" sz="100" dirty="0"/>
              <a:t>., поскольку экономические интересы избирателей Блока противоречили социальной доктрине Церкви, которую министр выдвинул для оправдания своей реформистской задачи. Прибыл депутат-монархист, чтобы воскликнуть: «Если ваша светлость намеревается захватить наши земли, опираясь на энциклики, мы станем раскольниками» [ 6 ] [ 7 ], хотя, по мнению историка Виктора </a:t>
            </a:r>
            <a:r>
              <a:rPr lang="ru-RU" sz="100" dirty="0" err="1"/>
              <a:t>Мануэля</a:t>
            </a:r>
            <a:r>
              <a:rPr lang="ru-RU" sz="100" dirty="0"/>
              <a:t> </a:t>
            </a:r>
            <a:r>
              <a:rPr lang="ru-RU" sz="100" dirty="0" err="1"/>
              <a:t>Арбелоа</a:t>
            </a:r>
            <a:r>
              <a:rPr lang="ru-RU" sz="100" dirty="0"/>
              <a:t>, к тому времени только одна утка будет распространяться</a:t>
            </a:r>
            <a:r>
              <a:rPr lang="ru-RU" sz="100" dirty="0" smtClean="0"/>
              <a:t>.)</a:t>
            </a:r>
            <a:endParaRPr lang="ru-RU" sz="100" dirty="0"/>
          </a:p>
        </p:txBody>
      </p:sp>
      <p:cxnSp>
        <p:nvCxnSpPr>
          <p:cNvPr id="769" name="Прямая со стрелкой 768"/>
          <p:cNvCxnSpPr>
            <a:stCxn id="646" idx="2"/>
            <a:endCxn id="639" idx="0"/>
          </p:cNvCxnSpPr>
          <p:nvPr/>
        </p:nvCxnSpPr>
        <p:spPr>
          <a:xfrm>
            <a:off x="36821046" y="6963789"/>
            <a:ext cx="896" cy="226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0" name="Соединительная линия уступом 769"/>
          <p:cNvCxnSpPr>
            <a:stCxn id="772" idx="2"/>
            <a:endCxn id="773" idx="0"/>
          </p:cNvCxnSpPr>
          <p:nvPr/>
        </p:nvCxnSpPr>
        <p:spPr>
          <a:xfrm rot="16200000" flipH="1">
            <a:off x="40877544" y="8355941"/>
            <a:ext cx="223524" cy="5636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2" name="Прямоугольник 771"/>
          <p:cNvSpPr/>
          <p:nvPr/>
        </p:nvSpPr>
        <p:spPr>
          <a:xfrm>
            <a:off x="40244297" y="798602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Христианско-демократической партии</a:t>
            </a:r>
            <a:endParaRPr lang="ru-RU" sz="700" dirty="0"/>
          </a:p>
        </p:txBody>
      </p:sp>
      <p:sp>
        <p:nvSpPr>
          <p:cNvPr id="773" name="Прямоугольник 772"/>
          <p:cNvSpPr/>
          <p:nvPr/>
        </p:nvSpPr>
        <p:spPr>
          <a:xfrm>
            <a:off x="40807990"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Союз демократических сил </a:t>
            </a:r>
            <a:r>
              <a:rPr lang="ru-RU" sz="200" dirty="0"/>
              <a:t>(они продвигали и подписывали пакт «Союз демократических сил» и вместе с другими оппозиционными силами продвигали так называемый «Союз демократических сил</a:t>
            </a:r>
            <a:r>
              <a:rPr lang="ru-RU" sz="200" dirty="0" smtClean="0"/>
              <a:t>»)</a:t>
            </a:r>
            <a:endParaRPr lang="ru-RU" sz="200" dirty="0"/>
          </a:p>
        </p:txBody>
      </p:sp>
      <p:cxnSp>
        <p:nvCxnSpPr>
          <p:cNvPr id="775" name="Соединительная линия уступом 774"/>
          <p:cNvCxnSpPr>
            <a:stCxn id="772" idx="2"/>
            <a:endCxn id="763" idx="0"/>
          </p:cNvCxnSpPr>
          <p:nvPr/>
        </p:nvCxnSpPr>
        <p:spPr>
          <a:xfrm rot="5400000">
            <a:off x="40319084" y="8361458"/>
            <a:ext cx="223808" cy="5529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3" name="Прямая со стрелкой 782"/>
          <p:cNvCxnSpPr>
            <a:stCxn id="678" idx="2"/>
            <a:endCxn id="772" idx="0"/>
          </p:cNvCxnSpPr>
          <p:nvPr/>
        </p:nvCxnSpPr>
        <p:spPr>
          <a:xfrm>
            <a:off x="40706283" y="7735582"/>
            <a:ext cx="1177" cy="25044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6" name="Прямоугольник 785"/>
          <p:cNvSpPr/>
          <p:nvPr/>
        </p:nvSpPr>
        <p:spPr>
          <a:xfrm>
            <a:off x="41931522"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cxnSp>
        <p:nvCxnSpPr>
          <p:cNvPr id="788" name="Соединительная линия уступом 787"/>
          <p:cNvCxnSpPr>
            <a:stCxn id="772" idx="2"/>
            <a:endCxn id="786" idx="0"/>
          </p:cNvCxnSpPr>
          <p:nvPr/>
        </p:nvCxnSpPr>
        <p:spPr>
          <a:xfrm rot="16200000" flipH="1">
            <a:off x="41439310" y="7794175"/>
            <a:ext cx="223524" cy="16872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92" name="Прямая соединительная линия 791"/>
          <p:cNvCxnSpPr>
            <a:stCxn id="773" idx="3"/>
            <a:endCxn id="786" idx="1"/>
          </p:cNvCxnSpPr>
          <p:nvPr/>
        </p:nvCxnSpPr>
        <p:spPr>
          <a:xfrm>
            <a:off x="41734315" y="9019550"/>
            <a:ext cx="1972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94" name="Прямоугольник 793"/>
          <p:cNvSpPr/>
          <p:nvPr/>
        </p:nvSpPr>
        <p:spPr>
          <a:xfrm>
            <a:off x="39120554" y="10260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из кризиса (наше?)</a:t>
            </a:r>
            <a:endParaRPr lang="ru-RU" sz="700" dirty="0"/>
          </a:p>
        </p:txBody>
      </p:sp>
      <p:cxnSp>
        <p:nvCxnSpPr>
          <p:cNvPr id="795" name="Прямая со стрелкой 794"/>
          <p:cNvCxnSpPr>
            <a:stCxn id="763" idx="2"/>
            <a:endCxn id="895" idx="0"/>
          </p:cNvCxnSpPr>
          <p:nvPr/>
        </p:nvCxnSpPr>
        <p:spPr>
          <a:xfrm>
            <a:off x="40154516" y="9289834"/>
            <a:ext cx="4702" cy="2019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00" name="Прямоугольник 799"/>
          <p:cNvSpPr/>
          <p:nvPr/>
        </p:nvSpPr>
        <p:spPr>
          <a:xfrm>
            <a:off x="38537325" y="1105885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Порты Барселоны (наше)</a:t>
            </a:r>
            <a:endParaRPr lang="ru-RU" sz="700" dirty="0"/>
          </a:p>
        </p:txBody>
      </p:sp>
      <p:sp>
        <p:nvSpPr>
          <p:cNvPr id="801" name="Прямоугольник 800"/>
          <p:cNvSpPr/>
          <p:nvPr/>
        </p:nvSpPr>
        <p:spPr>
          <a:xfrm>
            <a:off x="39689232" y="1105887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новых железных дорог (наше)</a:t>
            </a:r>
            <a:endParaRPr lang="ru-RU" sz="700" dirty="0"/>
          </a:p>
        </p:txBody>
      </p:sp>
      <p:sp>
        <p:nvSpPr>
          <p:cNvPr id="803" name="Прямоугольник 802"/>
          <p:cNvSpPr/>
          <p:nvPr/>
        </p:nvSpPr>
        <p:spPr>
          <a:xfrm>
            <a:off x="36358778" y="796976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Усмирить каталонский национализм</a:t>
            </a:r>
            <a:endParaRPr lang="ru-RU" sz="700" dirty="0"/>
          </a:p>
        </p:txBody>
      </p:sp>
      <p:sp>
        <p:nvSpPr>
          <p:cNvPr id="804" name="Прямоугольник 803"/>
          <p:cNvSpPr/>
          <p:nvPr/>
        </p:nvSpPr>
        <p:spPr>
          <a:xfrm>
            <a:off x="37435816" y="79638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Межклассовое объединение </a:t>
            </a:r>
            <a:r>
              <a:rPr lang="ru-RU" sz="300" dirty="0"/>
              <a:t>(С этого момента </a:t>
            </a:r>
            <a:r>
              <a:rPr lang="ru-RU" sz="300" dirty="0" err="1"/>
              <a:t>Лерру</a:t>
            </a:r>
            <a:r>
              <a:rPr lang="ru-RU" sz="300" dirty="0"/>
              <a:t> сосредоточит свои усилия на превращении Радикальной республиканской партии в политическое образование межклассового характера, объединяющее различные слои населения. [ 19 ] Постепенно он отказался от своей демагогии и обратился к среднему классу</a:t>
            </a:r>
            <a:r>
              <a:rPr lang="ru-RU" sz="300" dirty="0" smtClean="0"/>
              <a:t>.)</a:t>
            </a:r>
            <a:endParaRPr lang="ru-RU" sz="300" dirty="0"/>
          </a:p>
        </p:txBody>
      </p:sp>
      <p:sp>
        <p:nvSpPr>
          <p:cNvPr id="805" name="Прямоугольник 804"/>
          <p:cNvSpPr/>
          <p:nvPr/>
        </p:nvSpPr>
        <p:spPr>
          <a:xfrm>
            <a:off x="37438951" y="87386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Поддержать дискурс рабочих</a:t>
            </a:r>
          </a:p>
        </p:txBody>
      </p:sp>
      <p:sp>
        <p:nvSpPr>
          <p:cNvPr id="806" name="Прямоугольник 805"/>
          <p:cNvSpPr/>
          <p:nvPr/>
        </p:nvSpPr>
        <p:spPr>
          <a:xfrm>
            <a:off x="3855558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религиозные ордена </a:t>
            </a:r>
            <a:r>
              <a:rPr lang="ru-RU" sz="200" dirty="0"/>
              <a:t>(что религиозные ордена были распущены (они должны были быть подчинены к особому закону, потому что они являются «очень особыми ассоциациями», а также католической церковью в целом и некоторыми орденами, особенно иезуитами., им следует запретить обучение, поскольку это представляет собой «социальную опасность, опасность для испанской молодежи, которую в первую очередь должна защищать Республика»)</a:t>
            </a:r>
          </a:p>
        </p:txBody>
      </p:sp>
      <p:sp>
        <p:nvSpPr>
          <p:cNvPr id="809" name="Прямоугольник 808"/>
          <p:cNvSpPr/>
          <p:nvPr/>
        </p:nvSpPr>
        <p:spPr>
          <a:xfrm>
            <a:off x="35268092" y="796979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Разрешить азартные игры </a:t>
            </a:r>
            <a:r>
              <a:rPr lang="ru-RU" sz="100" dirty="0" smtClean="0"/>
              <a:t>(строительство казино на </a:t>
            </a:r>
            <a:r>
              <a:rPr lang="ru-RU" sz="100" dirty="0" err="1" smtClean="0"/>
              <a:t>Болеарских</a:t>
            </a:r>
            <a:r>
              <a:rPr lang="ru-RU" sz="100" dirty="0" smtClean="0"/>
              <a:t> островах</a:t>
            </a:r>
            <a:r>
              <a:rPr lang="ru-RU" sz="100" dirty="0"/>
              <a:t>) (</a:t>
            </a:r>
            <a:r>
              <a:rPr lang="ru-RU" sz="100" dirty="0" err="1"/>
              <a:t>ыяснилось</a:t>
            </a:r>
            <a:r>
              <a:rPr lang="ru-RU" sz="100" dirty="0"/>
              <a:t>, что власти разрешили троим голландским предпринимателям Штраусу, </a:t>
            </a:r>
            <a:r>
              <a:rPr lang="ru-RU" sz="100" dirty="0" err="1"/>
              <a:t>Перелю</a:t>
            </a:r>
            <a:r>
              <a:rPr lang="ru-RU" sz="100" dirty="0"/>
              <a:t> и </a:t>
            </a:r>
            <a:r>
              <a:rPr lang="ru-RU" sz="100" dirty="0" err="1"/>
              <a:t>Лованну</a:t>
            </a:r>
            <a:r>
              <a:rPr lang="ru-RU" sz="100" dirty="0"/>
              <a:t> (по первым буквам их фамилий, </a:t>
            </a:r>
            <a:r>
              <a:rPr lang="ru-RU" sz="100" dirty="0" err="1"/>
              <a:t>Strauss</a:t>
            </a:r>
            <a:r>
              <a:rPr lang="ru-RU" sz="100" dirty="0"/>
              <a:t>, </a:t>
            </a:r>
            <a:r>
              <a:rPr lang="ru-RU" sz="100" dirty="0" err="1"/>
              <a:t>Perel</a:t>
            </a:r>
            <a:r>
              <a:rPr lang="ru-RU" sz="100" dirty="0"/>
              <a:t> и </a:t>
            </a:r>
            <a:r>
              <a:rPr lang="ru-RU" sz="100" dirty="0" err="1"/>
              <a:t>Lowann</a:t>
            </a:r>
            <a:r>
              <a:rPr lang="ru-RU" sz="100" dirty="0"/>
              <a:t> история и получила второе название — «Скандал </a:t>
            </a:r>
            <a:r>
              <a:rPr lang="ru-RU" sz="100" dirty="0" err="1"/>
              <a:t>Straperlo</a:t>
            </a:r>
            <a:r>
              <a:rPr lang="ru-RU" sz="100" dirty="0"/>
              <a:t>»[12]) открыть казино с рулеткой, несмотря на то что действующие в Испании законы запрещали азартные игры в рулетку. Согласно признаниям Штрауса, в обмен на разрешение он и его деловые партнёры обязались передавать 25 % от прибыли лично Алехандро </a:t>
            </a:r>
            <a:r>
              <a:rPr lang="ru-RU" sz="100" dirty="0" err="1"/>
              <a:t>Леррусу</a:t>
            </a:r>
            <a:r>
              <a:rPr lang="ru-RU" sz="100" dirty="0"/>
              <a:t>, 10 % его </a:t>
            </a:r>
            <a:r>
              <a:rPr lang="ru-RU" sz="100" dirty="0" err="1"/>
              <a:t>однопартийцу</a:t>
            </a:r>
            <a:r>
              <a:rPr lang="ru-RU" sz="100" dirty="0"/>
              <a:t>, алькальду Барселоны </a:t>
            </a:r>
            <a:r>
              <a:rPr lang="ru-RU" sz="100" dirty="0" err="1"/>
              <a:t>Жоану</a:t>
            </a:r>
            <a:r>
              <a:rPr lang="ru-RU" sz="100" dirty="0"/>
              <a:t> </a:t>
            </a:r>
            <a:r>
              <a:rPr lang="ru-RU" sz="100" dirty="0" err="1"/>
              <a:t>Пичу</a:t>
            </a:r>
            <a:r>
              <a:rPr lang="ru-RU" sz="100" dirty="0"/>
              <a:t> и </a:t>
            </a:r>
            <a:r>
              <a:rPr lang="ru-RU" sz="100" dirty="0" err="1"/>
              <a:t>Пону</a:t>
            </a:r>
            <a:r>
              <a:rPr lang="ru-RU" sz="100" dirty="0"/>
              <a:t>, и по 5 % </a:t>
            </a:r>
            <a:r>
              <a:rPr lang="ru-RU" sz="100" dirty="0" err="1"/>
              <a:t>Аурелио</a:t>
            </a:r>
            <a:r>
              <a:rPr lang="ru-RU" sz="100" dirty="0"/>
              <a:t> </a:t>
            </a:r>
            <a:r>
              <a:rPr lang="ru-RU" sz="100" dirty="0" err="1"/>
              <a:t>Леррусу</a:t>
            </a:r>
            <a:r>
              <a:rPr lang="ru-RU" sz="100" dirty="0"/>
              <a:t> (племянник Алехандро </a:t>
            </a:r>
            <a:r>
              <a:rPr lang="ru-RU" sz="100" dirty="0" err="1"/>
              <a:t>Лерусса</a:t>
            </a:r>
            <a:r>
              <a:rPr lang="ru-RU" sz="100" dirty="0"/>
              <a:t>), Мигелю Галанте и журналисту Сантьяго </a:t>
            </a:r>
            <a:r>
              <a:rPr lang="ru-RU" sz="100" dirty="0" err="1"/>
              <a:t>Винарделю</a:t>
            </a:r>
            <a:r>
              <a:rPr lang="ru-RU" sz="100" dirty="0"/>
              <a:t>.)</a:t>
            </a:r>
          </a:p>
        </p:txBody>
      </p:sp>
      <p:cxnSp>
        <p:nvCxnSpPr>
          <p:cNvPr id="811" name="Соединительная линия уступом 810"/>
          <p:cNvCxnSpPr>
            <a:stCxn id="794" idx="2"/>
            <a:endCxn id="801" idx="0"/>
          </p:cNvCxnSpPr>
          <p:nvPr/>
        </p:nvCxnSpPr>
        <p:spPr>
          <a:xfrm rot="16200000" flipH="1">
            <a:off x="39738718" y="10645197"/>
            <a:ext cx="258677" cy="5686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2" name="Соединительная линия уступом 811"/>
          <p:cNvCxnSpPr>
            <a:stCxn id="794" idx="2"/>
            <a:endCxn id="800" idx="0"/>
          </p:cNvCxnSpPr>
          <p:nvPr/>
        </p:nvCxnSpPr>
        <p:spPr>
          <a:xfrm rot="5400000">
            <a:off x="39162776" y="10637911"/>
            <a:ext cx="258655" cy="5832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6" name="Прямоугольник 815"/>
          <p:cNvSpPr/>
          <p:nvPr/>
        </p:nvSpPr>
        <p:spPr>
          <a:xfrm>
            <a:off x="39120555" y="797376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реформаторского </a:t>
            </a:r>
            <a:r>
              <a:rPr lang="ru-RU" sz="700" dirty="0"/>
              <a:t>законодательства </a:t>
            </a:r>
            <a:r>
              <a:rPr lang="ru-RU" sz="100" dirty="0"/>
              <a:t>(либеральный </a:t>
            </a:r>
            <a:r>
              <a:rPr lang="ru-RU" sz="100" dirty="0" err="1"/>
              <a:t>седист</a:t>
            </a:r>
            <a:r>
              <a:rPr lang="ru-RU" sz="100" dirty="0"/>
              <a:t> </a:t>
            </a:r>
            <a:r>
              <a:rPr lang="ru-RU" sz="100" dirty="0" err="1"/>
              <a:t>Мануэль</a:t>
            </a:r>
            <a:r>
              <a:rPr lang="ru-RU" sz="100" dirty="0"/>
              <a:t> Хименес </a:t>
            </a:r>
            <a:r>
              <a:rPr lang="ru-RU" sz="100" dirty="0" err="1"/>
              <a:t>Фернандес</a:t>
            </a:r>
            <a:r>
              <a:rPr lang="ru-RU" sz="100" dirty="0"/>
              <a:t> , защищавший социал-католицизм, занял министерство сельского хозяйства, от которого (хотя он временно приостановил экспроприацию, установленную Законом об аграрной реформе 1932 года ) он расширил реформаторское законодательство. с Законом </a:t>
            </a:r>
            <a:r>
              <a:rPr lang="ru-RU" sz="100" dirty="0" err="1"/>
              <a:t>Юнтерос</a:t>
            </a:r>
            <a:r>
              <a:rPr lang="ru-RU" sz="100" dirty="0"/>
              <a:t> от 21 декабря 1934 года, который продлил захват земли крестьянами Эстремадуры, таким образом, вступив в силу, хотя бы частично)</a:t>
            </a:r>
          </a:p>
        </p:txBody>
      </p:sp>
      <p:cxnSp>
        <p:nvCxnSpPr>
          <p:cNvPr id="817" name="Соединительная линия уступом 816"/>
          <p:cNvCxnSpPr>
            <a:stCxn id="678" idx="2"/>
            <a:endCxn id="816" idx="0"/>
          </p:cNvCxnSpPr>
          <p:nvPr/>
        </p:nvCxnSpPr>
        <p:spPr>
          <a:xfrm rot="5400000">
            <a:off x="40025912" y="7293389"/>
            <a:ext cx="238178" cy="11225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1" name="Соединительная линия уступом 820"/>
          <p:cNvCxnSpPr>
            <a:stCxn id="816" idx="2"/>
            <a:endCxn id="763" idx="0"/>
          </p:cNvCxnSpPr>
          <p:nvPr/>
        </p:nvCxnSpPr>
        <p:spPr>
          <a:xfrm rot="16200000" flipH="1">
            <a:off x="39751080" y="8346398"/>
            <a:ext cx="236074" cy="570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5" name="Прямоугольник 824"/>
          <p:cNvSpPr/>
          <p:nvPr/>
        </p:nvSpPr>
        <p:spPr>
          <a:xfrm>
            <a:off x="40238175" y="10258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об </a:t>
            </a:r>
            <a:r>
              <a:rPr lang="ru-RU" sz="700" dirty="0"/>
              <a:t>аренде </a:t>
            </a:r>
            <a:r>
              <a:rPr lang="ru-RU" sz="200" dirty="0"/>
              <a:t>(Хименес </a:t>
            </a:r>
            <a:r>
              <a:rPr lang="ru-RU" sz="200" dirty="0" err="1"/>
              <a:t>Фернандес</a:t>
            </a:r>
            <a:r>
              <a:rPr lang="ru-RU" sz="200" dirty="0"/>
              <a:t> продвигал еще более амбициозный проект - Закон об аренде в деревенском стиле, который стремился защитить права поселенцев, гарантируя им покупку земли в течение двенадцати лет эксплуатации по разумной цене. Но суды, утвердив закон 15 марта 1935 г., лишили его того социального содержания, которое он имел, установив полную свободу заключения договоров аренды, отменив предыдущее законодательство о субаренде, коллективной аренде, выселении и пересмотре арендной платы</a:t>
            </a:r>
            <a:r>
              <a:rPr lang="ru-RU" sz="200" dirty="0" smtClean="0"/>
              <a:t>.)</a:t>
            </a:r>
            <a:endParaRPr lang="ru-RU" sz="200" dirty="0"/>
          </a:p>
        </p:txBody>
      </p:sp>
      <p:sp>
        <p:nvSpPr>
          <p:cNvPr id="851" name="Прямоугольник 850"/>
          <p:cNvSpPr/>
          <p:nvPr/>
        </p:nvSpPr>
        <p:spPr>
          <a:xfrm>
            <a:off x="36361082" y="875144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«Молодые варвары» </a:t>
            </a:r>
            <a:r>
              <a:rPr lang="ru-RU" sz="300" dirty="0"/>
              <a:t>(Так, в 1909 году группа сторонников Радикальной республиканской партии, так называемые «молодые варвары» (исп. </a:t>
            </a:r>
            <a:r>
              <a:rPr lang="ru-RU" sz="300" dirty="0" err="1"/>
              <a:t>jóvenes</a:t>
            </a:r>
            <a:r>
              <a:rPr lang="ru-RU" sz="300" dirty="0"/>
              <a:t> </a:t>
            </a:r>
            <a:r>
              <a:rPr lang="ru-RU" sz="300" dirty="0" err="1"/>
              <a:t>bárbaros</a:t>
            </a:r>
            <a:r>
              <a:rPr lang="ru-RU" sz="300" dirty="0" smtClean="0"/>
              <a:t>))</a:t>
            </a:r>
            <a:endParaRPr lang="ru-RU" sz="300" dirty="0"/>
          </a:p>
        </p:txBody>
      </p:sp>
      <p:cxnSp>
        <p:nvCxnSpPr>
          <p:cNvPr id="853" name="Соединительная линия уступом 852"/>
          <p:cNvCxnSpPr>
            <a:stCxn id="639" idx="2"/>
            <a:endCxn id="804" idx="0"/>
          </p:cNvCxnSpPr>
          <p:nvPr/>
        </p:nvCxnSpPr>
        <p:spPr>
          <a:xfrm rot="16200000" flipH="1">
            <a:off x="37243559" y="7308408"/>
            <a:ext cx="233803" cy="1077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6" name="Соединительная линия уступом 855"/>
          <p:cNvCxnSpPr>
            <a:stCxn id="639" idx="2"/>
            <a:endCxn id="809" idx="0"/>
          </p:cNvCxnSpPr>
          <p:nvPr/>
        </p:nvCxnSpPr>
        <p:spPr>
          <a:xfrm rot="5400000">
            <a:off x="36156713" y="7304569"/>
            <a:ext cx="239772" cy="10906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9" name="Прямая со стрелкой 858"/>
          <p:cNvCxnSpPr>
            <a:stCxn id="639" idx="2"/>
            <a:endCxn id="803" idx="0"/>
          </p:cNvCxnSpPr>
          <p:nvPr/>
        </p:nvCxnSpPr>
        <p:spPr>
          <a:xfrm flipH="1">
            <a:off x="36821941" y="7730026"/>
            <a:ext cx="1" cy="2397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2" name="Прямая со стрелкой 861"/>
          <p:cNvCxnSpPr>
            <a:stCxn id="803" idx="2"/>
            <a:endCxn id="851" idx="0"/>
          </p:cNvCxnSpPr>
          <p:nvPr/>
        </p:nvCxnSpPr>
        <p:spPr>
          <a:xfrm>
            <a:off x="36821941" y="8509764"/>
            <a:ext cx="2304" cy="24168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5" name="Соединительная линия уступом 864"/>
          <p:cNvCxnSpPr>
            <a:stCxn id="803" idx="2"/>
            <a:endCxn id="756" idx="0"/>
          </p:cNvCxnSpPr>
          <p:nvPr/>
        </p:nvCxnSpPr>
        <p:spPr>
          <a:xfrm rot="5400000">
            <a:off x="35593759" y="7523186"/>
            <a:ext cx="241604" cy="221476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68" name="Прямоугольник 867"/>
          <p:cNvSpPr/>
          <p:nvPr/>
        </p:nvSpPr>
        <p:spPr>
          <a:xfrm>
            <a:off x="35279794" y="875326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Римскому Пакту</a:t>
            </a:r>
            <a:endParaRPr lang="ru-RU" sz="700" dirty="0"/>
          </a:p>
        </p:txBody>
      </p:sp>
      <p:cxnSp>
        <p:nvCxnSpPr>
          <p:cNvPr id="869" name="Прямая соединительная линия 868"/>
          <p:cNvCxnSpPr>
            <a:stCxn id="756" idx="3"/>
            <a:endCxn id="868" idx="1"/>
          </p:cNvCxnSpPr>
          <p:nvPr/>
        </p:nvCxnSpPr>
        <p:spPr>
          <a:xfrm>
            <a:off x="35070342" y="9021368"/>
            <a:ext cx="209452" cy="189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2" name="Соединительная линия уступом 871"/>
          <p:cNvCxnSpPr>
            <a:stCxn id="803" idx="2"/>
            <a:endCxn id="684" idx="0"/>
          </p:cNvCxnSpPr>
          <p:nvPr/>
        </p:nvCxnSpPr>
        <p:spPr>
          <a:xfrm rot="5400000">
            <a:off x="35038727" y="6968154"/>
            <a:ext cx="241604" cy="33248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5" name="Соединительная линия уступом 874"/>
          <p:cNvCxnSpPr>
            <a:stCxn id="803" idx="2"/>
            <a:endCxn id="868" idx="0"/>
          </p:cNvCxnSpPr>
          <p:nvPr/>
        </p:nvCxnSpPr>
        <p:spPr>
          <a:xfrm rot="5400000">
            <a:off x="36160701" y="8092020"/>
            <a:ext cx="243497" cy="107898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8" name="Соединительная линия уступом 877"/>
          <p:cNvCxnSpPr>
            <a:stCxn id="683" idx="2"/>
            <a:endCxn id="868" idx="0"/>
          </p:cNvCxnSpPr>
          <p:nvPr/>
        </p:nvCxnSpPr>
        <p:spPr>
          <a:xfrm rot="16200000" flipH="1">
            <a:off x="34498288" y="7508592"/>
            <a:ext cx="243496" cy="22458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81" name="Прямая со стрелкой 880"/>
          <p:cNvCxnSpPr>
            <a:stCxn id="804" idx="2"/>
            <a:endCxn id="805" idx="0"/>
          </p:cNvCxnSpPr>
          <p:nvPr/>
        </p:nvCxnSpPr>
        <p:spPr>
          <a:xfrm>
            <a:off x="37898979" y="8503829"/>
            <a:ext cx="3135" cy="2348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4" name="Соединительная линия уступом 883"/>
          <p:cNvCxnSpPr>
            <a:stCxn id="804" idx="2"/>
            <a:endCxn id="806" idx="0"/>
          </p:cNvCxnSpPr>
          <p:nvPr/>
        </p:nvCxnSpPr>
        <p:spPr>
          <a:xfrm rot="16200000" flipH="1">
            <a:off x="38335095" y="8067712"/>
            <a:ext cx="247539" cy="11197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87" name="Прямоугольник 886"/>
          <p:cNvSpPr/>
          <p:nvPr/>
        </p:nvSpPr>
        <p:spPr>
          <a:xfrm>
            <a:off x="34163158" y="79923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Автаркия</a:t>
            </a:r>
            <a:endParaRPr lang="ru-RU" sz="700" dirty="0"/>
          </a:p>
        </p:txBody>
      </p:sp>
      <p:cxnSp>
        <p:nvCxnSpPr>
          <p:cNvPr id="888" name="Соединительная линия уступом 887"/>
          <p:cNvCxnSpPr>
            <a:stCxn id="632" idx="2"/>
            <a:endCxn id="887" idx="0"/>
          </p:cNvCxnSpPr>
          <p:nvPr/>
        </p:nvCxnSpPr>
        <p:spPr>
          <a:xfrm rot="16200000" flipH="1">
            <a:off x="33930580" y="7296563"/>
            <a:ext cx="262279" cy="11292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91" name="Соединительная линия уступом 890"/>
          <p:cNvCxnSpPr>
            <a:stCxn id="639" idx="2"/>
            <a:endCxn id="887" idx="0"/>
          </p:cNvCxnSpPr>
          <p:nvPr/>
        </p:nvCxnSpPr>
        <p:spPr>
          <a:xfrm rot="5400000">
            <a:off x="35592993" y="6763355"/>
            <a:ext cx="262279" cy="21956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95" name="Прямоугольник 894"/>
          <p:cNvSpPr/>
          <p:nvPr/>
        </p:nvSpPr>
        <p:spPr>
          <a:xfrm>
            <a:off x="39696055" y="94917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Удержать республику (создание коалиционного правительства)</a:t>
            </a:r>
            <a:endParaRPr lang="ru-RU" sz="700" dirty="0"/>
          </a:p>
        </p:txBody>
      </p:sp>
      <p:sp>
        <p:nvSpPr>
          <p:cNvPr id="897" name="Прямоугольник 896"/>
          <p:cNvSpPr/>
          <p:nvPr/>
        </p:nvSpPr>
        <p:spPr>
          <a:xfrm>
            <a:off x="38555587" y="949909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Продолжить индустриализацию страны</a:t>
            </a:r>
            <a:endParaRPr lang="ru-RU" sz="700" dirty="0"/>
          </a:p>
        </p:txBody>
      </p:sp>
      <p:cxnSp>
        <p:nvCxnSpPr>
          <p:cNvPr id="898" name="Соединительная линия уступом 897"/>
          <p:cNvCxnSpPr>
            <a:stCxn id="763" idx="2"/>
            <a:endCxn id="897" idx="0"/>
          </p:cNvCxnSpPr>
          <p:nvPr/>
        </p:nvCxnSpPr>
        <p:spPr>
          <a:xfrm rot="5400000">
            <a:off x="39482003" y="8826581"/>
            <a:ext cx="209260" cy="11357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1" name="Соединительная линия уступом 900"/>
          <p:cNvCxnSpPr>
            <a:stCxn id="895" idx="2"/>
            <a:endCxn id="825" idx="0"/>
          </p:cNvCxnSpPr>
          <p:nvPr/>
        </p:nvCxnSpPr>
        <p:spPr>
          <a:xfrm rot="16200000" flipH="1">
            <a:off x="40317052" y="9873911"/>
            <a:ext cx="226453" cy="542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04" name="Прямоугольник 903"/>
          <p:cNvSpPr/>
          <p:nvPr/>
        </p:nvSpPr>
        <p:spPr>
          <a:xfrm>
            <a:off x="37995701" y="1026449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Провести урбанизацию</a:t>
            </a:r>
            <a:endParaRPr lang="ru-RU" sz="700" dirty="0"/>
          </a:p>
        </p:txBody>
      </p:sp>
      <p:cxnSp>
        <p:nvCxnSpPr>
          <p:cNvPr id="905" name="Соединительная линия уступом 904"/>
          <p:cNvCxnSpPr>
            <a:stCxn id="897" idx="2"/>
            <a:endCxn id="904" idx="0"/>
          </p:cNvCxnSpPr>
          <p:nvPr/>
        </p:nvCxnSpPr>
        <p:spPr>
          <a:xfrm rot="5400000">
            <a:off x="38626109" y="9871849"/>
            <a:ext cx="225397" cy="559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8" name="Соединительная линия уступом 907"/>
          <p:cNvCxnSpPr>
            <a:stCxn id="895" idx="2"/>
            <a:endCxn id="794" idx="0"/>
          </p:cNvCxnSpPr>
          <p:nvPr/>
        </p:nvCxnSpPr>
        <p:spPr>
          <a:xfrm rot="5400000">
            <a:off x="39757242" y="9858221"/>
            <a:ext cx="228453" cy="5755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11" name="Соединительная линия уступом 910"/>
          <p:cNvCxnSpPr>
            <a:stCxn id="897" idx="2"/>
            <a:endCxn id="794" idx="0"/>
          </p:cNvCxnSpPr>
          <p:nvPr/>
        </p:nvCxnSpPr>
        <p:spPr>
          <a:xfrm rot="16200000" flipH="1">
            <a:off x="39190681" y="9867162"/>
            <a:ext cx="221104" cy="56496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14" name="Прямоугольник 913"/>
          <p:cNvSpPr/>
          <p:nvPr/>
        </p:nvSpPr>
        <p:spPr>
          <a:xfrm>
            <a:off x="34144017"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границы Арагона</a:t>
            </a:r>
            <a:endParaRPr lang="ru-RU" sz="700" dirty="0"/>
          </a:p>
        </p:txBody>
      </p:sp>
      <p:cxnSp>
        <p:nvCxnSpPr>
          <p:cNvPr id="915" name="Соединительная линия уступом 914"/>
          <p:cNvCxnSpPr>
            <a:stCxn id="684" idx="2"/>
            <a:endCxn id="914" idx="0"/>
          </p:cNvCxnSpPr>
          <p:nvPr/>
        </p:nvCxnSpPr>
        <p:spPr>
          <a:xfrm rot="16200000" flipH="1">
            <a:off x="33947356" y="8841128"/>
            <a:ext cx="209584"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18" name="Соединительная линия уступом 917"/>
          <p:cNvCxnSpPr>
            <a:stCxn id="868" idx="2"/>
            <a:endCxn id="914" idx="0"/>
          </p:cNvCxnSpPr>
          <p:nvPr/>
        </p:nvCxnSpPr>
        <p:spPr>
          <a:xfrm rot="5400000">
            <a:off x="35071224" y="8829218"/>
            <a:ext cx="207691" cy="11357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22" name="Прямая со стрелкой 921"/>
          <p:cNvCxnSpPr>
            <a:stCxn id="756" idx="2"/>
            <a:endCxn id="914" idx="0"/>
          </p:cNvCxnSpPr>
          <p:nvPr/>
        </p:nvCxnSpPr>
        <p:spPr>
          <a:xfrm>
            <a:off x="34607180" y="9291368"/>
            <a:ext cx="0" cy="20958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27" name="Прямоугольник 926"/>
          <p:cNvSpPr/>
          <p:nvPr/>
        </p:nvSpPr>
        <p:spPr>
          <a:xfrm>
            <a:off x="31458365" y="102487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Экстренная милитаризация</a:t>
            </a:r>
            <a:endParaRPr lang="ru-RU" sz="200" dirty="0"/>
          </a:p>
        </p:txBody>
      </p:sp>
      <p:cxnSp>
        <p:nvCxnSpPr>
          <p:cNvPr id="928" name="Прямая со стрелкой 927"/>
          <p:cNvCxnSpPr>
            <a:stCxn id="738" idx="2"/>
            <a:endCxn id="927" idx="0"/>
          </p:cNvCxnSpPr>
          <p:nvPr/>
        </p:nvCxnSpPr>
        <p:spPr>
          <a:xfrm flipH="1">
            <a:off x="31921528" y="8533712"/>
            <a:ext cx="1791" cy="171501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1" name="Прямоугольник 930"/>
          <p:cNvSpPr/>
          <p:nvPr/>
        </p:nvSpPr>
        <p:spPr>
          <a:xfrm>
            <a:off x="35275094"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Иберийский полуостров</a:t>
            </a:r>
            <a:endParaRPr lang="ru-RU" sz="700" dirty="0"/>
          </a:p>
        </p:txBody>
      </p:sp>
      <p:cxnSp>
        <p:nvCxnSpPr>
          <p:cNvPr id="932" name="Прямая со стрелкой 931"/>
          <p:cNvCxnSpPr>
            <a:stCxn id="868" idx="2"/>
            <a:endCxn id="931" idx="0"/>
          </p:cNvCxnSpPr>
          <p:nvPr/>
        </p:nvCxnSpPr>
        <p:spPr>
          <a:xfrm flipH="1">
            <a:off x="35738257" y="9293261"/>
            <a:ext cx="4700" cy="207691"/>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5" name="Соединительная линия уступом 934"/>
          <p:cNvCxnSpPr>
            <a:stCxn id="684" idx="2"/>
            <a:endCxn id="931" idx="0"/>
          </p:cNvCxnSpPr>
          <p:nvPr/>
        </p:nvCxnSpPr>
        <p:spPr>
          <a:xfrm rot="16200000" flipH="1">
            <a:off x="34512894" y="8275589"/>
            <a:ext cx="209584" cy="22411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8" name="Соединительная линия уступом 937"/>
          <p:cNvCxnSpPr>
            <a:stCxn id="756" idx="2"/>
            <a:endCxn id="931" idx="0"/>
          </p:cNvCxnSpPr>
          <p:nvPr/>
        </p:nvCxnSpPr>
        <p:spPr>
          <a:xfrm rot="16200000" flipH="1">
            <a:off x="35067926" y="8830621"/>
            <a:ext cx="209584" cy="11310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41" name="Прямоугольник 940"/>
          <p:cNvSpPr/>
          <p:nvPr/>
        </p:nvSpPr>
        <p:spPr>
          <a:xfrm>
            <a:off x="33029250" y="949495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Гибралтаром (и </a:t>
            </a:r>
            <a:r>
              <a:rPr lang="ru-RU" sz="700" dirty="0" err="1" smtClean="0"/>
              <a:t>танжером</a:t>
            </a:r>
            <a:r>
              <a:rPr lang="ru-RU" sz="700" dirty="0" smtClean="0"/>
              <a:t>)</a:t>
            </a:r>
            <a:endParaRPr lang="ru-RU" sz="700" dirty="0"/>
          </a:p>
        </p:txBody>
      </p:sp>
      <p:cxnSp>
        <p:nvCxnSpPr>
          <p:cNvPr id="942" name="Прямая со стрелкой 941"/>
          <p:cNvCxnSpPr>
            <a:stCxn id="684" idx="2"/>
            <a:endCxn id="941" idx="0"/>
          </p:cNvCxnSpPr>
          <p:nvPr/>
        </p:nvCxnSpPr>
        <p:spPr>
          <a:xfrm flipH="1">
            <a:off x="33492413" y="9291368"/>
            <a:ext cx="4703" cy="203588"/>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5" name="Соединительная линия уступом 944"/>
          <p:cNvCxnSpPr>
            <a:stCxn id="756" idx="2"/>
            <a:endCxn id="941" idx="0"/>
          </p:cNvCxnSpPr>
          <p:nvPr/>
        </p:nvCxnSpPr>
        <p:spPr>
          <a:xfrm rot="5400000">
            <a:off x="33948003" y="8835779"/>
            <a:ext cx="203588" cy="111476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8" name="Соединительная линия уступом 947"/>
          <p:cNvCxnSpPr>
            <a:stCxn id="868" idx="2"/>
            <a:endCxn id="941" idx="0"/>
          </p:cNvCxnSpPr>
          <p:nvPr/>
        </p:nvCxnSpPr>
        <p:spPr>
          <a:xfrm rot="5400000">
            <a:off x="34516838" y="8268836"/>
            <a:ext cx="201695" cy="22505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51" name="Соединительная линия уступом 950"/>
          <p:cNvCxnSpPr>
            <a:stCxn id="941" idx="2"/>
            <a:endCxn id="734" idx="0"/>
          </p:cNvCxnSpPr>
          <p:nvPr/>
        </p:nvCxnSpPr>
        <p:spPr>
          <a:xfrm rot="16200000" flipH="1">
            <a:off x="33940718" y="9586651"/>
            <a:ext cx="219686" cy="11162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4" name="Соединительная линия уступом 953"/>
          <p:cNvCxnSpPr>
            <a:stCxn id="931" idx="2"/>
            <a:endCxn id="734" idx="0"/>
          </p:cNvCxnSpPr>
          <p:nvPr/>
        </p:nvCxnSpPr>
        <p:spPr>
          <a:xfrm rot="5400000">
            <a:off x="35066638" y="9583023"/>
            <a:ext cx="213690" cy="11295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7" name="Прямая со стрелкой 956"/>
          <p:cNvCxnSpPr>
            <a:stCxn id="914" idx="2"/>
            <a:endCxn id="734" idx="0"/>
          </p:cNvCxnSpPr>
          <p:nvPr/>
        </p:nvCxnSpPr>
        <p:spPr>
          <a:xfrm>
            <a:off x="34607180" y="10040952"/>
            <a:ext cx="1529" cy="2136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61" name="Прямоугольник 960"/>
          <p:cNvSpPr/>
          <p:nvPr/>
        </p:nvSpPr>
        <p:spPr>
          <a:xfrm>
            <a:off x="32004222" y="9489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инструкторов из Рейха</a:t>
            </a:r>
            <a:endParaRPr lang="ru-RU" sz="700" dirty="0"/>
          </a:p>
        </p:txBody>
      </p:sp>
      <p:sp>
        <p:nvSpPr>
          <p:cNvPr id="963" name="Прямоугольник 962"/>
          <p:cNvSpPr/>
          <p:nvPr/>
        </p:nvSpPr>
        <p:spPr>
          <a:xfrm>
            <a:off x="36357883"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Помощь итальянских судостроителей</a:t>
            </a:r>
            <a:endParaRPr lang="ru-RU" sz="700" dirty="0"/>
          </a:p>
        </p:txBody>
      </p:sp>
      <p:cxnSp>
        <p:nvCxnSpPr>
          <p:cNvPr id="964" name="Соединительная линия уступом 963"/>
          <p:cNvCxnSpPr>
            <a:stCxn id="684" idx="2"/>
            <a:endCxn id="961" idx="0"/>
          </p:cNvCxnSpPr>
          <p:nvPr/>
        </p:nvCxnSpPr>
        <p:spPr>
          <a:xfrm rot="5400000">
            <a:off x="32883079" y="8875675"/>
            <a:ext cx="198344" cy="10297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7" name="Соединительная линия уступом 966"/>
          <p:cNvCxnSpPr>
            <a:stCxn id="868" idx="2"/>
            <a:endCxn id="963" idx="0"/>
          </p:cNvCxnSpPr>
          <p:nvPr/>
        </p:nvCxnSpPr>
        <p:spPr>
          <a:xfrm rot="16200000" flipH="1">
            <a:off x="36178156" y="8858061"/>
            <a:ext cx="207691" cy="10780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0" name="Прямоугольник 969"/>
          <p:cNvSpPr/>
          <p:nvPr/>
        </p:nvSpPr>
        <p:spPr>
          <a:xfrm>
            <a:off x="32517534" y="10248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Германские военные заводы</a:t>
            </a:r>
            <a:endParaRPr lang="ru-RU" sz="700" dirty="0"/>
          </a:p>
        </p:txBody>
      </p:sp>
      <p:cxnSp>
        <p:nvCxnSpPr>
          <p:cNvPr id="971" name="Соединительная линия уступом 970"/>
          <p:cNvCxnSpPr>
            <a:stCxn id="684" idx="2"/>
            <a:endCxn id="970" idx="0"/>
          </p:cNvCxnSpPr>
          <p:nvPr/>
        </p:nvCxnSpPr>
        <p:spPr>
          <a:xfrm rot="5400000">
            <a:off x="32760270" y="9511796"/>
            <a:ext cx="957274" cy="516419"/>
          </a:xfrm>
          <a:prstGeom prst="bentConnector3">
            <a:avLst>
              <a:gd name="adj1" fmla="val 1008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5" name="Прямоугольник 974"/>
          <p:cNvSpPr/>
          <p:nvPr/>
        </p:nvSpPr>
        <p:spPr>
          <a:xfrm>
            <a:off x="37435816" y="949864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верфи Средиземноморья</a:t>
            </a:r>
            <a:endParaRPr lang="ru-RU" sz="700" dirty="0"/>
          </a:p>
        </p:txBody>
      </p:sp>
      <p:cxnSp>
        <p:nvCxnSpPr>
          <p:cNvPr id="976" name="Соединительная линия уступом 975"/>
          <p:cNvCxnSpPr>
            <a:stCxn id="868" idx="2"/>
            <a:endCxn id="975" idx="0"/>
          </p:cNvCxnSpPr>
          <p:nvPr/>
        </p:nvCxnSpPr>
        <p:spPr>
          <a:xfrm rot="16200000" flipH="1">
            <a:off x="36718278" y="8317940"/>
            <a:ext cx="205380" cy="21560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0" name="Прямоугольник 979"/>
          <p:cNvSpPr/>
          <p:nvPr/>
        </p:nvSpPr>
        <p:spPr>
          <a:xfrm>
            <a:off x="33029050" y="110453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Нидерланды</a:t>
            </a:r>
            <a:endParaRPr lang="ru-RU" sz="700" dirty="0"/>
          </a:p>
        </p:txBody>
      </p:sp>
      <p:sp>
        <p:nvSpPr>
          <p:cNvPr id="981" name="Прямоугольник 980"/>
          <p:cNvSpPr/>
          <p:nvPr/>
        </p:nvSpPr>
        <p:spPr>
          <a:xfrm>
            <a:off x="35274915" y="110588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в Италии</a:t>
            </a:r>
            <a:endParaRPr lang="ru-RU" sz="700" dirty="0"/>
          </a:p>
        </p:txBody>
      </p:sp>
      <p:cxnSp>
        <p:nvCxnSpPr>
          <p:cNvPr id="982" name="Прямая со стрелкой 981"/>
          <p:cNvCxnSpPr>
            <a:stCxn id="941" idx="2"/>
            <a:endCxn id="980" idx="0"/>
          </p:cNvCxnSpPr>
          <p:nvPr/>
        </p:nvCxnSpPr>
        <p:spPr>
          <a:xfrm flipH="1">
            <a:off x="33492213" y="10034956"/>
            <a:ext cx="200" cy="101037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85" name="Прямая со стрелкой 984"/>
          <p:cNvCxnSpPr>
            <a:stCxn id="931" idx="2"/>
            <a:endCxn id="981" idx="0"/>
          </p:cNvCxnSpPr>
          <p:nvPr/>
        </p:nvCxnSpPr>
        <p:spPr>
          <a:xfrm flipH="1">
            <a:off x="35738078" y="10040952"/>
            <a:ext cx="179" cy="10179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8" name="Прямоугольник 987"/>
          <p:cNvSpPr/>
          <p:nvPr/>
        </p:nvSpPr>
        <p:spPr>
          <a:xfrm>
            <a:off x="36903203" y="1026218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Технология крупного кораблестроения</a:t>
            </a:r>
          </a:p>
        </p:txBody>
      </p:sp>
      <p:cxnSp>
        <p:nvCxnSpPr>
          <p:cNvPr id="989" name="Соединительная линия уступом 988"/>
          <p:cNvCxnSpPr>
            <a:stCxn id="963" idx="2"/>
            <a:endCxn id="988" idx="0"/>
          </p:cNvCxnSpPr>
          <p:nvPr/>
        </p:nvCxnSpPr>
        <p:spPr>
          <a:xfrm rot="16200000" flipH="1">
            <a:off x="36983090" y="9878908"/>
            <a:ext cx="221233" cy="5453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92" name="Соединительная линия уступом 991"/>
          <p:cNvCxnSpPr>
            <a:stCxn id="975" idx="2"/>
            <a:endCxn id="988" idx="0"/>
          </p:cNvCxnSpPr>
          <p:nvPr/>
        </p:nvCxnSpPr>
        <p:spPr>
          <a:xfrm rot="5400000">
            <a:off x="37520901" y="9884107"/>
            <a:ext cx="223544" cy="5326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95" name="Прямоугольник 994"/>
          <p:cNvSpPr/>
          <p:nvPr/>
        </p:nvSpPr>
        <p:spPr>
          <a:xfrm>
            <a:off x="32007399" y="110545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Немецкое танкостроение</a:t>
            </a:r>
          </a:p>
        </p:txBody>
      </p:sp>
      <p:cxnSp>
        <p:nvCxnSpPr>
          <p:cNvPr id="996" name="Прямая со стрелкой 995"/>
          <p:cNvCxnSpPr>
            <a:stCxn id="961" idx="2"/>
            <a:endCxn id="995" idx="0"/>
          </p:cNvCxnSpPr>
          <p:nvPr/>
        </p:nvCxnSpPr>
        <p:spPr>
          <a:xfrm>
            <a:off x="32467385" y="10029712"/>
            <a:ext cx="3177" cy="10248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01" name="Соединительная линия уступом 1000"/>
          <p:cNvCxnSpPr>
            <a:stCxn id="970" idx="2"/>
            <a:endCxn id="995" idx="0"/>
          </p:cNvCxnSpPr>
          <p:nvPr/>
        </p:nvCxnSpPr>
        <p:spPr>
          <a:xfrm rot="5400000">
            <a:off x="32592666" y="10666539"/>
            <a:ext cx="265928" cy="5101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5" name="Прямоугольник 1004"/>
          <p:cNvSpPr/>
          <p:nvPr/>
        </p:nvSpPr>
        <p:spPr>
          <a:xfrm>
            <a:off x="40814814" y="949412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Воспользоваться Арагонским национализмом </a:t>
            </a:r>
            <a:r>
              <a:rPr lang="ru-RU" sz="500" dirty="0" smtClean="0"/>
              <a:t>(референдум во французском </a:t>
            </a:r>
            <a:r>
              <a:rPr lang="ru-RU" sz="500" dirty="0" err="1" smtClean="0"/>
              <a:t>арагоне</a:t>
            </a:r>
            <a:r>
              <a:rPr lang="ru-RU" sz="500" dirty="0"/>
              <a:t>)</a:t>
            </a:r>
          </a:p>
        </p:txBody>
      </p:sp>
      <p:cxnSp>
        <p:nvCxnSpPr>
          <p:cNvPr id="1006" name="Соединительная линия уступом 1005"/>
          <p:cNvCxnSpPr>
            <a:stCxn id="786" idx="2"/>
            <a:endCxn id="1005" idx="0"/>
          </p:cNvCxnSpPr>
          <p:nvPr/>
        </p:nvCxnSpPr>
        <p:spPr>
          <a:xfrm rot="5400000">
            <a:off x="41734042" y="8833485"/>
            <a:ext cx="204579" cy="111670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009" name="Соединительная линия уступом 1008"/>
          <p:cNvCxnSpPr>
            <a:stCxn id="773" idx="2"/>
            <a:endCxn id="1005" idx="0"/>
          </p:cNvCxnSpPr>
          <p:nvPr/>
        </p:nvCxnSpPr>
        <p:spPr>
          <a:xfrm rot="16200000" flipH="1">
            <a:off x="41172276" y="9388427"/>
            <a:ext cx="204579" cy="682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2" name="Прямая со стрелкой 761"/>
          <p:cNvCxnSpPr>
            <a:stCxn id="623" idx="2"/>
            <a:endCxn id="192" idx="0"/>
          </p:cNvCxnSpPr>
          <p:nvPr/>
        </p:nvCxnSpPr>
        <p:spPr>
          <a:xfrm flipH="1">
            <a:off x="15964361" y="6234251"/>
            <a:ext cx="4151" cy="2006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6" name="Прямоугольник 775"/>
          <p:cNvSpPr/>
          <p:nvPr/>
        </p:nvSpPr>
        <p:spPr>
          <a:xfrm>
            <a:off x="359947"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Освободить офицеров Первой </a:t>
            </a:r>
            <a:r>
              <a:rPr lang="ru-RU" sz="700" dirty="0" err="1" smtClean="0"/>
              <a:t>Санхурады</a:t>
            </a:r>
            <a:endParaRPr lang="ru-RU" sz="200" dirty="0"/>
          </a:p>
        </p:txBody>
      </p:sp>
      <p:cxnSp>
        <p:nvCxnSpPr>
          <p:cNvPr id="779" name="Соединительная линия уступом 778"/>
          <p:cNvCxnSpPr>
            <a:stCxn id="719" idx="2"/>
            <a:endCxn id="776" idx="0"/>
          </p:cNvCxnSpPr>
          <p:nvPr/>
        </p:nvCxnSpPr>
        <p:spPr>
          <a:xfrm rot="5400000">
            <a:off x="2262146" y="1683452"/>
            <a:ext cx="233876" cy="31119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1" name="Прямоугольник 780"/>
          <p:cNvSpPr/>
          <p:nvPr/>
        </p:nvSpPr>
        <p:spPr>
          <a:xfrm>
            <a:off x="873987" y="4119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Ни шага назад от </a:t>
            </a:r>
            <a:r>
              <a:rPr lang="ru-RU" sz="700" dirty="0" smtClean="0"/>
              <a:t>достигнутого! (лозунг УМЕ)</a:t>
            </a:r>
            <a:endParaRPr lang="ru-RU" sz="700" dirty="0"/>
          </a:p>
        </p:txBody>
      </p:sp>
      <p:cxnSp>
        <p:nvCxnSpPr>
          <p:cNvPr id="782" name="Соединительная линия уступом 781"/>
          <p:cNvCxnSpPr>
            <a:stCxn id="776" idx="2"/>
            <a:endCxn id="781" idx="0"/>
          </p:cNvCxnSpPr>
          <p:nvPr/>
        </p:nvCxnSpPr>
        <p:spPr>
          <a:xfrm rot="16200000" flipH="1">
            <a:off x="968718" y="3750756"/>
            <a:ext cx="222824" cy="5140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8" name="Соединительная линия уступом 807"/>
          <p:cNvCxnSpPr>
            <a:stCxn id="521" idx="2"/>
            <a:endCxn id="443" idx="0"/>
          </p:cNvCxnSpPr>
          <p:nvPr/>
        </p:nvCxnSpPr>
        <p:spPr>
          <a:xfrm rot="5400000">
            <a:off x="3017922" y="8336475"/>
            <a:ext cx="241018" cy="540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3" name="Соединительная линия уступом 812"/>
          <p:cNvCxnSpPr>
            <a:stCxn id="449" idx="2"/>
            <a:endCxn id="443" idx="0"/>
          </p:cNvCxnSpPr>
          <p:nvPr/>
        </p:nvCxnSpPr>
        <p:spPr>
          <a:xfrm rot="16200000" flipH="1">
            <a:off x="2489469" y="8348369"/>
            <a:ext cx="246958" cy="51061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35141</TotalTime>
  <Words>3710</Words>
  <Application>Microsoft Office PowerPoint</Application>
  <PresentationFormat>Произвольный</PresentationFormat>
  <Paragraphs>322</Paragraphs>
  <Slides>1</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Calibri Light</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it</cp:lastModifiedBy>
  <cp:revision>2048</cp:revision>
  <dcterms:created xsi:type="dcterms:W3CDTF">2018-10-23T08:09:21Z</dcterms:created>
  <dcterms:modified xsi:type="dcterms:W3CDTF">2021-09-01T11:52:28Z</dcterms:modified>
</cp:coreProperties>
</file>