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9644" autoAdjust="0"/>
  </p:normalViewPr>
  <p:slideViewPr>
    <p:cSldViewPr snapToGrid="0">
      <p:cViewPr>
        <p:scale>
          <a:sx n="90" d="100"/>
          <a:sy n="90" d="100"/>
        </p:scale>
        <p:origin x="-18354" y="-1806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28.11.2021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28.11.2021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28.11.2021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28.11.2021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28.11.2021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28.11.2021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28.11.2021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28.11.2021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28.11.2021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28.11.2021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28.11.2021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28.11.2021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28.11.2021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Прямоугольник 128"/>
          <p:cNvSpPr/>
          <p:nvPr/>
        </p:nvSpPr>
        <p:spPr>
          <a:xfrm>
            <a:off x="4717272" y="14316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Забрать пустые </a:t>
            </a:r>
            <a:r>
              <a:rPr lang="ru-RU" sz="1400" dirty="0" smtClean="0"/>
              <a:t>земли</a:t>
            </a:r>
            <a:endParaRPr lang="ru-RU" sz="800" dirty="0"/>
          </a:p>
        </p:txBody>
      </p:sp>
      <p:cxnSp>
        <p:nvCxnSpPr>
          <p:cNvPr id="138" name="Соединительная линия уступом 137"/>
          <p:cNvCxnSpPr>
            <a:stCxn id="129" idx="2"/>
            <a:endCxn id="147" idx="0"/>
          </p:cNvCxnSpPr>
          <p:nvPr/>
        </p:nvCxnSpPr>
        <p:spPr>
          <a:xfrm rot="5400000">
            <a:off x="4970230" y="2142930"/>
            <a:ext cx="436307" cy="117369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Прямоугольник 146"/>
          <p:cNvSpPr/>
          <p:nvPr/>
        </p:nvSpPr>
        <p:spPr>
          <a:xfrm>
            <a:off x="3543575" y="294793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Добыча пальмового </a:t>
            </a:r>
            <a:r>
              <a:rPr lang="ru-RU" sz="1400" dirty="0" smtClean="0"/>
              <a:t>масла</a:t>
            </a:r>
            <a:endParaRPr lang="ru-RU" sz="800" dirty="0"/>
          </a:p>
        </p:txBody>
      </p:sp>
      <p:sp>
        <p:nvSpPr>
          <p:cNvPr id="300" name="Прямоугольник 299"/>
          <p:cNvSpPr/>
          <p:nvPr/>
        </p:nvSpPr>
        <p:spPr>
          <a:xfrm>
            <a:off x="8238002" y="44815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Программа </a:t>
            </a:r>
            <a:r>
              <a:rPr lang="ru-RU" sz="1400" dirty="0"/>
              <a:t>местных </a:t>
            </a:r>
            <a:r>
              <a:rPr lang="ru-RU" sz="1400" dirty="0" smtClean="0"/>
              <a:t>фермеров</a:t>
            </a:r>
            <a:endParaRPr lang="ru-RU" sz="500" dirty="0"/>
          </a:p>
        </p:txBody>
      </p:sp>
      <p:sp>
        <p:nvSpPr>
          <p:cNvPr id="301" name="Прямоугольник 300"/>
          <p:cNvSpPr/>
          <p:nvPr/>
        </p:nvSpPr>
        <p:spPr>
          <a:xfrm>
            <a:off x="5890968" y="294793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Добыча каучука</a:t>
            </a:r>
            <a:endParaRPr lang="ru-RU" sz="1000" dirty="0"/>
          </a:p>
        </p:txBody>
      </p:sp>
      <p:sp>
        <p:nvSpPr>
          <p:cNvPr id="302" name="Прямоугольник 301"/>
          <p:cNvSpPr/>
          <p:nvPr/>
        </p:nvSpPr>
        <p:spPr>
          <a:xfrm>
            <a:off x="1190722" y="29432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Добыча </a:t>
            </a:r>
            <a:r>
              <a:rPr lang="ru-RU" sz="1400" dirty="0" smtClean="0"/>
              <a:t>Хлопка</a:t>
            </a:r>
            <a:endParaRPr lang="ru-RU" sz="800" dirty="0"/>
          </a:p>
        </p:txBody>
      </p:sp>
      <p:sp>
        <p:nvSpPr>
          <p:cNvPr id="304" name="Прямоугольник 303"/>
          <p:cNvSpPr/>
          <p:nvPr/>
        </p:nvSpPr>
        <p:spPr>
          <a:xfrm>
            <a:off x="8238002" y="29479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Модернизация </a:t>
            </a:r>
            <a:r>
              <a:rPr lang="ru-RU" sz="1400" dirty="0"/>
              <a:t>сельского </a:t>
            </a:r>
            <a:r>
              <a:rPr lang="ru-RU" sz="1400" dirty="0" smtClean="0"/>
              <a:t>хозяйства</a:t>
            </a:r>
            <a:endParaRPr lang="ru-RU" sz="400" dirty="0"/>
          </a:p>
        </p:txBody>
      </p:sp>
      <p:cxnSp>
        <p:nvCxnSpPr>
          <p:cNvPr id="306" name="Соединительная линия уступом 305"/>
          <p:cNvCxnSpPr>
            <a:stCxn id="129" idx="2"/>
            <a:endCxn id="302" idx="0"/>
          </p:cNvCxnSpPr>
          <p:nvPr/>
        </p:nvCxnSpPr>
        <p:spPr>
          <a:xfrm rot="5400000">
            <a:off x="3796143" y="964163"/>
            <a:ext cx="431627" cy="352655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Прямоугольник 306"/>
          <p:cNvSpPr/>
          <p:nvPr/>
        </p:nvSpPr>
        <p:spPr>
          <a:xfrm>
            <a:off x="8238002" y="143135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Объединение исследовательских служб </a:t>
            </a:r>
            <a:r>
              <a:rPr lang="en-US" sz="1400" dirty="0" smtClean="0"/>
              <a:t>INEAC</a:t>
            </a:r>
            <a:endParaRPr lang="ru-RU" sz="800" dirty="0"/>
          </a:p>
        </p:txBody>
      </p:sp>
      <p:sp>
        <p:nvSpPr>
          <p:cNvPr id="308" name="Прямоугольник 307"/>
          <p:cNvSpPr/>
          <p:nvPr/>
        </p:nvSpPr>
        <p:spPr>
          <a:xfrm>
            <a:off x="8232361" y="366576"/>
            <a:ext cx="2115918" cy="58643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800" dirty="0" err="1" smtClean="0"/>
              <a:t>Auguste</a:t>
            </a:r>
            <a:r>
              <a:rPr lang="en-US" sz="800" dirty="0" smtClean="0"/>
              <a:t> </a:t>
            </a:r>
            <a:r>
              <a:rPr lang="en-US" sz="800" dirty="0" err="1"/>
              <a:t>Tilkens</a:t>
            </a:r>
            <a:r>
              <a:rPr lang="ru-RU" sz="800" dirty="0" smtClean="0"/>
              <a:t> как генерал 2 уровня 2 атака, 3 защита, 1 логистика и 2 планирование. Можно призвать решением во время войны.</a:t>
            </a:r>
            <a:endParaRPr lang="ru-RU" sz="800" dirty="0"/>
          </a:p>
        </p:txBody>
      </p:sp>
      <p:cxnSp>
        <p:nvCxnSpPr>
          <p:cNvPr id="311" name="Соединительная линия уступом 310"/>
          <p:cNvCxnSpPr>
            <a:stCxn id="129" idx="2"/>
            <a:endCxn id="304" idx="0"/>
          </p:cNvCxnSpPr>
          <p:nvPr/>
        </p:nvCxnSpPr>
        <p:spPr>
          <a:xfrm rot="16200000" flipH="1">
            <a:off x="7317443" y="969413"/>
            <a:ext cx="436306" cy="352073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Прямоугольник 327"/>
          <p:cNvSpPr/>
          <p:nvPr/>
        </p:nvSpPr>
        <p:spPr>
          <a:xfrm>
            <a:off x="14128541" y="7460492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Девальвация Конголезского франка</a:t>
            </a:r>
            <a:endParaRPr lang="ru-RU" sz="500" dirty="0"/>
          </a:p>
        </p:txBody>
      </p:sp>
      <p:sp>
        <p:nvSpPr>
          <p:cNvPr id="329" name="Прямоугольник 328"/>
          <p:cNvSpPr/>
          <p:nvPr/>
        </p:nvSpPr>
        <p:spPr>
          <a:xfrm>
            <a:off x="7058703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Нарастить добычу в шахтах </a:t>
            </a:r>
            <a:r>
              <a:rPr lang="ru-RU" sz="1400" dirty="0" err="1" smtClean="0"/>
              <a:t>Катанги</a:t>
            </a:r>
            <a:endParaRPr lang="ru-RU" sz="500" dirty="0"/>
          </a:p>
        </p:txBody>
      </p:sp>
      <p:sp>
        <p:nvSpPr>
          <p:cNvPr id="333" name="Прямоугольник 332"/>
          <p:cNvSpPr/>
          <p:nvPr/>
        </p:nvSpPr>
        <p:spPr>
          <a:xfrm>
            <a:off x="23661443" y="44812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Увеличить военный налог </a:t>
            </a:r>
            <a:endParaRPr lang="ru-RU" sz="500" dirty="0"/>
          </a:p>
        </p:txBody>
      </p:sp>
      <p:sp>
        <p:nvSpPr>
          <p:cNvPr id="340" name="Прямоугольник 339"/>
          <p:cNvSpPr/>
          <p:nvPr/>
        </p:nvSpPr>
        <p:spPr>
          <a:xfrm>
            <a:off x="10585216" y="29479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школьное образование</a:t>
            </a:r>
            <a:endParaRPr lang="ru-RU" sz="500" dirty="0"/>
          </a:p>
        </p:txBody>
      </p:sp>
      <p:sp>
        <p:nvSpPr>
          <p:cNvPr id="341" name="Прямоугольник 340"/>
          <p:cNvSpPr/>
          <p:nvPr/>
        </p:nvSpPr>
        <p:spPr>
          <a:xfrm>
            <a:off x="10590855" y="448155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медицинского факультета</a:t>
            </a:r>
            <a:endParaRPr lang="ru-RU" sz="500" dirty="0"/>
          </a:p>
        </p:txBody>
      </p:sp>
      <p:sp>
        <p:nvSpPr>
          <p:cNvPr id="342" name="Прямоугольник 341"/>
          <p:cNvSpPr/>
          <p:nvPr/>
        </p:nvSpPr>
        <p:spPr>
          <a:xfrm>
            <a:off x="4717272" y="60243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Больничных диспансеров</a:t>
            </a:r>
            <a:endParaRPr lang="ru-RU" sz="500" dirty="0"/>
          </a:p>
        </p:txBody>
      </p:sp>
      <p:cxnSp>
        <p:nvCxnSpPr>
          <p:cNvPr id="343" name="Соединительная линия уступом 342"/>
          <p:cNvCxnSpPr>
            <a:stCxn id="307" idx="2"/>
            <a:endCxn id="340" idx="0"/>
          </p:cNvCxnSpPr>
          <p:nvPr/>
        </p:nvCxnSpPr>
        <p:spPr>
          <a:xfrm rot="16200000" flipH="1">
            <a:off x="10251278" y="1556034"/>
            <a:ext cx="436580" cy="23472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Прямая со стрелкой 343"/>
          <p:cNvCxnSpPr>
            <a:stCxn id="340" idx="2"/>
            <a:endCxn id="341" idx="0"/>
          </p:cNvCxnSpPr>
          <p:nvPr/>
        </p:nvCxnSpPr>
        <p:spPr>
          <a:xfrm>
            <a:off x="11643175" y="4027931"/>
            <a:ext cx="5639" cy="4536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Соединительная линия уступом 344"/>
          <p:cNvCxnSpPr>
            <a:stCxn id="341" idx="2"/>
            <a:endCxn id="342" idx="0"/>
          </p:cNvCxnSpPr>
          <p:nvPr/>
        </p:nvCxnSpPr>
        <p:spPr>
          <a:xfrm rot="5400000">
            <a:off x="8480604" y="2856178"/>
            <a:ext cx="462838" cy="58735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Прямая со стрелкой 345"/>
          <p:cNvCxnSpPr>
            <a:stCxn id="304" idx="2"/>
            <a:endCxn id="300" idx="0"/>
          </p:cNvCxnSpPr>
          <p:nvPr/>
        </p:nvCxnSpPr>
        <p:spPr>
          <a:xfrm>
            <a:off x="9295961" y="4027931"/>
            <a:ext cx="0" cy="45361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Прямоугольник 38"/>
          <p:cNvSpPr/>
          <p:nvPr/>
        </p:nvSpPr>
        <p:spPr>
          <a:xfrm>
            <a:off x="5885149" y="44812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Распространение новых сортов сои</a:t>
            </a:r>
            <a:endParaRPr lang="ru-RU" sz="400" dirty="0"/>
          </a:p>
        </p:txBody>
      </p:sp>
      <p:cxnSp>
        <p:nvCxnSpPr>
          <p:cNvPr id="40" name="Соединительная линия уступом 39"/>
          <p:cNvCxnSpPr>
            <a:stCxn id="304" idx="2"/>
            <a:endCxn id="39" idx="0"/>
          </p:cNvCxnSpPr>
          <p:nvPr/>
        </p:nvCxnSpPr>
        <p:spPr>
          <a:xfrm rot="5400000">
            <a:off x="7892863" y="3078177"/>
            <a:ext cx="453345" cy="23528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Прямоугольник 42"/>
          <p:cNvSpPr/>
          <p:nvPr/>
        </p:nvSpPr>
        <p:spPr>
          <a:xfrm>
            <a:off x="3543575" y="44812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Культивация кофе</a:t>
            </a:r>
            <a:endParaRPr lang="ru-RU" sz="500" dirty="0"/>
          </a:p>
        </p:txBody>
      </p:sp>
      <p:cxnSp>
        <p:nvCxnSpPr>
          <p:cNvPr id="45" name="Соединительная линия уступом 44"/>
          <p:cNvCxnSpPr>
            <a:stCxn id="304" idx="2"/>
            <a:endCxn id="43" idx="0"/>
          </p:cNvCxnSpPr>
          <p:nvPr/>
        </p:nvCxnSpPr>
        <p:spPr>
          <a:xfrm rot="5400000">
            <a:off x="6722076" y="1907390"/>
            <a:ext cx="453345" cy="46944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Соединительная линия уступом 52"/>
          <p:cNvCxnSpPr>
            <a:stCxn id="129" idx="2"/>
            <a:endCxn id="301" idx="0"/>
          </p:cNvCxnSpPr>
          <p:nvPr/>
        </p:nvCxnSpPr>
        <p:spPr>
          <a:xfrm rot="16200000" flipH="1">
            <a:off x="6143926" y="2142930"/>
            <a:ext cx="436307" cy="117369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129" idx="2"/>
            <a:endCxn id="342" idx="0"/>
          </p:cNvCxnSpPr>
          <p:nvPr/>
        </p:nvCxnSpPr>
        <p:spPr>
          <a:xfrm>
            <a:off x="5775231" y="2511625"/>
            <a:ext cx="0" cy="35127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>
            <a:stCxn id="307" idx="2"/>
            <a:endCxn id="304" idx="0"/>
          </p:cNvCxnSpPr>
          <p:nvPr/>
        </p:nvCxnSpPr>
        <p:spPr>
          <a:xfrm>
            <a:off x="9295961" y="2511351"/>
            <a:ext cx="0" cy="4365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Прямоугольник 75"/>
          <p:cNvSpPr/>
          <p:nvPr/>
        </p:nvSpPr>
        <p:spPr>
          <a:xfrm>
            <a:off x="1190722" y="44862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Расширение порта </a:t>
            </a:r>
            <a:r>
              <a:rPr lang="ru-RU" sz="1400" dirty="0" err="1" smtClean="0"/>
              <a:t>Матади</a:t>
            </a:r>
            <a:endParaRPr lang="ru-RU" sz="500" dirty="0"/>
          </a:p>
        </p:txBody>
      </p:sp>
      <p:sp>
        <p:nvSpPr>
          <p:cNvPr id="78" name="Прямоугольник 77"/>
          <p:cNvSpPr/>
          <p:nvPr/>
        </p:nvSpPr>
        <p:spPr>
          <a:xfrm>
            <a:off x="2364347" y="60243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экспорт внутренней продукции</a:t>
            </a:r>
            <a:endParaRPr lang="ru-RU" sz="500" dirty="0"/>
          </a:p>
        </p:txBody>
      </p:sp>
      <p:cxnSp>
        <p:nvCxnSpPr>
          <p:cNvPr id="79" name="Соединительная линия уступом 78"/>
          <p:cNvCxnSpPr>
            <a:stCxn id="43" idx="2"/>
            <a:endCxn id="78" idx="0"/>
          </p:cNvCxnSpPr>
          <p:nvPr/>
        </p:nvCxnSpPr>
        <p:spPr>
          <a:xfrm rot="5400000">
            <a:off x="3780364" y="5203218"/>
            <a:ext cx="463112" cy="117922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Соединительная линия уступом 81"/>
          <p:cNvCxnSpPr>
            <a:stCxn id="76" idx="2"/>
            <a:endCxn id="78" idx="0"/>
          </p:cNvCxnSpPr>
          <p:nvPr/>
        </p:nvCxnSpPr>
        <p:spPr>
          <a:xfrm rot="16200000" flipH="1">
            <a:off x="2606418" y="5208500"/>
            <a:ext cx="458150" cy="11736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Прямоугольник 84"/>
          <p:cNvSpPr/>
          <p:nvPr/>
        </p:nvSpPr>
        <p:spPr>
          <a:xfrm>
            <a:off x="1190721" y="75673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Военно-морская верфь Банана</a:t>
            </a:r>
            <a:endParaRPr lang="ru-RU" sz="500" dirty="0"/>
          </a:p>
        </p:txBody>
      </p:sp>
      <p:cxnSp>
        <p:nvCxnSpPr>
          <p:cNvPr id="86" name="Прямая со стрелкой 85"/>
          <p:cNvCxnSpPr>
            <a:stCxn id="76" idx="2"/>
            <a:endCxn id="85" idx="0"/>
          </p:cNvCxnSpPr>
          <p:nvPr/>
        </p:nvCxnSpPr>
        <p:spPr>
          <a:xfrm flipH="1">
            <a:off x="2248680" y="5566238"/>
            <a:ext cx="1" cy="200113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Прямоугольник 88"/>
          <p:cNvSpPr/>
          <p:nvPr/>
        </p:nvSpPr>
        <p:spPr>
          <a:xfrm>
            <a:off x="4711490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Железнодорожная линия </a:t>
            </a:r>
            <a:r>
              <a:rPr lang="ru-RU" sz="1400" dirty="0" err="1" smtClean="0"/>
              <a:t>Вичиконго</a:t>
            </a:r>
            <a:r>
              <a:rPr lang="ru-RU" sz="1400" dirty="0" smtClean="0"/>
              <a:t> (1937)</a:t>
            </a:r>
            <a:endParaRPr lang="ru-RU" sz="500" dirty="0"/>
          </a:p>
        </p:txBody>
      </p:sp>
      <p:sp>
        <p:nvSpPr>
          <p:cNvPr id="93" name="Прямоугольник 92"/>
          <p:cNvSpPr/>
          <p:nvPr/>
        </p:nvSpPr>
        <p:spPr>
          <a:xfrm>
            <a:off x="8238004" y="75673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/>
              <a:t>Union </a:t>
            </a:r>
            <a:r>
              <a:rPr lang="en-US" sz="1400" dirty="0" err="1"/>
              <a:t>Minière</a:t>
            </a:r>
            <a:r>
              <a:rPr lang="en-US" sz="1400" dirty="0"/>
              <a:t> du </a:t>
            </a:r>
            <a:r>
              <a:rPr lang="en-US" sz="1400" dirty="0" smtClean="0"/>
              <a:t>Haut-Katanga</a:t>
            </a:r>
            <a:endParaRPr lang="ru-RU" sz="100" dirty="0"/>
          </a:p>
        </p:txBody>
      </p:sp>
      <p:sp>
        <p:nvSpPr>
          <p:cNvPr id="94" name="Прямоугольник 93"/>
          <p:cNvSpPr/>
          <p:nvPr/>
        </p:nvSpPr>
        <p:spPr>
          <a:xfrm>
            <a:off x="7058702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Горнодобывающая промышленность медного пояса</a:t>
            </a:r>
            <a:endParaRPr lang="ru-RU" sz="500" dirty="0"/>
          </a:p>
        </p:txBody>
      </p:sp>
      <p:sp>
        <p:nvSpPr>
          <p:cNvPr id="95" name="Прямоугольник 94"/>
          <p:cNvSpPr/>
          <p:nvPr/>
        </p:nvSpPr>
        <p:spPr>
          <a:xfrm>
            <a:off x="9417195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Механизация производства шахт</a:t>
            </a:r>
            <a:endParaRPr lang="ru-RU" sz="100" dirty="0"/>
          </a:p>
        </p:txBody>
      </p:sp>
      <p:sp>
        <p:nvSpPr>
          <p:cNvPr id="97" name="Прямоугольник 96"/>
          <p:cNvSpPr/>
          <p:nvPr/>
        </p:nvSpPr>
        <p:spPr>
          <a:xfrm>
            <a:off x="9417195" y="1216041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Открытие </a:t>
            </a:r>
            <a:r>
              <a:rPr lang="en-US" sz="1400" dirty="0" err="1" smtClean="0"/>
              <a:t>Musonoi</a:t>
            </a:r>
            <a:r>
              <a:rPr lang="en-US" sz="1400" dirty="0" smtClean="0"/>
              <a:t> Principal</a:t>
            </a:r>
            <a:endParaRPr lang="ru-RU" sz="300" dirty="0"/>
          </a:p>
        </p:txBody>
      </p:sp>
      <p:sp>
        <p:nvSpPr>
          <p:cNvPr id="99" name="Прямоугольник 98"/>
          <p:cNvSpPr/>
          <p:nvPr/>
        </p:nvSpPr>
        <p:spPr>
          <a:xfrm>
            <a:off x="2358636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Расширение торгового флота </a:t>
            </a:r>
            <a:r>
              <a:rPr lang="ru-RU" sz="800" dirty="0"/>
              <a:t>(наше)</a:t>
            </a:r>
            <a:endParaRPr lang="ru-RU" sz="100" dirty="0"/>
          </a:p>
          <a:p>
            <a:pPr algn="ctr"/>
            <a:endParaRPr lang="ru-RU" sz="500" dirty="0"/>
          </a:p>
        </p:txBody>
      </p:sp>
      <p:sp>
        <p:nvSpPr>
          <p:cNvPr id="100" name="Прямоугольник 99"/>
          <p:cNvSpPr/>
          <p:nvPr/>
        </p:nvSpPr>
        <p:spPr>
          <a:xfrm>
            <a:off x="3543575" y="75673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Подготовка к войне на море (наше)</a:t>
            </a:r>
            <a:endParaRPr lang="ru-RU" sz="500" dirty="0"/>
          </a:p>
        </p:txBody>
      </p:sp>
      <p:sp>
        <p:nvSpPr>
          <p:cNvPr id="102" name="Прямоугольник 101"/>
          <p:cNvSpPr/>
          <p:nvPr/>
        </p:nvSpPr>
        <p:spPr>
          <a:xfrm>
            <a:off x="4717272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Разработка крупного флота (наше)</a:t>
            </a:r>
            <a:endParaRPr lang="ru-RU" sz="700" dirty="0"/>
          </a:p>
        </p:txBody>
      </p:sp>
      <p:sp>
        <p:nvSpPr>
          <p:cNvPr id="103" name="Прямоугольник 102"/>
          <p:cNvSpPr/>
          <p:nvPr/>
        </p:nvSpPr>
        <p:spPr>
          <a:xfrm>
            <a:off x="0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Разработка малого флота </a:t>
            </a:r>
            <a:r>
              <a:rPr lang="ru-RU" sz="800" dirty="0"/>
              <a:t>(наше</a:t>
            </a:r>
            <a:r>
              <a:rPr lang="ru-RU" sz="800" dirty="0" smtClean="0"/>
              <a:t>)</a:t>
            </a:r>
            <a:endParaRPr lang="ru-RU" sz="100" dirty="0"/>
          </a:p>
        </p:txBody>
      </p:sp>
      <p:cxnSp>
        <p:nvCxnSpPr>
          <p:cNvPr id="104" name="Соединительная линия уступом 103"/>
          <p:cNvCxnSpPr>
            <a:stCxn id="85" idx="2"/>
            <a:endCxn id="103" idx="0"/>
          </p:cNvCxnSpPr>
          <p:nvPr/>
        </p:nvCxnSpPr>
        <p:spPr>
          <a:xfrm rot="5400000">
            <a:off x="1421828" y="8283505"/>
            <a:ext cx="462985" cy="11907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Соединительная линия уступом 106"/>
          <p:cNvCxnSpPr>
            <a:stCxn id="100" idx="2"/>
            <a:endCxn id="103" idx="0"/>
          </p:cNvCxnSpPr>
          <p:nvPr/>
        </p:nvCxnSpPr>
        <p:spPr>
          <a:xfrm rot="5400000">
            <a:off x="2598255" y="7107078"/>
            <a:ext cx="462985" cy="354357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Соединительная линия уступом 109"/>
          <p:cNvCxnSpPr>
            <a:stCxn id="85" idx="2"/>
            <a:endCxn id="99" idx="0"/>
          </p:cNvCxnSpPr>
          <p:nvPr/>
        </p:nvCxnSpPr>
        <p:spPr>
          <a:xfrm rot="16200000" flipH="1">
            <a:off x="2601145" y="8294907"/>
            <a:ext cx="462985" cy="116791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Соединительная линия уступом 112"/>
          <p:cNvCxnSpPr>
            <a:stCxn id="100" idx="2"/>
            <a:endCxn id="99" idx="0"/>
          </p:cNvCxnSpPr>
          <p:nvPr/>
        </p:nvCxnSpPr>
        <p:spPr>
          <a:xfrm rot="5400000">
            <a:off x="3777573" y="8286396"/>
            <a:ext cx="462985" cy="11849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Соединительная линия уступом 115"/>
          <p:cNvCxnSpPr>
            <a:stCxn id="100" idx="2"/>
            <a:endCxn id="102" idx="0"/>
          </p:cNvCxnSpPr>
          <p:nvPr/>
        </p:nvCxnSpPr>
        <p:spPr>
          <a:xfrm rot="16200000" flipH="1">
            <a:off x="4956890" y="8292016"/>
            <a:ext cx="462985" cy="117369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Соединительная линия уступом 118"/>
          <p:cNvCxnSpPr>
            <a:stCxn id="85" idx="2"/>
            <a:endCxn id="102" idx="0"/>
          </p:cNvCxnSpPr>
          <p:nvPr/>
        </p:nvCxnSpPr>
        <p:spPr>
          <a:xfrm rot="16200000" flipH="1">
            <a:off x="3780463" y="7115589"/>
            <a:ext cx="462985" cy="35265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Прямоугольник 121"/>
          <p:cNvSpPr/>
          <p:nvPr/>
        </p:nvSpPr>
        <p:spPr>
          <a:xfrm>
            <a:off x="1190721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Выслеживание чужих конвоев </a:t>
            </a:r>
            <a:r>
              <a:rPr lang="ru-RU" sz="800" dirty="0" smtClean="0"/>
              <a:t>(наше</a:t>
            </a:r>
            <a:r>
              <a:rPr lang="ru-RU" sz="800" dirty="0"/>
              <a:t>)</a:t>
            </a:r>
            <a:endParaRPr lang="ru-RU" sz="100" dirty="0"/>
          </a:p>
          <a:p>
            <a:pPr algn="ctr"/>
            <a:endParaRPr lang="ru-RU" sz="500" dirty="0"/>
          </a:p>
        </p:txBody>
      </p:sp>
      <p:sp>
        <p:nvSpPr>
          <p:cNvPr id="125" name="Прямоугольник 124"/>
          <p:cNvSpPr/>
          <p:nvPr/>
        </p:nvSpPr>
        <p:spPr>
          <a:xfrm>
            <a:off x="7058702" y="1216041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Институт исследований Центральной Африки (1947)</a:t>
            </a:r>
            <a:endParaRPr lang="ru-RU" sz="500" dirty="0"/>
          </a:p>
        </p:txBody>
      </p:sp>
      <p:sp>
        <p:nvSpPr>
          <p:cNvPr id="126" name="Прямоугольник 125"/>
          <p:cNvSpPr/>
          <p:nvPr/>
        </p:nvSpPr>
        <p:spPr>
          <a:xfrm>
            <a:off x="4711489" y="121655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Африканская урбанизация (наше</a:t>
            </a:r>
            <a:r>
              <a:rPr lang="ru-RU" sz="1400" dirty="0"/>
              <a:t>)</a:t>
            </a:r>
            <a:endParaRPr lang="ru-RU" sz="700" dirty="0"/>
          </a:p>
        </p:txBody>
      </p:sp>
      <p:cxnSp>
        <p:nvCxnSpPr>
          <p:cNvPr id="127" name="Соединительная линия уступом 126"/>
          <p:cNvCxnSpPr>
            <a:stCxn id="94" idx="2"/>
            <a:endCxn id="89" idx="0"/>
          </p:cNvCxnSpPr>
          <p:nvPr/>
        </p:nvCxnSpPr>
        <p:spPr>
          <a:xfrm rot="5400000">
            <a:off x="6729585" y="9230222"/>
            <a:ext cx="426940" cy="234721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 стрелкой 136"/>
          <p:cNvCxnSpPr>
            <a:stCxn id="94" idx="2"/>
            <a:endCxn id="329" idx="0"/>
          </p:cNvCxnSpPr>
          <p:nvPr/>
        </p:nvCxnSpPr>
        <p:spPr>
          <a:xfrm>
            <a:off x="8116661" y="10190358"/>
            <a:ext cx="1" cy="4269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 стрелкой 139"/>
          <p:cNvCxnSpPr>
            <a:stCxn id="329" idx="2"/>
            <a:endCxn id="125" idx="0"/>
          </p:cNvCxnSpPr>
          <p:nvPr/>
        </p:nvCxnSpPr>
        <p:spPr>
          <a:xfrm flipH="1">
            <a:off x="8116661" y="11697298"/>
            <a:ext cx="1" cy="4631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Прямая со стрелкой 142"/>
          <p:cNvCxnSpPr>
            <a:stCxn id="89" idx="2"/>
            <a:endCxn id="126" idx="0"/>
          </p:cNvCxnSpPr>
          <p:nvPr/>
        </p:nvCxnSpPr>
        <p:spPr>
          <a:xfrm flipH="1">
            <a:off x="5769448" y="11697298"/>
            <a:ext cx="1" cy="4682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Прямая со стрелкой 145"/>
          <p:cNvCxnSpPr>
            <a:stCxn id="95" idx="2"/>
            <a:endCxn id="97" idx="0"/>
          </p:cNvCxnSpPr>
          <p:nvPr/>
        </p:nvCxnSpPr>
        <p:spPr>
          <a:xfrm>
            <a:off x="10475154" y="11697298"/>
            <a:ext cx="0" cy="4631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Соединительная линия уступом 152"/>
          <p:cNvCxnSpPr>
            <a:stCxn id="94" idx="2"/>
            <a:endCxn id="95" idx="0"/>
          </p:cNvCxnSpPr>
          <p:nvPr/>
        </p:nvCxnSpPr>
        <p:spPr>
          <a:xfrm rot="16200000" flipH="1">
            <a:off x="9082437" y="9224581"/>
            <a:ext cx="426940" cy="23584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Соединительная линия уступом 155"/>
          <p:cNvCxnSpPr>
            <a:stCxn id="99" idx="2"/>
            <a:endCxn id="122" idx="0"/>
          </p:cNvCxnSpPr>
          <p:nvPr/>
        </p:nvCxnSpPr>
        <p:spPr>
          <a:xfrm rot="5400000">
            <a:off x="2619168" y="9819871"/>
            <a:ext cx="426940" cy="1167915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Соединительная линия уступом 159"/>
          <p:cNvCxnSpPr>
            <a:stCxn id="103" idx="2"/>
            <a:endCxn id="122" idx="0"/>
          </p:cNvCxnSpPr>
          <p:nvPr/>
        </p:nvCxnSpPr>
        <p:spPr>
          <a:xfrm rot="16200000" flipH="1">
            <a:off x="1439849" y="9808467"/>
            <a:ext cx="426940" cy="1190721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Прямоугольник 164"/>
          <p:cNvSpPr/>
          <p:nvPr/>
        </p:nvSpPr>
        <p:spPr>
          <a:xfrm>
            <a:off x="10580302" y="910552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Строительство плотин Инга (не историчный фокус)</a:t>
            </a:r>
            <a:endParaRPr lang="ru-RU" sz="500" dirty="0"/>
          </a:p>
        </p:txBody>
      </p:sp>
      <p:sp>
        <p:nvSpPr>
          <p:cNvPr id="166" name="Прямоугольник 165"/>
          <p:cNvSpPr/>
          <p:nvPr/>
        </p:nvSpPr>
        <p:spPr>
          <a:xfrm>
            <a:off x="11775687" y="1061909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Строительство гидроэлектростанций</a:t>
            </a:r>
            <a:endParaRPr lang="ru-RU" sz="500" dirty="0"/>
          </a:p>
        </p:txBody>
      </p:sp>
      <p:cxnSp>
        <p:nvCxnSpPr>
          <p:cNvPr id="167" name="Соединительная линия уступом 166"/>
          <p:cNvCxnSpPr>
            <a:stCxn id="93" idx="2"/>
            <a:endCxn id="165" idx="0"/>
          </p:cNvCxnSpPr>
          <p:nvPr/>
        </p:nvCxnSpPr>
        <p:spPr>
          <a:xfrm rot="16200000" flipH="1">
            <a:off x="10238038" y="7705298"/>
            <a:ext cx="458148" cy="234229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Соединительная линия уступом 173"/>
          <p:cNvCxnSpPr>
            <a:stCxn id="93" idx="2"/>
            <a:endCxn id="94" idx="0"/>
          </p:cNvCxnSpPr>
          <p:nvPr/>
        </p:nvCxnSpPr>
        <p:spPr>
          <a:xfrm rot="5400000">
            <a:off x="8474820" y="8289214"/>
            <a:ext cx="462985" cy="117930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Прямоугольник 184"/>
          <p:cNvSpPr/>
          <p:nvPr/>
        </p:nvSpPr>
        <p:spPr>
          <a:xfrm>
            <a:off x="4711489" y="1367247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 smtClean="0"/>
              <a:t>Force </a:t>
            </a:r>
            <a:r>
              <a:rPr lang="en-US" sz="1400" dirty="0" err="1" smtClean="0"/>
              <a:t>Publique</a:t>
            </a:r>
            <a:endParaRPr lang="ru-RU" sz="100" dirty="0"/>
          </a:p>
        </p:txBody>
      </p:sp>
      <p:sp>
        <p:nvSpPr>
          <p:cNvPr id="186" name="Прямоугольник 185"/>
          <p:cNvSpPr/>
          <p:nvPr/>
        </p:nvSpPr>
        <p:spPr>
          <a:xfrm>
            <a:off x="3543575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Сохранить белых офицеров</a:t>
            </a:r>
            <a:endParaRPr lang="ru-RU" sz="700" dirty="0"/>
          </a:p>
        </p:txBody>
      </p:sp>
      <p:sp>
        <p:nvSpPr>
          <p:cNvPr id="187" name="Прямоугольник 186"/>
          <p:cNvSpPr/>
          <p:nvPr/>
        </p:nvSpPr>
        <p:spPr>
          <a:xfrm>
            <a:off x="5885096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Набрать офицеров из чернокожих</a:t>
            </a:r>
            <a:endParaRPr lang="ru-RU" sz="700" dirty="0"/>
          </a:p>
        </p:txBody>
      </p:sp>
      <p:cxnSp>
        <p:nvCxnSpPr>
          <p:cNvPr id="188" name="Прямая соединительная линия 187"/>
          <p:cNvCxnSpPr>
            <a:stCxn id="186" idx="3"/>
            <a:endCxn id="187" idx="1"/>
          </p:cNvCxnSpPr>
          <p:nvPr/>
        </p:nvCxnSpPr>
        <p:spPr>
          <a:xfrm>
            <a:off x="5659493" y="15719418"/>
            <a:ext cx="22560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Прямоугольник 190"/>
          <p:cNvSpPr/>
          <p:nvPr/>
        </p:nvSpPr>
        <p:spPr>
          <a:xfrm>
            <a:off x="2358636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 smtClean="0"/>
              <a:t>Compagnie</a:t>
            </a:r>
            <a:r>
              <a:rPr lang="ru-RU" sz="1400" dirty="0" smtClean="0"/>
              <a:t> </a:t>
            </a:r>
            <a:r>
              <a:rPr lang="ru-RU" sz="1400" dirty="0" err="1" smtClean="0"/>
              <a:t>d'Artillerie</a:t>
            </a:r>
            <a:r>
              <a:rPr lang="ru-RU" sz="1400" dirty="0" smtClean="0"/>
              <a:t> </a:t>
            </a:r>
            <a:r>
              <a:rPr lang="ru-RU" sz="1400" dirty="0" err="1" smtClean="0"/>
              <a:t>et</a:t>
            </a:r>
            <a:r>
              <a:rPr lang="ru-RU" sz="1400" dirty="0" smtClean="0"/>
              <a:t> </a:t>
            </a:r>
            <a:r>
              <a:rPr lang="ru-RU" sz="1400" dirty="0" err="1" smtClean="0"/>
              <a:t>de</a:t>
            </a:r>
            <a:r>
              <a:rPr lang="ru-RU" sz="1400" dirty="0" smtClean="0"/>
              <a:t> </a:t>
            </a:r>
            <a:r>
              <a:rPr lang="ru-RU" sz="1400" dirty="0" err="1" smtClean="0"/>
              <a:t>Génie</a:t>
            </a:r>
            <a:endParaRPr lang="ru-RU" sz="400" dirty="0"/>
          </a:p>
        </p:txBody>
      </p:sp>
      <p:sp>
        <p:nvSpPr>
          <p:cNvPr id="192" name="Прямоугольник 191"/>
          <p:cNvSpPr/>
          <p:nvPr/>
        </p:nvSpPr>
        <p:spPr>
          <a:xfrm>
            <a:off x="7058702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10-я станция </a:t>
            </a:r>
            <a:r>
              <a:rPr lang="ru-RU" sz="1400" dirty="0"/>
              <a:t>по оказанию помощи </a:t>
            </a:r>
            <a:r>
              <a:rPr lang="ru-RU" sz="1400" dirty="0" smtClean="0"/>
              <a:t>пострадавшим</a:t>
            </a:r>
            <a:endParaRPr lang="ru-RU" sz="100" dirty="0"/>
          </a:p>
        </p:txBody>
      </p:sp>
      <p:sp>
        <p:nvSpPr>
          <p:cNvPr id="193" name="Прямоугольник 192"/>
          <p:cNvSpPr/>
          <p:nvPr/>
        </p:nvSpPr>
        <p:spPr>
          <a:xfrm>
            <a:off x="10585216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fr-FR" sz="1400" dirty="0" smtClean="0"/>
              <a:t>Aviation militaire de la Force Publique</a:t>
            </a:r>
            <a:r>
              <a:rPr lang="ru-RU" sz="1400" dirty="0" smtClean="0"/>
              <a:t> (конец 1940)</a:t>
            </a:r>
            <a:endParaRPr lang="ru-RU" sz="100" dirty="0"/>
          </a:p>
        </p:txBody>
      </p:sp>
      <p:sp>
        <p:nvSpPr>
          <p:cNvPr id="194" name="Прямоугольник 193"/>
          <p:cNvSpPr/>
          <p:nvPr/>
        </p:nvSpPr>
        <p:spPr>
          <a:xfrm>
            <a:off x="11775687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аэропорт Н</a:t>
            </a:r>
            <a:r>
              <a:rPr lang="en-US" sz="1400" dirty="0" smtClean="0"/>
              <a:t>’</a:t>
            </a:r>
            <a:r>
              <a:rPr lang="ru-RU" sz="1400" dirty="0" err="1" smtClean="0"/>
              <a:t>Доло</a:t>
            </a:r>
            <a:r>
              <a:rPr lang="ru-RU" sz="1400" dirty="0" smtClean="0"/>
              <a:t> в </a:t>
            </a:r>
            <a:r>
              <a:rPr lang="ru-RU" sz="1400" dirty="0" err="1" smtClean="0"/>
              <a:t>Леопольдвиле</a:t>
            </a:r>
            <a:endParaRPr lang="ru-RU" sz="700" dirty="0"/>
          </a:p>
        </p:txBody>
      </p:sp>
      <p:sp>
        <p:nvSpPr>
          <p:cNvPr id="196" name="Прямоугольник 195"/>
          <p:cNvSpPr/>
          <p:nvPr/>
        </p:nvSpPr>
        <p:spPr>
          <a:xfrm>
            <a:off x="9417195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Воздушное </a:t>
            </a:r>
            <a:r>
              <a:rPr lang="ru-RU" sz="1400" dirty="0" smtClean="0"/>
              <a:t>снабжение</a:t>
            </a:r>
            <a:endParaRPr lang="ru-RU" sz="200" dirty="0"/>
          </a:p>
        </p:txBody>
      </p:sp>
      <p:cxnSp>
        <p:nvCxnSpPr>
          <p:cNvPr id="197" name="Соединительная линия уступом 196"/>
          <p:cNvCxnSpPr>
            <a:stCxn id="185" idx="2"/>
            <a:endCxn id="191" idx="0"/>
          </p:cNvCxnSpPr>
          <p:nvPr/>
        </p:nvCxnSpPr>
        <p:spPr>
          <a:xfrm rot="5400000">
            <a:off x="3569552" y="14599522"/>
            <a:ext cx="2046940" cy="2352853"/>
          </a:xfrm>
          <a:prstGeom prst="bentConnector3">
            <a:avLst>
              <a:gd name="adj1" fmla="val 1091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Соединительная линия уступом 201"/>
          <p:cNvCxnSpPr>
            <a:stCxn id="185" idx="2"/>
            <a:endCxn id="186" idx="0"/>
          </p:cNvCxnSpPr>
          <p:nvPr/>
        </p:nvCxnSpPr>
        <p:spPr>
          <a:xfrm rot="5400000">
            <a:off x="4972021" y="14381991"/>
            <a:ext cx="426940" cy="11679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Соединительная линия уступом 204"/>
          <p:cNvCxnSpPr>
            <a:stCxn id="185" idx="2"/>
            <a:endCxn id="187" idx="0"/>
          </p:cNvCxnSpPr>
          <p:nvPr/>
        </p:nvCxnSpPr>
        <p:spPr>
          <a:xfrm rot="16200000" flipH="1">
            <a:off x="6142781" y="14379144"/>
            <a:ext cx="426940" cy="11736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Соединительная линия уступом 207"/>
          <p:cNvCxnSpPr>
            <a:stCxn id="185" idx="2"/>
            <a:endCxn id="193" idx="0"/>
          </p:cNvCxnSpPr>
          <p:nvPr/>
        </p:nvCxnSpPr>
        <p:spPr>
          <a:xfrm rot="16200000" flipH="1">
            <a:off x="8492841" y="12029084"/>
            <a:ext cx="426940" cy="58737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Соединительная линия уступом 210"/>
          <p:cNvCxnSpPr>
            <a:stCxn id="185" idx="2"/>
            <a:endCxn id="192" idx="0"/>
          </p:cNvCxnSpPr>
          <p:nvPr/>
        </p:nvCxnSpPr>
        <p:spPr>
          <a:xfrm rot="16200000" flipH="1">
            <a:off x="5919584" y="14602341"/>
            <a:ext cx="2046940" cy="2347213"/>
          </a:xfrm>
          <a:prstGeom prst="bentConnector3">
            <a:avLst>
              <a:gd name="adj1" fmla="val 1044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Соединительная линия уступом 214"/>
          <p:cNvCxnSpPr>
            <a:stCxn id="193" idx="2"/>
            <a:endCxn id="194" idx="0"/>
          </p:cNvCxnSpPr>
          <p:nvPr/>
        </p:nvCxnSpPr>
        <p:spPr>
          <a:xfrm rot="16200000" flipH="1">
            <a:off x="11968410" y="15934182"/>
            <a:ext cx="540000" cy="11904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Соединительная линия уступом 217"/>
          <p:cNvCxnSpPr>
            <a:stCxn id="193" idx="2"/>
            <a:endCxn id="196" idx="0"/>
          </p:cNvCxnSpPr>
          <p:nvPr/>
        </p:nvCxnSpPr>
        <p:spPr>
          <a:xfrm rot="5400000">
            <a:off x="10789165" y="15945408"/>
            <a:ext cx="540000" cy="11680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Прямоугольник 220"/>
          <p:cNvSpPr/>
          <p:nvPr/>
        </p:nvSpPr>
        <p:spPr>
          <a:xfrm>
            <a:off x="4711488" y="1678820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Использование бельгийского вооружения (наше)</a:t>
            </a:r>
            <a:endParaRPr lang="ru-RU" sz="100" dirty="0"/>
          </a:p>
        </p:txBody>
      </p:sp>
      <p:cxnSp>
        <p:nvCxnSpPr>
          <p:cNvPr id="222" name="Прямая со стрелкой 221"/>
          <p:cNvCxnSpPr>
            <a:stCxn id="185" idx="2"/>
            <a:endCxn id="221" idx="0"/>
          </p:cNvCxnSpPr>
          <p:nvPr/>
        </p:nvCxnSpPr>
        <p:spPr>
          <a:xfrm flipH="1">
            <a:off x="5769447" y="14752478"/>
            <a:ext cx="1" cy="20357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Прямоугольник 225"/>
          <p:cNvSpPr/>
          <p:nvPr/>
        </p:nvSpPr>
        <p:spPr>
          <a:xfrm>
            <a:off x="8292979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Использовать радарные системы в армии</a:t>
            </a:r>
            <a:endParaRPr lang="ru-RU" sz="700" dirty="0"/>
          </a:p>
        </p:txBody>
      </p:sp>
      <p:cxnSp>
        <p:nvCxnSpPr>
          <p:cNvPr id="227" name="Соединительная линия уступом 226"/>
          <p:cNvCxnSpPr>
            <a:stCxn id="185" idx="2"/>
            <a:endCxn id="226" idx="0"/>
          </p:cNvCxnSpPr>
          <p:nvPr/>
        </p:nvCxnSpPr>
        <p:spPr>
          <a:xfrm rot="16200000" flipH="1">
            <a:off x="7346723" y="13175203"/>
            <a:ext cx="426940" cy="35814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Соединительная линия уступом 229"/>
          <p:cNvCxnSpPr>
            <a:stCxn id="226" idx="2"/>
            <a:endCxn id="196" idx="0"/>
          </p:cNvCxnSpPr>
          <p:nvPr/>
        </p:nvCxnSpPr>
        <p:spPr>
          <a:xfrm rot="16200000" flipH="1">
            <a:off x="9643046" y="15967310"/>
            <a:ext cx="540000" cy="11242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Прямоугольник 232"/>
          <p:cNvSpPr/>
          <p:nvPr/>
        </p:nvSpPr>
        <p:spPr>
          <a:xfrm>
            <a:off x="10585216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Обучить гражданских пилотов (наше)</a:t>
            </a:r>
            <a:endParaRPr lang="ru-RU" sz="700" dirty="0"/>
          </a:p>
        </p:txBody>
      </p:sp>
      <p:cxnSp>
        <p:nvCxnSpPr>
          <p:cNvPr id="234" name="Прямая со стрелкой 233"/>
          <p:cNvCxnSpPr>
            <a:stCxn id="193" idx="2"/>
            <a:endCxn id="233" idx="0"/>
          </p:cNvCxnSpPr>
          <p:nvPr/>
        </p:nvCxnSpPr>
        <p:spPr>
          <a:xfrm>
            <a:off x="11643175" y="16259418"/>
            <a:ext cx="0" cy="20813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Прямоугольник 237"/>
          <p:cNvSpPr/>
          <p:nvPr/>
        </p:nvSpPr>
        <p:spPr>
          <a:xfrm>
            <a:off x="2358636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Расширение территориальных вооружённых сил</a:t>
            </a:r>
            <a:endParaRPr lang="ru-RU" sz="700" dirty="0"/>
          </a:p>
        </p:txBody>
      </p:sp>
      <p:sp>
        <p:nvSpPr>
          <p:cNvPr id="239" name="Прямоугольник 238"/>
          <p:cNvSpPr/>
          <p:nvPr/>
        </p:nvSpPr>
        <p:spPr>
          <a:xfrm>
            <a:off x="7058702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набор в добровольческие дивизии</a:t>
            </a:r>
            <a:endParaRPr lang="ru-RU" sz="700" dirty="0"/>
          </a:p>
        </p:txBody>
      </p:sp>
      <p:sp>
        <p:nvSpPr>
          <p:cNvPr id="241" name="Прямоугольник 240"/>
          <p:cNvSpPr/>
          <p:nvPr/>
        </p:nvSpPr>
        <p:spPr>
          <a:xfrm>
            <a:off x="4708669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Дивизион </a:t>
            </a:r>
            <a:r>
              <a:rPr lang="ru-RU" sz="1400" dirty="0" err="1" smtClean="0"/>
              <a:t>Катанги</a:t>
            </a:r>
            <a:endParaRPr lang="ru-RU" sz="100" dirty="0"/>
          </a:p>
        </p:txBody>
      </p:sp>
      <p:cxnSp>
        <p:nvCxnSpPr>
          <p:cNvPr id="245" name="Соединительная линия уступом 244"/>
          <p:cNvCxnSpPr>
            <a:stCxn id="221" idx="2"/>
            <a:endCxn id="238" idx="0"/>
          </p:cNvCxnSpPr>
          <p:nvPr/>
        </p:nvCxnSpPr>
        <p:spPr>
          <a:xfrm rot="5400000">
            <a:off x="4356759" y="16928043"/>
            <a:ext cx="472524" cy="23528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Соединительная линия уступом 247"/>
          <p:cNvCxnSpPr>
            <a:stCxn id="221" idx="2"/>
            <a:endCxn id="239" idx="0"/>
          </p:cNvCxnSpPr>
          <p:nvPr/>
        </p:nvCxnSpPr>
        <p:spPr>
          <a:xfrm rot="16200000" flipH="1">
            <a:off x="6706792" y="16930862"/>
            <a:ext cx="472524" cy="23472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Прямая со стрелкой 250"/>
          <p:cNvCxnSpPr>
            <a:stCxn id="221" idx="2"/>
            <a:endCxn id="241" idx="0"/>
          </p:cNvCxnSpPr>
          <p:nvPr/>
        </p:nvCxnSpPr>
        <p:spPr>
          <a:xfrm flipH="1">
            <a:off x="5766628" y="17868207"/>
            <a:ext cx="2819" cy="4725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Прямоугольник 253"/>
          <p:cNvSpPr/>
          <p:nvPr/>
        </p:nvSpPr>
        <p:spPr>
          <a:xfrm>
            <a:off x="1190721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Война в Африканских условиях (наше)</a:t>
            </a:r>
            <a:endParaRPr lang="ru-RU" sz="700" dirty="0"/>
          </a:p>
        </p:txBody>
      </p:sp>
      <p:cxnSp>
        <p:nvCxnSpPr>
          <p:cNvPr id="255" name="Соединительная линия уступом 254"/>
          <p:cNvCxnSpPr>
            <a:stCxn id="185" idx="2"/>
            <a:endCxn id="254" idx="0"/>
          </p:cNvCxnSpPr>
          <p:nvPr/>
        </p:nvCxnSpPr>
        <p:spPr>
          <a:xfrm rot="5400000">
            <a:off x="3795594" y="13205564"/>
            <a:ext cx="426940" cy="352076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Прямоугольник 259"/>
          <p:cNvSpPr/>
          <p:nvPr/>
        </p:nvSpPr>
        <p:spPr>
          <a:xfrm>
            <a:off x="2829747" y="1436311"/>
            <a:ext cx="1294896" cy="80999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4800" b="1" dirty="0" smtClean="0"/>
              <a:t>51</a:t>
            </a:r>
            <a:endParaRPr lang="ru-RU" sz="1600" b="1" dirty="0"/>
          </a:p>
        </p:txBody>
      </p:sp>
      <p:sp>
        <p:nvSpPr>
          <p:cNvPr id="261" name="Прямоугольник 260"/>
          <p:cNvSpPr/>
          <p:nvPr/>
        </p:nvSpPr>
        <p:spPr>
          <a:xfrm>
            <a:off x="9417195" y="1988204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 smtClean="0"/>
              <a:t>DH.85 Leopard Moth </a:t>
            </a:r>
            <a:r>
              <a:rPr lang="ru-RU" sz="1400" dirty="0" smtClean="0"/>
              <a:t>(наше)</a:t>
            </a:r>
            <a:endParaRPr lang="ru-RU" sz="700" dirty="0"/>
          </a:p>
        </p:txBody>
      </p:sp>
      <p:sp>
        <p:nvSpPr>
          <p:cNvPr id="262" name="Прямоугольник 261"/>
          <p:cNvSpPr/>
          <p:nvPr/>
        </p:nvSpPr>
        <p:spPr>
          <a:xfrm>
            <a:off x="11775687" y="1988204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Развитие озёрных истребителей и бомбардировщиков</a:t>
            </a:r>
            <a:endParaRPr lang="ru-RU" sz="700" dirty="0"/>
          </a:p>
        </p:txBody>
      </p:sp>
      <p:cxnSp>
        <p:nvCxnSpPr>
          <p:cNvPr id="263" name="Соединительная линия уступом 262"/>
          <p:cNvCxnSpPr>
            <a:stCxn id="233" idx="2"/>
            <a:endCxn id="261" idx="0"/>
          </p:cNvCxnSpPr>
          <p:nvPr/>
        </p:nvCxnSpPr>
        <p:spPr>
          <a:xfrm rot="5400000">
            <a:off x="10828509" y="19067377"/>
            <a:ext cx="461313" cy="11680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Соединительная линия уступом 265"/>
          <p:cNvCxnSpPr>
            <a:stCxn id="233" idx="2"/>
            <a:endCxn id="262" idx="0"/>
          </p:cNvCxnSpPr>
          <p:nvPr/>
        </p:nvCxnSpPr>
        <p:spPr>
          <a:xfrm rot="16200000" flipH="1">
            <a:off x="12007754" y="19056151"/>
            <a:ext cx="461313" cy="11904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Прямоугольник 268"/>
          <p:cNvSpPr/>
          <p:nvPr/>
        </p:nvSpPr>
        <p:spPr>
          <a:xfrm>
            <a:off x="3543575" y="1988204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Перенести часть Бельгийской военной промышленности</a:t>
            </a:r>
            <a:endParaRPr lang="ru-RU" sz="700" dirty="0"/>
          </a:p>
        </p:txBody>
      </p:sp>
      <p:sp>
        <p:nvSpPr>
          <p:cNvPr id="270" name="Прямоугольник 269"/>
          <p:cNvSpPr/>
          <p:nvPr/>
        </p:nvSpPr>
        <p:spPr>
          <a:xfrm>
            <a:off x="5885095" y="1988204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собственной военной промышленности</a:t>
            </a:r>
            <a:endParaRPr lang="ru-RU" sz="700" dirty="0"/>
          </a:p>
        </p:txBody>
      </p:sp>
      <p:cxnSp>
        <p:nvCxnSpPr>
          <p:cNvPr id="271" name="Соединительная линия уступом 270"/>
          <p:cNvCxnSpPr>
            <a:stCxn id="221" idx="2"/>
            <a:endCxn id="269" idx="0"/>
          </p:cNvCxnSpPr>
          <p:nvPr/>
        </p:nvCxnSpPr>
        <p:spPr>
          <a:xfrm rot="5400000">
            <a:off x="4178573" y="18291169"/>
            <a:ext cx="2013837" cy="1167913"/>
          </a:xfrm>
          <a:prstGeom prst="bentConnector3">
            <a:avLst>
              <a:gd name="adj1" fmla="val 1168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Соединительная линия уступом 274"/>
          <p:cNvCxnSpPr>
            <a:stCxn id="221" idx="2"/>
            <a:endCxn id="270" idx="0"/>
          </p:cNvCxnSpPr>
          <p:nvPr/>
        </p:nvCxnSpPr>
        <p:spPr>
          <a:xfrm rot="16200000" flipH="1">
            <a:off x="5349332" y="18288321"/>
            <a:ext cx="2013836" cy="1173607"/>
          </a:xfrm>
          <a:prstGeom prst="bentConnector3">
            <a:avLst>
              <a:gd name="adj1" fmla="val 1168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Прямоугольник 278"/>
          <p:cNvSpPr/>
          <p:nvPr/>
        </p:nvSpPr>
        <p:spPr>
          <a:xfrm>
            <a:off x="23669660" y="29432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</a:t>
            </a:r>
            <a:r>
              <a:rPr lang="ru-RU" sz="1400" dirty="0"/>
              <a:t>п</a:t>
            </a:r>
            <a:r>
              <a:rPr lang="ru-RU" sz="1400" dirty="0" smtClean="0"/>
              <a:t>рофсоюзов для белых</a:t>
            </a:r>
            <a:endParaRPr lang="ru-RU" sz="500" dirty="0"/>
          </a:p>
        </p:txBody>
      </p:sp>
      <p:sp>
        <p:nvSpPr>
          <p:cNvPr id="112" name="Прямоугольник 111"/>
          <p:cNvSpPr/>
          <p:nvPr/>
        </p:nvSpPr>
        <p:spPr>
          <a:xfrm>
            <a:off x="25980469" y="44812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</a:t>
            </a:r>
            <a:r>
              <a:rPr lang="ru-RU" sz="1400" dirty="0"/>
              <a:t>п</a:t>
            </a:r>
            <a:r>
              <a:rPr lang="ru-RU" sz="1400" dirty="0" smtClean="0"/>
              <a:t>рофсоюзов для темнокожих</a:t>
            </a:r>
            <a:endParaRPr lang="ru-RU" sz="500" dirty="0"/>
          </a:p>
        </p:txBody>
      </p:sp>
      <p:sp>
        <p:nvSpPr>
          <p:cNvPr id="114" name="Прямоугольник 113"/>
          <p:cNvSpPr/>
          <p:nvPr/>
        </p:nvSpPr>
        <p:spPr>
          <a:xfrm>
            <a:off x="25980469" y="1433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Введение нового социального класса</a:t>
            </a:r>
            <a:endParaRPr lang="ru-RU" sz="100" dirty="0"/>
          </a:p>
        </p:txBody>
      </p:sp>
      <p:sp>
        <p:nvSpPr>
          <p:cNvPr id="115" name="Прямоугольник 114"/>
          <p:cNvSpPr/>
          <p:nvPr/>
        </p:nvSpPr>
        <p:spPr>
          <a:xfrm>
            <a:off x="28294203" y="29432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Доминируй чтобы служить</a:t>
            </a:r>
            <a:endParaRPr lang="ru-RU" sz="100" dirty="0"/>
          </a:p>
        </p:txBody>
      </p:sp>
      <p:sp>
        <p:nvSpPr>
          <p:cNvPr id="117" name="Прямоугольник 116"/>
          <p:cNvSpPr/>
          <p:nvPr/>
        </p:nvSpPr>
        <p:spPr>
          <a:xfrm>
            <a:off x="25980469" y="602680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Амнистия заключённых</a:t>
            </a:r>
            <a:endParaRPr lang="ru-RU" sz="500" dirty="0"/>
          </a:p>
        </p:txBody>
      </p:sp>
      <p:sp>
        <p:nvSpPr>
          <p:cNvPr id="118" name="Прямоугольник 117"/>
          <p:cNvSpPr/>
          <p:nvPr/>
        </p:nvSpPr>
        <p:spPr>
          <a:xfrm>
            <a:off x="28294203" y="601930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Признание конголезской церкви</a:t>
            </a:r>
            <a:endParaRPr lang="ru-RU" sz="500" dirty="0"/>
          </a:p>
        </p:txBody>
      </p:sp>
      <p:sp>
        <p:nvSpPr>
          <p:cNvPr id="120" name="Прямоугольник 119"/>
          <p:cNvSpPr/>
          <p:nvPr/>
        </p:nvSpPr>
        <p:spPr>
          <a:xfrm>
            <a:off x="30597923" y="7457523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Изгнать белого человека в землю </a:t>
            </a:r>
            <a:r>
              <a:rPr lang="ru-RU" sz="1200" dirty="0" smtClean="0"/>
              <a:t>(восстание в 295 </a:t>
            </a:r>
            <a:r>
              <a:rPr lang="ru-RU" sz="1200" dirty="0" err="1" smtClean="0"/>
              <a:t>стейте</a:t>
            </a:r>
            <a:r>
              <a:rPr lang="ru-RU" sz="1200" dirty="0" smtClean="0"/>
              <a:t>, необходимо захватить всё </a:t>
            </a:r>
            <a:r>
              <a:rPr lang="ru-RU" sz="1200" dirty="0" err="1" smtClean="0"/>
              <a:t>конго</a:t>
            </a:r>
            <a:r>
              <a:rPr lang="ru-RU" sz="1200" dirty="0" smtClean="0"/>
              <a:t> перед миром, +30к населения рабов) (</a:t>
            </a:r>
            <a:r>
              <a:rPr lang="en-US" sz="1200" dirty="0"/>
              <a:t>Simon-Pierre </a:t>
            </a:r>
            <a:r>
              <a:rPr lang="en-US" sz="1200" dirty="0" err="1" smtClean="0"/>
              <a:t>Mpadi</a:t>
            </a:r>
            <a:r>
              <a:rPr lang="ru-RU" sz="1200" dirty="0" smtClean="0"/>
              <a:t>)</a:t>
            </a:r>
            <a:endParaRPr lang="ru-RU" sz="400" dirty="0"/>
          </a:p>
        </p:txBody>
      </p:sp>
      <p:sp>
        <p:nvSpPr>
          <p:cNvPr id="121" name="Прямоугольник 120"/>
          <p:cNvSpPr/>
          <p:nvPr/>
        </p:nvSpPr>
        <p:spPr>
          <a:xfrm>
            <a:off x="30597923" y="910552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Второе пришествие </a:t>
            </a:r>
            <a:r>
              <a:rPr lang="ru-RU" sz="1400" dirty="0"/>
              <a:t>Христа </a:t>
            </a:r>
            <a:r>
              <a:rPr lang="ru-RU" sz="500" dirty="0"/>
              <a:t>(Когда власти обсуждали его движение, они интерпретировали его как имеющее пять основных требований:(1) Господь должен был прийти немедленно, (2) не нужно возделывать сады и не накапливать пищу, (3) белый человек будет изгнан в землю, (4) земля будет возвращена туземцу, ( 5) местным жителям больше не нужно работать на европейца или платить </a:t>
            </a:r>
            <a:r>
              <a:rPr lang="ru-RU" sz="500" dirty="0" smtClean="0"/>
              <a:t>налоги)</a:t>
            </a:r>
            <a:endParaRPr lang="ru-RU" sz="100" dirty="0"/>
          </a:p>
        </p:txBody>
      </p:sp>
      <p:sp>
        <p:nvSpPr>
          <p:cNvPr id="123" name="Прямоугольник 122"/>
          <p:cNvSpPr/>
          <p:nvPr/>
        </p:nvSpPr>
        <p:spPr>
          <a:xfrm>
            <a:off x="30597922" y="121448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Возврат земель туземцам</a:t>
            </a:r>
            <a:endParaRPr lang="ru-RU" sz="500" dirty="0"/>
          </a:p>
        </p:txBody>
      </p:sp>
      <p:sp>
        <p:nvSpPr>
          <p:cNvPr id="124" name="Прямоугольник 123"/>
          <p:cNvSpPr/>
          <p:nvPr/>
        </p:nvSpPr>
        <p:spPr>
          <a:xfrm>
            <a:off x="28301906" y="1363590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Отмена налогов</a:t>
            </a:r>
            <a:endParaRPr lang="ru-RU" sz="500" dirty="0"/>
          </a:p>
        </p:txBody>
      </p:sp>
      <p:sp>
        <p:nvSpPr>
          <p:cNvPr id="128" name="Прямоугольник 127"/>
          <p:cNvSpPr/>
          <p:nvPr/>
        </p:nvSpPr>
        <p:spPr>
          <a:xfrm>
            <a:off x="23661443" y="602680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Провозгласить государство рабочих!</a:t>
            </a:r>
            <a:r>
              <a:rPr lang="ru-RU" sz="1400" dirty="0"/>
              <a:t/>
            </a:r>
            <a:br>
              <a:rPr lang="ru-RU" sz="1400" dirty="0"/>
            </a:br>
            <a:endParaRPr lang="ru-RU" sz="100" dirty="0"/>
          </a:p>
        </p:txBody>
      </p:sp>
      <p:sp>
        <p:nvSpPr>
          <p:cNvPr id="130" name="Прямоугольник 129"/>
          <p:cNvSpPr/>
          <p:nvPr/>
        </p:nvSpPr>
        <p:spPr>
          <a:xfrm>
            <a:off x="23660633" y="910552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Прекратить расовую </a:t>
            </a:r>
            <a:r>
              <a:rPr lang="ru-RU" sz="1400" dirty="0" smtClean="0"/>
              <a:t>сегрегацию</a:t>
            </a:r>
            <a:endParaRPr lang="ru-RU" sz="500" dirty="0"/>
          </a:p>
        </p:txBody>
      </p:sp>
      <p:sp>
        <p:nvSpPr>
          <p:cNvPr id="132" name="Прямоугольник 131"/>
          <p:cNvSpPr/>
          <p:nvPr/>
        </p:nvSpPr>
        <p:spPr>
          <a:xfrm>
            <a:off x="22456683" y="1061729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Национализировать иностранные предприятия</a:t>
            </a:r>
            <a:endParaRPr lang="ru-RU" sz="500" dirty="0"/>
          </a:p>
        </p:txBody>
      </p:sp>
      <p:sp>
        <p:nvSpPr>
          <p:cNvPr id="133" name="Прямоугольник 132"/>
          <p:cNvSpPr/>
          <p:nvPr/>
        </p:nvSpPr>
        <p:spPr>
          <a:xfrm>
            <a:off x="27130981" y="1061729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Призвать африканских рабочих к свободе</a:t>
            </a:r>
            <a:endParaRPr lang="ru-RU" sz="500" dirty="0"/>
          </a:p>
        </p:txBody>
      </p:sp>
      <p:sp>
        <p:nvSpPr>
          <p:cNvPr id="134" name="Прямоугольник 133"/>
          <p:cNvSpPr/>
          <p:nvPr/>
        </p:nvSpPr>
        <p:spPr>
          <a:xfrm>
            <a:off x="23661443" y="746049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Повышение зарплат рабочим</a:t>
            </a:r>
            <a:endParaRPr lang="ru-RU" sz="500" dirty="0"/>
          </a:p>
        </p:txBody>
      </p:sp>
      <p:sp>
        <p:nvSpPr>
          <p:cNvPr id="135" name="Прямоугольник 134"/>
          <p:cNvSpPr/>
          <p:nvPr/>
        </p:nvSpPr>
        <p:spPr>
          <a:xfrm>
            <a:off x="28294203" y="44862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Поддержка протестантских церквей</a:t>
            </a:r>
            <a:endParaRPr lang="ru-RU" sz="500" dirty="0"/>
          </a:p>
        </p:txBody>
      </p:sp>
      <p:cxnSp>
        <p:nvCxnSpPr>
          <p:cNvPr id="136" name="Прямая соединительная линия 135"/>
          <p:cNvCxnSpPr>
            <a:stCxn id="115" idx="1"/>
            <a:endCxn id="279" idx="3"/>
          </p:cNvCxnSpPr>
          <p:nvPr/>
        </p:nvCxnSpPr>
        <p:spPr>
          <a:xfrm flipH="1">
            <a:off x="25785578" y="3483252"/>
            <a:ext cx="25086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Соединительная линия уступом 138"/>
          <p:cNvCxnSpPr>
            <a:stCxn id="114" idx="2"/>
            <a:endCxn id="279" idx="0"/>
          </p:cNvCxnSpPr>
          <p:nvPr/>
        </p:nvCxnSpPr>
        <p:spPr>
          <a:xfrm rot="5400000">
            <a:off x="25668107" y="1572931"/>
            <a:ext cx="429834" cy="231080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Соединительная линия уступом 140"/>
          <p:cNvCxnSpPr>
            <a:stCxn id="114" idx="2"/>
            <a:endCxn id="115" idx="0"/>
          </p:cNvCxnSpPr>
          <p:nvPr/>
        </p:nvCxnSpPr>
        <p:spPr>
          <a:xfrm rot="16200000" flipH="1">
            <a:off x="27980378" y="1571468"/>
            <a:ext cx="429834" cy="23137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Соединительная линия уступом 143"/>
          <p:cNvCxnSpPr>
            <a:stCxn id="115" idx="2"/>
            <a:endCxn id="112" idx="0"/>
          </p:cNvCxnSpPr>
          <p:nvPr/>
        </p:nvCxnSpPr>
        <p:spPr>
          <a:xfrm rot="5400000">
            <a:off x="27966283" y="3095397"/>
            <a:ext cx="458024" cy="231373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Соединительная линия уступом 147"/>
          <p:cNvCxnSpPr>
            <a:stCxn id="279" idx="2"/>
            <a:endCxn id="112" idx="0"/>
          </p:cNvCxnSpPr>
          <p:nvPr/>
        </p:nvCxnSpPr>
        <p:spPr>
          <a:xfrm rot="16200000" flipH="1">
            <a:off x="25654011" y="3096859"/>
            <a:ext cx="458024" cy="231080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Прямая со стрелкой 148"/>
          <p:cNvCxnSpPr>
            <a:stCxn id="115" idx="2"/>
            <a:endCxn id="135" idx="0"/>
          </p:cNvCxnSpPr>
          <p:nvPr/>
        </p:nvCxnSpPr>
        <p:spPr>
          <a:xfrm>
            <a:off x="29352162" y="4023252"/>
            <a:ext cx="0" cy="4629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Прямая со стрелкой 151"/>
          <p:cNvCxnSpPr>
            <a:stCxn id="135" idx="2"/>
            <a:endCxn id="118" idx="0"/>
          </p:cNvCxnSpPr>
          <p:nvPr/>
        </p:nvCxnSpPr>
        <p:spPr>
          <a:xfrm>
            <a:off x="29352162" y="5566238"/>
            <a:ext cx="0" cy="4530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Прямая со стрелкой 154"/>
          <p:cNvCxnSpPr>
            <a:stCxn id="112" idx="2"/>
            <a:endCxn id="117" idx="0"/>
          </p:cNvCxnSpPr>
          <p:nvPr/>
        </p:nvCxnSpPr>
        <p:spPr>
          <a:xfrm>
            <a:off x="27038428" y="5561276"/>
            <a:ext cx="0" cy="4655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Прямая со стрелкой 157"/>
          <p:cNvCxnSpPr>
            <a:stCxn id="279" idx="2"/>
            <a:endCxn id="333" idx="0"/>
          </p:cNvCxnSpPr>
          <p:nvPr/>
        </p:nvCxnSpPr>
        <p:spPr>
          <a:xfrm flipH="1">
            <a:off x="24719402" y="4023252"/>
            <a:ext cx="8217" cy="4580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Прямая со стрелкой 161"/>
          <p:cNvCxnSpPr>
            <a:stCxn id="333" idx="2"/>
            <a:endCxn id="128" idx="0"/>
          </p:cNvCxnSpPr>
          <p:nvPr/>
        </p:nvCxnSpPr>
        <p:spPr>
          <a:xfrm>
            <a:off x="24719402" y="5561276"/>
            <a:ext cx="0" cy="4655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Прямоугольник 168"/>
          <p:cNvSpPr/>
          <p:nvPr/>
        </p:nvSpPr>
        <p:spPr>
          <a:xfrm>
            <a:off x="41651335" y="447377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Уменьшить зависимость от Брюсселя</a:t>
            </a:r>
            <a:endParaRPr lang="ru-RU" sz="500" dirty="0"/>
          </a:p>
        </p:txBody>
      </p:sp>
      <p:sp>
        <p:nvSpPr>
          <p:cNvPr id="171" name="Прямоугольник 170"/>
          <p:cNvSpPr/>
          <p:nvPr/>
        </p:nvSpPr>
        <p:spPr>
          <a:xfrm>
            <a:off x="18825967" y="6026763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Подчиниться новому правительству Брюсселя</a:t>
            </a:r>
            <a:endParaRPr lang="ru-RU" sz="100" dirty="0"/>
          </a:p>
        </p:txBody>
      </p:sp>
      <p:sp>
        <p:nvSpPr>
          <p:cNvPr id="172" name="Прямоугольник 171"/>
          <p:cNvSpPr/>
          <p:nvPr/>
        </p:nvSpPr>
        <p:spPr>
          <a:xfrm>
            <a:off x="14126671" y="6026763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Лояльность действующему правительству</a:t>
            </a:r>
            <a:endParaRPr lang="ru-RU" sz="100" dirty="0"/>
          </a:p>
        </p:txBody>
      </p:sp>
      <p:cxnSp>
        <p:nvCxnSpPr>
          <p:cNvPr id="173" name="Прямая соединительная линия 172"/>
          <p:cNvCxnSpPr>
            <a:stCxn id="128" idx="1"/>
            <a:endCxn id="171" idx="3"/>
          </p:cNvCxnSpPr>
          <p:nvPr/>
        </p:nvCxnSpPr>
        <p:spPr>
          <a:xfrm flipH="1" flipV="1">
            <a:off x="20941885" y="6566763"/>
            <a:ext cx="2719558" cy="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Прямая соединительная линия 174"/>
          <p:cNvCxnSpPr>
            <a:stCxn id="172" idx="3"/>
            <a:endCxn id="171" idx="1"/>
          </p:cNvCxnSpPr>
          <p:nvPr/>
        </p:nvCxnSpPr>
        <p:spPr>
          <a:xfrm>
            <a:off x="16242589" y="6566763"/>
            <a:ext cx="258337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Соединительная линия уступом 178"/>
          <p:cNvCxnSpPr>
            <a:stCxn id="333" idx="2"/>
            <a:endCxn id="171" idx="0"/>
          </p:cNvCxnSpPr>
          <p:nvPr/>
        </p:nvCxnSpPr>
        <p:spPr>
          <a:xfrm rot="5400000">
            <a:off x="22068921" y="3376281"/>
            <a:ext cx="465487" cy="48354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Соединительная линия уступом 181"/>
          <p:cNvCxnSpPr>
            <a:stCxn id="333" idx="2"/>
            <a:endCxn id="172" idx="0"/>
          </p:cNvCxnSpPr>
          <p:nvPr/>
        </p:nvCxnSpPr>
        <p:spPr>
          <a:xfrm rot="5400000">
            <a:off x="19719273" y="1026633"/>
            <a:ext cx="465487" cy="953477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Прямоугольник 188"/>
          <p:cNvSpPr/>
          <p:nvPr/>
        </p:nvSpPr>
        <p:spPr>
          <a:xfrm>
            <a:off x="16477254" y="7452987"/>
            <a:ext cx="2115918" cy="1080000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Провести реструктуризацию</a:t>
            </a:r>
            <a:endParaRPr lang="ru-RU" sz="400" dirty="0"/>
          </a:p>
        </p:txBody>
      </p:sp>
      <p:sp>
        <p:nvSpPr>
          <p:cNvPr id="190" name="Прямоугольник 189"/>
          <p:cNvSpPr/>
          <p:nvPr/>
        </p:nvSpPr>
        <p:spPr>
          <a:xfrm>
            <a:off x="21243705" y="746049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Подпустить Рейх к разработке Урана </a:t>
            </a:r>
            <a:r>
              <a:rPr lang="ru-RU" sz="800" dirty="0"/>
              <a:t>(ПОКА ЧТО ЭТОГО ФОКУСА НЕ БУДЕТ ДО РЕВОРКА ЯО) </a:t>
            </a:r>
            <a:endParaRPr lang="ru-RU" sz="500" dirty="0"/>
          </a:p>
        </p:txBody>
      </p:sp>
      <p:sp>
        <p:nvSpPr>
          <p:cNvPr id="198" name="Прямоугольник 197"/>
          <p:cNvSpPr/>
          <p:nvPr/>
        </p:nvSpPr>
        <p:spPr>
          <a:xfrm>
            <a:off x="14126671" y="9108493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Экономическое соглашение с Великобританией (</a:t>
            </a:r>
            <a:r>
              <a:rPr lang="ru-RU" sz="1400" dirty="0" err="1" smtClean="0"/>
              <a:t>ист</a:t>
            </a:r>
            <a:r>
              <a:rPr lang="ru-RU" sz="1400" dirty="0" smtClean="0"/>
              <a:t> 21 января 1941)</a:t>
            </a:r>
            <a:endParaRPr lang="ru-RU" sz="300" dirty="0"/>
          </a:p>
        </p:txBody>
      </p:sp>
      <p:sp>
        <p:nvSpPr>
          <p:cNvPr id="203" name="Прямоугольник 202"/>
          <p:cNvSpPr/>
          <p:nvPr/>
        </p:nvSpPr>
        <p:spPr>
          <a:xfrm>
            <a:off x="16477254" y="9108493"/>
            <a:ext cx="2115918" cy="1080000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Совместные исследования (наше)</a:t>
            </a:r>
            <a:endParaRPr lang="ru-RU" sz="500" dirty="0"/>
          </a:p>
        </p:txBody>
      </p:sp>
      <p:cxnSp>
        <p:nvCxnSpPr>
          <p:cNvPr id="204" name="Прямая со стрелкой 203"/>
          <p:cNvCxnSpPr>
            <a:stCxn id="189" idx="2"/>
            <a:endCxn id="203" idx="0"/>
          </p:cNvCxnSpPr>
          <p:nvPr/>
        </p:nvCxnSpPr>
        <p:spPr>
          <a:xfrm>
            <a:off x="17535213" y="8532987"/>
            <a:ext cx="0" cy="57550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Соединительная линия уступом 206"/>
          <p:cNvCxnSpPr>
            <a:stCxn id="172" idx="2"/>
            <a:endCxn id="189" idx="0"/>
          </p:cNvCxnSpPr>
          <p:nvPr/>
        </p:nvCxnSpPr>
        <p:spPr>
          <a:xfrm rot="16200000" flipH="1">
            <a:off x="16186809" y="6104583"/>
            <a:ext cx="346224" cy="235058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Соединительная линия уступом 209"/>
          <p:cNvCxnSpPr>
            <a:stCxn id="171" idx="2"/>
            <a:endCxn id="189" idx="0"/>
          </p:cNvCxnSpPr>
          <p:nvPr/>
        </p:nvCxnSpPr>
        <p:spPr>
          <a:xfrm rot="5400000">
            <a:off x="18536458" y="6105519"/>
            <a:ext cx="346224" cy="234871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Прямоугольник 212"/>
          <p:cNvSpPr/>
          <p:nvPr/>
        </p:nvSpPr>
        <p:spPr>
          <a:xfrm>
            <a:off x="11775687" y="7460492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Экспорт Урана в США </a:t>
            </a:r>
            <a:r>
              <a:rPr lang="ru-RU" sz="900" dirty="0"/>
              <a:t>(ПОКА ЧТО ЭТОГО ФОКУСА НЕ БУДЕТ ДО РЕВОРКА ЯО) </a:t>
            </a:r>
            <a:r>
              <a:rPr lang="ru-RU" sz="200" dirty="0"/>
              <a:t>(Бельгийское Конго было основным экспортером урана в США во время Второй мировой войны (а также во время холодной войны ), в основном благодаря руднику </a:t>
            </a:r>
            <a:r>
              <a:rPr lang="ru-RU" sz="200" dirty="0" err="1"/>
              <a:t>Шинколобверан</a:t>
            </a:r>
            <a:r>
              <a:rPr lang="ru-RU" sz="200" dirty="0"/>
              <a:t>, необходимый для разработки Манхэттенского проекта , а также Хиросимы , поступил из </a:t>
            </a:r>
            <a:r>
              <a:rPr lang="ru-RU" sz="200" dirty="0" err="1"/>
              <a:t>колонии.и</a:t>
            </a:r>
            <a:r>
              <a:rPr lang="ru-RU" sz="200" dirty="0"/>
              <a:t> Нагасаки о бросании бомб </a:t>
            </a:r>
            <a:r>
              <a:rPr lang="ru-RU" sz="200" dirty="0" err="1"/>
              <a:t>атомикоэна</a:t>
            </a:r>
            <a:r>
              <a:rPr lang="ru-RU" sz="200" dirty="0"/>
              <a:t> в [33] [34] . Это уран из Конго, США отправили войска в Конго и для улучшения инфраструктуры рудников в порт)</a:t>
            </a:r>
          </a:p>
        </p:txBody>
      </p:sp>
      <p:cxnSp>
        <p:nvCxnSpPr>
          <p:cNvPr id="214" name="Соединительная линия уступом 213"/>
          <p:cNvCxnSpPr>
            <a:stCxn id="172" idx="2"/>
            <a:endCxn id="213" idx="0"/>
          </p:cNvCxnSpPr>
          <p:nvPr/>
        </p:nvCxnSpPr>
        <p:spPr>
          <a:xfrm rot="5400000">
            <a:off x="13832274" y="6108135"/>
            <a:ext cx="353729" cy="23509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Соединительная линия уступом 216"/>
          <p:cNvCxnSpPr>
            <a:stCxn id="172" idx="2"/>
            <a:endCxn id="328" idx="0"/>
          </p:cNvCxnSpPr>
          <p:nvPr/>
        </p:nvCxnSpPr>
        <p:spPr>
          <a:xfrm rot="16200000" flipH="1">
            <a:off x="15008701" y="7282692"/>
            <a:ext cx="353729" cy="18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Прямая со стрелкой 219"/>
          <p:cNvCxnSpPr>
            <a:stCxn id="328" idx="2"/>
            <a:endCxn id="198" idx="0"/>
          </p:cNvCxnSpPr>
          <p:nvPr/>
        </p:nvCxnSpPr>
        <p:spPr>
          <a:xfrm flipH="1">
            <a:off x="15184630" y="8540492"/>
            <a:ext cx="1870" cy="5680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Прямоугольник 248"/>
          <p:cNvSpPr/>
          <p:nvPr/>
        </p:nvSpPr>
        <p:spPr>
          <a:xfrm>
            <a:off x="18822970" y="746049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Создать </a:t>
            </a:r>
            <a:r>
              <a:rPr lang="en-US" sz="1400" dirty="0" smtClean="0"/>
              <a:t>SS </a:t>
            </a:r>
            <a:r>
              <a:rPr lang="ru-RU" sz="1400" dirty="0" smtClean="0"/>
              <a:t>из конголезцев</a:t>
            </a:r>
            <a:endParaRPr lang="ru-RU" sz="500" dirty="0"/>
          </a:p>
        </p:txBody>
      </p:sp>
      <p:sp>
        <p:nvSpPr>
          <p:cNvPr id="250" name="Прямоугольник 249"/>
          <p:cNvSpPr/>
          <p:nvPr/>
        </p:nvSpPr>
        <p:spPr>
          <a:xfrm>
            <a:off x="19951584" y="10617297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Французское Конго</a:t>
            </a:r>
            <a:endParaRPr lang="ru-RU" sz="500" dirty="0"/>
          </a:p>
        </p:txBody>
      </p:sp>
      <p:cxnSp>
        <p:nvCxnSpPr>
          <p:cNvPr id="253" name="Прямая со стрелкой 252"/>
          <p:cNvCxnSpPr>
            <a:stCxn id="171" idx="2"/>
            <a:endCxn id="249" idx="0"/>
          </p:cNvCxnSpPr>
          <p:nvPr/>
        </p:nvCxnSpPr>
        <p:spPr>
          <a:xfrm flipH="1">
            <a:off x="19880929" y="7106763"/>
            <a:ext cx="2997" cy="3537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Соединительная линия уступом 255"/>
          <p:cNvCxnSpPr>
            <a:stCxn id="249" idx="2"/>
            <a:endCxn id="259" idx="0"/>
          </p:cNvCxnSpPr>
          <p:nvPr/>
        </p:nvCxnSpPr>
        <p:spPr>
          <a:xfrm rot="16200000" flipH="1">
            <a:off x="20808780" y="7612640"/>
            <a:ext cx="565032" cy="242073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Прямоугольник 258"/>
          <p:cNvSpPr/>
          <p:nvPr/>
        </p:nvSpPr>
        <p:spPr>
          <a:xfrm>
            <a:off x="21243705" y="910552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Португальское Конго</a:t>
            </a:r>
            <a:endParaRPr lang="ru-RU" sz="500" dirty="0"/>
          </a:p>
        </p:txBody>
      </p:sp>
      <p:sp>
        <p:nvSpPr>
          <p:cNvPr id="163" name="Прямоугольник 162"/>
          <p:cNvSpPr/>
          <p:nvPr/>
        </p:nvSpPr>
        <p:spPr>
          <a:xfrm>
            <a:off x="42799252" y="594232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Разрешить набор местных </a:t>
            </a:r>
            <a:r>
              <a:rPr lang="ru-RU" sz="1400" dirty="0"/>
              <a:t>в администрацию </a:t>
            </a:r>
            <a:r>
              <a:rPr lang="ru-RU" sz="600" dirty="0" smtClean="0"/>
              <a:t>(некоторые </a:t>
            </a:r>
            <a:r>
              <a:rPr lang="ru-RU" sz="600" dirty="0"/>
              <a:t>из реформ, которые он хотел, например набор магистратов из числа местных опытных административных сотрудников со степенью юриста, не могли быть осуществлены на практике</a:t>
            </a:r>
            <a:r>
              <a:rPr lang="ru-RU" sz="600" dirty="0" smtClean="0"/>
              <a:t>.)</a:t>
            </a:r>
            <a:endParaRPr lang="ru-RU" sz="100" dirty="0"/>
          </a:p>
        </p:txBody>
      </p:sp>
      <p:sp>
        <p:nvSpPr>
          <p:cNvPr id="164" name="Прямоугольник 163"/>
          <p:cNvSpPr/>
          <p:nvPr/>
        </p:nvSpPr>
        <p:spPr>
          <a:xfrm>
            <a:off x="42816643" y="745298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Объявить о независимости Конго </a:t>
            </a:r>
            <a:r>
              <a:rPr lang="ru-RU" sz="600" dirty="0" smtClean="0"/>
              <a:t>(</a:t>
            </a:r>
            <a:r>
              <a:rPr lang="ru-RU" sz="600" dirty="0" err="1" smtClean="0"/>
              <a:t>Пьерло</a:t>
            </a:r>
            <a:r>
              <a:rPr lang="ru-RU" sz="600" dirty="0" smtClean="0"/>
              <a:t> </a:t>
            </a:r>
            <a:r>
              <a:rPr lang="ru-RU" sz="600" dirty="0"/>
              <a:t>предложил предоставить де </a:t>
            </a:r>
            <a:r>
              <a:rPr lang="ru-RU" sz="600" dirty="0" err="1"/>
              <a:t>Влишауэру</a:t>
            </a:r>
            <a:r>
              <a:rPr lang="ru-RU" sz="600" dirty="0"/>
              <a:t> новый титул генерального администратора Конго, что позволит ему продолжать это дело, даже если впоследствии правительство рухнет и его министерский мандат станет недействительным</a:t>
            </a:r>
            <a:r>
              <a:rPr lang="ru-RU" sz="600" dirty="0" smtClean="0"/>
              <a:t>.)</a:t>
            </a:r>
            <a:endParaRPr lang="ru-RU" sz="100" dirty="0"/>
          </a:p>
        </p:txBody>
      </p:sp>
      <p:cxnSp>
        <p:nvCxnSpPr>
          <p:cNvPr id="168" name="Прямая соединительная линия 167"/>
          <p:cNvCxnSpPr>
            <a:stCxn id="164" idx="1"/>
            <a:endCxn id="120" idx="3"/>
          </p:cNvCxnSpPr>
          <p:nvPr/>
        </p:nvCxnSpPr>
        <p:spPr>
          <a:xfrm flipH="1">
            <a:off x="32713841" y="7992986"/>
            <a:ext cx="10102802" cy="45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Прямоугольник 169"/>
          <p:cNvSpPr/>
          <p:nvPr/>
        </p:nvSpPr>
        <p:spPr>
          <a:xfrm>
            <a:off x="14123733" y="10617298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Вход экономики в области стерлингов</a:t>
            </a:r>
            <a:endParaRPr lang="ru-RU" sz="500" dirty="0"/>
          </a:p>
        </p:txBody>
      </p:sp>
      <p:cxnSp>
        <p:nvCxnSpPr>
          <p:cNvPr id="176" name="Прямая со стрелкой 175"/>
          <p:cNvCxnSpPr>
            <a:stCxn id="198" idx="2"/>
            <a:endCxn id="170" idx="0"/>
          </p:cNvCxnSpPr>
          <p:nvPr/>
        </p:nvCxnSpPr>
        <p:spPr>
          <a:xfrm flipH="1">
            <a:off x="15181692" y="10188493"/>
            <a:ext cx="2938" cy="4288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Прямоугольник 176"/>
          <p:cNvSpPr/>
          <p:nvPr/>
        </p:nvSpPr>
        <p:spPr>
          <a:xfrm>
            <a:off x="21243705" y="447752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Привлечь сельских жителей </a:t>
            </a:r>
            <a:r>
              <a:rPr lang="ru-RU" sz="1400" dirty="0"/>
              <a:t>к </a:t>
            </a:r>
            <a:r>
              <a:rPr lang="ru-RU" sz="1400" dirty="0" smtClean="0"/>
              <a:t>работам</a:t>
            </a:r>
            <a:endParaRPr lang="ru-RU" sz="100" dirty="0"/>
          </a:p>
        </p:txBody>
      </p:sp>
      <p:cxnSp>
        <p:nvCxnSpPr>
          <p:cNvPr id="180" name="Соединительная линия уступом 179"/>
          <p:cNvCxnSpPr>
            <a:stCxn id="279" idx="2"/>
            <a:endCxn id="177" idx="0"/>
          </p:cNvCxnSpPr>
          <p:nvPr/>
        </p:nvCxnSpPr>
        <p:spPr>
          <a:xfrm rot="5400000">
            <a:off x="23287507" y="3037410"/>
            <a:ext cx="454270" cy="242595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Прямоугольник 180"/>
          <p:cNvSpPr/>
          <p:nvPr/>
        </p:nvSpPr>
        <p:spPr>
          <a:xfrm>
            <a:off x="-1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Нарастить </a:t>
            </a:r>
            <a:r>
              <a:rPr lang="ru-RU" sz="1400" dirty="0"/>
              <a:t>производство транспорта </a:t>
            </a:r>
            <a:r>
              <a:rPr lang="ru-RU" sz="900" dirty="0" smtClean="0"/>
              <a:t>(</a:t>
            </a:r>
            <a:r>
              <a:rPr lang="ru-RU" sz="900" dirty="0" err="1" smtClean="0"/>
              <a:t>ист</a:t>
            </a:r>
            <a:r>
              <a:rPr lang="ru-RU" sz="900" dirty="0" smtClean="0"/>
              <a:t> 1941)</a:t>
            </a:r>
            <a:endParaRPr lang="ru-RU" sz="200" dirty="0"/>
          </a:p>
        </p:txBody>
      </p:sp>
      <p:cxnSp>
        <p:nvCxnSpPr>
          <p:cNvPr id="183" name="Соединительная линия уступом 182"/>
          <p:cNvCxnSpPr>
            <a:stCxn id="185" idx="2"/>
            <a:endCxn id="181" idx="0"/>
          </p:cNvCxnSpPr>
          <p:nvPr/>
        </p:nvCxnSpPr>
        <p:spPr>
          <a:xfrm rot="5400000">
            <a:off x="2390233" y="13420203"/>
            <a:ext cx="2046940" cy="4711490"/>
          </a:xfrm>
          <a:prstGeom prst="bentConnector3">
            <a:avLst>
              <a:gd name="adj1" fmla="val 1003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Прямоугольник 183"/>
          <p:cNvSpPr/>
          <p:nvPr/>
        </p:nvSpPr>
        <p:spPr>
          <a:xfrm>
            <a:off x="18825967" y="447377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принудительный труд</a:t>
            </a:r>
            <a:endParaRPr lang="ru-RU" sz="100" dirty="0"/>
          </a:p>
        </p:txBody>
      </p:sp>
      <p:cxnSp>
        <p:nvCxnSpPr>
          <p:cNvPr id="199" name="Соединительная линия уступом 198"/>
          <p:cNvCxnSpPr>
            <a:stCxn id="279" idx="2"/>
            <a:endCxn id="184" idx="0"/>
          </p:cNvCxnSpPr>
          <p:nvPr/>
        </p:nvCxnSpPr>
        <p:spPr>
          <a:xfrm rot="5400000">
            <a:off x="22080514" y="1826665"/>
            <a:ext cx="450519" cy="48436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Прямоугольник 199"/>
          <p:cNvSpPr/>
          <p:nvPr/>
        </p:nvSpPr>
        <p:spPr>
          <a:xfrm>
            <a:off x="43944756" y="447377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Предоставить права </a:t>
            </a:r>
            <a:r>
              <a:rPr lang="ru-RU" sz="1400" dirty="0" smtClean="0"/>
              <a:t>«развитым» </a:t>
            </a:r>
            <a:r>
              <a:rPr lang="ru-RU" sz="1400" dirty="0"/>
              <a:t>конголезцам</a:t>
            </a:r>
            <a:endParaRPr lang="ru-RU" sz="500" dirty="0"/>
          </a:p>
        </p:txBody>
      </p:sp>
      <p:sp>
        <p:nvSpPr>
          <p:cNvPr id="201" name="Прямоугольник 200"/>
          <p:cNvSpPr/>
          <p:nvPr/>
        </p:nvSpPr>
        <p:spPr>
          <a:xfrm>
            <a:off x="29447412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Двенадцать апостолов пророка </a:t>
            </a:r>
            <a:r>
              <a:rPr lang="ru-RU" sz="1400" dirty="0" err="1" smtClean="0"/>
              <a:t>Кимбангу</a:t>
            </a:r>
            <a:r>
              <a:rPr lang="ru-RU" sz="1400" dirty="0"/>
              <a:t> </a:t>
            </a:r>
            <a:r>
              <a:rPr lang="ru-RU" sz="600" dirty="0"/>
              <a:t>(Жена пророка, </a:t>
            </a:r>
            <a:r>
              <a:rPr lang="ru-RU" sz="600" dirty="0" err="1"/>
              <a:t>Кимбангу</a:t>
            </a:r>
            <a:r>
              <a:rPr lang="ru-RU" sz="600" dirty="0"/>
              <a:t> Мари </a:t>
            </a:r>
            <a:r>
              <a:rPr lang="ru-RU" sz="600" dirty="0" err="1"/>
              <a:t>Мвилу</a:t>
            </a:r>
            <a:r>
              <a:rPr lang="ru-RU" sz="600" dirty="0"/>
              <a:t>, посвятила первых пасторов-</a:t>
            </a:r>
            <a:r>
              <a:rPr lang="ru-RU" sz="600" dirty="0" err="1"/>
              <a:t>кимбангуистов</a:t>
            </a:r>
            <a:r>
              <a:rPr lang="ru-RU" sz="600" dirty="0"/>
              <a:t> в 1955 </a:t>
            </a:r>
            <a:r>
              <a:rPr lang="ru-RU" sz="600" dirty="0" smtClean="0"/>
              <a:t>году ну и + слухи что у него были 12 апостолов)</a:t>
            </a:r>
            <a:endParaRPr lang="ru-RU" sz="100" dirty="0"/>
          </a:p>
        </p:txBody>
      </p:sp>
      <p:sp>
        <p:nvSpPr>
          <p:cNvPr id="206" name="Прямоугольник 205"/>
          <p:cNvSpPr/>
          <p:nvPr/>
        </p:nvSpPr>
        <p:spPr>
          <a:xfrm>
            <a:off x="31761146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Строительство </a:t>
            </a:r>
            <a:r>
              <a:rPr lang="ru-RU" sz="1400" dirty="0"/>
              <a:t>святого храма </a:t>
            </a:r>
            <a:r>
              <a:rPr lang="ru-RU" sz="500" dirty="0"/>
              <a:t>(С 1921 года , согласно откровению </a:t>
            </a:r>
            <a:r>
              <a:rPr lang="ru-RU" sz="500" dirty="0" err="1"/>
              <a:t>Саймона</a:t>
            </a:r>
            <a:r>
              <a:rPr lang="ru-RU" sz="500" dirty="0"/>
              <a:t> </a:t>
            </a:r>
            <a:r>
              <a:rPr lang="ru-RU" sz="500" dirty="0" err="1"/>
              <a:t>Кимбангу</a:t>
            </a:r>
            <a:r>
              <a:rPr lang="ru-RU" sz="500" dirty="0"/>
              <a:t>, </a:t>
            </a:r>
            <a:r>
              <a:rPr lang="en-US" sz="500" dirty="0" err="1"/>
              <a:t>Nkamba</a:t>
            </a:r>
            <a:r>
              <a:rPr lang="ru-RU" sz="500" dirty="0" smtClean="0"/>
              <a:t> </a:t>
            </a:r>
            <a:r>
              <a:rPr lang="ru-RU" sz="500" dirty="0"/>
              <a:t>считается Новым Иерусалимом . Сегодня большой храм 100 м в длину и 50 м в ширину на 37 000 мест находится в </a:t>
            </a:r>
            <a:r>
              <a:rPr lang="ru-RU" sz="500" dirty="0" err="1"/>
              <a:t>Мбанза</a:t>
            </a:r>
            <a:r>
              <a:rPr lang="ru-RU" sz="500" dirty="0"/>
              <a:t> </a:t>
            </a:r>
            <a:r>
              <a:rPr lang="ru-RU" sz="500" dirty="0" err="1"/>
              <a:t>Нкамба</a:t>
            </a:r>
            <a:r>
              <a:rPr lang="ru-RU" sz="500" dirty="0"/>
              <a:t>, единственном святом месте </a:t>
            </a:r>
            <a:r>
              <a:rPr lang="ru-RU" sz="500" dirty="0" err="1"/>
              <a:t>кимбангизма</a:t>
            </a:r>
            <a:r>
              <a:rPr lang="ru-RU" sz="500" dirty="0"/>
              <a:t>.)</a:t>
            </a:r>
            <a:endParaRPr lang="ru-RU" sz="100" dirty="0"/>
          </a:p>
        </p:txBody>
      </p:sp>
      <p:sp>
        <p:nvSpPr>
          <p:cNvPr id="209" name="Прямоугольник 208"/>
          <p:cNvSpPr/>
          <p:nvPr/>
        </p:nvSpPr>
        <p:spPr>
          <a:xfrm>
            <a:off x="32904146" y="91160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Основать </a:t>
            </a:r>
            <a:r>
              <a:rPr lang="ru-RU" sz="1400" dirty="0" err="1" smtClean="0"/>
              <a:t>кхакисту</a:t>
            </a:r>
            <a:r>
              <a:rPr lang="ru-RU" sz="1400" dirty="0" smtClean="0"/>
              <a:t> (</a:t>
            </a:r>
            <a:r>
              <a:rPr lang="en-US" sz="1400" dirty="0" err="1" smtClean="0"/>
              <a:t>Khakista</a:t>
            </a:r>
            <a:r>
              <a:rPr lang="ru-RU" sz="1400" dirty="0" smtClean="0"/>
              <a:t>) </a:t>
            </a:r>
            <a:r>
              <a:rPr lang="ru-RU" sz="600" dirty="0"/>
              <a:t>(В 1939 году он сформировал группу под названием </a:t>
            </a:r>
            <a:r>
              <a:rPr lang="ru-RU" sz="600" dirty="0" err="1"/>
              <a:t>Mission</a:t>
            </a:r>
            <a:r>
              <a:rPr lang="ru-RU" sz="600" dirty="0"/>
              <a:t> </a:t>
            </a:r>
            <a:r>
              <a:rPr lang="ru-RU" sz="600" dirty="0" err="1"/>
              <a:t>des</a:t>
            </a:r>
            <a:r>
              <a:rPr lang="ru-RU" sz="600" dirty="0"/>
              <a:t> </a:t>
            </a:r>
            <a:r>
              <a:rPr lang="ru-RU" sz="600" dirty="0" err="1"/>
              <a:t>Noirs</a:t>
            </a:r>
            <a:r>
              <a:rPr lang="ru-RU" sz="600" dirty="0"/>
              <a:t> в рамках движения </a:t>
            </a:r>
            <a:r>
              <a:rPr lang="ru-RU" sz="600" dirty="0" err="1"/>
              <a:t>Кимбангу</a:t>
            </a:r>
            <a:r>
              <a:rPr lang="ru-RU" sz="600" dirty="0"/>
              <a:t>, позже эта группа была известна как </a:t>
            </a:r>
            <a:r>
              <a:rPr lang="ru-RU" sz="600" dirty="0" err="1"/>
              <a:t>Khakista</a:t>
            </a:r>
            <a:r>
              <a:rPr lang="ru-RU" sz="600" dirty="0"/>
              <a:t> из-за формы цвета хаки, которую они носили. </a:t>
            </a:r>
            <a:r>
              <a:rPr lang="ru-RU" sz="600" dirty="0" err="1"/>
              <a:t>Мпади</a:t>
            </a:r>
            <a:r>
              <a:rPr lang="ru-RU" sz="600" dirty="0"/>
              <a:t> использовал свое имя, чтобы утверждать, что он связан с </a:t>
            </a:r>
            <a:r>
              <a:rPr lang="ru-RU" sz="600" dirty="0" err="1"/>
              <a:t>Кимбангу</a:t>
            </a:r>
            <a:r>
              <a:rPr lang="ru-RU" sz="600" dirty="0"/>
              <a:t>, как и Симон Петр с Иисусом </a:t>
            </a:r>
            <a:r>
              <a:rPr lang="ru-RU" sz="600" dirty="0" smtClean="0"/>
              <a:t>Христом)</a:t>
            </a:r>
            <a:endParaRPr lang="ru-RU" sz="100" dirty="0"/>
          </a:p>
        </p:txBody>
      </p:sp>
      <p:cxnSp>
        <p:nvCxnSpPr>
          <p:cNvPr id="212" name="Соединительная линия уступом 211"/>
          <p:cNvCxnSpPr>
            <a:stCxn id="117" idx="2"/>
            <a:endCxn id="120" idx="0"/>
          </p:cNvCxnSpPr>
          <p:nvPr/>
        </p:nvCxnSpPr>
        <p:spPr>
          <a:xfrm rot="16200000" flipH="1">
            <a:off x="29171796" y="4973437"/>
            <a:ext cx="350718" cy="46174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Соединительная линия уступом 215"/>
          <p:cNvCxnSpPr>
            <a:stCxn id="118" idx="2"/>
            <a:endCxn id="120" idx="0"/>
          </p:cNvCxnSpPr>
          <p:nvPr/>
        </p:nvCxnSpPr>
        <p:spPr>
          <a:xfrm rot="16200000" flipH="1">
            <a:off x="30324911" y="6126551"/>
            <a:ext cx="358223" cy="23037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Соединительная линия уступом 218"/>
          <p:cNvCxnSpPr>
            <a:stCxn id="115" idx="2"/>
            <a:endCxn id="169" idx="0"/>
          </p:cNvCxnSpPr>
          <p:nvPr/>
        </p:nvCxnSpPr>
        <p:spPr>
          <a:xfrm rot="16200000" flipH="1">
            <a:off x="35805469" y="-2430055"/>
            <a:ext cx="450519" cy="1335713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Соединительная линия уступом 222"/>
          <p:cNvCxnSpPr>
            <a:stCxn id="115" idx="2"/>
            <a:endCxn id="200" idx="0"/>
          </p:cNvCxnSpPr>
          <p:nvPr/>
        </p:nvCxnSpPr>
        <p:spPr>
          <a:xfrm rot="16200000" flipH="1">
            <a:off x="36952179" y="-3576766"/>
            <a:ext cx="450518" cy="156505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Соединительная линия уступом 223"/>
          <p:cNvCxnSpPr>
            <a:stCxn id="169" idx="2"/>
            <a:endCxn id="163" idx="0"/>
          </p:cNvCxnSpPr>
          <p:nvPr/>
        </p:nvCxnSpPr>
        <p:spPr>
          <a:xfrm rot="16200000" flipH="1">
            <a:off x="43088976" y="5174088"/>
            <a:ext cx="388553" cy="114791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Соединительная линия уступом 224"/>
          <p:cNvCxnSpPr>
            <a:stCxn id="200" idx="2"/>
            <a:endCxn id="163" idx="0"/>
          </p:cNvCxnSpPr>
          <p:nvPr/>
        </p:nvCxnSpPr>
        <p:spPr>
          <a:xfrm rot="5400000">
            <a:off x="44235686" y="5175295"/>
            <a:ext cx="388554" cy="114550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Соединительная линия уступом 234"/>
          <p:cNvCxnSpPr>
            <a:stCxn id="121" idx="2"/>
            <a:endCxn id="201" idx="0"/>
          </p:cNvCxnSpPr>
          <p:nvPr/>
        </p:nvCxnSpPr>
        <p:spPr>
          <a:xfrm rot="5400000">
            <a:off x="30864740" y="9826156"/>
            <a:ext cx="431774" cy="115051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Соединительная линия уступом 235"/>
          <p:cNvCxnSpPr>
            <a:stCxn id="121" idx="2"/>
            <a:endCxn id="206" idx="0"/>
          </p:cNvCxnSpPr>
          <p:nvPr/>
        </p:nvCxnSpPr>
        <p:spPr>
          <a:xfrm rot="16200000" flipH="1">
            <a:off x="32021606" y="9819799"/>
            <a:ext cx="431774" cy="11632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Прямая со стрелкой 239"/>
          <p:cNvCxnSpPr>
            <a:stCxn id="120" idx="2"/>
            <a:endCxn id="121" idx="0"/>
          </p:cNvCxnSpPr>
          <p:nvPr/>
        </p:nvCxnSpPr>
        <p:spPr>
          <a:xfrm>
            <a:off x="31655882" y="8537523"/>
            <a:ext cx="0" cy="5680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Прямоугольник 241"/>
          <p:cNvSpPr/>
          <p:nvPr/>
        </p:nvSpPr>
        <p:spPr>
          <a:xfrm>
            <a:off x="40500827" y="9109209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Военная администрация Конго</a:t>
            </a:r>
          </a:p>
        </p:txBody>
      </p:sp>
      <p:sp>
        <p:nvSpPr>
          <p:cNvPr id="244" name="Прямоугольник 243"/>
          <p:cNvSpPr/>
          <p:nvPr/>
        </p:nvSpPr>
        <p:spPr>
          <a:xfrm>
            <a:off x="45134397" y="9105523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Пётр </a:t>
            </a:r>
            <a:r>
              <a:rPr lang="en-US" sz="1400" dirty="0" smtClean="0"/>
              <a:t>VII</a:t>
            </a:r>
            <a:r>
              <a:rPr lang="ru-RU" sz="1400" dirty="0" smtClean="0"/>
              <a:t> (</a:t>
            </a:r>
            <a:r>
              <a:rPr lang="pt-BR" sz="1400" dirty="0"/>
              <a:t>Pierre VIII du Kongo</a:t>
            </a:r>
            <a:r>
              <a:rPr lang="ru-RU" sz="1400" dirty="0" smtClean="0"/>
              <a:t>)</a:t>
            </a:r>
          </a:p>
        </p:txBody>
      </p:sp>
      <p:cxnSp>
        <p:nvCxnSpPr>
          <p:cNvPr id="246" name="Прямая соединительная линия 245"/>
          <p:cNvCxnSpPr>
            <a:stCxn id="244" idx="1"/>
            <a:endCxn id="242" idx="3"/>
          </p:cNvCxnSpPr>
          <p:nvPr/>
        </p:nvCxnSpPr>
        <p:spPr>
          <a:xfrm flipH="1">
            <a:off x="42616745" y="9645523"/>
            <a:ext cx="2517652" cy="36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Соединительная линия уступом 256"/>
          <p:cNvCxnSpPr>
            <a:stCxn id="164" idx="2"/>
            <a:endCxn id="242" idx="0"/>
          </p:cNvCxnSpPr>
          <p:nvPr/>
        </p:nvCxnSpPr>
        <p:spPr>
          <a:xfrm rot="5400000">
            <a:off x="42428583" y="7663189"/>
            <a:ext cx="576223" cy="23158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Соединительная линия уступом 257"/>
          <p:cNvCxnSpPr>
            <a:stCxn id="164" idx="2"/>
            <a:endCxn id="244" idx="0"/>
          </p:cNvCxnSpPr>
          <p:nvPr/>
        </p:nvCxnSpPr>
        <p:spPr>
          <a:xfrm rot="16200000" flipH="1">
            <a:off x="44747211" y="7660377"/>
            <a:ext cx="572537" cy="23177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Прямоугольник 227"/>
          <p:cNvSpPr/>
          <p:nvPr/>
        </p:nvSpPr>
        <p:spPr>
          <a:xfrm>
            <a:off x="24825064" y="1061729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Восстановление административного аппарата</a:t>
            </a:r>
            <a:endParaRPr lang="ru-RU" sz="500" dirty="0"/>
          </a:p>
        </p:txBody>
      </p:sp>
      <p:cxnSp>
        <p:nvCxnSpPr>
          <p:cNvPr id="243" name="Прямая со стрелкой 242"/>
          <p:cNvCxnSpPr>
            <a:stCxn id="128" idx="2"/>
            <a:endCxn id="134" idx="0"/>
          </p:cNvCxnSpPr>
          <p:nvPr/>
        </p:nvCxnSpPr>
        <p:spPr>
          <a:xfrm>
            <a:off x="24719402" y="7106805"/>
            <a:ext cx="0" cy="35368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Прямая со стрелкой 267"/>
          <p:cNvCxnSpPr>
            <a:stCxn id="134" idx="2"/>
            <a:endCxn id="130" idx="0"/>
          </p:cNvCxnSpPr>
          <p:nvPr/>
        </p:nvCxnSpPr>
        <p:spPr>
          <a:xfrm flipH="1">
            <a:off x="24718592" y="8540492"/>
            <a:ext cx="810" cy="56503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Соединительная линия уступом 271"/>
          <p:cNvCxnSpPr>
            <a:stCxn id="130" idx="2"/>
            <a:endCxn id="132" idx="0"/>
          </p:cNvCxnSpPr>
          <p:nvPr/>
        </p:nvCxnSpPr>
        <p:spPr>
          <a:xfrm rot="5400000">
            <a:off x="23900730" y="9799435"/>
            <a:ext cx="431775" cy="120395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Соединительная линия уступом 272"/>
          <p:cNvCxnSpPr>
            <a:stCxn id="130" idx="2"/>
            <a:endCxn id="228" idx="0"/>
          </p:cNvCxnSpPr>
          <p:nvPr/>
        </p:nvCxnSpPr>
        <p:spPr>
          <a:xfrm rot="16200000" flipH="1">
            <a:off x="25084920" y="9819194"/>
            <a:ext cx="431775" cy="116443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Соединительная линия уступом 273"/>
          <p:cNvCxnSpPr>
            <a:stCxn id="130" idx="2"/>
            <a:endCxn id="133" idx="0"/>
          </p:cNvCxnSpPr>
          <p:nvPr/>
        </p:nvCxnSpPr>
        <p:spPr>
          <a:xfrm rot="16200000" flipH="1">
            <a:off x="26237879" y="8666236"/>
            <a:ext cx="431775" cy="34703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Прямоугольник 275"/>
          <p:cNvSpPr/>
          <p:nvPr/>
        </p:nvSpPr>
        <p:spPr>
          <a:xfrm>
            <a:off x="25985476" y="910552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Установить связи с государствами рабочих</a:t>
            </a:r>
            <a:endParaRPr lang="ru-RU" sz="500" dirty="0"/>
          </a:p>
        </p:txBody>
      </p:sp>
      <p:cxnSp>
        <p:nvCxnSpPr>
          <p:cNvPr id="277" name="Соединительная линия уступом 276"/>
          <p:cNvCxnSpPr>
            <a:stCxn id="134" idx="2"/>
            <a:endCxn id="276" idx="0"/>
          </p:cNvCxnSpPr>
          <p:nvPr/>
        </p:nvCxnSpPr>
        <p:spPr>
          <a:xfrm rot="16200000" flipH="1">
            <a:off x="25598904" y="7660989"/>
            <a:ext cx="565029" cy="23240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Прямоугольник 277"/>
          <p:cNvSpPr/>
          <p:nvPr/>
        </p:nvSpPr>
        <p:spPr>
          <a:xfrm>
            <a:off x="24823459" y="1212907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Организовать рабочую партию</a:t>
            </a:r>
            <a:endParaRPr lang="ru-RU" sz="500" dirty="0"/>
          </a:p>
        </p:txBody>
      </p:sp>
      <p:sp>
        <p:nvSpPr>
          <p:cNvPr id="280" name="Прямоугольник 279"/>
          <p:cNvSpPr/>
          <p:nvPr/>
        </p:nvSpPr>
        <p:spPr>
          <a:xfrm>
            <a:off x="22456683" y="1212907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</a:t>
            </a:r>
            <a:r>
              <a:rPr lang="ru-RU" sz="1400" dirty="0" smtClean="0"/>
              <a:t>оздание молодёжных кружков</a:t>
            </a:r>
            <a:endParaRPr lang="ru-RU" sz="500" dirty="0"/>
          </a:p>
        </p:txBody>
      </p:sp>
      <p:cxnSp>
        <p:nvCxnSpPr>
          <p:cNvPr id="281" name="Прямая со стрелкой 280"/>
          <p:cNvCxnSpPr>
            <a:stCxn id="132" idx="2"/>
            <a:endCxn id="280" idx="0"/>
          </p:cNvCxnSpPr>
          <p:nvPr/>
        </p:nvCxnSpPr>
        <p:spPr>
          <a:xfrm>
            <a:off x="23514642" y="11697298"/>
            <a:ext cx="0" cy="4317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Прямая со стрелкой 281"/>
          <p:cNvCxnSpPr>
            <a:stCxn id="228" idx="2"/>
            <a:endCxn id="278" idx="0"/>
          </p:cNvCxnSpPr>
          <p:nvPr/>
        </p:nvCxnSpPr>
        <p:spPr>
          <a:xfrm flipH="1">
            <a:off x="25881418" y="11697298"/>
            <a:ext cx="1605" cy="4317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Прямоугольник 282"/>
          <p:cNvSpPr/>
          <p:nvPr/>
        </p:nvSpPr>
        <p:spPr>
          <a:xfrm>
            <a:off x="20034836" y="1212907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Уравнять права белых и чёрных рабочих</a:t>
            </a:r>
            <a:endParaRPr lang="ru-RU" sz="500" dirty="0"/>
          </a:p>
        </p:txBody>
      </p:sp>
      <p:cxnSp>
        <p:nvCxnSpPr>
          <p:cNvPr id="284" name="Соединительная линия уступом 283"/>
          <p:cNvCxnSpPr>
            <a:stCxn id="132" idx="2"/>
            <a:endCxn id="283" idx="0"/>
          </p:cNvCxnSpPr>
          <p:nvPr/>
        </p:nvCxnSpPr>
        <p:spPr>
          <a:xfrm rot="5400000">
            <a:off x="22087832" y="10702262"/>
            <a:ext cx="431774" cy="242184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Прямоугольник 284"/>
          <p:cNvSpPr/>
          <p:nvPr/>
        </p:nvSpPr>
        <p:spPr>
          <a:xfrm>
            <a:off x="12791053" y="1213481"/>
            <a:ext cx="5969156" cy="446705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ГУИШКА НА КАРТУ ВЕРНОСТИ ВОЖДЕЙ</a:t>
            </a:r>
            <a:br>
              <a:rPr lang="ru-RU" sz="1400" dirty="0" smtClean="0"/>
            </a:br>
            <a:endParaRPr lang="ru-RU" sz="500" dirty="0"/>
          </a:p>
        </p:txBody>
      </p:sp>
      <p:sp>
        <p:nvSpPr>
          <p:cNvPr id="286" name="Прямоугольник 285"/>
          <p:cNvSpPr/>
          <p:nvPr/>
        </p:nvSpPr>
        <p:spPr>
          <a:xfrm>
            <a:off x="17976" y="60138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«Хлопковые дороги»</a:t>
            </a:r>
            <a:endParaRPr lang="ru-RU" sz="100" dirty="0"/>
          </a:p>
        </p:txBody>
      </p:sp>
      <p:cxnSp>
        <p:nvCxnSpPr>
          <p:cNvPr id="287" name="Соединительная линия уступом 286"/>
          <p:cNvCxnSpPr>
            <a:stCxn id="302" idx="2"/>
            <a:endCxn id="286" idx="0"/>
          </p:cNvCxnSpPr>
          <p:nvPr/>
        </p:nvCxnSpPr>
        <p:spPr>
          <a:xfrm rot="5400000">
            <a:off x="667020" y="4432167"/>
            <a:ext cx="1990576" cy="1172746"/>
          </a:xfrm>
          <a:prstGeom prst="bentConnector3">
            <a:avLst>
              <a:gd name="adj1" fmla="val 1237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Прямоугольник 287"/>
          <p:cNvSpPr/>
          <p:nvPr/>
        </p:nvSpPr>
        <p:spPr>
          <a:xfrm>
            <a:off x="16471778" y="10617297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Стремление к освобождению Эфиопии (наше)</a:t>
            </a:r>
            <a:endParaRPr lang="ru-RU" sz="500" dirty="0"/>
          </a:p>
        </p:txBody>
      </p:sp>
      <p:cxnSp>
        <p:nvCxnSpPr>
          <p:cNvPr id="289" name="Соединительная линия уступом 288"/>
          <p:cNvCxnSpPr>
            <a:stCxn id="165" idx="2"/>
            <a:endCxn id="166" idx="0"/>
          </p:cNvCxnSpPr>
          <p:nvPr/>
        </p:nvCxnSpPr>
        <p:spPr>
          <a:xfrm rot="16200000" flipH="1">
            <a:off x="12019165" y="9804616"/>
            <a:ext cx="433576" cy="11953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Соединительная линия уступом 289"/>
          <p:cNvCxnSpPr>
            <a:stCxn id="198" idx="2"/>
            <a:endCxn id="288" idx="0"/>
          </p:cNvCxnSpPr>
          <p:nvPr/>
        </p:nvCxnSpPr>
        <p:spPr>
          <a:xfrm rot="16200000" flipH="1">
            <a:off x="16142781" y="9230341"/>
            <a:ext cx="428804" cy="23451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Соединительная линия уступом 290"/>
          <p:cNvCxnSpPr>
            <a:stCxn id="249" idx="2"/>
            <a:endCxn id="250" idx="0"/>
          </p:cNvCxnSpPr>
          <p:nvPr/>
        </p:nvCxnSpPr>
        <p:spPr>
          <a:xfrm rot="16200000" flipH="1">
            <a:off x="19406834" y="9014587"/>
            <a:ext cx="2076805" cy="1128614"/>
          </a:xfrm>
          <a:prstGeom prst="bentConnector3">
            <a:avLst>
              <a:gd name="adj1" fmla="val 13768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Соединительная линия уступом 291"/>
          <p:cNvCxnSpPr>
            <a:stCxn id="171" idx="2"/>
            <a:endCxn id="190" idx="0"/>
          </p:cNvCxnSpPr>
          <p:nvPr/>
        </p:nvCxnSpPr>
        <p:spPr>
          <a:xfrm rot="16200000" flipH="1">
            <a:off x="20915931" y="6074758"/>
            <a:ext cx="353729" cy="241773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Прямоугольник 292"/>
          <p:cNvSpPr/>
          <p:nvPr/>
        </p:nvSpPr>
        <p:spPr>
          <a:xfrm>
            <a:off x="18817493" y="910552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Немецкие исследования резины</a:t>
            </a:r>
            <a:endParaRPr lang="ru-RU" sz="500" dirty="0"/>
          </a:p>
        </p:txBody>
      </p:sp>
      <p:cxnSp>
        <p:nvCxnSpPr>
          <p:cNvPr id="294" name="Прямая со стрелкой 293"/>
          <p:cNvCxnSpPr>
            <a:stCxn id="249" idx="2"/>
            <a:endCxn id="293" idx="0"/>
          </p:cNvCxnSpPr>
          <p:nvPr/>
        </p:nvCxnSpPr>
        <p:spPr>
          <a:xfrm flipH="1">
            <a:off x="19875452" y="8540492"/>
            <a:ext cx="5477" cy="5650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Прямоугольник 251"/>
          <p:cNvSpPr/>
          <p:nvPr/>
        </p:nvSpPr>
        <p:spPr>
          <a:xfrm>
            <a:off x="25980469" y="1363590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Приезд советников из Москвы</a:t>
            </a:r>
            <a:endParaRPr lang="ru-RU" sz="500" dirty="0"/>
          </a:p>
        </p:txBody>
      </p:sp>
      <p:sp>
        <p:nvSpPr>
          <p:cNvPr id="264" name="Прямоугольник 263"/>
          <p:cNvSpPr/>
          <p:nvPr/>
        </p:nvSpPr>
        <p:spPr>
          <a:xfrm>
            <a:off x="23660633" y="13635902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Принять помощь от южноафриканских профсоюзов</a:t>
            </a:r>
            <a:endParaRPr lang="ru-RU" sz="500" dirty="0"/>
          </a:p>
        </p:txBody>
      </p:sp>
      <p:cxnSp>
        <p:nvCxnSpPr>
          <p:cNvPr id="265" name="Прямая соединительная линия 264"/>
          <p:cNvCxnSpPr>
            <a:stCxn id="252" idx="1"/>
            <a:endCxn id="264" idx="3"/>
          </p:cNvCxnSpPr>
          <p:nvPr/>
        </p:nvCxnSpPr>
        <p:spPr>
          <a:xfrm flipH="1">
            <a:off x="25776551" y="14175902"/>
            <a:ext cx="20391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Соединительная линия уступом 294"/>
          <p:cNvCxnSpPr>
            <a:stCxn id="278" idx="2"/>
            <a:endCxn id="264" idx="0"/>
          </p:cNvCxnSpPr>
          <p:nvPr/>
        </p:nvCxnSpPr>
        <p:spPr>
          <a:xfrm rot="5400000">
            <a:off x="25086590" y="12841074"/>
            <a:ext cx="426830" cy="116282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Соединительная линия уступом 295"/>
          <p:cNvCxnSpPr>
            <a:stCxn id="278" idx="2"/>
            <a:endCxn id="252" idx="0"/>
          </p:cNvCxnSpPr>
          <p:nvPr/>
        </p:nvCxnSpPr>
        <p:spPr>
          <a:xfrm rot="16200000" flipH="1">
            <a:off x="26246508" y="12843982"/>
            <a:ext cx="426830" cy="115701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Прямоугольник 296"/>
          <p:cNvSpPr/>
          <p:nvPr/>
        </p:nvSpPr>
        <p:spPr>
          <a:xfrm>
            <a:off x="32904146" y="1214739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Запрет алкоголя </a:t>
            </a:r>
            <a:r>
              <a:rPr lang="ru-RU" sz="1400" dirty="0"/>
              <a:t>и дурманов </a:t>
            </a:r>
            <a:r>
              <a:rPr lang="ru-RU" sz="600" dirty="0"/>
              <a:t>(Он запрещает алкогольные напитки, танцы, наркотики, употребление табака, полигамию, прелюбодеяние, блуд, употребление свинины и мяса обезьяны, ношение брюк с заниженной талией для мужчин и мини-юбки или даже декольте для женщин.)</a:t>
            </a:r>
            <a:endParaRPr lang="ru-RU" sz="100" dirty="0"/>
          </a:p>
        </p:txBody>
      </p:sp>
      <p:sp>
        <p:nvSpPr>
          <p:cNvPr id="299" name="Прямоугольник 298"/>
          <p:cNvSpPr/>
          <p:nvPr/>
        </p:nvSpPr>
        <p:spPr>
          <a:xfrm>
            <a:off x="34074880" y="1061387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Помощь Армии Спасения</a:t>
            </a:r>
            <a:endParaRPr lang="ru-RU" sz="500" dirty="0"/>
          </a:p>
        </p:txBody>
      </p:sp>
      <p:sp>
        <p:nvSpPr>
          <p:cNvPr id="303" name="Прямоугольник 302"/>
          <p:cNvSpPr/>
          <p:nvPr/>
        </p:nvSpPr>
        <p:spPr>
          <a:xfrm>
            <a:off x="28301906" y="911063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Обратиться к братьям в Америке</a:t>
            </a:r>
            <a:endParaRPr lang="ru-RU" sz="500" dirty="0"/>
          </a:p>
        </p:txBody>
      </p:sp>
      <p:sp>
        <p:nvSpPr>
          <p:cNvPr id="309" name="Прямоугольник 308"/>
          <p:cNvSpPr/>
          <p:nvPr/>
        </p:nvSpPr>
        <p:spPr>
          <a:xfrm>
            <a:off x="28301906" y="121448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Помочь желающим вернуться на родину</a:t>
            </a:r>
            <a:endParaRPr lang="ru-RU" sz="500" dirty="0"/>
          </a:p>
        </p:txBody>
      </p:sp>
      <p:cxnSp>
        <p:nvCxnSpPr>
          <p:cNvPr id="310" name="Прямая со стрелкой 309"/>
          <p:cNvCxnSpPr>
            <a:stCxn id="303" idx="2"/>
            <a:endCxn id="309" idx="0"/>
          </p:cNvCxnSpPr>
          <p:nvPr/>
        </p:nvCxnSpPr>
        <p:spPr>
          <a:xfrm>
            <a:off x="29359865" y="10190639"/>
            <a:ext cx="0" cy="195424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Соединительная линия уступом 311"/>
          <p:cNvCxnSpPr>
            <a:stCxn id="120" idx="2"/>
            <a:endCxn id="303" idx="0"/>
          </p:cNvCxnSpPr>
          <p:nvPr/>
        </p:nvCxnSpPr>
        <p:spPr>
          <a:xfrm rot="5400000">
            <a:off x="30221316" y="7676073"/>
            <a:ext cx="573116" cy="229601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Соединительная линия уступом 312"/>
          <p:cNvCxnSpPr>
            <a:stCxn id="120" idx="2"/>
            <a:endCxn id="209" idx="0"/>
          </p:cNvCxnSpPr>
          <p:nvPr/>
        </p:nvCxnSpPr>
        <p:spPr>
          <a:xfrm rot="16200000" flipH="1">
            <a:off x="32519724" y="7673680"/>
            <a:ext cx="578538" cy="23062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Соединительная линия уступом 313"/>
          <p:cNvCxnSpPr>
            <a:stCxn id="209" idx="2"/>
            <a:endCxn id="299" idx="0"/>
          </p:cNvCxnSpPr>
          <p:nvPr/>
        </p:nvCxnSpPr>
        <p:spPr>
          <a:xfrm rot="16200000" flipH="1">
            <a:off x="34338567" y="9819599"/>
            <a:ext cx="417811" cy="11707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Прямая со стрелкой 314"/>
          <p:cNvCxnSpPr>
            <a:stCxn id="209" idx="2"/>
            <a:endCxn id="297" idx="0"/>
          </p:cNvCxnSpPr>
          <p:nvPr/>
        </p:nvCxnSpPr>
        <p:spPr>
          <a:xfrm>
            <a:off x="33962105" y="10196061"/>
            <a:ext cx="0" cy="195133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Соединительная линия уступом 315"/>
          <p:cNvCxnSpPr>
            <a:stCxn id="123" idx="2"/>
            <a:endCxn id="124" idx="0"/>
          </p:cNvCxnSpPr>
          <p:nvPr/>
        </p:nvCxnSpPr>
        <p:spPr>
          <a:xfrm rot="5400000">
            <a:off x="30302366" y="12282386"/>
            <a:ext cx="411015" cy="22960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Прямая со стрелкой 319"/>
          <p:cNvCxnSpPr>
            <a:stCxn id="309" idx="2"/>
            <a:endCxn id="124" idx="0"/>
          </p:cNvCxnSpPr>
          <p:nvPr/>
        </p:nvCxnSpPr>
        <p:spPr>
          <a:xfrm>
            <a:off x="29359865" y="13224888"/>
            <a:ext cx="0" cy="41101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Прямая со стрелкой 320"/>
          <p:cNvCxnSpPr>
            <a:stCxn id="121" idx="2"/>
            <a:endCxn id="123" idx="0"/>
          </p:cNvCxnSpPr>
          <p:nvPr/>
        </p:nvCxnSpPr>
        <p:spPr>
          <a:xfrm flipH="1">
            <a:off x="31655881" y="10185524"/>
            <a:ext cx="1" cy="19593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Прямоугольник 321"/>
          <p:cNvSpPr/>
          <p:nvPr/>
        </p:nvSpPr>
        <p:spPr>
          <a:xfrm>
            <a:off x="34074880" y="136360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Изучение смертельной руды (наше)</a:t>
            </a:r>
            <a:endParaRPr lang="ru-RU" sz="500" dirty="0"/>
          </a:p>
        </p:txBody>
      </p:sp>
      <p:sp>
        <p:nvSpPr>
          <p:cNvPr id="323" name="Прямоугольник 322"/>
          <p:cNvSpPr/>
          <p:nvPr/>
        </p:nvSpPr>
        <p:spPr>
          <a:xfrm>
            <a:off x="30600426" y="1363239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«Огненный дождь» (наше)</a:t>
            </a:r>
            <a:endParaRPr lang="ru-RU" sz="500" dirty="0"/>
          </a:p>
        </p:txBody>
      </p:sp>
      <p:cxnSp>
        <p:nvCxnSpPr>
          <p:cNvPr id="324" name="Прямая со стрелкой 323"/>
          <p:cNvCxnSpPr>
            <a:stCxn id="123" idx="2"/>
            <a:endCxn id="323" idx="0"/>
          </p:cNvCxnSpPr>
          <p:nvPr/>
        </p:nvCxnSpPr>
        <p:spPr>
          <a:xfrm>
            <a:off x="31655881" y="13224887"/>
            <a:ext cx="2504" cy="407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Прямоугольник 324"/>
          <p:cNvSpPr/>
          <p:nvPr/>
        </p:nvSpPr>
        <p:spPr>
          <a:xfrm>
            <a:off x="31761146" y="151072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Освобождение братьев из французских колоний (наше</a:t>
            </a:r>
            <a:r>
              <a:rPr lang="ru-RU" sz="1400" dirty="0" smtClean="0"/>
              <a:t>)</a:t>
            </a:r>
            <a:endParaRPr lang="ru-RU" sz="500" dirty="0"/>
          </a:p>
        </p:txBody>
      </p:sp>
      <p:sp>
        <p:nvSpPr>
          <p:cNvPr id="326" name="Прямоугольник 325"/>
          <p:cNvSpPr/>
          <p:nvPr/>
        </p:nvSpPr>
        <p:spPr>
          <a:xfrm>
            <a:off x="35210370" y="1215075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«Чёрной международной миссии»</a:t>
            </a:r>
            <a:endParaRPr lang="ru-RU" sz="500" dirty="0"/>
          </a:p>
        </p:txBody>
      </p:sp>
      <p:cxnSp>
        <p:nvCxnSpPr>
          <p:cNvPr id="327" name="Соединительная линия уступом 326"/>
          <p:cNvCxnSpPr>
            <a:stCxn id="299" idx="2"/>
            <a:endCxn id="326" idx="0"/>
          </p:cNvCxnSpPr>
          <p:nvPr/>
        </p:nvCxnSpPr>
        <p:spPr>
          <a:xfrm rot="16200000" flipH="1">
            <a:off x="35472145" y="11354566"/>
            <a:ext cx="456879" cy="11354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Прямоугольник 329"/>
          <p:cNvSpPr/>
          <p:nvPr/>
        </p:nvSpPr>
        <p:spPr>
          <a:xfrm>
            <a:off x="34074880" y="151072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Пригласить колдунов с Европы (наше)</a:t>
            </a:r>
            <a:endParaRPr lang="ru-RU" sz="500" dirty="0"/>
          </a:p>
        </p:txBody>
      </p:sp>
      <p:cxnSp>
        <p:nvCxnSpPr>
          <p:cNvPr id="331" name="Прямая со стрелкой 330"/>
          <p:cNvCxnSpPr>
            <a:stCxn id="299" idx="2"/>
            <a:endCxn id="322" idx="0"/>
          </p:cNvCxnSpPr>
          <p:nvPr/>
        </p:nvCxnSpPr>
        <p:spPr>
          <a:xfrm>
            <a:off x="35132839" y="11693872"/>
            <a:ext cx="0" cy="19421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Прямая со стрелкой 331"/>
          <p:cNvCxnSpPr>
            <a:stCxn id="322" idx="2"/>
            <a:endCxn id="330" idx="0"/>
          </p:cNvCxnSpPr>
          <p:nvPr/>
        </p:nvCxnSpPr>
        <p:spPr>
          <a:xfrm>
            <a:off x="35132839" y="14716028"/>
            <a:ext cx="0" cy="391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Прямоугольник 333"/>
          <p:cNvSpPr/>
          <p:nvPr/>
        </p:nvSpPr>
        <p:spPr>
          <a:xfrm>
            <a:off x="29447412" y="151072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Освобождение Анголы (наше)</a:t>
            </a:r>
            <a:endParaRPr lang="ru-RU" sz="500" dirty="0"/>
          </a:p>
        </p:txBody>
      </p:sp>
      <p:sp>
        <p:nvSpPr>
          <p:cNvPr id="335" name="Прямоугольник 334"/>
          <p:cNvSpPr/>
          <p:nvPr/>
        </p:nvSpPr>
        <p:spPr>
          <a:xfrm>
            <a:off x="31761146" y="1678820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Чёрные братья из Сахары (наше</a:t>
            </a:r>
            <a:r>
              <a:rPr lang="ru-RU" sz="1400" dirty="0" smtClean="0"/>
              <a:t>)</a:t>
            </a:r>
            <a:endParaRPr lang="ru-RU" sz="500" dirty="0"/>
          </a:p>
        </p:txBody>
      </p:sp>
      <p:cxnSp>
        <p:nvCxnSpPr>
          <p:cNvPr id="336" name="Прямая со стрелкой 335"/>
          <p:cNvCxnSpPr>
            <a:stCxn id="325" idx="2"/>
            <a:endCxn id="335" idx="0"/>
          </p:cNvCxnSpPr>
          <p:nvPr/>
        </p:nvCxnSpPr>
        <p:spPr>
          <a:xfrm>
            <a:off x="32819105" y="16187228"/>
            <a:ext cx="0" cy="60097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Соединительная линия уступом 336"/>
          <p:cNvCxnSpPr>
            <a:stCxn id="323" idx="2"/>
            <a:endCxn id="334" idx="0"/>
          </p:cNvCxnSpPr>
          <p:nvPr/>
        </p:nvCxnSpPr>
        <p:spPr>
          <a:xfrm rot="5400000">
            <a:off x="30884461" y="14333304"/>
            <a:ext cx="394834" cy="11530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Соединительная линия уступом 337"/>
          <p:cNvCxnSpPr>
            <a:stCxn id="323" idx="2"/>
            <a:endCxn id="325" idx="0"/>
          </p:cNvCxnSpPr>
          <p:nvPr/>
        </p:nvCxnSpPr>
        <p:spPr>
          <a:xfrm rot="16200000" flipH="1">
            <a:off x="32041328" y="14329451"/>
            <a:ext cx="394834" cy="11607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Прямоугольник 338"/>
          <p:cNvSpPr/>
          <p:nvPr/>
        </p:nvSpPr>
        <p:spPr>
          <a:xfrm>
            <a:off x="29446063" y="1678820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Спасение Южной Африки от </a:t>
            </a:r>
            <a:r>
              <a:rPr lang="ru-RU" sz="1400" dirty="0" err="1"/>
              <a:t>Апартейда</a:t>
            </a:r>
            <a:r>
              <a:rPr lang="ru-RU" sz="1400" dirty="0"/>
              <a:t> (наше)</a:t>
            </a:r>
            <a:endParaRPr lang="ru-RU" sz="500" dirty="0"/>
          </a:p>
        </p:txBody>
      </p:sp>
      <p:cxnSp>
        <p:nvCxnSpPr>
          <p:cNvPr id="347" name="Прямая со стрелкой 346"/>
          <p:cNvCxnSpPr>
            <a:stCxn id="334" idx="2"/>
            <a:endCxn id="339" idx="0"/>
          </p:cNvCxnSpPr>
          <p:nvPr/>
        </p:nvCxnSpPr>
        <p:spPr>
          <a:xfrm flipH="1">
            <a:off x="30504022" y="16187228"/>
            <a:ext cx="1349" cy="60097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Прямоугольник 347"/>
          <p:cNvSpPr/>
          <p:nvPr/>
        </p:nvSpPr>
        <p:spPr>
          <a:xfrm>
            <a:off x="30597922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Империя чёрного Христа (наше)</a:t>
            </a:r>
            <a:endParaRPr lang="ru-RU" sz="500" dirty="0"/>
          </a:p>
        </p:txBody>
      </p:sp>
      <p:cxnSp>
        <p:nvCxnSpPr>
          <p:cNvPr id="349" name="Соединительная линия уступом 348"/>
          <p:cNvCxnSpPr>
            <a:stCxn id="335" idx="2"/>
            <a:endCxn id="348" idx="0"/>
          </p:cNvCxnSpPr>
          <p:nvPr/>
        </p:nvCxnSpPr>
        <p:spPr>
          <a:xfrm rot="5400000">
            <a:off x="32001231" y="17522857"/>
            <a:ext cx="472524" cy="116322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Соединительная линия уступом 349"/>
          <p:cNvCxnSpPr>
            <a:stCxn id="339" idx="2"/>
            <a:endCxn id="348" idx="0"/>
          </p:cNvCxnSpPr>
          <p:nvPr/>
        </p:nvCxnSpPr>
        <p:spPr>
          <a:xfrm rot="16200000" flipH="1">
            <a:off x="30843689" y="17528539"/>
            <a:ext cx="472524" cy="115185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Прямоугольник 350"/>
          <p:cNvSpPr/>
          <p:nvPr/>
        </p:nvSpPr>
        <p:spPr>
          <a:xfrm>
            <a:off x="34074880" y="1679966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Православная Эфиопия (наше)</a:t>
            </a:r>
            <a:endParaRPr lang="ru-RU" sz="500" dirty="0"/>
          </a:p>
        </p:txBody>
      </p:sp>
      <p:sp>
        <p:nvSpPr>
          <p:cNvPr id="352" name="Прямоугольник 351"/>
          <p:cNvSpPr/>
          <p:nvPr/>
        </p:nvSpPr>
        <p:spPr>
          <a:xfrm>
            <a:off x="34074880" y="1833512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Покарать язычников на севера (против Либерии)</a:t>
            </a:r>
            <a:endParaRPr lang="ru-RU" sz="500" dirty="0"/>
          </a:p>
        </p:txBody>
      </p:sp>
      <p:cxnSp>
        <p:nvCxnSpPr>
          <p:cNvPr id="353" name="Соединительная линия уступом 352"/>
          <p:cNvCxnSpPr>
            <a:stCxn id="335" idx="2"/>
            <a:endCxn id="352" idx="0"/>
          </p:cNvCxnSpPr>
          <p:nvPr/>
        </p:nvCxnSpPr>
        <p:spPr>
          <a:xfrm rot="16200000" flipH="1">
            <a:off x="33742514" y="16944798"/>
            <a:ext cx="466917" cy="23137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Соединительная линия уступом 353"/>
          <p:cNvCxnSpPr>
            <a:stCxn id="325" idx="2"/>
            <a:endCxn id="351" idx="0"/>
          </p:cNvCxnSpPr>
          <p:nvPr/>
        </p:nvCxnSpPr>
        <p:spPr>
          <a:xfrm rot="16200000" flipH="1">
            <a:off x="33669756" y="15336577"/>
            <a:ext cx="612432" cy="23137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Прямоугольник 354"/>
          <p:cNvSpPr/>
          <p:nvPr/>
        </p:nvSpPr>
        <p:spPr>
          <a:xfrm>
            <a:off x="28301906" y="1833512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Проповеди среди заблудших душ (наше)</a:t>
            </a:r>
            <a:endParaRPr lang="ru-RU" sz="500" dirty="0"/>
          </a:p>
        </p:txBody>
      </p:sp>
      <p:cxnSp>
        <p:nvCxnSpPr>
          <p:cNvPr id="356" name="Прямая со стрелкой 355"/>
          <p:cNvCxnSpPr>
            <a:stCxn id="124" idx="2"/>
            <a:endCxn id="355" idx="0"/>
          </p:cNvCxnSpPr>
          <p:nvPr/>
        </p:nvCxnSpPr>
        <p:spPr>
          <a:xfrm>
            <a:off x="29359865" y="14715902"/>
            <a:ext cx="0" cy="361922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Прямая со стрелкой 356"/>
          <p:cNvCxnSpPr>
            <a:stCxn id="163" idx="2"/>
            <a:endCxn id="164" idx="0"/>
          </p:cNvCxnSpPr>
          <p:nvPr/>
        </p:nvCxnSpPr>
        <p:spPr>
          <a:xfrm>
            <a:off x="43857211" y="7022324"/>
            <a:ext cx="17391" cy="4306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24475</TotalTime>
  <Words>961</Words>
  <Application>Microsoft Office PowerPoint</Application>
  <PresentationFormat>Произвольный</PresentationFormat>
  <Paragraphs>120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Mihail</cp:lastModifiedBy>
  <cp:revision>1588</cp:revision>
  <dcterms:created xsi:type="dcterms:W3CDTF">2018-10-23T08:09:21Z</dcterms:created>
  <dcterms:modified xsi:type="dcterms:W3CDTF">2021-11-28T16:26:33Z</dcterms:modified>
</cp:coreProperties>
</file>