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9525" autoAdjust="0"/>
  </p:normalViewPr>
  <p:slideViewPr>
    <p:cSldViewPr snapToGrid="0">
      <p:cViewPr>
        <p:scale>
          <a:sx n="60" d="100"/>
          <a:sy n="60" d="100"/>
        </p:scale>
        <p:origin x="9174" y="337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91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Соединительная линия уступом 130"/>
          <p:cNvCxnSpPr>
            <a:stCxn id="111" idx="0"/>
            <a:endCxn id="117" idx="0"/>
          </p:cNvCxnSpPr>
          <p:nvPr/>
        </p:nvCxnSpPr>
        <p:spPr>
          <a:xfrm rot="16200000" flipH="1">
            <a:off x="34406538" y="-2376198"/>
            <a:ext cx="3664797" cy="19012301"/>
          </a:xfrm>
          <a:prstGeom prst="bentConnector3">
            <a:avLst>
              <a:gd name="adj1" fmla="val 4968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25661180" y="5061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Перерождение империи (+100 П.В., +5% монархизма)</a:t>
            </a:r>
            <a:endParaRPr lang="ru-RU" sz="1400" dirty="0"/>
          </a:p>
        </p:txBody>
      </p:sp>
      <p:cxnSp>
        <p:nvCxnSpPr>
          <p:cNvPr id="18" name="Прямая со стрелкой 17"/>
          <p:cNvCxnSpPr>
            <a:stCxn id="181" idx="2"/>
            <a:endCxn id="36" idx="0"/>
          </p:cNvCxnSpPr>
          <p:nvPr/>
        </p:nvCxnSpPr>
        <p:spPr>
          <a:xfrm flipH="1">
            <a:off x="26719099" y="1586101"/>
            <a:ext cx="40" cy="657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7027488" y="8880708"/>
            <a:ext cx="2115918" cy="10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25     фокусов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38312" y="5061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Конфликт Короны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940838" y="42057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Северный Австрийский кордон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32201" y="22350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Запрос Шведских добровольцев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797125" y="22334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Оппозиция </a:t>
            </a:r>
            <a:r>
              <a:rPr lang="ru-RU" sz="1400" dirty="0" err="1" smtClean="0"/>
              <a:t>Габсбургского</a:t>
            </a:r>
            <a:r>
              <a:rPr lang="ru-RU" sz="1400" dirty="0" smtClean="0"/>
              <a:t> правления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942177" y="22323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Восточный Австрийский кордон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794372" y="4201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Дивизии наёмников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035364" y="42002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Конец статуса </a:t>
            </a:r>
            <a:r>
              <a:rPr lang="ru-RU" sz="1400" dirty="0" err="1" smtClean="0"/>
              <a:t>кво</a:t>
            </a:r>
            <a:r>
              <a:rPr lang="ru-RU" sz="1400" dirty="0" smtClean="0"/>
              <a:t> Швейцарии</a:t>
            </a:r>
            <a:endParaRPr lang="ru-RU" sz="1400" dirty="0"/>
          </a:p>
        </p:txBody>
      </p:sp>
      <p:cxnSp>
        <p:nvCxnSpPr>
          <p:cNvPr id="14" name="Соединительная линия уступом 13"/>
          <p:cNvCxnSpPr>
            <a:stCxn id="42" idx="2"/>
            <a:endCxn id="45" idx="0"/>
          </p:cNvCxnSpPr>
          <p:nvPr/>
        </p:nvCxnSpPr>
        <p:spPr>
          <a:xfrm rot="5400000">
            <a:off x="17029379" y="-792065"/>
            <a:ext cx="3611296" cy="15766911"/>
          </a:xfrm>
          <a:prstGeom prst="bentConnector3">
            <a:avLst>
              <a:gd name="adj1" fmla="val 765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7" idx="2"/>
            <a:endCxn id="10" idx="0"/>
          </p:cNvCxnSpPr>
          <p:nvPr/>
        </p:nvCxnSpPr>
        <p:spPr>
          <a:xfrm rot="16200000" flipH="1">
            <a:off x="8101985" y="480386"/>
            <a:ext cx="647384" cy="2858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7" idx="2"/>
            <a:endCxn id="11" idx="0"/>
          </p:cNvCxnSpPr>
          <p:nvPr/>
        </p:nvCxnSpPr>
        <p:spPr>
          <a:xfrm>
            <a:off x="6996271" y="1586101"/>
            <a:ext cx="3865" cy="646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1" idx="2"/>
            <a:endCxn id="8" idx="0"/>
          </p:cNvCxnSpPr>
          <p:nvPr/>
        </p:nvCxnSpPr>
        <p:spPr>
          <a:xfrm flipH="1">
            <a:off x="6998797" y="3312323"/>
            <a:ext cx="1339" cy="893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9" idx="2"/>
            <a:endCxn id="13" idx="0"/>
          </p:cNvCxnSpPr>
          <p:nvPr/>
        </p:nvCxnSpPr>
        <p:spPr>
          <a:xfrm>
            <a:off x="4090160" y="3315053"/>
            <a:ext cx="3163" cy="8852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0" idx="2"/>
            <a:endCxn id="12" idx="0"/>
          </p:cNvCxnSpPr>
          <p:nvPr/>
        </p:nvCxnSpPr>
        <p:spPr>
          <a:xfrm flipH="1">
            <a:off x="9852331" y="3313485"/>
            <a:ext cx="2753" cy="888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25661140" y="22439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Кровь – не вода! (+10% монархизма, +НД «Право на власть»)</a:t>
            </a:r>
            <a:endParaRPr lang="ru-RU" sz="1400" dirty="0"/>
          </a:p>
        </p:txBody>
      </p:sp>
      <p:cxnSp>
        <p:nvCxnSpPr>
          <p:cNvPr id="39" name="Прямая со стрелкой 38"/>
          <p:cNvCxnSpPr>
            <a:stCxn id="36" idx="2"/>
            <a:endCxn id="42" idx="0"/>
          </p:cNvCxnSpPr>
          <p:nvPr/>
        </p:nvCxnSpPr>
        <p:spPr>
          <a:xfrm flipH="1">
            <a:off x="26718482" y="3323991"/>
            <a:ext cx="617" cy="881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25660523" y="42057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Династия </a:t>
            </a:r>
            <a:r>
              <a:rPr lang="ru-RU" sz="1400" dirty="0" err="1" smtClean="0"/>
              <a:t>Гогенбергов</a:t>
            </a:r>
            <a:r>
              <a:rPr lang="ru-RU" sz="1400" dirty="0" smtClean="0"/>
              <a:t> (+10% монархизма, -10% стабильности)</a:t>
            </a:r>
            <a:endParaRPr lang="ru-RU" sz="14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9893612" y="8897038"/>
            <a:ext cx="2115918" cy="10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Принятие «Народной Хартии» новой конституцией (-НД «Право на власть», + НД «Народная монархия», +10% стабильности)</a:t>
            </a:r>
          </a:p>
          <a:p>
            <a:pPr algn="ctr"/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9904123" y="135110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Дискредитация партий(+НД «Дискредитация партий»)</a:t>
            </a:r>
            <a:endParaRPr lang="ru-RU" sz="1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9898867" y="1151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Убеждение сторонников монархии (+НД «Смена Взглядов»)</a:t>
            </a:r>
            <a:endParaRPr lang="ru-RU" sz="1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5396161" y="115614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Образование национального и народных конгрессов (ДНД «Влияние конгрессов»</a:t>
            </a:r>
            <a:endParaRPr lang="ru-RU" sz="1400" dirty="0"/>
          </a:p>
        </p:txBody>
      </p:sp>
      <p:cxnSp>
        <p:nvCxnSpPr>
          <p:cNvPr id="52" name="Прямая со стрелкой 51"/>
          <p:cNvCxnSpPr>
            <a:stCxn id="45" idx="2"/>
            <a:endCxn id="50" idx="0"/>
          </p:cNvCxnSpPr>
          <p:nvPr/>
        </p:nvCxnSpPr>
        <p:spPr>
          <a:xfrm>
            <a:off x="10951571" y="9977038"/>
            <a:ext cx="5255" cy="15423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0" idx="2"/>
            <a:endCxn id="46" idx="0"/>
          </p:cNvCxnSpPr>
          <p:nvPr/>
        </p:nvCxnSpPr>
        <p:spPr>
          <a:xfrm>
            <a:off x="10956826" y="12599368"/>
            <a:ext cx="5256" cy="911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5138420" y="115458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народной императрицы (Анархизм +5%, + 100 П.В.)</a:t>
            </a:r>
          </a:p>
        </p:txBody>
      </p:sp>
      <p:cxnSp>
        <p:nvCxnSpPr>
          <p:cNvPr id="60" name="Соединительная линия уступом 59"/>
          <p:cNvCxnSpPr>
            <a:stCxn id="45" idx="2"/>
            <a:endCxn id="59" idx="0"/>
          </p:cNvCxnSpPr>
          <p:nvPr/>
        </p:nvCxnSpPr>
        <p:spPr>
          <a:xfrm rot="5400000">
            <a:off x="7789572" y="8383845"/>
            <a:ext cx="1568806" cy="47551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45" idx="2"/>
            <a:endCxn id="51" idx="0"/>
          </p:cNvCxnSpPr>
          <p:nvPr/>
        </p:nvCxnSpPr>
        <p:spPr>
          <a:xfrm rot="16200000" flipH="1">
            <a:off x="12910660" y="8017948"/>
            <a:ext cx="1584371" cy="55025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408561" y="135430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лицензий на оружие (+НД «Свободное приобретение оружия»)</a:t>
            </a:r>
            <a:endParaRPr lang="ru-RU" sz="1400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7537408" y="135380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Присоединение Швейцарии</a:t>
            </a:r>
            <a:endParaRPr lang="ru-RU" sz="1400" dirty="0"/>
          </a:p>
        </p:txBody>
      </p:sp>
      <p:cxnSp>
        <p:nvCxnSpPr>
          <p:cNvPr id="69" name="Соединительная линия уступом 68"/>
          <p:cNvCxnSpPr>
            <a:stCxn id="59" idx="2"/>
            <a:endCxn id="67" idx="0"/>
          </p:cNvCxnSpPr>
          <p:nvPr/>
        </p:nvCxnSpPr>
        <p:spPr>
          <a:xfrm rot="5400000">
            <a:off x="3872839" y="11219526"/>
            <a:ext cx="917222" cy="3729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59" idx="2"/>
            <a:endCxn id="68" idx="0"/>
          </p:cNvCxnSpPr>
          <p:nvPr/>
        </p:nvCxnSpPr>
        <p:spPr>
          <a:xfrm rot="16200000" flipH="1">
            <a:off x="6939758" y="11882465"/>
            <a:ext cx="912231" cy="23989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12322031" y="135015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Народная приватизация (+4 фабрики)</a:t>
            </a:r>
            <a:endParaRPr lang="ru-RU" sz="1400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18370735" y="135120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Вера в массы! (+НД «Религиозное рвение»)</a:t>
            </a:r>
            <a:endParaRPr lang="ru-RU" sz="1400" dirty="0"/>
          </a:p>
        </p:txBody>
      </p:sp>
      <p:cxnSp>
        <p:nvCxnSpPr>
          <p:cNvPr id="77" name="Соединительная линия уступом 76"/>
          <p:cNvCxnSpPr>
            <a:stCxn id="51" idx="2"/>
            <a:endCxn id="75" idx="0"/>
          </p:cNvCxnSpPr>
          <p:nvPr/>
        </p:nvCxnSpPr>
        <p:spPr>
          <a:xfrm rot="5400000">
            <a:off x="14486988" y="11534411"/>
            <a:ext cx="860134" cy="3074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76" idx="0"/>
          </p:cNvCxnSpPr>
          <p:nvPr/>
        </p:nvCxnSpPr>
        <p:spPr>
          <a:xfrm rot="16200000" flipH="1">
            <a:off x="17506085" y="11589444"/>
            <a:ext cx="870644" cy="2974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1039768" y="15198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Вклад профсоюзов (+НД «Вклад профсоюзов»)</a:t>
            </a:r>
            <a:endParaRPr lang="ru-RU" sz="14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13746184" y="15209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Вмешательство  профобъединений (+ Серия решений на «Вмешательство профобъединений»)</a:t>
            </a:r>
            <a:endParaRPr lang="ru-RU" sz="1400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16867870" y="151779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церковные школы (+НД «Церковные школы»)</a:t>
            </a:r>
            <a:endParaRPr lang="ru-RU" sz="1400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19795012" y="151569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Судебная иерархия (+10% стабильности, +50 П.В.)</a:t>
            </a:r>
            <a:endParaRPr lang="ru-RU" sz="1400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12322031" y="168911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Предприятия нового образца (+4 военных завода)</a:t>
            </a:r>
            <a:endParaRPr lang="ru-RU" sz="1400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18354967" y="16885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Вклад верующих (+15% поддержки войны)</a:t>
            </a:r>
            <a:endParaRPr lang="ru-RU" sz="1400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15359522" y="193767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профсоюзов и католиков (+НД «Союз профсоюзов и католиков»)</a:t>
            </a:r>
            <a:endParaRPr lang="ru-RU" sz="1400" dirty="0"/>
          </a:p>
        </p:txBody>
      </p:sp>
      <p:cxnSp>
        <p:nvCxnSpPr>
          <p:cNvPr id="109" name="Соединительная линия уступом 108"/>
          <p:cNvCxnSpPr>
            <a:stCxn id="87" idx="2"/>
            <a:endCxn id="89" idx="0"/>
          </p:cNvCxnSpPr>
          <p:nvPr/>
        </p:nvCxnSpPr>
        <p:spPr>
          <a:xfrm rot="16200000" flipH="1">
            <a:off x="14195905" y="17155211"/>
            <a:ext cx="1405660" cy="303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88" idx="2"/>
            <a:endCxn id="89" idx="0"/>
          </p:cNvCxnSpPr>
          <p:nvPr/>
        </p:nvCxnSpPr>
        <p:spPr>
          <a:xfrm rot="5400000">
            <a:off x="17209747" y="17173608"/>
            <a:ext cx="1410914" cy="29954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7" idx="2"/>
            <a:endCxn id="9" idx="0"/>
          </p:cNvCxnSpPr>
          <p:nvPr/>
        </p:nvCxnSpPr>
        <p:spPr>
          <a:xfrm rot="5400000">
            <a:off x="5218740" y="457522"/>
            <a:ext cx="648952" cy="29061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Прямоугольник 118"/>
          <p:cNvSpPr/>
          <p:nvPr/>
        </p:nvSpPr>
        <p:spPr>
          <a:xfrm>
            <a:off x="5970053" y="15219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Взять банки в свои руки (+НД «Подконтрольные банки»)</a:t>
            </a:r>
            <a:endParaRPr lang="ru-RU" sz="1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8313793" y="15214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Тренировки в горах (+НД «Опыт войны в горах»)</a:t>
            </a:r>
            <a:endParaRPr lang="ru-RU" sz="1400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8308542" y="168961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Швейцарская крепость (+ серия решений)</a:t>
            </a:r>
            <a:endParaRPr lang="ru-RU" sz="1400" dirty="0"/>
          </a:p>
        </p:txBody>
      </p:sp>
      <p:cxnSp>
        <p:nvCxnSpPr>
          <p:cNvPr id="123" name="Соединительная линия уступом 122"/>
          <p:cNvCxnSpPr>
            <a:stCxn id="68" idx="2"/>
            <a:endCxn id="121" idx="0"/>
          </p:cNvCxnSpPr>
          <p:nvPr/>
        </p:nvCxnSpPr>
        <p:spPr>
          <a:xfrm rot="16200000" flipH="1">
            <a:off x="8685358" y="14528083"/>
            <a:ext cx="596402" cy="776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121" idx="2"/>
            <a:endCxn id="122" idx="0"/>
          </p:cNvCxnSpPr>
          <p:nvPr/>
        </p:nvCxnSpPr>
        <p:spPr>
          <a:xfrm flipH="1">
            <a:off x="9366501" y="16294477"/>
            <a:ext cx="5251" cy="6016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67" idx="2"/>
            <a:endCxn id="150" idx="0"/>
          </p:cNvCxnSpPr>
          <p:nvPr/>
        </p:nvCxnSpPr>
        <p:spPr>
          <a:xfrm>
            <a:off x="2466520" y="14623066"/>
            <a:ext cx="5256" cy="596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 134"/>
          <p:cNvSpPr/>
          <p:nvPr/>
        </p:nvSpPr>
        <p:spPr>
          <a:xfrm>
            <a:off x="3647265" y="13543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польских анархистов</a:t>
            </a:r>
            <a:endParaRPr lang="ru-RU" sz="1400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3657776" y="168961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Упреждающий удар по идеологическому врагу ((марионетка) против Италии</a:t>
            </a:r>
            <a:endParaRPr lang="ru-RU" sz="1400" dirty="0"/>
          </a:p>
        </p:txBody>
      </p:sp>
      <p:cxnSp>
        <p:nvCxnSpPr>
          <p:cNvPr id="137" name="Прямая со стрелкой 136"/>
          <p:cNvCxnSpPr>
            <a:stCxn id="135" idx="2"/>
            <a:endCxn id="144" idx="0"/>
          </p:cNvCxnSpPr>
          <p:nvPr/>
        </p:nvCxnSpPr>
        <p:spPr>
          <a:xfrm>
            <a:off x="4705224" y="14623329"/>
            <a:ext cx="5256" cy="5963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Прямоугольник 143"/>
          <p:cNvSpPr/>
          <p:nvPr/>
        </p:nvSpPr>
        <p:spPr>
          <a:xfrm>
            <a:off x="3652521" y="152197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Революционный союз (будет создан альянс)</a:t>
            </a:r>
            <a:endParaRPr lang="ru-RU" sz="1400" dirty="0"/>
          </a:p>
        </p:txBody>
      </p:sp>
      <p:cxnSp>
        <p:nvCxnSpPr>
          <p:cNvPr id="147" name="Прямая со стрелкой 146"/>
          <p:cNvCxnSpPr>
            <a:stCxn id="144" idx="2"/>
            <a:endCxn id="136" idx="0"/>
          </p:cNvCxnSpPr>
          <p:nvPr/>
        </p:nvCxnSpPr>
        <p:spPr>
          <a:xfrm>
            <a:off x="4710480" y="16299724"/>
            <a:ext cx="5255" cy="596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Прямоугольник 149"/>
          <p:cNvSpPr/>
          <p:nvPr/>
        </p:nvSpPr>
        <p:spPr>
          <a:xfrm>
            <a:off x="1413817" y="152194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Ружейные конвейеры (+НД «Ружейные конвейеры», +1 военный завод)</a:t>
            </a:r>
            <a:endParaRPr lang="ru-RU" sz="14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5964763" y="169013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Центр Европы (НД «Центр Европы»)</a:t>
            </a:r>
            <a:endParaRPr lang="ru-RU" sz="1400" dirty="0"/>
          </a:p>
        </p:txBody>
      </p:sp>
      <p:cxnSp>
        <p:nvCxnSpPr>
          <p:cNvPr id="159" name="Прямая со стрелкой 158"/>
          <p:cNvCxnSpPr>
            <a:stCxn id="119" idx="2"/>
            <a:endCxn id="151" idx="0"/>
          </p:cNvCxnSpPr>
          <p:nvPr/>
        </p:nvCxnSpPr>
        <p:spPr>
          <a:xfrm flipH="1">
            <a:off x="7022722" y="16299726"/>
            <a:ext cx="5290" cy="601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68" idx="2"/>
            <a:endCxn id="119" idx="0"/>
          </p:cNvCxnSpPr>
          <p:nvPr/>
        </p:nvCxnSpPr>
        <p:spPr>
          <a:xfrm rot="5400000">
            <a:off x="7510865" y="14135223"/>
            <a:ext cx="601651" cy="15673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59" idx="2"/>
            <a:endCxn id="135" idx="0"/>
          </p:cNvCxnSpPr>
          <p:nvPr/>
        </p:nvCxnSpPr>
        <p:spPr>
          <a:xfrm rot="5400000">
            <a:off x="4992060" y="12339009"/>
            <a:ext cx="917485" cy="14911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75" idx="2"/>
            <a:endCxn id="83" idx="0"/>
          </p:cNvCxnSpPr>
          <p:nvPr/>
        </p:nvCxnSpPr>
        <p:spPr>
          <a:xfrm rot="5400000">
            <a:off x="12430150" y="14249121"/>
            <a:ext cx="617419" cy="12822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76" idx="2"/>
            <a:endCxn id="85" idx="0"/>
          </p:cNvCxnSpPr>
          <p:nvPr/>
        </p:nvCxnSpPr>
        <p:spPr>
          <a:xfrm rot="5400000">
            <a:off x="18384318" y="14133565"/>
            <a:ext cx="585888" cy="15028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76" idx="2"/>
            <a:endCxn id="86" idx="0"/>
          </p:cNvCxnSpPr>
          <p:nvPr/>
        </p:nvCxnSpPr>
        <p:spPr>
          <a:xfrm rot="16200000" flipH="1">
            <a:off x="19858398" y="14162348"/>
            <a:ext cx="564868" cy="142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75" idx="2"/>
            <a:endCxn id="84" idx="0"/>
          </p:cNvCxnSpPr>
          <p:nvPr/>
        </p:nvCxnSpPr>
        <p:spPr>
          <a:xfrm rot="16200000" flipH="1">
            <a:off x="13778101" y="14183431"/>
            <a:ext cx="627930" cy="14241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83" idx="2"/>
            <a:endCxn id="87" idx="0"/>
          </p:cNvCxnSpPr>
          <p:nvPr/>
        </p:nvCxnSpPr>
        <p:spPr>
          <a:xfrm rot="16200000" flipH="1">
            <a:off x="12432776" y="15943912"/>
            <a:ext cx="612165" cy="12822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84" idx="2"/>
            <a:endCxn id="87" idx="0"/>
          </p:cNvCxnSpPr>
          <p:nvPr/>
        </p:nvCxnSpPr>
        <p:spPr>
          <a:xfrm rot="5400000">
            <a:off x="13791240" y="15878224"/>
            <a:ext cx="601654" cy="14241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85" idx="2"/>
            <a:endCxn id="88" idx="0"/>
          </p:cNvCxnSpPr>
          <p:nvPr/>
        </p:nvCxnSpPr>
        <p:spPr>
          <a:xfrm rot="16200000" flipH="1">
            <a:off x="18355411" y="15828358"/>
            <a:ext cx="627932" cy="14870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29"/>
          <p:cNvCxnSpPr>
            <a:stCxn id="86" idx="2"/>
            <a:endCxn id="88" idx="0"/>
          </p:cNvCxnSpPr>
          <p:nvPr/>
        </p:nvCxnSpPr>
        <p:spPr>
          <a:xfrm rot="5400000">
            <a:off x="19808473" y="15841375"/>
            <a:ext cx="648952" cy="14400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42" idx="2"/>
            <a:endCxn id="115" idx="0"/>
          </p:cNvCxnSpPr>
          <p:nvPr/>
        </p:nvCxnSpPr>
        <p:spPr>
          <a:xfrm rot="16200000" flipH="1">
            <a:off x="28667635" y="3336588"/>
            <a:ext cx="3676611" cy="7574917"/>
          </a:xfrm>
          <a:prstGeom prst="bentConnector3">
            <a:avLst>
              <a:gd name="adj1" fmla="val 307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15959816" y="3904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Земли Австрийской короны</a:t>
            </a:r>
            <a:endParaRPr lang="ru-RU" sz="1400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13053705" y="21194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Австрия</a:t>
            </a:r>
            <a:endParaRPr lang="ru-RU" sz="1400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18818629" y="21178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Чехословакия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15963681" y="21166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Венгрия</a:t>
            </a:r>
            <a:endParaRPr lang="ru-RU" sz="1400" dirty="0"/>
          </a:p>
        </p:txBody>
      </p:sp>
      <p:cxnSp>
        <p:nvCxnSpPr>
          <p:cNvPr id="102" name="Соединительная линия уступом 101"/>
          <p:cNvCxnSpPr>
            <a:stCxn id="81" idx="2"/>
            <a:endCxn id="92" idx="0"/>
          </p:cNvCxnSpPr>
          <p:nvPr/>
        </p:nvCxnSpPr>
        <p:spPr>
          <a:xfrm rot="16200000" flipH="1">
            <a:off x="18123489" y="364760"/>
            <a:ext cx="647384" cy="2858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81" idx="2"/>
            <a:endCxn id="93" idx="0"/>
          </p:cNvCxnSpPr>
          <p:nvPr/>
        </p:nvCxnSpPr>
        <p:spPr>
          <a:xfrm>
            <a:off x="17017775" y="1470475"/>
            <a:ext cx="3865" cy="646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81" idx="2"/>
            <a:endCxn id="91" idx="0"/>
          </p:cNvCxnSpPr>
          <p:nvPr/>
        </p:nvCxnSpPr>
        <p:spPr>
          <a:xfrm rot="5400000">
            <a:off x="15240244" y="341896"/>
            <a:ext cx="648952" cy="29061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Овал 110"/>
          <p:cNvSpPr/>
          <p:nvPr/>
        </p:nvSpPr>
        <p:spPr>
          <a:xfrm>
            <a:off x="25179883" y="5297554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33235440" y="896235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Дуализм двух империй (деление АВ, Прирост стабильности +10%, Монархизм: изменение популярности +10%)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44687129" y="8962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аристократов</a:t>
            </a:r>
            <a:endParaRPr lang="ru-RU" sz="1400" dirty="0"/>
          </a:p>
        </p:txBody>
      </p:sp>
      <p:sp>
        <p:nvSpPr>
          <p:cNvPr id="127" name="Овал 126"/>
          <p:cNvSpPr/>
          <p:nvPr/>
        </p:nvSpPr>
        <p:spPr>
          <a:xfrm>
            <a:off x="9475742" y="10028360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28" name="Овал 127"/>
          <p:cNvSpPr/>
          <p:nvPr/>
        </p:nvSpPr>
        <p:spPr>
          <a:xfrm>
            <a:off x="25183867" y="6815491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29" name="Овал 128"/>
          <p:cNvSpPr/>
          <p:nvPr/>
        </p:nvSpPr>
        <p:spPr>
          <a:xfrm>
            <a:off x="25165578" y="6085022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29751181" y="1151936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Австрийская корона</a:t>
            </a:r>
            <a:endParaRPr lang="ru-RU" sz="14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37029803" y="1151936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Венгерская корона (-НД «право на власть»</a:t>
            </a:r>
            <a:r>
              <a:rPr lang="en-US" sz="1400" dirty="0" smtClean="0"/>
              <a:t>:</a:t>
            </a:r>
            <a:r>
              <a:rPr lang="ru-RU" sz="1400" dirty="0" smtClean="0"/>
              <a:t> +НД «король-юрист»)</a:t>
            </a:r>
            <a:endParaRPr lang="ru-RU" sz="14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32076112" y="151253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Неразделимо, и неразрывно!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29751181" y="134622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Подавление правых и левых настроений</a:t>
            </a:r>
            <a:endParaRPr lang="ru-RU" sz="14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7070796" y="135110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экономики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24548313" y="135015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Католиков</a:t>
            </a:r>
            <a:endParaRPr lang="ru-RU" sz="14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21924790" y="135015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Привлечение Австрийского генералитета</a:t>
            </a:r>
            <a:endParaRPr lang="ru-RU" sz="14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24548313" y="151501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it-IT" sz="1400" dirty="0" smtClean="0"/>
              <a:t>Austriae est imperare orbi universo</a:t>
            </a:r>
            <a:r>
              <a:rPr lang="ru-RU" sz="1400" dirty="0" smtClean="0"/>
              <a:t>!(- время оправдания войны)</a:t>
            </a:r>
            <a:endParaRPr lang="ru-RU" sz="14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27070796" y="151501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Месть за </a:t>
            </a:r>
            <a:r>
              <a:rPr lang="ru-RU" sz="1400" dirty="0" smtClean="0"/>
              <a:t>отца</a:t>
            </a:r>
            <a:endParaRPr lang="ru-RU" sz="14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29751181" y="1512726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имперского торгового флота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37029803" y="135181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Королевские банки (+НД «Королевские банки»)</a:t>
            </a:r>
            <a:endParaRPr lang="ru-RU" sz="14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7070796" y="168911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Прижать хвосты сербам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29751181" y="16885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/>
              <a:t>II </a:t>
            </a:r>
            <a:r>
              <a:rPr lang="ru-RU" sz="1400" dirty="0" err="1"/>
              <a:t>Остендской</a:t>
            </a:r>
            <a:r>
              <a:rPr lang="ru-RU" sz="1400" dirty="0"/>
              <a:t> кампании</a:t>
            </a:r>
          </a:p>
        </p:txBody>
      </p:sp>
      <p:sp>
        <p:nvSpPr>
          <p:cNvPr id="134" name="Прямоугольник 133"/>
          <p:cNvSpPr/>
          <p:nvPr/>
        </p:nvSpPr>
        <p:spPr>
          <a:xfrm>
            <a:off x="32076112" y="134360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Австро-венгерский империализм</a:t>
            </a:r>
          </a:p>
        </p:txBody>
      </p:sp>
      <p:sp>
        <p:nvSpPr>
          <p:cNvPr id="138" name="Прямоугольник 137"/>
          <p:cNvSpPr/>
          <p:nvPr/>
        </p:nvSpPr>
        <p:spPr>
          <a:xfrm>
            <a:off x="39473459" y="135181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Трансильвании (претензия на территории Румынии)  </a:t>
            </a:r>
            <a:endParaRPr lang="ru-RU" sz="1400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37029803" y="151896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Образовательные реформы (+НД «образовательные реформы»+2% к темпам исследований)</a:t>
            </a:r>
            <a:endParaRPr lang="ru-RU" sz="1400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34492738" y="169255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Австро-Венгерская производство</a:t>
            </a:r>
            <a:endParaRPr lang="ru-RU" sz="14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29751181" y="186986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Становление Колониальной империи! (претензия на Бенгали)</a:t>
            </a:r>
            <a:endParaRPr lang="ru-RU" sz="14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34492738" y="187109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Австро-Венгерская наука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37029803" y="16951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Перестройка польских и Румынских университетов (+1 ячейка)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37029803" y="187366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Становление промышленной империи (+4 фабрики)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39473459" y="15215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Гарантия за Галицию (претензия на территории Польши)</a:t>
            </a:r>
            <a:endParaRPr lang="ru-RU" sz="14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39473459" y="16951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Взвешенная политика (+НД «Взвешенная политика»)</a:t>
            </a:r>
            <a:endParaRPr lang="ru-RU" sz="1400" dirty="0"/>
          </a:p>
        </p:txBody>
      </p:sp>
      <p:sp>
        <p:nvSpPr>
          <p:cNvPr id="149" name="Прямоугольник 148"/>
          <p:cNvSpPr/>
          <p:nvPr/>
        </p:nvSpPr>
        <p:spPr>
          <a:xfrm>
            <a:off x="42048740" y="152432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Договориться с </a:t>
            </a:r>
            <a:r>
              <a:rPr lang="ru-RU" sz="1400" dirty="0" smtClean="0"/>
              <a:t>коммунистами (-10% коммунизма, +НД «Перемирие с рабочими»)</a:t>
            </a:r>
            <a:endParaRPr lang="ru-RU" sz="1400" dirty="0" smtClean="0"/>
          </a:p>
        </p:txBody>
      </p:sp>
      <p:sp>
        <p:nvSpPr>
          <p:cNvPr id="152" name="Прямоугольник 151"/>
          <p:cNvSpPr/>
          <p:nvPr/>
        </p:nvSpPr>
        <p:spPr>
          <a:xfrm>
            <a:off x="42048740" y="135275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Законодательные реформы (+50 ПП и 5% стабильности)</a:t>
            </a:r>
            <a:endParaRPr lang="ru-RU" sz="1400" dirty="0"/>
          </a:p>
        </p:txBody>
      </p:sp>
      <p:sp>
        <p:nvSpPr>
          <p:cNvPr id="153" name="Прямоугольник 152"/>
          <p:cNvSpPr/>
          <p:nvPr/>
        </p:nvSpPr>
        <p:spPr>
          <a:xfrm>
            <a:off x="44634285" y="135181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партийную систему как парламент (+НД </a:t>
            </a:r>
            <a:r>
              <a:rPr lang="ru-RU" sz="1400" dirty="0" smtClean="0"/>
              <a:t>«</a:t>
            </a:r>
            <a:r>
              <a:rPr lang="ru-RU" sz="1400" dirty="0" smtClean="0"/>
              <a:t>ограниченный парламент»)</a:t>
            </a:r>
            <a:endParaRPr lang="ru-RU" sz="1400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33366069" y="20440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Единая валюта,  единый дух, два языка!</a:t>
            </a:r>
          </a:p>
        </p:txBody>
      </p:sp>
      <p:sp>
        <p:nvSpPr>
          <p:cNvPr id="155" name="Прямоугольник 154"/>
          <p:cNvSpPr/>
          <p:nvPr/>
        </p:nvSpPr>
        <p:spPr>
          <a:xfrm>
            <a:off x="30192192" y="222979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Италию и вернуть свои земли!</a:t>
            </a:r>
            <a:endParaRPr lang="ru-RU" sz="1400" dirty="0"/>
          </a:p>
        </p:txBody>
      </p:sp>
      <p:sp>
        <p:nvSpPr>
          <p:cNvPr id="156" name="Прямоугольник 155"/>
          <p:cNvSpPr/>
          <p:nvPr/>
        </p:nvSpPr>
        <p:spPr>
          <a:xfrm>
            <a:off x="36539946" y="222979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Австро-Венгерское чудо!</a:t>
            </a:r>
          </a:p>
        </p:txBody>
      </p:sp>
      <p:cxnSp>
        <p:nvCxnSpPr>
          <p:cNvPr id="157" name="Соединительная линия уступом 156"/>
          <p:cNvCxnSpPr>
            <a:stCxn id="115" idx="2"/>
            <a:endCxn id="94" idx="0"/>
          </p:cNvCxnSpPr>
          <p:nvPr/>
        </p:nvCxnSpPr>
        <p:spPr>
          <a:xfrm rot="16200000" flipH="1">
            <a:off x="35452073" y="8883678"/>
            <a:ext cx="1477014" cy="37943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115" idx="2"/>
            <a:endCxn id="90" idx="0"/>
          </p:cNvCxnSpPr>
          <p:nvPr/>
        </p:nvCxnSpPr>
        <p:spPr>
          <a:xfrm rot="5400000">
            <a:off x="31812763" y="9038731"/>
            <a:ext cx="1477015" cy="34842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90" idx="2"/>
            <a:endCxn id="104" idx="0"/>
          </p:cNvCxnSpPr>
          <p:nvPr/>
        </p:nvCxnSpPr>
        <p:spPr>
          <a:xfrm rot="5400000">
            <a:off x="26444858" y="9137260"/>
            <a:ext cx="902175" cy="78263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60"/>
          <p:cNvCxnSpPr>
            <a:stCxn id="90" idx="2"/>
            <a:endCxn id="100" idx="0"/>
          </p:cNvCxnSpPr>
          <p:nvPr/>
        </p:nvCxnSpPr>
        <p:spPr>
          <a:xfrm rot="5400000">
            <a:off x="27756619" y="10449021"/>
            <a:ext cx="902174" cy="52028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90" idx="2"/>
            <a:endCxn id="99" idx="0"/>
          </p:cNvCxnSpPr>
          <p:nvPr/>
        </p:nvCxnSpPr>
        <p:spPr>
          <a:xfrm rot="5400000">
            <a:off x="29013089" y="11715035"/>
            <a:ext cx="911719" cy="26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104" idx="2"/>
            <a:endCxn id="106" idx="0"/>
          </p:cNvCxnSpPr>
          <p:nvPr/>
        </p:nvCxnSpPr>
        <p:spPr>
          <a:xfrm rot="16200000" flipH="1">
            <a:off x="24010229" y="13554062"/>
            <a:ext cx="568562" cy="26235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Соединительная линия уступом 163"/>
          <p:cNvCxnSpPr>
            <a:stCxn id="106" idx="2"/>
            <a:endCxn id="124" idx="0"/>
          </p:cNvCxnSpPr>
          <p:nvPr/>
        </p:nvCxnSpPr>
        <p:spPr>
          <a:xfrm rot="16200000" flipH="1">
            <a:off x="26537002" y="15299374"/>
            <a:ext cx="661023" cy="2522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124" idx="2"/>
            <a:endCxn id="141" idx="0"/>
          </p:cNvCxnSpPr>
          <p:nvPr/>
        </p:nvCxnSpPr>
        <p:spPr>
          <a:xfrm rot="16200000" flipH="1">
            <a:off x="29105195" y="16994687"/>
            <a:ext cx="727505" cy="26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>
            <a:stCxn id="94" idx="2"/>
            <a:endCxn id="138" idx="0"/>
          </p:cNvCxnSpPr>
          <p:nvPr/>
        </p:nvCxnSpPr>
        <p:spPr>
          <a:xfrm rot="16200000" flipH="1">
            <a:off x="38850183" y="11836946"/>
            <a:ext cx="918814" cy="2443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67"/>
          <p:cNvCxnSpPr>
            <a:stCxn id="94" idx="2"/>
            <a:endCxn id="152" idx="0"/>
          </p:cNvCxnSpPr>
          <p:nvPr/>
        </p:nvCxnSpPr>
        <p:spPr>
          <a:xfrm rot="16200000" flipH="1">
            <a:off x="40133147" y="10553981"/>
            <a:ext cx="928167" cy="50189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94" idx="2"/>
            <a:endCxn id="153" idx="0"/>
          </p:cNvCxnSpPr>
          <p:nvPr/>
        </p:nvCxnSpPr>
        <p:spPr>
          <a:xfrm rot="16200000" flipH="1">
            <a:off x="41430596" y="9256533"/>
            <a:ext cx="918814" cy="76044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53" idx="2"/>
            <a:endCxn id="149" idx="0"/>
          </p:cNvCxnSpPr>
          <p:nvPr/>
        </p:nvCxnSpPr>
        <p:spPr>
          <a:xfrm rot="5400000">
            <a:off x="44076935" y="13627946"/>
            <a:ext cx="645074" cy="25855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172"/>
          <p:cNvCxnSpPr>
            <a:stCxn id="148" idx="2"/>
            <a:endCxn id="145" idx="0"/>
          </p:cNvCxnSpPr>
          <p:nvPr/>
        </p:nvCxnSpPr>
        <p:spPr>
          <a:xfrm rot="5400000">
            <a:off x="38956862" y="17162088"/>
            <a:ext cx="705457" cy="2443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145" idx="2"/>
            <a:endCxn id="154" idx="0"/>
          </p:cNvCxnSpPr>
          <p:nvPr/>
        </p:nvCxnSpPr>
        <p:spPr>
          <a:xfrm rot="5400000">
            <a:off x="35943989" y="18296684"/>
            <a:ext cx="623813" cy="36637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Соединительная линия уступом 174"/>
          <p:cNvCxnSpPr>
            <a:stCxn id="141" idx="2"/>
            <a:endCxn id="154" idx="0"/>
          </p:cNvCxnSpPr>
          <p:nvPr/>
        </p:nvCxnSpPr>
        <p:spPr>
          <a:xfrm rot="16200000" flipH="1">
            <a:off x="32285672" y="18302101"/>
            <a:ext cx="661825" cy="36148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stCxn id="154" idx="2"/>
            <a:endCxn id="156" idx="0"/>
          </p:cNvCxnSpPr>
          <p:nvPr/>
        </p:nvCxnSpPr>
        <p:spPr>
          <a:xfrm rot="16200000" flipH="1">
            <a:off x="35622199" y="20322286"/>
            <a:ext cx="777535" cy="31738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54" idx="2"/>
            <a:endCxn id="155" idx="0"/>
          </p:cNvCxnSpPr>
          <p:nvPr/>
        </p:nvCxnSpPr>
        <p:spPr>
          <a:xfrm rot="5400000">
            <a:off x="32448323" y="20322287"/>
            <a:ext cx="777535" cy="31738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>
            <a:stCxn id="90" idx="3"/>
            <a:endCxn id="94" idx="1"/>
          </p:cNvCxnSpPr>
          <p:nvPr/>
        </p:nvCxnSpPr>
        <p:spPr>
          <a:xfrm flipV="1">
            <a:off x="31867099" y="12059367"/>
            <a:ext cx="516270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90" idx="2"/>
            <a:endCxn id="98" idx="0"/>
          </p:cNvCxnSpPr>
          <p:nvPr/>
        </p:nvCxnSpPr>
        <p:spPr>
          <a:xfrm>
            <a:off x="30809140" y="12599368"/>
            <a:ext cx="0" cy="8628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>
            <a:stCxn id="98" idx="2"/>
            <a:endCxn id="113" idx="0"/>
          </p:cNvCxnSpPr>
          <p:nvPr/>
        </p:nvCxnSpPr>
        <p:spPr>
          <a:xfrm>
            <a:off x="30809140" y="14542219"/>
            <a:ext cx="0" cy="5850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13" idx="2"/>
            <a:endCxn id="133" idx="0"/>
          </p:cNvCxnSpPr>
          <p:nvPr/>
        </p:nvCxnSpPr>
        <p:spPr>
          <a:xfrm>
            <a:off x="30809140" y="16207269"/>
            <a:ext cx="0" cy="6786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33" idx="2"/>
            <a:endCxn id="141" idx="0"/>
          </p:cNvCxnSpPr>
          <p:nvPr/>
        </p:nvCxnSpPr>
        <p:spPr>
          <a:xfrm>
            <a:off x="30809140" y="17965873"/>
            <a:ext cx="0" cy="7327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99" idx="2"/>
            <a:endCxn id="107" idx="0"/>
          </p:cNvCxnSpPr>
          <p:nvPr/>
        </p:nvCxnSpPr>
        <p:spPr>
          <a:xfrm>
            <a:off x="28128755" y="14591087"/>
            <a:ext cx="0" cy="5590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stCxn id="107" idx="2"/>
            <a:endCxn id="124" idx="0"/>
          </p:cNvCxnSpPr>
          <p:nvPr/>
        </p:nvCxnSpPr>
        <p:spPr>
          <a:xfrm>
            <a:off x="28128755" y="16230105"/>
            <a:ext cx="0" cy="6610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00" idx="2"/>
            <a:endCxn id="106" idx="0"/>
          </p:cNvCxnSpPr>
          <p:nvPr/>
        </p:nvCxnSpPr>
        <p:spPr>
          <a:xfrm>
            <a:off x="25606272" y="14581542"/>
            <a:ext cx="0" cy="5685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40" idx="2"/>
            <a:endCxn id="142" idx="0"/>
          </p:cNvCxnSpPr>
          <p:nvPr/>
        </p:nvCxnSpPr>
        <p:spPr>
          <a:xfrm>
            <a:off x="35550697" y="18005505"/>
            <a:ext cx="0" cy="705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 стрелкой 188"/>
          <p:cNvCxnSpPr>
            <a:stCxn id="94" idx="2"/>
            <a:endCxn id="120" idx="0"/>
          </p:cNvCxnSpPr>
          <p:nvPr/>
        </p:nvCxnSpPr>
        <p:spPr>
          <a:xfrm>
            <a:off x="38087762" y="12599367"/>
            <a:ext cx="0" cy="918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>
            <a:stCxn id="120" idx="2"/>
            <a:endCxn id="139" idx="0"/>
          </p:cNvCxnSpPr>
          <p:nvPr/>
        </p:nvCxnSpPr>
        <p:spPr>
          <a:xfrm>
            <a:off x="38087762" y="14598181"/>
            <a:ext cx="0" cy="5914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39" idx="2"/>
            <a:endCxn id="143" idx="0"/>
          </p:cNvCxnSpPr>
          <p:nvPr/>
        </p:nvCxnSpPr>
        <p:spPr>
          <a:xfrm>
            <a:off x="38087762" y="16269643"/>
            <a:ext cx="0" cy="6815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>
            <a:stCxn id="138" idx="2"/>
            <a:endCxn id="146" idx="0"/>
          </p:cNvCxnSpPr>
          <p:nvPr/>
        </p:nvCxnSpPr>
        <p:spPr>
          <a:xfrm>
            <a:off x="40531418" y="14598181"/>
            <a:ext cx="0" cy="617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146" idx="2"/>
            <a:endCxn id="148" idx="0"/>
          </p:cNvCxnSpPr>
          <p:nvPr/>
        </p:nvCxnSpPr>
        <p:spPr>
          <a:xfrm>
            <a:off x="40531418" y="16295420"/>
            <a:ext cx="0" cy="655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/>
          <p:cNvCxnSpPr>
            <a:stCxn id="152" idx="2"/>
            <a:endCxn id="149" idx="0"/>
          </p:cNvCxnSpPr>
          <p:nvPr/>
        </p:nvCxnSpPr>
        <p:spPr>
          <a:xfrm>
            <a:off x="43106699" y="14607534"/>
            <a:ext cx="0" cy="6357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 стрелкой 194"/>
          <p:cNvCxnSpPr>
            <a:stCxn id="143" idx="2"/>
            <a:endCxn id="145" idx="0"/>
          </p:cNvCxnSpPr>
          <p:nvPr/>
        </p:nvCxnSpPr>
        <p:spPr>
          <a:xfrm>
            <a:off x="38087762" y="18031188"/>
            <a:ext cx="0" cy="7054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95"/>
          <p:cNvCxnSpPr>
            <a:stCxn id="107" idx="2"/>
            <a:endCxn id="133" idx="0"/>
          </p:cNvCxnSpPr>
          <p:nvPr/>
        </p:nvCxnSpPr>
        <p:spPr>
          <a:xfrm rot="16200000" flipH="1">
            <a:off x="29141063" y="15217796"/>
            <a:ext cx="655768" cy="26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/>
          <p:cNvCxnSpPr>
            <a:stCxn id="155" idx="3"/>
            <a:endCxn id="156" idx="1"/>
          </p:cNvCxnSpPr>
          <p:nvPr/>
        </p:nvCxnSpPr>
        <p:spPr>
          <a:xfrm>
            <a:off x="32308110" y="22837993"/>
            <a:ext cx="42318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28687463" y="896235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23     фокусов</a:t>
            </a:r>
            <a:endParaRPr lang="ru-RU" sz="3200" dirty="0"/>
          </a:p>
        </p:txBody>
      </p:sp>
      <p:cxnSp>
        <p:nvCxnSpPr>
          <p:cNvPr id="199" name="Соединительная линия уступом 198"/>
          <p:cNvCxnSpPr>
            <a:stCxn id="146" idx="2"/>
            <a:endCxn id="143" idx="0"/>
          </p:cNvCxnSpPr>
          <p:nvPr/>
        </p:nvCxnSpPr>
        <p:spPr>
          <a:xfrm rot="5400000">
            <a:off x="38981706" y="15401476"/>
            <a:ext cx="655768" cy="2443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Прямоугольник 203"/>
          <p:cNvSpPr/>
          <p:nvPr/>
        </p:nvSpPr>
        <p:spPr>
          <a:xfrm>
            <a:off x="32091609" y="18709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Имперские лесопарки</a:t>
            </a:r>
            <a:endParaRPr lang="ru-RU" sz="14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32080724" y="169021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Беспошлинная торговля внутри Австро-Венгрии</a:t>
            </a:r>
            <a:endParaRPr lang="ru-RU" sz="14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34481854" y="151674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Общая промышленность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34487297" y="13474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Австро-венгерские дороги</a:t>
            </a:r>
            <a:endParaRPr lang="ru-RU" sz="14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30197635" y="238219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Взять Лихтенштейн под свою руку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27606835" y="238111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Бельгии! (выделение южной </a:t>
            </a:r>
            <a:r>
              <a:rPr lang="ru-RU" sz="1400" dirty="0" err="1" smtClean="0"/>
              <a:t>Белигии</a:t>
            </a:r>
            <a:r>
              <a:rPr lang="ru-RU" sz="1400" dirty="0" smtClean="0"/>
              <a:t> марионеткой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6545389" y="237076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Упреждающий удар! (война с Германией)</a:t>
            </a:r>
          </a:p>
        </p:txBody>
      </p:sp>
      <p:sp>
        <p:nvSpPr>
          <p:cNvPr id="229" name="Прямоугольник 228"/>
          <p:cNvSpPr/>
          <p:nvPr/>
        </p:nvSpPr>
        <p:spPr>
          <a:xfrm>
            <a:off x="39272261" y="237403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Восточная угроза (войны с СССР)</a:t>
            </a:r>
          </a:p>
        </p:txBody>
      </p:sp>
      <p:cxnSp>
        <p:nvCxnSpPr>
          <p:cNvPr id="166" name="Соединительная линия уступом 165"/>
          <p:cNvCxnSpPr>
            <a:stCxn id="115" idx="2"/>
            <a:endCxn id="214" idx="0"/>
          </p:cNvCxnSpPr>
          <p:nvPr/>
        </p:nvCxnSpPr>
        <p:spPr>
          <a:xfrm rot="16200000" flipH="1">
            <a:off x="33203137" y="11132614"/>
            <a:ext cx="3432381" cy="1251857"/>
          </a:xfrm>
          <a:prstGeom prst="bentConnector3">
            <a:avLst>
              <a:gd name="adj1" fmla="val 861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ная линия уступом 187"/>
          <p:cNvCxnSpPr>
            <a:stCxn id="115" idx="2"/>
            <a:endCxn id="134" idx="0"/>
          </p:cNvCxnSpPr>
          <p:nvPr/>
        </p:nvCxnSpPr>
        <p:spPr>
          <a:xfrm rot="5400000">
            <a:off x="32016875" y="11159549"/>
            <a:ext cx="3393720" cy="1159328"/>
          </a:xfrm>
          <a:prstGeom prst="bentConnector3">
            <a:avLst>
              <a:gd name="adj1" fmla="val 8704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34" idx="2"/>
            <a:endCxn id="96" idx="0"/>
          </p:cNvCxnSpPr>
          <p:nvPr/>
        </p:nvCxnSpPr>
        <p:spPr>
          <a:xfrm>
            <a:off x="33134071" y="14516073"/>
            <a:ext cx="0" cy="609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96" idx="2"/>
            <a:endCxn id="205" idx="0"/>
          </p:cNvCxnSpPr>
          <p:nvPr/>
        </p:nvCxnSpPr>
        <p:spPr>
          <a:xfrm>
            <a:off x="33134071" y="16205356"/>
            <a:ext cx="4612" cy="696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5" idx="2"/>
            <a:endCxn id="204" idx="0"/>
          </p:cNvCxnSpPr>
          <p:nvPr/>
        </p:nvCxnSpPr>
        <p:spPr>
          <a:xfrm>
            <a:off x="33138683" y="17982104"/>
            <a:ext cx="10885" cy="727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13" idx="2"/>
            <a:endCxn id="140" idx="0"/>
          </p:cNvCxnSpPr>
          <p:nvPr/>
        </p:nvCxnSpPr>
        <p:spPr>
          <a:xfrm>
            <a:off x="35539813" y="16247463"/>
            <a:ext cx="10884" cy="678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/>
          <p:cNvCxnSpPr>
            <a:stCxn id="214" idx="2"/>
            <a:endCxn id="213" idx="0"/>
          </p:cNvCxnSpPr>
          <p:nvPr/>
        </p:nvCxnSpPr>
        <p:spPr>
          <a:xfrm flipH="1">
            <a:off x="35539813" y="14554734"/>
            <a:ext cx="5443" cy="612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55" idx="2"/>
            <a:endCxn id="227" idx="0"/>
          </p:cNvCxnSpPr>
          <p:nvPr/>
        </p:nvCxnSpPr>
        <p:spPr>
          <a:xfrm rot="5400000">
            <a:off x="29740917" y="22301871"/>
            <a:ext cx="433112" cy="25853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156" idx="2"/>
            <a:endCxn id="229" idx="0"/>
          </p:cNvCxnSpPr>
          <p:nvPr/>
        </p:nvCxnSpPr>
        <p:spPr>
          <a:xfrm rot="16200000" flipH="1">
            <a:off x="38782884" y="22193013"/>
            <a:ext cx="362357" cy="2732315"/>
          </a:xfrm>
          <a:prstGeom prst="bentConnector3">
            <a:avLst>
              <a:gd name="adj1" fmla="val 364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/>
          <p:cNvCxnSpPr>
            <a:stCxn id="155" idx="2"/>
            <a:endCxn id="226" idx="0"/>
          </p:cNvCxnSpPr>
          <p:nvPr/>
        </p:nvCxnSpPr>
        <p:spPr>
          <a:xfrm>
            <a:off x="31250151" y="23377993"/>
            <a:ext cx="5443" cy="443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/>
          <p:cNvCxnSpPr>
            <a:stCxn id="156" idx="2"/>
            <a:endCxn id="228" idx="0"/>
          </p:cNvCxnSpPr>
          <p:nvPr/>
        </p:nvCxnSpPr>
        <p:spPr>
          <a:xfrm>
            <a:off x="37597905" y="23377993"/>
            <a:ext cx="5443" cy="329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241"/>
          <p:cNvCxnSpPr>
            <a:stCxn id="142" idx="2"/>
            <a:endCxn id="154" idx="0"/>
          </p:cNvCxnSpPr>
          <p:nvPr/>
        </p:nvCxnSpPr>
        <p:spPr>
          <a:xfrm rot="5400000">
            <a:off x="34662616" y="19552376"/>
            <a:ext cx="649495" cy="11266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244"/>
          <p:cNvCxnSpPr>
            <a:stCxn id="204" idx="2"/>
            <a:endCxn id="154" idx="0"/>
          </p:cNvCxnSpPr>
          <p:nvPr/>
        </p:nvCxnSpPr>
        <p:spPr>
          <a:xfrm rot="16200000" flipH="1">
            <a:off x="33461136" y="19477565"/>
            <a:ext cx="651325" cy="12744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Прямоугольник 247"/>
          <p:cNvSpPr/>
          <p:nvPr/>
        </p:nvSpPr>
        <p:spPr>
          <a:xfrm>
            <a:off x="30192193" y="25253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Разбить горный бастион (аннексия Швейцарии)</a:t>
            </a:r>
            <a:endParaRPr lang="ru-RU" sz="1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617722" y="252589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Потребовать колонии себе (требование </a:t>
            </a:r>
            <a:r>
              <a:rPr lang="ru-RU" sz="1400" dirty="0" err="1" smtClean="0"/>
              <a:t>ост-индии</a:t>
            </a:r>
            <a:r>
              <a:rPr lang="ru-RU" sz="1400" dirty="0" smtClean="0"/>
              <a:t> у Нидерландов)</a:t>
            </a:r>
            <a:endParaRPr lang="ru-RU" sz="1400" dirty="0"/>
          </a:p>
        </p:txBody>
      </p:sp>
      <p:sp>
        <p:nvSpPr>
          <p:cNvPr id="251" name="Прямоугольник 250"/>
          <p:cNvSpPr/>
          <p:nvPr/>
        </p:nvSpPr>
        <p:spPr>
          <a:xfrm>
            <a:off x="25097678" y="25253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Забрать французскую корону</a:t>
            </a:r>
            <a:endParaRPr lang="ru-RU" sz="14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36534504" y="252316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кусок прибалтийского пирога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39277702" y="252480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Второй кусок прибалтийского </a:t>
            </a:r>
            <a:r>
              <a:rPr lang="ru-RU" sz="1400" dirty="0" err="1" smtClean="0"/>
              <a:t>пирага</a:t>
            </a:r>
            <a:r>
              <a:rPr lang="ru-RU" sz="1400" dirty="0" smtClean="0"/>
              <a:t> </a:t>
            </a:r>
          </a:p>
        </p:txBody>
      </p:sp>
      <p:sp>
        <p:nvSpPr>
          <p:cNvPr id="254" name="Прямоугольник 253"/>
          <p:cNvSpPr/>
          <p:nvPr/>
        </p:nvSpPr>
        <p:spPr>
          <a:xfrm>
            <a:off x="42004575" y="252316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Третий кусок прибалтийского пирога</a:t>
            </a:r>
          </a:p>
        </p:txBody>
      </p:sp>
      <p:cxnSp>
        <p:nvCxnSpPr>
          <p:cNvPr id="255" name="Соединительная линия уступом 254"/>
          <p:cNvCxnSpPr>
            <a:stCxn id="229" idx="2"/>
            <a:endCxn id="254" idx="0"/>
          </p:cNvCxnSpPr>
          <p:nvPr/>
        </p:nvCxnSpPr>
        <p:spPr>
          <a:xfrm rot="16200000" flipH="1">
            <a:off x="41490705" y="23659865"/>
            <a:ext cx="411344" cy="27323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229" idx="2"/>
            <a:endCxn id="252" idx="0"/>
          </p:cNvCxnSpPr>
          <p:nvPr/>
        </p:nvCxnSpPr>
        <p:spPr>
          <a:xfrm rot="5400000">
            <a:off x="38755670" y="23657144"/>
            <a:ext cx="411345" cy="27377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227" idx="2"/>
            <a:endCxn id="251" idx="0"/>
          </p:cNvCxnSpPr>
          <p:nvPr/>
        </p:nvCxnSpPr>
        <p:spPr>
          <a:xfrm rot="5400000">
            <a:off x="27229036" y="23817707"/>
            <a:ext cx="362361" cy="25091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 стрелкой 265"/>
          <p:cNvCxnSpPr>
            <a:stCxn id="227" idx="2"/>
            <a:endCxn id="250" idx="0"/>
          </p:cNvCxnSpPr>
          <p:nvPr/>
        </p:nvCxnSpPr>
        <p:spPr>
          <a:xfrm>
            <a:off x="28664794" y="24891105"/>
            <a:ext cx="10887" cy="367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 стрелкой 268"/>
          <p:cNvCxnSpPr>
            <a:stCxn id="226" idx="2"/>
            <a:endCxn id="248" idx="0"/>
          </p:cNvCxnSpPr>
          <p:nvPr/>
        </p:nvCxnSpPr>
        <p:spPr>
          <a:xfrm flipH="1">
            <a:off x="31250152" y="24901992"/>
            <a:ext cx="5442" cy="351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/>
          <p:cNvCxnSpPr>
            <a:stCxn id="229" idx="2"/>
            <a:endCxn id="253" idx="0"/>
          </p:cNvCxnSpPr>
          <p:nvPr/>
        </p:nvCxnSpPr>
        <p:spPr>
          <a:xfrm>
            <a:off x="40330220" y="24820350"/>
            <a:ext cx="5441" cy="427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Овал 199"/>
          <p:cNvSpPr/>
          <p:nvPr/>
        </p:nvSpPr>
        <p:spPr>
          <a:xfrm>
            <a:off x="32743538" y="10131504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43367786" y="18652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 скрещённых </a:t>
            </a:r>
            <a:r>
              <a:rPr lang="ru-RU" sz="1400" dirty="0" smtClean="0"/>
              <a:t>стрел (-10% фашизма +НД </a:t>
            </a:r>
            <a:r>
              <a:rPr lang="ru-RU" sz="1400" dirty="0" smtClean="0"/>
              <a:t>«Поддержка правых организаций»</a:t>
            </a:r>
            <a:r>
              <a:rPr lang="ru-RU" sz="1400" dirty="0" smtClean="0"/>
              <a:t>)</a:t>
            </a:r>
            <a:endParaRPr lang="ru-RU" sz="1400" dirty="0" smtClean="0"/>
          </a:p>
        </p:txBody>
      </p:sp>
      <p:sp>
        <p:nvSpPr>
          <p:cNvPr id="208" name="Прямоугольник 207"/>
          <p:cNvSpPr/>
          <p:nvPr/>
        </p:nvSpPr>
        <p:spPr>
          <a:xfrm>
            <a:off x="44644794" y="152471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Добиться поддержки </a:t>
            </a:r>
            <a:r>
              <a:rPr lang="ru-RU" sz="1400" dirty="0" smtClean="0"/>
              <a:t>Хорти (-10% фашизма, +НД </a:t>
            </a:r>
            <a:r>
              <a:rPr lang="ru-RU" sz="1400" dirty="0" smtClean="0"/>
              <a:t>«Поддержка Хорти</a:t>
            </a:r>
            <a:r>
              <a:rPr lang="ru-RU" sz="1400" dirty="0" smtClean="0"/>
              <a:t>»)</a:t>
            </a:r>
            <a:endParaRPr lang="ru-RU" sz="1400" dirty="0" smtClean="0"/>
          </a:p>
        </p:txBody>
      </p:sp>
      <p:sp>
        <p:nvSpPr>
          <p:cNvPr id="211" name="Прямоугольник 210"/>
          <p:cNvSpPr/>
          <p:nvPr/>
        </p:nvSpPr>
        <p:spPr>
          <a:xfrm>
            <a:off x="42059250" y="16965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Сломать скрещенные </a:t>
            </a:r>
            <a:r>
              <a:rPr lang="ru-RU" sz="1400" dirty="0" smtClean="0"/>
              <a:t>стрелы (-10% фашизма)</a:t>
            </a:r>
            <a:endParaRPr lang="ru-RU" sz="1400" dirty="0" smtClean="0"/>
          </a:p>
        </p:txBody>
      </p:sp>
      <p:sp>
        <p:nvSpPr>
          <p:cNvPr id="212" name="Прямоугольник 211"/>
          <p:cNvSpPr/>
          <p:nvPr/>
        </p:nvSpPr>
        <p:spPr>
          <a:xfrm>
            <a:off x="44644793" y="169564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Загнать коммунистов назад в </a:t>
            </a:r>
            <a:r>
              <a:rPr lang="ru-RU" sz="1400" dirty="0" smtClean="0"/>
              <a:t>подполье (-10% коммунизма)</a:t>
            </a:r>
            <a:endParaRPr lang="ru-RU" sz="1400" dirty="0" smtClean="0"/>
          </a:p>
        </p:txBody>
      </p:sp>
      <p:cxnSp>
        <p:nvCxnSpPr>
          <p:cNvPr id="246" name="Прямая со стрелкой 245"/>
          <p:cNvCxnSpPr>
            <a:stCxn id="153" idx="2"/>
            <a:endCxn id="208" idx="0"/>
          </p:cNvCxnSpPr>
          <p:nvPr/>
        </p:nvCxnSpPr>
        <p:spPr>
          <a:xfrm>
            <a:off x="45692244" y="14598181"/>
            <a:ext cx="10509" cy="648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/>
          <p:cNvCxnSpPr>
            <a:stCxn id="208" idx="2"/>
            <a:endCxn id="212" idx="0"/>
          </p:cNvCxnSpPr>
          <p:nvPr/>
        </p:nvCxnSpPr>
        <p:spPr>
          <a:xfrm flipH="1">
            <a:off x="45702752" y="16327132"/>
            <a:ext cx="1" cy="6293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 стрелкой 259"/>
          <p:cNvCxnSpPr>
            <a:stCxn id="149" idx="2"/>
            <a:endCxn id="211" idx="0"/>
          </p:cNvCxnSpPr>
          <p:nvPr/>
        </p:nvCxnSpPr>
        <p:spPr>
          <a:xfrm>
            <a:off x="43106699" y="16323255"/>
            <a:ext cx="10510" cy="6423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152" idx="2"/>
            <a:endCxn id="206" idx="0"/>
          </p:cNvCxnSpPr>
          <p:nvPr/>
        </p:nvCxnSpPr>
        <p:spPr>
          <a:xfrm rot="16200000" flipH="1">
            <a:off x="41743748" y="15970485"/>
            <a:ext cx="4044949" cy="1319046"/>
          </a:xfrm>
          <a:prstGeom prst="bentConnector3">
            <a:avLst>
              <a:gd name="adj1" fmla="val 790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269"/>
          <p:cNvCxnSpPr>
            <a:stCxn id="153" idx="2"/>
            <a:endCxn id="206" idx="0"/>
          </p:cNvCxnSpPr>
          <p:nvPr/>
        </p:nvCxnSpPr>
        <p:spPr>
          <a:xfrm rot="5400000">
            <a:off x="43031844" y="15992083"/>
            <a:ext cx="4054302" cy="1266499"/>
          </a:xfrm>
          <a:prstGeom prst="bentConnector3">
            <a:avLst>
              <a:gd name="adj1" fmla="val 800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149" idx="3"/>
            <a:endCxn id="208" idx="1"/>
          </p:cNvCxnSpPr>
          <p:nvPr/>
        </p:nvCxnSpPr>
        <p:spPr>
          <a:xfrm>
            <a:off x="44164658" y="15783255"/>
            <a:ext cx="480136" cy="38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Прямоугольник 283"/>
          <p:cNvSpPr/>
          <p:nvPr/>
        </p:nvSpPr>
        <p:spPr>
          <a:xfrm>
            <a:off x="37037932" y="892556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24     фокусов</a:t>
            </a:r>
            <a:endParaRPr lang="ru-RU" sz="3200" dirty="0"/>
          </a:p>
        </p:txBody>
      </p:sp>
      <p:sp>
        <p:nvSpPr>
          <p:cNvPr id="201" name="Овал 200"/>
          <p:cNvSpPr/>
          <p:nvPr/>
        </p:nvSpPr>
        <p:spPr>
          <a:xfrm>
            <a:off x="41605198" y="16380369"/>
            <a:ext cx="3020283" cy="383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02" name="Овал 201"/>
          <p:cNvSpPr/>
          <p:nvPr/>
        </p:nvSpPr>
        <p:spPr>
          <a:xfrm>
            <a:off x="39030162" y="14656672"/>
            <a:ext cx="3020283" cy="383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39024910" y="16369857"/>
            <a:ext cx="3020283" cy="383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16189</TotalTime>
  <Words>638</Words>
  <Application>Microsoft Office PowerPoint</Application>
  <PresentationFormat>Произвольный</PresentationFormat>
  <Paragraphs>100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1388</cp:revision>
  <dcterms:created xsi:type="dcterms:W3CDTF">2018-10-23T08:09:21Z</dcterms:created>
  <dcterms:modified xsi:type="dcterms:W3CDTF">2019-11-08T13:09:49Z</dcterms:modified>
</cp:coreProperties>
</file>