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63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C95AD0-C547-4CDC-A1D1-53B67EF82C76}" type="datetimeFigureOut">
              <a:rPr lang="ru-RU" smtClean="0"/>
              <a:pPr/>
              <a:t>11.06.2019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50B663-238E-432A-92EE-0FC0C9AEB6B3}" type="slidenum">
              <a:rPr lang="ru-RU" smtClean="0"/>
              <a:pPr/>
              <a:t>‹#›</a:t>
            </a:fld>
            <a:endParaRPr lang="ru-RU"/>
          </a:p>
        </p:txBody>
      </p:sp>
    </p:spTree>
    <p:extLst>
      <p:ext uri="{BB962C8B-B14F-4D97-AF65-F5344CB8AC3E}">
        <p14:creationId xmlns:p14="http://schemas.microsoft.com/office/powerpoint/2010/main" val="247397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72DD60F-32F2-4A02-A9EC-1C2F3C968281}" type="datetimeFigureOut">
              <a:rPr lang="ru-RU" smtClean="0"/>
              <a:pPr/>
              <a:t>11.06.2019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C8F1C2-CE59-45CE-8497-03E9C9E743F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DD60F-32F2-4A02-A9EC-1C2F3C968281}" type="datetimeFigureOut">
              <a:rPr lang="ru-RU" smtClean="0"/>
              <a:pPr/>
              <a:t>11.06.2019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8F1C2-CE59-45CE-8497-03E9C9E743F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5.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1.png"/>
          <p:cNvPicPr>
            <a:picLocks noChangeAspect="1"/>
          </p:cNvPicPr>
          <p:nvPr/>
        </p:nvPicPr>
        <p:blipFill>
          <a:blip r:embed="rId2" cstate="print"/>
          <a:stretch>
            <a:fillRect/>
          </a:stretch>
        </p:blipFill>
        <p:spPr>
          <a:xfrm>
            <a:off x="3779913" y="1"/>
            <a:ext cx="623500" cy="548680"/>
          </a:xfrm>
          <a:prstGeom prst="rect">
            <a:avLst/>
          </a:prstGeom>
        </p:spPr>
      </p:pic>
      <p:sp>
        <p:nvSpPr>
          <p:cNvPr id="5" name="TextBox 4"/>
          <p:cNvSpPr txBox="1"/>
          <p:nvPr/>
        </p:nvSpPr>
        <p:spPr>
          <a:xfrm>
            <a:off x="3563888" y="548680"/>
            <a:ext cx="107433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Абсолютная Монархия</a:t>
            </a:r>
            <a:endParaRPr lang="ru-RU" sz="700" dirty="0">
              <a:latin typeface="Times New Roman" pitchFamily="18" charset="0"/>
              <a:cs typeface="Times New Roman" pitchFamily="18" charset="0"/>
            </a:endParaRPr>
          </a:p>
        </p:txBody>
      </p:sp>
      <p:pic>
        <p:nvPicPr>
          <p:cNvPr id="6" name="Рисунок 5" descr="2.png"/>
          <p:cNvPicPr>
            <a:picLocks noChangeAspect="1"/>
          </p:cNvPicPr>
          <p:nvPr/>
        </p:nvPicPr>
        <p:blipFill>
          <a:blip r:embed="rId3" cstate="print"/>
          <a:stretch>
            <a:fillRect/>
          </a:stretch>
        </p:blipFill>
        <p:spPr>
          <a:xfrm>
            <a:off x="3779912" y="980728"/>
            <a:ext cx="654616" cy="576063"/>
          </a:xfrm>
          <a:prstGeom prst="rect">
            <a:avLst/>
          </a:prstGeom>
        </p:spPr>
      </p:pic>
      <p:cxnSp>
        <p:nvCxnSpPr>
          <p:cNvPr id="10" name="Прямая со стрелкой 9"/>
          <p:cNvCxnSpPr>
            <a:stCxn id="5" idx="2"/>
            <a:endCxn id="6" idx="0"/>
          </p:cNvCxnSpPr>
          <p:nvPr/>
        </p:nvCxnSpPr>
        <p:spPr>
          <a:xfrm>
            <a:off x="4101055" y="748735"/>
            <a:ext cx="6165" cy="231993"/>
          </a:xfrm>
          <a:prstGeom prst="straightConnector1">
            <a:avLst/>
          </a:prstGeom>
          <a:ln w="19050">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707904" y="1556792"/>
            <a:ext cx="864339"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Поиск приемника</a:t>
            </a:r>
            <a:endParaRPr lang="ru-RU" sz="700" dirty="0"/>
          </a:p>
        </p:txBody>
      </p:sp>
      <p:pic>
        <p:nvPicPr>
          <p:cNvPr id="23" name="Рисунок 22" descr="3.png"/>
          <p:cNvPicPr>
            <a:picLocks noChangeAspect="1"/>
          </p:cNvPicPr>
          <p:nvPr/>
        </p:nvPicPr>
        <p:blipFill>
          <a:blip r:embed="rId4" cstate="print"/>
          <a:stretch>
            <a:fillRect/>
          </a:stretch>
        </p:blipFill>
        <p:spPr>
          <a:xfrm>
            <a:off x="3763546" y="1916832"/>
            <a:ext cx="736446" cy="648072"/>
          </a:xfrm>
          <a:prstGeom prst="rect">
            <a:avLst/>
          </a:prstGeom>
        </p:spPr>
      </p:pic>
      <p:sp>
        <p:nvSpPr>
          <p:cNvPr id="25" name="TextBox 24"/>
          <p:cNvSpPr txBox="1"/>
          <p:nvPr/>
        </p:nvSpPr>
        <p:spPr>
          <a:xfrm>
            <a:off x="3563888" y="2564904"/>
            <a:ext cx="1175322"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Коронация нового короля</a:t>
            </a:r>
            <a:endParaRPr lang="ru-RU" sz="700" dirty="0" smtClean="0"/>
          </a:p>
        </p:txBody>
      </p:sp>
      <p:cxnSp>
        <p:nvCxnSpPr>
          <p:cNvPr id="27" name="Прямая со стрелкой 26"/>
          <p:cNvCxnSpPr>
            <a:stCxn id="12" idx="2"/>
            <a:endCxn id="23" idx="0"/>
          </p:cNvCxnSpPr>
          <p:nvPr/>
        </p:nvCxnSpPr>
        <p:spPr>
          <a:xfrm flipH="1">
            <a:off x="4131769" y="1756847"/>
            <a:ext cx="8305" cy="1599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678679" y="3660993"/>
            <a:ext cx="965329"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Имперские амбиции</a:t>
            </a:r>
          </a:p>
        </p:txBody>
      </p:sp>
      <p:pic>
        <p:nvPicPr>
          <p:cNvPr id="41" name="Рисунок 40" descr="4.png"/>
          <p:cNvPicPr>
            <a:picLocks noChangeAspect="1"/>
          </p:cNvPicPr>
          <p:nvPr/>
        </p:nvPicPr>
        <p:blipFill>
          <a:blip r:embed="rId5" cstate="print"/>
          <a:stretch>
            <a:fillRect/>
          </a:stretch>
        </p:blipFill>
        <p:spPr>
          <a:xfrm>
            <a:off x="3812275" y="2924944"/>
            <a:ext cx="687717" cy="720080"/>
          </a:xfrm>
          <a:prstGeom prst="rect">
            <a:avLst/>
          </a:prstGeom>
        </p:spPr>
      </p:pic>
      <p:cxnSp>
        <p:nvCxnSpPr>
          <p:cNvPr id="43" name="Прямая со стрелкой 42"/>
          <p:cNvCxnSpPr>
            <a:stCxn id="25" idx="2"/>
            <a:endCxn id="41" idx="0"/>
          </p:cNvCxnSpPr>
          <p:nvPr/>
        </p:nvCxnSpPr>
        <p:spPr>
          <a:xfrm>
            <a:off x="4151549" y="2764959"/>
            <a:ext cx="4585" cy="15998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4716016" y="44624"/>
            <a:ext cx="4427984"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Мягкая и нерешительная политика Георга </a:t>
            </a:r>
            <a:r>
              <a:rPr lang="en-US" sz="1000" dirty="0" smtClean="0">
                <a:latin typeface="Times New Roman" pitchFamily="18" charset="0"/>
                <a:cs typeface="Times New Roman" pitchFamily="18" charset="0"/>
              </a:rPr>
              <a:t>II</a:t>
            </a:r>
            <a:r>
              <a:rPr lang="ru-RU" sz="1000" dirty="0" smtClean="0">
                <a:latin typeface="Times New Roman" pitchFamily="18" charset="0"/>
                <a:cs typeface="Times New Roman" pitchFamily="18" charset="0"/>
              </a:rPr>
              <a:t> едва не привела Грецию к краху. Нам нужен более решительный монарх, который сумеет вести страну в будущее! Но для этого необходимо убедить Георга отречься от престола… или заставить его уйти силой.</a:t>
            </a:r>
            <a:endParaRPr lang="ru-RU" sz="1000" dirty="0">
              <a:latin typeface="Times New Roman" pitchFamily="18" charset="0"/>
              <a:cs typeface="Times New Roman" pitchFamily="18" charset="0"/>
            </a:endParaRPr>
          </a:p>
        </p:txBody>
      </p:sp>
      <p:sp>
        <p:nvSpPr>
          <p:cNvPr id="49" name="TextBox 48"/>
          <p:cNvSpPr txBox="1"/>
          <p:nvPr/>
        </p:nvSpPr>
        <p:spPr>
          <a:xfrm>
            <a:off x="4716016" y="908720"/>
            <a:ext cx="4427984"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Теперь, когда престол пуст, мы можем приступить к поиску более подходящего монарха. В прошлом, Греция была частью Византийской империи, где успело смениться 12 династий, может среди их дальних предков найдётся достойная кандидатура? Или же мы можем запросить одного из не наследных принцев занять престол Греции? Не стоит так же забывать и о том, что все династии начинались с одного человека, может быть народ сможет выбрать достойного преемника?</a:t>
            </a:r>
            <a:endParaRPr lang="ru-RU" sz="1000" dirty="0">
              <a:latin typeface="Times New Roman" pitchFamily="18" charset="0"/>
              <a:cs typeface="Times New Roman" pitchFamily="18" charset="0"/>
            </a:endParaRPr>
          </a:p>
        </p:txBody>
      </p:sp>
      <p:sp>
        <p:nvSpPr>
          <p:cNvPr id="50" name="TextBox 49"/>
          <p:cNvSpPr txBox="1"/>
          <p:nvPr/>
        </p:nvSpPr>
        <p:spPr>
          <a:xfrm>
            <a:off x="107504" y="46946"/>
            <a:ext cx="3347864" cy="8617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Появляется решение (сроком в 14 дней) «Отречение от престола», по итогу которому мы получим </a:t>
            </a:r>
            <a:r>
              <a:rPr lang="ru-RU" sz="1000" dirty="0" err="1" smtClean="0">
                <a:latin typeface="Times New Roman" pitchFamily="18" charset="0"/>
                <a:cs typeface="Times New Roman" pitchFamily="18" charset="0"/>
              </a:rPr>
              <a:t>нац</a:t>
            </a:r>
            <a:r>
              <a:rPr lang="ru-RU" sz="1000" dirty="0" smtClean="0">
                <a:latin typeface="Times New Roman" pitchFamily="18" charset="0"/>
                <a:cs typeface="Times New Roman" pitchFamily="18" charset="0"/>
              </a:rPr>
              <a:t>. дух «Пустой трон» (-0,7полит. власти в неделю). Если решение не будет принято в течении месяца, Георг </a:t>
            </a:r>
            <a:r>
              <a:rPr lang="en-US" sz="1000" dirty="0" smtClean="0">
                <a:latin typeface="Times New Roman" pitchFamily="18" charset="0"/>
                <a:cs typeface="Times New Roman" pitchFamily="18" charset="0"/>
              </a:rPr>
              <a:t>II </a:t>
            </a:r>
            <a:r>
              <a:rPr lang="ru-RU" sz="1000" dirty="0" smtClean="0">
                <a:latin typeface="Times New Roman" pitchFamily="18" charset="0"/>
                <a:cs typeface="Times New Roman" pitchFamily="18" charset="0"/>
              </a:rPr>
              <a:t>начнёт восстание.</a:t>
            </a:r>
            <a:endParaRPr lang="ru-RU" sz="1000" dirty="0">
              <a:latin typeface="Times New Roman" pitchFamily="18" charset="0"/>
              <a:cs typeface="Times New Roman" pitchFamily="18" charset="0"/>
            </a:endParaRPr>
          </a:p>
        </p:txBody>
      </p:sp>
      <p:sp>
        <p:nvSpPr>
          <p:cNvPr id="51" name="TextBox 50"/>
          <p:cNvSpPr txBox="1"/>
          <p:nvPr/>
        </p:nvSpPr>
        <p:spPr>
          <a:xfrm>
            <a:off x="107504" y="1005696"/>
            <a:ext cx="3347864"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По итогу </a:t>
            </a:r>
            <a:r>
              <a:rPr lang="ru-RU" sz="1000" dirty="0" err="1" smtClean="0">
                <a:latin typeface="Times New Roman" pitchFamily="18" charset="0"/>
                <a:cs typeface="Times New Roman" pitchFamily="18" charset="0"/>
              </a:rPr>
              <a:t>нац</a:t>
            </a:r>
            <a:r>
              <a:rPr lang="ru-RU" sz="1000" dirty="0" smtClean="0">
                <a:latin typeface="Times New Roman" pitchFamily="18" charset="0"/>
                <a:cs typeface="Times New Roman" pitchFamily="18" charset="0"/>
              </a:rPr>
              <a:t> фокуса, появится событие в котором мы можем выбрать трёх кандидатов</a:t>
            </a:r>
            <a:r>
              <a:rPr lang="en-US" sz="1000" dirty="0" smtClean="0">
                <a:latin typeface="Times New Roman" pitchFamily="18" charset="0"/>
                <a:cs typeface="Times New Roman" pitchFamily="18" charset="0"/>
              </a:rPr>
              <a:t>:</a:t>
            </a:r>
            <a:r>
              <a:rPr lang="ru-RU" sz="1000" dirty="0" smtClean="0">
                <a:latin typeface="Times New Roman" pitchFamily="18" charset="0"/>
                <a:cs typeface="Times New Roman" pitchFamily="18" charset="0"/>
              </a:rPr>
              <a:t> «Наследник Византии», «Король из народа» и «Умелый политик». Первый получит бонус к атаке и защите на </a:t>
            </a:r>
            <a:r>
              <a:rPr lang="ru-RU" sz="1000" dirty="0" err="1" smtClean="0">
                <a:latin typeface="Times New Roman" pitchFamily="18" charset="0"/>
                <a:cs typeface="Times New Roman" pitchFamily="18" charset="0"/>
              </a:rPr>
              <a:t>нац</a:t>
            </a:r>
            <a:r>
              <a:rPr lang="ru-RU" sz="1000" dirty="0" smtClean="0">
                <a:latin typeface="Times New Roman" pitchFamily="18" charset="0"/>
                <a:cs typeface="Times New Roman" pitchFamily="18" charset="0"/>
              </a:rPr>
              <a:t>. </a:t>
            </a:r>
            <a:r>
              <a:rPr lang="ru-RU" sz="1000" dirty="0">
                <a:latin typeface="Times New Roman" pitchFamily="18" charset="0"/>
                <a:cs typeface="Times New Roman" pitchFamily="18" charset="0"/>
              </a:rPr>
              <a:t>т</a:t>
            </a:r>
            <a:r>
              <a:rPr lang="ru-RU" sz="1000" dirty="0" smtClean="0">
                <a:latin typeface="Times New Roman" pitchFamily="18" charset="0"/>
                <a:cs typeface="Times New Roman" pitchFamily="18" charset="0"/>
              </a:rPr>
              <a:t>ерриториях. Второй сократит фабрики товаров нар. </a:t>
            </a:r>
            <a:r>
              <a:rPr lang="ru-RU" sz="1000" dirty="0">
                <a:latin typeface="Times New Roman" pitchFamily="18" charset="0"/>
                <a:cs typeface="Times New Roman" pitchFamily="18" charset="0"/>
              </a:rPr>
              <a:t>п</a:t>
            </a:r>
            <a:r>
              <a:rPr lang="ru-RU" sz="1000" dirty="0" smtClean="0">
                <a:latin typeface="Times New Roman" pitchFamily="18" charset="0"/>
                <a:cs typeface="Times New Roman" pitchFamily="18" charset="0"/>
              </a:rPr>
              <a:t>отребления на 5%, и увеличит производство. Третий будет получать больше полит власти и улучшенные отношения с монархическими странами. В зависимости от монарха, будет открыто по одному политическому советнику, являющегося правой рукой правителя.</a:t>
            </a:r>
            <a:endParaRPr lang="ru-RU" sz="1000" dirty="0">
              <a:latin typeface="Times New Roman" pitchFamily="18" charset="0"/>
              <a:cs typeface="Times New Roman" pitchFamily="18" charset="0"/>
            </a:endParaRPr>
          </a:p>
        </p:txBody>
      </p:sp>
      <p:sp>
        <p:nvSpPr>
          <p:cNvPr id="52" name="TextBox 51"/>
          <p:cNvSpPr txBox="1"/>
          <p:nvPr/>
        </p:nvSpPr>
        <p:spPr>
          <a:xfrm>
            <a:off x="4860032" y="2276872"/>
            <a:ext cx="4283968" cy="4154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Официальная коронация нового монарха объединит наш народ и представит нового правителя всему миру!</a:t>
            </a:r>
            <a:endParaRPr lang="ru-RU" sz="1000" dirty="0">
              <a:latin typeface="Times New Roman" pitchFamily="18" charset="0"/>
              <a:cs typeface="Times New Roman" pitchFamily="18" charset="0"/>
            </a:endParaRPr>
          </a:p>
        </p:txBody>
      </p:sp>
      <p:sp>
        <p:nvSpPr>
          <p:cNvPr id="53" name="TextBox 52"/>
          <p:cNvSpPr txBox="1"/>
          <p:nvPr/>
        </p:nvSpPr>
        <p:spPr>
          <a:xfrm>
            <a:off x="107504" y="2725470"/>
            <a:ext cx="3347864" cy="41549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Повышение стабильности. </a:t>
            </a:r>
            <a:r>
              <a:rPr lang="ru-RU" sz="1000" dirty="0" err="1" smtClean="0">
                <a:latin typeface="Times New Roman" pitchFamily="18" charset="0"/>
                <a:cs typeface="Times New Roman" pitchFamily="18" charset="0"/>
              </a:rPr>
              <a:t>Нац</a:t>
            </a:r>
            <a:r>
              <a:rPr lang="ru-RU" sz="1000" dirty="0" smtClean="0">
                <a:latin typeface="Times New Roman" pitchFamily="18" charset="0"/>
                <a:cs typeface="Times New Roman" pitchFamily="18" charset="0"/>
              </a:rPr>
              <a:t>. </a:t>
            </a:r>
            <a:r>
              <a:rPr lang="ru-RU" sz="1000" dirty="0">
                <a:latin typeface="Times New Roman" pitchFamily="18" charset="0"/>
                <a:cs typeface="Times New Roman" pitchFamily="18" charset="0"/>
              </a:rPr>
              <a:t>д</a:t>
            </a:r>
            <a:r>
              <a:rPr lang="ru-RU" sz="1000" dirty="0" smtClean="0">
                <a:latin typeface="Times New Roman" pitchFamily="18" charset="0"/>
                <a:cs typeface="Times New Roman" pitchFamily="18" charset="0"/>
              </a:rPr>
              <a:t>ух «Пустой трон» будет убран.</a:t>
            </a:r>
          </a:p>
        </p:txBody>
      </p:sp>
      <p:sp>
        <p:nvSpPr>
          <p:cNvPr id="54" name="TextBox 53"/>
          <p:cNvSpPr txBox="1"/>
          <p:nvPr/>
        </p:nvSpPr>
        <p:spPr>
          <a:xfrm>
            <a:off x="4860032" y="2924944"/>
            <a:ext cx="428396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На первом же совете после коронации, монарх объявил о желании реставрировать Византийскую империю, взбудоражив умы наших подданных! Так же он выразил намерение оказать поддержку каждому народу, некогда входившему в состав Византийской империи.</a:t>
            </a:r>
            <a:endParaRPr lang="ru-RU" sz="1000" dirty="0">
              <a:latin typeface="Times New Roman" pitchFamily="18" charset="0"/>
              <a:cs typeface="Times New Roman" pitchFamily="18" charset="0"/>
            </a:endParaRPr>
          </a:p>
        </p:txBody>
      </p:sp>
      <p:sp>
        <p:nvSpPr>
          <p:cNvPr id="55" name="TextBox 54"/>
          <p:cNvSpPr txBox="1"/>
          <p:nvPr/>
        </p:nvSpPr>
        <p:spPr>
          <a:xfrm>
            <a:off x="107503" y="3215298"/>
            <a:ext cx="3347865" cy="8617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Все страны получают новостную сводку. Получает </a:t>
            </a:r>
            <a:r>
              <a:rPr lang="ru-RU" sz="1000" dirty="0" err="1" smtClean="0">
                <a:latin typeface="Times New Roman" pitchFamily="18" charset="0"/>
                <a:cs typeface="Times New Roman" pitchFamily="18" charset="0"/>
              </a:rPr>
              <a:t>нац</a:t>
            </a:r>
            <a:r>
              <a:rPr lang="ru-RU" sz="1000" dirty="0" smtClean="0">
                <a:latin typeface="Times New Roman" pitchFamily="18" charset="0"/>
                <a:cs typeface="Times New Roman" pitchFamily="18" charset="0"/>
              </a:rPr>
              <a:t> дух «Имперские амбиции»(+5% к атаке и +10% к восстановлению дивизий). Открываются решения на помощь бывшим территориям Греции и Византии.</a:t>
            </a:r>
          </a:p>
          <a:p>
            <a:endParaRPr lang="ru-RU" sz="1000" dirty="0" smtClean="0">
              <a:latin typeface="Times New Roman" pitchFamily="18" charset="0"/>
              <a:cs typeface="Times New Roman" pitchFamily="18" charset="0"/>
            </a:endParaRPr>
          </a:p>
        </p:txBody>
      </p:sp>
      <p:sp>
        <p:nvSpPr>
          <p:cNvPr id="24" name="TextBox 23"/>
          <p:cNvSpPr txBox="1"/>
          <p:nvPr/>
        </p:nvSpPr>
        <p:spPr>
          <a:xfrm>
            <a:off x="3635896" y="5029145"/>
            <a:ext cx="109036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Албанский референдум</a:t>
            </a:r>
          </a:p>
        </p:txBody>
      </p:sp>
      <p:pic>
        <p:nvPicPr>
          <p:cNvPr id="1028" name="Picture 4" descr="C:\Users\it\Desktop\Грец\Проект ближе к концу.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9912" y="4293096"/>
            <a:ext cx="779033" cy="7322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it\Desktop\Грец\Кипр.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8184" y="4365104"/>
            <a:ext cx="864096" cy="76040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296997" y="5101153"/>
            <a:ext cx="72327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err="1">
                <a:latin typeface="Times New Roman" pitchFamily="18" charset="0"/>
                <a:cs typeface="Times New Roman" pitchFamily="18" charset="0"/>
              </a:rPr>
              <a:t>Э</a:t>
            </a:r>
            <a:r>
              <a:rPr lang="ru-RU" sz="700" dirty="0" err="1" smtClean="0">
                <a:latin typeface="Times New Roman" pitchFamily="18" charset="0"/>
                <a:cs typeface="Times New Roman" pitchFamily="18" charset="0"/>
              </a:rPr>
              <a:t>нозис</a:t>
            </a:r>
            <a:r>
              <a:rPr lang="ru-RU" sz="700" dirty="0" smtClean="0">
                <a:latin typeface="Times New Roman" pitchFamily="18" charset="0"/>
                <a:cs typeface="Times New Roman" pitchFamily="18" charset="0"/>
              </a:rPr>
              <a:t> Кипра</a:t>
            </a:r>
          </a:p>
        </p:txBody>
      </p:sp>
      <p:pic>
        <p:nvPicPr>
          <p:cNvPr id="1030" name="Picture 6" descr="C:\Users\it\Desktop\Грец\Македонц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76225" y="4365104"/>
            <a:ext cx="818441" cy="73229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1459764" y="5085184"/>
            <a:ext cx="663964"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Лев в клетке</a:t>
            </a:r>
          </a:p>
        </p:txBody>
      </p:sp>
      <p:cxnSp>
        <p:nvCxnSpPr>
          <p:cNvPr id="3" name="Соединительная линия уступом 2"/>
          <p:cNvCxnSpPr>
            <a:stCxn id="40" idx="2"/>
            <a:endCxn id="1030" idx="0"/>
          </p:cNvCxnSpPr>
          <p:nvPr/>
        </p:nvCxnSpPr>
        <p:spPr>
          <a:xfrm rot="5400000">
            <a:off x="2721367" y="2925127"/>
            <a:ext cx="504056" cy="2375898"/>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8" name="Соединительная линия уступом 7"/>
          <p:cNvCxnSpPr>
            <a:stCxn id="40" idx="2"/>
            <a:endCxn id="1029" idx="0"/>
          </p:cNvCxnSpPr>
          <p:nvPr/>
        </p:nvCxnSpPr>
        <p:spPr>
          <a:xfrm rot="16200000" flipH="1">
            <a:off x="5158760" y="2863632"/>
            <a:ext cx="504056" cy="2498888"/>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stCxn id="40" idx="2"/>
            <a:endCxn id="1028" idx="0"/>
          </p:cNvCxnSpPr>
          <p:nvPr/>
        </p:nvCxnSpPr>
        <p:spPr>
          <a:xfrm>
            <a:off x="4161344" y="3861048"/>
            <a:ext cx="8085" cy="43204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pic>
        <p:nvPicPr>
          <p:cNvPr id="1026" name="Picture 2" descr="C:\Users\razor\OneDrive\Desktop\Греция\Византия.png"/>
          <p:cNvPicPr>
            <a:picLocks noChangeAspect="1" noChangeArrowheads="1"/>
          </p:cNvPicPr>
          <p:nvPr/>
        </p:nvPicPr>
        <p:blipFill>
          <a:blip r:embed="rId9" cstate="print"/>
          <a:srcRect/>
          <a:stretch>
            <a:fillRect/>
          </a:stretch>
        </p:blipFill>
        <p:spPr bwMode="auto">
          <a:xfrm>
            <a:off x="3635896" y="5589240"/>
            <a:ext cx="997390" cy="796733"/>
          </a:xfrm>
          <a:prstGeom prst="rect">
            <a:avLst/>
          </a:prstGeom>
          <a:noFill/>
        </p:spPr>
      </p:pic>
      <p:cxnSp>
        <p:nvCxnSpPr>
          <p:cNvPr id="32" name="Соединительная линия уступом 31"/>
          <p:cNvCxnSpPr>
            <a:stCxn id="28" idx="2"/>
            <a:endCxn id="1026" idx="0"/>
          </p:cNvCxnSpPr>
          <p:nvPr/>
        </p:nvCxnSpPr>
        <p:spPr>
          <a:xfrm rot="16200000" flipH="1">
            <a:off x="2811168" y="4265816"/>
            <a:ext cx="304001" cy="2342845"/>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34" name="Соединительная линия уступом 33"/>
          <p:cNvCxnSpPr>
            <a:stCxn id="26" idx="2"/>
            <a:endCxn id="1026" idx="0"/>
          </p:cNvCxnSpPr>
          <p:nvPr/>
        </p:nvCxnSpPr>
        <p:spPr>
          <a:xfrm rot="5400000">
            <a:off x="5252597" y="4183202"/>
            <a:ext cx="288032" cy="2524044"/>
          </a:xfrm>
          <a:prstGeom prst="bentConnector3">
            <a:avLst>
              <a:gd name="adj1" fmla="val 50000"/>
            </a:avLst>
          </a:prstGeom>
          <a:ln w="19050">
            <a:tailEnd type="arrow"/>
          </a:ln>
        </p:spPr>
        <p:style>
          <a:lnRef idx="1">
            <a:schemeClr val="dk1"/>
          </a:lnRef>
          <a:fillRef idx="0">
            <a:schemeClr val="dk1"/>
          </a:fillRef>
          <a:effectRef idx="0">
            <a:schemeClr val="dk1"/>
          </a:effectRef>
          <a:fontRef idx="minor">
            <a:schemeClr val="tx1"/>
          </a:fontRef>
        </p:style>
      </p:cxnSp>
      <p:cxnSp>
        <p:nvCxnSpPr>
          <p:cNvPr id="42" name="Прямая соединительная линия 41"/>
          <p:cNvCxnSpPr/>
          <p:nvPr/>
        </p:nvCxnSpPr>
        <p:spPr>
          <a:xfrm>
            <a:off x="4139952" y="5229200"/>
            <a:ext cx="0" cy="288032"/>
          </a:xfrm>
          <a:prstGeom prst="line">
            <a:avLst/>
          </a:prstGeom>
          <a:ln w="19050"/>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617638" y="6381328"/>
            <a:ext cx="1098378"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Возрождение </a:t>
            </a:r>
          </a:p>
          <a:p>
            <a:pPr algn="ctr"/>
            <a:r>
              <a:rPr lang="ru-RU" sz="700" dirty="0" smtClean="0">
                <a:latin typeface="Times New Roman" pitchFamily="18" charset="0"/>
                <a:cs typeface="Times New Roman" pitchFamily="18" charset="0"/>
              </a:rPr>
              <a:t>Византийской Империи</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0" y="1772816"/>
            <a:ext cx="109036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Албанский референдум</a:t>
            </a:r>
          </a:p>
        </p:txBody>
      </p:sp>
      <p:pic>
        <p:nvPicPr>
          <p:cNvPr id="5" name="Picture 4" descr="C:\Users\it\Desktop\Грец\Проект ближе к концу.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936" y="980728"/>
            <a:ext cx="779033" cy="7322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it\Desktop\Грец\Кипр.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2924944"/>
            <a:ext cx="864096" cy="7604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95936" y="3717032"/>
            <a:ext cx="72327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err="1">
                <a:latin typeface="Times New Roman" pitchFamily="18" charset="0"/>
                <a:cs typeface="Times New Roman" pitchFamily="18" charset="0"/>
              </a:rPr>
              <a:t>Э</a:t>
            </a:r>
            <a:r>
              <a:rPr lang="ru-RU" sz="700" dirty="0" err="1" smtClean="0">
                <a:latin typeface="Times New Roman" pitchFamily="18" charset="0"/>
                <a:cs typeface="Times New Roman" pitchFamily="18" charset="0"/>
              </a:rPr>
              <a:t>нозис</a:t>
            </a:r>
            <a:r>
              <a:rPr lang="ru-RU" sz="700" dirty="0" smtClean="0">
                <a:latin typeface="Times New Roman" pitchFamily="18" charset="0"/>
                <a:cs typeface="Times New Roman" pitchFamily="18" charset="0"/>
              </a:rPr>
              <a:t> Кипра</a:t>
            </a:r>
          </a:p>
        </p:txBody>
      </p:sp>
      <p:pic>
        <p:nvPicPr>
          <p:cNvPr id="8" name="Picture 6" descr="C:\Users\it\Desktop\Грец\Македонцы.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936" y="4640926"/>
            <a:ext cx="818441" cy="73229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067944" y="5389185"/>
            <a:ext cx="663964"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ru-RU" sz="700" dirty="0" smtClean="0">
                <a:latin typeface="Times New Roman" pitchFamily="18" charset="0"/>
                <a:cs typeface="Times New Roman" pitchFamily="18" charset="0"/>
              </a:rPr>
              <a:t>Лев в клетке</a:t>
            </a:r>
          </a:p>
        </p:txBody>
      </p:sp>
      <p:sp>
        <p:nvSpPr>
          <p:cNvPr id="11" name="TextBox 10"/>
          <p:cNvSpPr txBox="1"/>
          <p:nvPr/>
        </p:nvSpPr>
        <p:spPr>
          <a:xfrm>
            <a:off x="107504" y="44624"/>
            <a:ext cx="8928992" cy="86177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Если выполнен фокус «Имперские Амбиции», то при выполнении Италией фокуса «Оккупация Албании», произойдёт событие «</a:t>
            </a:r>
            <a:r>
              <a:rPr lang="ru-RU" sz="1000" dirty="0" err="1" smtClean="0">
                <a:latin typeface="Times New Roman" pitchFamily="18" charset="0"/>
                <a:cs typeface="Times New Roman" pitchFamily="18" charset="0"/>
              </a:rPr>
              <a:t>Зогу</a:t>
            </a:r>
            <a:r>
              <a:rPr lang="ru-RU" sz="1000" dirty="0" smtClean="0">
                <a:latin typeface="Times New Roman" pitchFamily="18" charset="0"/>
                <a:cs typeface="Times New Roman" pitchFamily="18" charset="0"/>
              </a:rPr>
              <a:t> запрашивает поддержки». Если вы откажетесь, Италия аннексирует Албанию. Если вы решите помочь Албании, то в их стране начнётся гражданская война между монархистами и фашистами(представленными оккупационными силами Итальянцев). С началом гражданской войны откроются решения «Отправка добровольцев»(три дивизии будет отправлено на поддержку монархистов), «Поставка оружия»(2000ед. </a:t>
            </a:r>
            <a:r>
              <a:rPr lang="ru-RU" sz="1000" dirty="0" err="1">
                <a:latin typeface="Times New Roman" pitchFamily="18" charset="0"/>
                <a:cs typeface="Times New Roman" pitchFamily="18" charset="0"/>
              </a:rPr>
              <a:t>п</a:t>
            </a:r>
            <a:r>
              <a:rPr lang="ru-RU" sz="1000" dirty="0" err="1" smtClean="0">
                <a:latin typeface="Times New Roman" pitchFamily="18" charset="0"/>
                <a:cs typeface="Times New Roman" pitchFamily="18" charset="0"/>
              </a:rPr>
              <a:t>ех</a:t>
            </a:r>
            <a:r>
              <a:rPr lang="ru-RU" sz="1000" dirty="0" smtClean="0">
                <a:latin typeface="Times New Roman" pitchFamily="18" charset="0"/>
                <a:cs typeface="Times New Roman" pitchFamily="18" charset="0"/>
              </a:rPr>
              <a:t>. </a:t>
            </a:r>
            <a:r>
              <a:rPr lang="ru-RU" sz="1000" dirty="0" err="1">
                <a:latin typeface="Times New Roman" pitchFamily="18" charset="0"/>
                <a:cs typeface="Times New Roman" pitchFamily="18" charset="0"/>
              </a:rPr>
              <a:t>с</a:t>
            </a:r>
            <a:r>
              <a:rPr lang="ru-RU" sz="1000" dirty="0" err="1" smtClean="0">
                <a:latin typeface="Times New Roman" pitchFamily="18" charset="0"/>
                <a:cs typeface="Times New Roman" pitchFamily="18" charset="0"/>
              </a:rPr>
              <a:t>нар</a:t>
            </a:r>
            <a:r>
              <a:rPr lang="ru-RU" sz="1000" dirty="0" smtClean="0">
                <a:latin typeface="Times New Roman" pitchFamily="18" charset="0"/>
                <a:cs typeface="Times New Roman" pitchFamily="18" charset="0"/>
              </a:rPr>
              <a:t>. будет отправлено в Албанию) и «Предоставление фабрик» (-10% фабрик товаров народного потребления для Албании, и +10% для Греции сроком на 120 дней).</a:t>
            </a:r>
          </a:p>
        </p:txBody>
      </p:sp>
      <p:sp>
        <p:nvSpPr>
          <p:cNvPr id="12" name="TextBox 11"/>
          <p:cNvSpPr txBox="1"/>
          <p:nvPr/>
        </p:nvSpPr>
        <p:spPr>
          <a:xfrm>
            <a:off x="107504" y="980728"/>
            <a:ext cx="3672408"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Фокус становится доступным, если Албания выиграет гражданскую войну при поддержке Греции. В Албании проводится референдум по итогам которого все войска и территории страны присоединяются к Греции, становясь национальными. </a:t>
            </a:r>
            <a:r>
              <a:rPr lang="ru-RU" sz="1000" dirty="0" err="1" smtClean="0">
                <a:latin typeface="Times New Roman" pitchFamily="18" charset="0"/>
                <a:cs typeface="Times New Roman" pitchFamily="18" charset="0"/>
              </a:rPr>
              <a:t>Зогу</a:t>
            </a:r>
            <a:r>
              <a:rPr lang="ru-RU" sz="1000" dirty="0" smtClean="0">
                <a:latin typeface="Times New Roman" pitchFamily="18" charset="0"/>
                <a:cs typeface="Times New Roman" pitchFamily="18" charset="0"/>
              </a:rPr>
              <a:t> становится фельдмаршалом 4 уровня. Но народ страны соглашается, только в том случае, если прежде, во время гражданской войны были выполнены все три решения на поддержку Албании.</a:t>
            </a:r>
            <a:endParaRPr lang="ru-RU" sz="1000" dirty="0">
              <a:latin typeface="Times New Roman" pitchFamily="18" charset="0"/>
              <a:cs typeface="Times New Roman" pitchFamily="18" charset="0"/>
            </a:endParaRPr>
          </a:p>
        </p:txBody>
      </p:sp>
      <p:sp>
        <p:nvSpPr>
          <p:cNvPr id="13" name="TextBox 12"/>
          <p:cNvSpPr txBox="1"/>
          <p:nvPr/>
        </p:nvSpPr>
        <p:spPr>
          <a:xfrm>
            <a:off x="5143104" y="980728"/>
            <a:ext cx="3915207" cy="8617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Монарх выполнил возложенные на себя обязательства, и помог нуждающейся в поддержке Албании, отбросив вероломные войска дуче! К сожалению, их страна получила огромный ущерб в ходе военных действий и далеко не скоро сумеет восстановиться, но что если предложить им стать частью будущей Византийской империи?</a:t>
            </a:r>
            <a:endParaRPr lang="ru-RU" sz="1000" dirty="0">
              <a:latin typeface="Times New Roman" pitchFamily="18" charset="0"/>
              <a:cs typeface="Times New Roman" pitchFamily="18" charset="0"/>
            </a:endParaRPr>
          </a:p>
        </p:txBody>
      </p:sp>
      <p:sp>
        <p:nvSpPr>
          <p:cNvPr id="14" name="TextBox 13"/>
          <p:cNvSpPr txBox="1"/>
          <p:nvPr/>
        </p:nvSpPr>
        <p:spPr>
          <a:xfrm>
            <a:off x="91122" y="2348880"/>
            <a:ext cx="8928992" cy="55399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Не раньше 1 сентября 1938 года. Доступно четыре поэтапных решения «Оружие для революции»(срок выполнения 14 дней). На первом этапе на Кипр отправляется 500 единиц пехотного снаряжения, на втором 1000, на третьем 1500, и на последнем 2000. После выполнения этих решений произойдет событие «Греки-киприоты готовы к захвату власти».</a:t>
            </a:r>
          </a:p>
        </p:txBody>
      </p:sp>
      <p:sp>
        <p:nvSpPr>
          <p:cNvPr id="15" name="TextBox 14"/>
          <p:cNvSpPr txBox="1"/>
          <p:nvPr/>
        </p:nvSpPr>
        <p:spPr>
          <a:xfrm>
            <a:off x="5004048" y="2989401"/>
            <a:ext cx="3915207"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Прошло семь лет со времён первой октябрьской революции на Кипре, вспыхнувшей из-за отказа британцев провести </a:t>
            </a:r>
            <a:r>
              <a:rPr lang="ru-RU" sz="1000" dirty="0" err="1" smtClean="0">
                <a:latin typeface="Times New Roman" pitchFamily="18" charset="0"/>
                <a:cs typeface="Times New Roman" pitchFamily="18" charset="0"/>
              </a:rPr>
              <a:t>энозис</a:t>
            </a:r>
            <a:r>
              <a:rPr lang="ru-RU" sz="1000" dirty="0" smtClean="0">
                <a:latin typeface="Times New Roman" pitchFamily="18" charset="0"/>
                <a:cs typeface="Times New Roman" pitchFamily="18" charset="0"/>
              </a:rPr>
              <a:t>. В прошлый раз полиция набранная из местных </a:t>
            </a:r>
            <a:r>
              <a:rPr lang="ru-RU" sz="1000" dirty="0" err="1" smtClean="0">
                <a:latin typeface="Times New Roman" pitchFamily="18" charset="0"/>
                <a:cs typeface="Times New Roman" pitchFamily="18" charset="0"/>
              </a:rPr>
              <a:t>турков</a:t>
            </a:r>
            <a:r>
              <a:rPr lang="ru-RU" sz="1000" dirty="0" smtClean="0">
                <a:latin typeface="Times New Roman" pitchFamily="18" charset="0"/>
                <a:cs typeface="Times New Roman" pitchFamily="18" charset="0"/>
              </a:rPr>
              <a:t> помешала нашим народам воссоединиться, но теперь, с новым оружием привезённым из Греции, греки-киприоты сумеют навести порядок и провести </a:t>
            </a:r>
            <a:r>
              <a:rPr lang="ru-RU" sz="1000" dirty="0" err="1" smtClean="0">
                <a:latin typeface="Times New Roman" pitchFamily="18" charset="0"/>
                <a:cs typeface="Times New Roman" pitchFamily="18" charset="0"/>
              </a:rPr>
              <a:t>энозис</a:t>
            </a:r>
            <a:r>
              <a:rPr lang="ru-RU" sz="1000" dirty="0" smtClean="0">
                <a:latin typeface="Times New Roman" pitchFamily="18" charset="0"/>
                <a:cs typeface="Times New Roman" pitchFamily="18" charset="0"/>
              </a:rPr>
              <a:t> Кипра!</a:t>
            </a:r>
          </a:p>
        </p:txBody>
      </p:sp>
      <p:sp>
        <p:nvSpPr>
          <p:cNvPr id="16" name="TextBox 15"/>
          <p:cNvSpPr txBox="1"/>
          <p:nvPr/>
        </p:nvSpPr>
        <p:spPr>
          <a:xfrm>
            <a:off x="107504" y="2996952"/>
            <a:ext cx="3672408"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Фокус становится доступен после события «Греки-киприоты готовы к захвату власти». По итогам его выполнения, местные греки оккупируют власть на Кипре, и проведя </a:t>
            </a:r>
            <a:r>
              <a:rPr lang="ru-RU" sz="1000" dirty="0" err="1" smtClean="0">
                <a:latin typeface="Times New Roman" pitchFamily="18" charset="0"/>
                <a:cs typeface="Times New Roman" pitchFamily="18" charset="0"/>
              </a:rPr>
              <a:t>энозис</a:t>
            </a:r>
            <a:r>
              <a:rPr lang="ru-RU" sz="1000" dirty="0" smtClean="0">
                <a:latin typeface="Times New Roman" pitchFamily="18" charset="0"/>
                <a:cs typeface="Times New Roman" pitchFamily="18" charset="0"/>
              </a:rPr>
              <a:t>, присоединятся к Греции.</a:t>
            </a:r>
            <a:endParaRPr lang="ru-RU" sz="1000" dirty="0">
              <a:latin typeface="Times New Roman" pitchFamily="18" charset="0"/>
              <a:cs typeface="Times New Roman" pitchFamily="18" charset="0"/>
            </a:endParaRPr>
          </a:p>
        </p:txBody>
      </p:sp>
      <p:sp>
        <p:nvSpPr>
          <p:cNvPr id="17" name="TextBox 16"/>
          <p:cNvSpPr txBox="1"/>
          <p:nvPr/>
        </p:nvSpPr>
        <p:spPr>
          <a:xfrm>
            <a:off x="107504" y="4077072"/>
            <a:ext cx="8928992" cy="55399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Если не выполнен фокус «Репрессии против Македонцев», то при условии что война с Болгарией длится дольше четырёх месяцев, Македонская оппозиция начинает восстание, сразу же забирая Центральную Македонию и отрезая атакующие Болгарию войска Греции. В случае </a:t>
            </a:r>
            <a:r>
              <a:rPr lang="ru-RU" sz="1000" dirty="0" err="1" smtClean="0">
                <a:latin typeface="Times New Roman" pitchFamily="18" charset="0"/>
                <a:cs typeface="Times New Roman" pitchFamily="18" charset="0"/>
              </a:rPr>
              <a:t>поббеды</a:t>
            </a:r>
            <a:r>
              <a:rPr lang="ru-RU" sz="1000" dirty="0" smtClean="0">
                <a:latin typeface="Times New Roman" pitchFamily="18" charset="0"/>
                <a:cs typeface="Times New Roman" pitchFamily="18" charset="0"/>
              </a:rPr>
              <a:t> над повстанцами, дух «Македонская оппозиция» будет убран, а фокус репрессиями пропущен</a:t>
            </a:r>
          </a:p>
        </p:txBody>
      </p:sp>
      <p:sp>
        <p:nvSpPr>
          <p:cNvPr id="18" name="TextBox 17"/>
          <p:cNvSpPr txBox="1"/>
          <p:nvPr/>
        </p:nvSpPr>
        <p:spPr>
          <a:xfrm>
            <a:off x="5004048" y="4707721"/>
            <a:ext cx="3915207"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Македонская империя некогда входила в состав Византийской империи, почему что-то должно поменяться сейчас? Мы просто обязаны включить в состав растущей страны этот непокорный народ!</a:t>
            </a:r>
          </a:p>
          <a:p>
            <a:r>
              <a:rPr lang="ru-RU" sz="1000" dirty="0" smtClean="0">
                <a:solidFill>
                  <a:srgbClr val="FF0000"/>
                </a:solidFill>
                <a:latin typeface="Segoe UI Black" pitchFamily="34" charset="0"/>
                <a:ea typeface="Segoe UI Black" pitchFamily="34" charset="0"/>
                <a:cs typeface="Times New Roman" pitchFamily="18" charset="0"/>
              </a:rPr>
              <a:t>Если Македонская оппозиция не подавлена, то в случае продолжительной войны с Болгарией, они начнут гражданскую войну!</a:t>
            </a:r>
          </a:p>
        </p:txBody>
      </p:sp>
      <p:sp>
        <p:nvSpPr>
          <p:cNvPr id="19" name="TextBox 18"/>
          <p:cNvSpPr txBox="1"/>
          <p:nvPr/>
        </p:nvSpPr>
        <p:spPr>
          <a:xfrm>
            <a:off x="107504" y="4737338"/>
            <a:ext cx="3672408"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ru-RU" sz="1000" dirty="0" smtClean="0">
                <a:latin typeface="Times New Roman" pitchFamily="18" charset="0"/>
                <a:cs typeface="Times New Roman" pitchFamily="18" charset="0"/>
              </a:rPr>
              <a:t>Греция получает цель войны аннексия против государства Болгария, а так же претензию на регион «Македония». Территория Болгарии и Македония будут считаться национальными.</a:t>
            </a:r>
            <a:endParaRPr lang="ru-RU" sz="1000" dirty="0">
              <a:latin typeface="Times New Roman" pitchFamily="18" charset="0"/>
              <a:cs typeface="Times New Roman" pitchFamily="18" charset="0"/>
            </a:endParaRPr>
          </a:p>
        </p:txBody>
      </p:sp>
      <p:pic>
        <p:nvPicPr>
          <p:cNvPr id="20" name="Picture 2" descr="C:\Users\razor\OneDrive\Desktop\Греция\Византия.png"/>
          <p:cNvPicPr>
            <a:picLocks noChangeAspect="1" noChangeArrowheads="1"/>
          </p:cNvPicPr>
          <p:nvPr/>
        </p:nvPicPr>
        <p:blipFill>
          <a:blip r:embed="rId5" cstate="print"/>
          <a:srcRect/>
          <a:stretch>
            <a:fillRect/>
          </a:stretch>
        </p:blipFill>
        <p:spPr bwMode="auto">
          <a:xfrm>
            <a:off x="3923928" y="5733256"/>
            <a:ext cx="997390" cy="796733"/>
          </a:xfrm>
          <a:prstGeom prst="rect">
            <a:avLst/>
          </a:prstGeom>
          <a:noFill/>
        </p:spPr>
      </p:pic>
      <p:sp>
        <p:nvSpPr>
          <p:cNvPr id="21" name="TextBox 20"/>
          <p:cNvSpPr txBox="1"/>
          <p:nvPr/>
        </p:nvSpPr>
        <p:spPr>
          <a:xfrm>
            <a:off x="3905670" y="6525344"/>
            <a:ext cx="1098378"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Возрождение </a:t>
            </a:r>
          </a:p>
          <a:p>
            <a:pPr algn="ctr"/>
            <a:r>
              <a:rPr lang="ru-RU" sz="700" dirty="0" smtClean="0">
                <a:latin typeface="Times New Roman" pitchFamily="18" charset="0"/>
                <a:cs typeface="Times New Roman" pitchFamily="18" charset="0"/>
              </a:rPr>
              <a:t>Византийской Империи</a:t>
            </a:r>
          </a:p>
        </p:txBody>
      </p:sp>
    </p:spTree>
    <p:extLst>
      <p:ext uri="{BB962C8B-B14F-4D97-AF65-F5344CB8AC3E}">
        <p14:creationId xmlns:p14="http://schemas.microsoft.com/office/powerpoint/2010/main" val="24691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47916" y="744959"/>
            <a:ext cx="849913"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Возрождение</a:t>
            </a:r>
          </a:p>
          <a:p>
            <a:pPr algn="ctr"/>
            <a:r>
              <a:rPr lang="ru-RU" sz="700" dirty="0" smtClean="0">
                <a:latin typeface="Times New Roman" pitchFamily="18" charset="0"/>
                <a:cs typeface="Times New Roman" pitchFamily="18" charset="0"/>
              </a:rPr>
              <a:t>греческого флота</a:t>
            </a:r>
          </a:p>
        </p:txBody>
      </p:sp>
      <p:sp>
        <p:nvSpPr>
          <p:cNvPr id="15" name="TextBox 14"/>
          <p:cNvSpPr txBox="1"/>
          <p:nvPr/>
        </p:nvSpPr>
        <p:spPr>
          <a:xfrm>
            <a:off x="3664576" y="1788785"/>
            <a:ext cx="1237839"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Увеличение бюджета ВМФ</a:t>
            </a:r>
          </a:p>
        </p:txBody>
      </p:sp>
      <p:sp>
        <p:nvSpPr>
          <p:cNvPr id="20" name="TextBox 19"/>
          <p:cNvSpPr txBox="1"/>
          <p:nvPr/>
        </p:nvSpPr>
        <p:spPr>
          <a:xfrm>
            <a:off x="5364088" y="3156937"/>
            <a:ext cx="87235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Закупка эсминцев</a:t>
            </a:r>
          </a:p>
        </p:txBody>
      </p:sp>
      <p:sp>
        <p:nvSpPr>
          <p:cNvPr id="21" name="TextBox 20"/>
          <p:cNvSpPr txBox="1"/>
          <p:nvPr/>
        </p:nvSpPr>
        <p:spPr>
          <a:xfrm>
            <a:off x="2290864" y="3156937"/>
            <a:ext cx="94769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Молодые адмиралы</a:t>
            </a:r>
          </a:p>
        </p:txBody>
      </p:sp>
      <p:sp>
        <p:nvSpPr>
          <p:cNvPr id="22" name="TextBox 21"/>
          <p:cNvSpPr txBox="1"/>
          <p:nvPr/>
        </p:nvSpPr>
        <p:spPr>
          <a:xfrm>
            <a:off x="3772779" y="3049215"/>
            <a:ext cx="1021433"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Новые верфи и порты</a:t>
            </a:r>
            <a:br>
              <a:rPr lang="ru-RU" sz="700" dirty="0" smtClean="0">
                <a:latin typeface="Times New Roman" pitchFamily="18" charset="0"/>
                <a:cs typeface="Times New Roman" pitchFamily="18" charset="0"/>
              </a:rPr>
            </a:br>
            <a:r>
              <a:rPr lang="ru-RU" sz="700" dirty="0" smtClean="0">
                <a:latin typeface="Times New Roman" pitchFamily="18" charset="0"/>
                <a:cs typeface="Times New Roman" pitchFamily="18" charset="0"/>
              </a:rPr>
              <a:t>в </a:t>
            </a:r>
            <a:r>
              <a:rPr lang="ru-RU" sz="700" dirty="0" err="1" smtClean="0">
                <a:latin typeface="Times New Roman" pitchFamily="18" charset="0"/>
                <a:cs typeface="Times New Roman" pitchFamily="18" charset="0"/>
              </a:rPr>
              <a:t>Скараманга</a:t>
            </a:r>
            <a:endParaRPr lang="ru-RU" sz="700" dirty="0" smtClean="0">
              <a:latin typeface="Times New Roman" pitchFamily="18" charset="0"/>
              <a:cs typeface="Times New Roman" pitchFamily="18" charset="0"/>
            </a:endParaRPr>
          </a:p>
        </p:txBody>
      </p:sp>
      <p:sp>
        <p:nvSpPr>
          <p:cNvPr id="37" name="TextBox 36"/>
          <p:cNvSpPr txBox="1"/>
          <p:nvPr/>
        </p:nvSpPr>
        <p:spPr>
          <a:xfrm>
            <a:off x="4716016" y="4381073"/>
            <a:ext cx="1132041"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Модернизация эсминцев</a:t>
            </a:r>
          </a:p>
        </p:txBody>
      </p:sp>
      <p:sp>
        <p:nvSpPr>
          <p:cNvPr id="39" name="TextBox 38"/>
          <p:cNvSpPr txBox="1"/>
          <p:nvPr/>
        </p:nvSpPr>
        <p:spPr>
          <a:xfrm>
            <a:off x="3889797" y="5461193"/>
            <a:ext cx="78739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Наследие Афин</a:t>
            </a:r>
          </a:p>
        </p:txBody>
      </p:sp>
      <p:sp>
        <p:nvSpPr>
          <p:cNvPr id="23" name="TextBox 22"/>
          <p:cNvSpPr txBox="1"/>
          <p:nvPr/>
        </p:nvSpPr>
        <p:spPr>
          <a:xfrm>
            <a:off x="3864501" y="6613321"/>
            <a:ext cx="85151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Последний оплот</a:t>
            </a:r>
          </a:p>
        </p:txBody>
      </p:sp>
      <p:sp>
        <p:nvSpPr>
          <p:cNvPr id="25" name="TextBox 24"/>
          <p:cNvSpPr txBox="1"/>
          <p:nvPr/>
        </p:nvSpPr>
        <p:spPr>
          <a:xfrm>
            <a:off x="3073590" y="4381073"/>
            <a:ext cx="81785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Возврат доверия</a:t>
            </a:r>
          </a:p>
        </p:txBody>
      </p:sp>
      <p:cxnSp>
        <p:nvCxnSpPr>
          <p:cNvPr id="14" name="Прямая со стрелкой 13"/>
          <p:cNvCxnSpPr>
            <a:stCxn id="5" idx="2"/>
            <a:endCxn id="1048" idx="0"/>
          </p:cNvCxnSpPr>
          <p:nvPr/>
        </p:nvCxnSpPr>
        <p:spPr>
          <a:xfrm>
            <a:off x="4272873" y="1052736"/>
            <a:ext cx="7785" cy="14401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9" name="Соединительная линия уступом 18"/>
          <p:cNvCxnSpPr>
            <a:stCxn id="15" idx="2"/>
            <a:endCxn id="1064" idx="0"/>
          </p:cNvCxnSpPr>
          <p:nvPr/>
        </p:nvCxnSpPr>
        <p:spPr>
          <a:xfrm rot="5400000">
            <a:off x="3255712" y="1465112"/>
            <a:ext cx="504056" cy="1551512"/>
          </a:xfrm>
          <a:prstGeom prst="bentConnector3">
            <a:avLst>
              <a:gd name="adj1" fmla="val 34597"/>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Соединительная линия уступом 27"/>
          <p:cNvCxnSpPr>
            <a:stCxn id="15" idx="2"/>
            <a:endCxn id="1063" idx="0"/>
          </p:cNvCxnSpPr>
          <p:nvPr/>
        </p:nvCxnSpPr>
        <p:spPr>
          <a:xfrm rot="16200000" flipH="1">
            <a:off x="4791998" y="1480337"/>
            <a:ext cx="504056" cy="1521061"/>
          </a:xfrm>
          <a:prstGeom prst="bentConnector3">
            <a:avLst>
              <a:gd name="adj1" fmla="val 34597"/>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Прямая со стрелкой 30"/>
          <p:cNvCxnSpPr>
            <a:stCxn id="15" idx="2"/>
          </p:cNvCxnSpPr>
          <p:nvPr/>
        </p:nvCxnSpPr>
        <p:spPr>
          <a:xfrm>
            <a:off x="4283496" y="1988840"/>
            <a:ext cx="1" cy="38317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Соединительная линия уступом 32"/>
          <p:cNvCxnSpPr>
            <a:stCxn id="22" idx="2"/>
            <a:endCxn id="1065" idx="0"/>
          </p:cNvCxnSpPr>
          <p:nvPr/>
        </p:nvCxnSpPr>
        <p:spPr>
          <a:xfrm rot="5400000">
            <a:off x="3685087" y="3190631"/>
            <a:ext cx="432048" cy="764770"/>
          </a:xfrm>
          <a:prstGeom prst="bentConnector3">
            <a:avLst>
              <a:gd name="adj1" fmla="val 2604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Соединительная линия уступом 34"/>
          <p:cNvCxnSpPr>
            <a:stCxn id="22" idx="2"/>
            <a:endCxn id="1067" idx="0"/>
          </p:cNvCxnSpPr>
          <p:nvPr/>
        </p:nvCxnSpPr>
        <p:spPr>
          <a:xfrm rot="16200000" flipH="1">
            <a:off x="4571764" y="3068724"/>
            <a:ext cx="432048" cy="1008584"/>
          </a:xfrm>
          <a:prstGeom prst="bentConnector3">
            <a:avLst>
              <a:gd name="adj1" fmla="val 28037"/>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Соединительная линия уступом 37"/>
          <p:cNvCxnSpPr>
            <a:stCxn id="25" idx="2"/>
            <a:endCxn id="1066" idx="0"/>
          </p:cNvCxnSpPr>
          <p:nvPr/>
        </p:nvCxnSpPr>
        <p:spPr>
          <a:xfrm rot="16200000" flipH="1">
            <a:off x="3766523" y="4297122"/>
            <a:ext cx="216024" cy="784036"/>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Соединительная линия уступом 40"/>
          <p:cNvCxnSpPr>
            <a:stCxn id="37" idx="2"/>
            <a:endCxn id="1066" idx="0"/>
          </p:cNvCxnSpPr>
          <p:nvPr/>
        </p:nvCxnSpPr>
        <p:spPr>
          <a:xfrm rot="5400000">
            <a:off x="4666283" y="4181398"/>
            <a:ext cx="216024" cy="1015484"/>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43" name="Прямая со стрелкой 42"/>
          <p:cNvCxnSpPr>
            <a:stCxn id="39" idx="2"/>
            <a:endCxn id="1029" idx="0"/>
          </p:cNvCxnSpPr>
          <p:nvPr/>
        </p:nvCxnSpPr>
        <p:spPr>
          <a:xfrm flipH="1">
            <a:off x="4274532" y="5661248"/>
            <a:ext cx="8963" cy="2184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7" name="Соединительная линия уступом 46"/>
          <p:cNvCxnSpPr>
            <a:stCxn id="21" idx="2"/>
            <a:endCxn id="1065" idx="0"/>
          </p:cNvCxnSpPr>
          <p:nvPr/>
        </p:nvCxnSpPr>
        <p:spPr>
          <a:xfrm rot="16200000" flipH="1">
            <a:off x="2925695" y="3196009"/>
            <a:ext cx="432048" cy="754014"/>
          </a:xfrm>
          <a:prstGeom prst="bentConnector3">
            <a:avLst>
              <a:gd name="adj1" fmla="val 28037"/>
            </a:avLst>
          </a:prstGeom>
          <a:ln w="285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0" name="Соединительная линия уступом 49"/>
          <p:cNvCxnSpPr>
            <a:stCxn id="20" idx="2"/>
            <a:endCxn id="1067" idx="0"/>
          </p:cNvCxnSpPr>
          <p:nvPr/>
        </p:nvCxnSpPr>
        <p:spPr>
          <a:xfrm rot="5400000">
            <a:off x="5330149" y="3318923"/>
            <a:ext cx="432048" cy="508186"/>
          </a:xfrm>
          <a:prstGeom prst="bentConnector3">
            <a:avLst>
              <a:gd name="adj1" fmla="val 28037"/>
            </a:avLst>
          </a:prstGeom>
          <a:ln w="28575">
            <a:solidFill>
              <a:schemeClr val="tx1"/>
            </a:solidFill>
            <a:prstDash val="lgDash"/>
            <a:tailEnd type="arrow"/>
          </a:ln>
        </p:spPr>
        <p:style>
          <a:lnRef idx="1">
            <a:schemeClr val="accent1"/>
          </a:lnRef>
          <a:fillRef idx="0">
            <a:schemeClr val="accent1"/>
          </a:fillRef>
          <a:effectRef idx="0">
            <a:schemeClr val="accent1"/>
          </a:effectRef>
          <a:fontRef idx="minor">
            <a:schemeClr val="tx1"/>
          </a:fontRef>
        </p:style>
      </p:cxnSp>
      <p:pic>
        <p:nvPicPr>
          <p:cNvPr id="1056" name="Picture 32" descr="C:\Users\razor\OneDrive\Desktop\Грец\окончательные\ВМФ 1(01).png"/>
          <p:cNvPicPr>
            <a:picLocks noChangeAspect="1" noChangeArrowheads="1"/>
          </p:cNvPicPr>
          <p:nvPr/>
        </p:nvPicPr>
        <p:blipFill>
          <a:blip r:embed="rId2" cstate="print"/>
          <a:srcRect/>
          <a:stretch>
            <a:fillRect/>
          </a:stretch>
        </p:blipFill>
        <p:spPr bwMode="auto">
          <a:xfrm>
            <a:off x="3923928" y="173321"/>
            <a:ext cx="665305" cy="591383"/>
          </a:xfrm>
          <a:prstGeom prst="rect">
            <a:avLst/>
          </a:prstGeom>
          <a:noFill/>
        </p:spPr>
      </p:pic>
      <p:pic>
        <p:nvPicPr>
          <p:cNvPr id="1063" name="Picture 39" descr="C:\Users\razor\OneDrive\Desktop\Грец\окончательные\ВМФ2(01).png"/>
          <p:cNvPicPr>
            <a:picLocks noChangeAspect="1" noChangeArrowheads="1"/>
          </p:cNvPicPr>
          <p:nvPr/>
        </p:nvPicPr>
        <p:blipFill>
          <a:blip r:embed="rId3" cstate="print"/>
          <a:srcRect/>
          <a:stretch>
            <a:fillRect/>
          </a:stretch>
        </p:blipFill>
        <p:spPr bwMode="auto">
          <a:xfrm>
            <a:off x="5452938" y="2492896"/>
            <a:ext cx="703238" cy="623627"/>
          </a:xfrm>
          <a:prstGeom prst="rect">
            <a:avLst/>
          </a:prstGeom>
          <a:noFill/>
        </p:spPr>
      </p:pic>
      <p:pic>
        <p:nvPicPr>
          <p:cNvPr id="1064" name="Picture 40" descr="C:\Users\razor\OneDrive\Desktop\Грец\окончательные\ВМФ 3(01).png"/>
          <p:cNvPicPr>
            <a:picLocks noChangeAspect="1" noChangeArrowheads="1"/>
          </p:cNvPicPr>
          <p:nvPr/>
        </p:nvPicPr>
        <p:blipFill>
          <a:blip r:embed="rId4" cstate="print"/>
          <a:srcRect/>
          <a:stretch>
            <a:fillRect/>
          </a:stretch>
        </p:blipFill>
        <p:spPr bwMode="auto">
          <a:xfrm>
            <a:off x="2404135" y="2492896"/>
            <a:ext cx="655697" cy="648072"/>
          </a:xfrm>
          <a:prstGeom prst="rect">
            <a:avLst/>
          </a:prstGeom>
          <a:noFill/>
        </p:spPr>
      </p:pic>
      <p:pic>
        <p:nvPicPr>
          <p:cNvPr id="1065" name="Picture 41" descr="C:\Users\razor\OneDrive\Desktop\Грец\вмф 9.png"/>
          <p:cNvPicPr>
            <a:picLocks noChangeAspect="1" noChangeArrowheads="1"/>
          </p:cNvPicPr>
          <p:nvPr/>
        </p:nvPicPr>
        <p:blipFill>
          <a:blip r:embed="rId5" cstate="print"/>
          <a:srcRect/>
          <a:stretch>
            <a:fillRect/>
          </a:stretch>
        </p:blipFill>
        <p:spPr bwMode="auto">
          <a:xfrm>
            <a:off x="3219220" y="3789040"/>
            <a:ext cx="599011" cy="563356"/>
          </a:xfrm>
          <a:prstGeom prst="rect">
            <a:avLst/>
          </a:prstGeom>
          <a:noFill/>
        </p:spPr>
      </p:pic>
      <p:pic>
        <p:nvPicPr>
          <p:cNvPr id="1066" name="Picture 42" descr="C:\Users\razor\OneDrive\Desktop\Грец\окончательные\ВМФ 6(01).png"/>
          <p:cNvPicPr>
            <a:picLocks noChangeAspect="1" noChangeArrowheads="1"/>
          </p:cNvPicPr>
          <p:nvPr/>
        </p:nvPicPr>
        <p:blipFill>
          <a:blip r:embed="rId6" cstate="print"/>
          <a:srcRect/>
          <a:stretch>
            <a:fillRect/>
          </a:stretch>
        </p:blipFill>
        <p:spPr bwMode="auto">
          <a:xfrm>
            <a:off x="3895760" y="4797152"/>
            <a:ext cx="741586" cy="652596"/>
          </a:xfrm>
          <a:prstGeom prst="rect">
            <a:avLst/>
          </a:prstGeom>
          <a:noFill/>
        </p:spPr>
      </p:pic>
      <p:pic>
        <p:nvPicPr>
          <p:cNvPr id="1067" name="Picture 43" descr="C:\Users\razor\OneDrive\Desktop\Грец\окончательные\ВМФ 7.png"/>
          <p:cNvPicPr>
            <a:picLocks noChangeAspect="1" noChangeArrowheads="1"/>
          </p:cNvPicPr>
          <p:nvPr/>
        </p:nvPicPr>
        <p:blipFill>
          <a:blip r:embed="rId7" cstate="print"/>
          <a:srcRect/>
          <a:stretch>
            <a:fillRect/>
          </a:stretch>
        </p:blipFill>
        <p:spPr bwMode="auto">
          <a:xfrm>
            <a:off x="4932040" y="3789040"/>
            <a:ext cx="720080" cy="635364"/>
          </a:xfrm>
          <a:prstGeom prst="rect">
            <a:avLst/>
          </a:prstGeom>
          <a:noFill/>
        </p:spPr>
      </p:pic>
      <p:pic>
        <p:nvPicPr>
          <p:cNvPr id="1029" name="Picture 5" descr="C:\Users\it\Desktop\Грец\окончательные\ВМФ 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51920" y="5879710"/>
            <a:ext cx="845223" cy="7176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Users\it\Desktop\Грец\окончательные\ВМФ 4(0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23928" y="2373325"/>
            <a:ext cx="776182" cy="69563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Users\it\Desktop\Грец\окончательные\ВМФ 5(0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95936" y="1196752"/>
            <a:ext cx="569443" cy="576064"/>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26983" y="636657"/>
            <a:ext cx="101662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Клиринг с Германией</a:t>
            </a:r>
          </a:p>
        </p:txBody>
      </p:sp>
      <p:pic>
        <p:nvPicPr>
          <p:cNvPr id="51" name="Picture 3" descr="C:\Users\it\Desktop\Грец\ВВС1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237" y="15516"/>
            <a:ext cx="705842" cy="621141"/>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Соединительная линия уступом 26"/>
          <p:cNvCxnSpPr>
            <a:stCxn id="49" idx="3"/>
            <a:endCxn id="5" idx="1"/>
          </p:cNvCxnSpPr>
          <p:nvPr/>
        </p:nvCxnSpPr>
        <p:spPr>
          <a:xfrm>
            <a:off x="1043608" y="736685"/>
            <a:ext cx="2804308" cy="162163"/>
          </a:xfrm>
          <a:prstGeom prst="bentConnector3">
            <a:avLst/>
          </a:prstGeom>
          <a:ln w="28575">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7001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Прямая соединительная линия 139"/>
          <p:cNvCxnSpPr/>
          <p:nvPr/>
        </p:nvCxnSpPr>
        <p:spPr>
          <a:xfrm>
            <a:off x="1691680" y="4957137"/>
            <a:ext cx="648072"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35" name="Прямая соединительная линия 134"/>
          <p:cNvCxnSpPr/>
          <p:nvPr/>
        </p:nvCxnSpPr>
        <p:spPr>
          <a:xfrm>
            <a:off x="611560" y="4957137"/>
            <a:ext cx="792088"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 name="TextBox 6"/>
          <p:cNvSpPr txBox="1"/>
          <p:nvPr/>
        </p:nvSpPr>
        <p:spPr>
          <a:xfrm>
            <a:off x="4194465" y="1732746"/>
            <a:ext cx="66556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ВВС Греции</a:t>
            </a:r>
          </a:p>
        </p:txBody>
      </p:sp>
      <p:sp>
        <p:nvSpPr>
          <p:cNvPr id="86" name="TextBox 85"/>
          <p:cNvSpPr txBox="1"/>
          <p:nvPr/>
        </p:nvSpPr>
        <p:spPr>
          <a:xfrm>
            <a:off x="5101715" y="2273096"/>
            <a:ext cx="694421"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Инициатива</a:t>
            </a:r>
            <a:br>
              <a:rPr lang="ru-RU" sz="700" dirty="0" smtClean="0">
                <a:latin typeface="Times New Roman" pitchFamily="18" charset="0"/>
                <a:cs typeface="Times New Roman" pitchFamily="18" charset="0"/>
              </a:rPr>
            </a:br>
            <a:r>
              <a:rPr lang="ru-RU" sz="700" dirty="0" err="1" smtClean="0">
                <a:latin typeface="Times New Roman" pitchFamily="18" charset="0"/>
                <a:cs typeface="Times New Roman" pitchFamily="18" charset="0"/>
              </a:rPr>
              <a:t>Икономакоса</a:t>
            </a:r>
            <a:endParaRPr lang="ru-RU" sz="700" dirty="0" smtClean="0">
              <a:latin typeface="Times New Roman" pitchFamily="18" charset="0"/>
              <a:cs typeface="Times New Roman" pitchFamily="18" charset="0"/>
            </a:endParaRPr>
          </a:p>
        </p:txBody>
      </p:sp>
      <p:sp>
        <p:nvSpPr>
          <p:cNvPr id="87" name="TextBox 86"/>
          <p:cNvSpPr txBox="1"/>
          <p:nvPr/>
        </p:nvSpPr>
        <p:spPr>
          <a:xfrm>
            <a:off x="3110757" y="2273096"/>
            <a:ext cx="885179"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 пользу авиации,</a:t>
            </a:r>
            <a:br>
              <a:rPr lang="ru-RU" sz="700" dirty="0" smtClean="0">
                <a:latin typeface="Times New Roman" pitchFamily="18" charset="0"/>
                <a:cs typeface="Times New Roman" pitchFamily="18" charset="0"/>
              </a:rPr>
            </a:br>
            <a:r>
              <a:rPr lang="ru-RU" sz="700" dirty="0" smtClean="0">
                <a:latin typeface="Times New Roman" pitchFamily="18" charset="0"/>
                <a:cs typeface="Times New Roman" pitchFamily="18" charset="0"/>
              </a:rPr>
              <a:t>для авиации!</a:t>
            </a:r>
          </a:p>
        </p:txBody>
      </p:sp>
      <p:cxnSp>
        <p:nvCxnSpPr>
          <p:cNvPr id="89" name="Прямая соединительная линия 88"/>
          <p:cNvCxnSpPr/>
          <p:nvPr/>
        </p:nvCxnSpPr>
        <p:spPr>
          <a:xfrm>
            <a:off x="3779912" y="2004809"/>
            <a:ext cx="1440160"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6" name="Shape 95"/>
          <p:cNvCxnSpPr>
            <a:stCxn id="1030" idx="1"/>
            <a:endCxn id="1044" idx="0"/>
          </p:cNvCxnSpPr>
          <p:nvPr/>
        </p:nvCxnSpPr>
        <p:spPr>
          <a:xfrm rot="10800000" flipV="1">
            <a:off x="3563888" y="1388740"/>
            <a:ext cx="576064" cy="251439"/>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98" name="Shape 97"/>
          <p:cNvCxnSpPr>
            <a:stCxn id="1030" idx="3"/>
            <a:endCxn id="4" idx="0"/>
          </p:cNvCxnSpPr>
          <p:nvPr/>
        </p:nvCxnSpPr>
        <p:spPr>
          <a:xfrm>
            <a:off x="4860032" y="1388741"/>
            <a:ext cx="575668" cy="256821"/>
          </a:xfrm>
          <a:prstGeom prst="bentConnector2">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pic>
        <p:nvPicPr>
          <p:cNvPr id="1030" name="Picture 6" descr="C:\Users\razor\OneDrive\Desktop\Грец\ВВС1(02).png"/>
          <p:cNvPicPr>
            <a:picLocks noChangeAspect="1" noChangeArrowheads="1"/>
          </p:cNvPicPr>
          <p:nvPr/>
        </p:nvPicPr>
        <p:blipFill>
          <a:blip r:embed="rId2" cstate="print"/>
          <a:srcRect/>
          <a:stretch>
            <a:fillRect/>
          </a:stretch>
        </p:blipFill>
        <p:spPr bwMode="auto">
          <a:xfrm>
            <a:off x="4139952" y="1068705"/>
            <a:ext cx="720080" cy="640071"/>
          </a:xfrm>
          <a:prstGeom prst="rect">
            <a:avLst/>
          </a:prstGeom>
          <a:noFill/>
        </p:spPr>
      </p:pic>
      <p:sp>
        <p:nvSpPr>
          <p:cNvPr id="40" name="TextBox 39"/>
          <p:cNvSpPr txBox="1"/>
          <p:nvPr/>
        </p:nvSpPr>
        <p:spPr>
          <a:xfrm>
            <a:off x="1115616" y="3964994"/>
            <a:ext cx="712054"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Торги за небо</a:t>
            </a:r>
          </a:p>
        </p:txBody>
      </p:sp>
      <p:cxnSp>
        <p:nvCxnSpPr>
          <p:cNvPr id="5" name="Прямая со стрелкой 4"/>
          <p:cNvCxnSpPr>
            <a:stCxn id="87" idx="2"/>
            <a:endCxn id="1047" idx="0"/>
          </p:cNvCxnSpPr>
          <p:nvPr/>
        </p:nvCxnSpPr>
        <p:spPr>
          <a:xfrm flipH="1">
            <a:off x="3532213" y="2580873"/>
            <a:ext cx="21134" cy="72008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7164288" y="3877017"/>
            <a:ext cx="628698"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Наше небо!</a:t>
            </a:r>
          </a:p>
        </p:txBody>
      </p:sp>
      <p:sp>
        <p:nvSpPr>
          <p:cNvPr id="44" name="TextBox 43"/>
          <p:cNvSpPr txBox="1"/>
          <p:nvPr/>
        </p:nvSpPr>
        <p:spPr>
          <a:xfrm>
            <a:off x="5076056" y="5261138"/>
            <a:ext cx="853119"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Расширение КЕА</a:t>
            </a:r>
          </a:p>
        </p:txBody>
      </p:sp>
      <p:sp>
        <p:nvSpPr>
          <p:cNvPr id="48" name="TextBox 47"/>
          <p:cNvSpPr txBox="1"/>
          <p:nvPr/>
        </p:nvSpPr>
        <p:spPr>
          <a:xfrm>
            <a:off x="2967835" y="5245169"/>
            <a:ext cx="117211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Расширение </a:t>
            </a:r>
            <a:r>
              <a:rPr lang="en-US" sz="700" dirty="0" err="1" smtClean="0">
                <a:latin typeface="Times New Roman" pitchFamily="18" charset="0"/>
                <a:cs typeface="Times New Roman" pitchFamily="18" charset="0"/>
              </a:rPr>
              <a:t>Pyrtiodopioio</a:t>
            </a:r>
            <a:endParaRPr lang="ru-RU" sz="700" dirty="0" smtClean="0">
              <a:latin typeface="Times New Roman" pitchFamily="18" charset="0"/>
              <a:cs typeface="Times New Roman" pitchFamily="18" charset="0"/>
            </a:endParaRPr>
          </a:p>
        </p:txBody>
      </p:sp>
      <p:cxnSp>
        <p:nvCxnSpPr>
          <p:cNvPr id="54" name="Прямая со стрелкой 53"/>
          <p:cNvCxnSpPr>
            <a:stCxn id="86" idx="2"/>
            <a:endCxn id="3" idx="0"/>
          </p:cNvCxnSpPr>
          <p:nvPr/>
        </p:nvCxnSpPr>
        <p:spPr>
          <a:xfrm>
            <a:off x="5448926" y="2580873"/>
            <a:ext cx="16055" cy="6836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7" name="Соединительная линия уступом 56"/>
          <p:cNvCxnSpPr>
            <a:stCxn id="3" idx="3"/>
            <a:endCxn id="6" idx="1"/>
          </p:cNvCxnSpPr>
          <p:nvPr/>
        </p:nvCxnSpPr>
        <p:spPr>
          <a:xfrm>
            <a:off x="5853906" y="3606771"/>
            <a:ext cx="1238374" cy="387"/>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1047" idx="1"/>
            <a:endCxn id="1027" idx="3"/>
          </p:cNvCxnSpPr>
          <p:nvPr/>
        </p:nvCxnSpPr>
        <p:spPr>
          <a:xfrm rot="10800000">
            <a:off x="1810716" y="3637270"/>
            <a:ext cx="1329782" cy="8393"/>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pic>
        <p:nvPicPr>
          <p:cNvPr id="3" name="Picture 2" descr="C:\Users\razor\OneDrive\Desktop\Грец\Грец\ВВС9.png"/>
          <p:cNvPicPr>
            <a:picLocks noChangeAspect="1" noChangeArrowheads="1"/>
          </p:cNvPicPr>
          <p:nvPr/>
        </p:nvPicPr>
        <p:blipFill>
          <a:blip r:embed="rId3" cstate="print"/>
          <a:srcRect/>
          <a:stretch>
            <a:fillRect/>
          </a:stretch>
        </p:blipFill>
        <p:spPr bwMode="auto">
          <a:xfrm>
            <a:off x="5076056" y="3264517"/>
            <a:ext cx="777850" cy="684508"/>
          </a:xfrm>
          <a:prstGeom prst="rect">
            <a:avLst/>
          </a:prstGeom>
          <a:noFill/>
        </p:spPr>
      </p:pic>
      <p:sp>
        <p:nvSpPr>
          <p:cNvPr id="62" name="TextBox 61"/>
          <p:cNvSpPr txBox="1"/>
          <p:nvPr/>
        </p:nvSpPr>
        <p:spPr>
          <a:xfrm>
            <a:off x="5138457" y="3892986"/>
            <a:ext cx="72968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Фонд авиации</a:t>
            </a:r>
          </a:p>
        </p:txBody>
      </p:sp>
      <p:cxnSp>
        <p:nvCxnSpPr>
          <p:cNvPr id="69" name="Прямая со стрелкой 68"/>
          <p:cNvCxnSpPr>
            <a:stCxn id="62" idx="2"/>
          </p:cNvCxnSpPr>
          <p:nvPr/>
        </p:nvCxnSpPr>
        <p:spPr>
          <a:xfrm>
            <a:off x="5503301" y="4093041"/>
            <a:ext cx="4803" cy="5040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2969439" y="3964994"/>
            <a:ext cx="117051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Добровольный трудодень</a:t>
            </a:r>
          </a:p>
        </p:txBody>
      </p:sp>
      <p:cxnSp>
        <p:nvCxnSpPr>
          <p:cNvPr id="75" name="Прямая со стрелкой 74"/>
          <p:cNvCxnSpPr>
            <a:stCxn id="73" idx="2"/>
          </p:cNvCxnSpPr>
          <p:nvPr/>
        </p:nvCxnSpPr>
        <p:spPr>
          <a:xfrm>
            <a:off x="3554696" y="4165049"/>
            <a:ext cx="7530" cy="43204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1028" name="Picture 4" descr="C:\Users\razor\OneDrive\Desktop\Грец\Грец\ВВС4.png"/>
          <p:cNvPicPr>
            <a:picLocks noChangeAspect="1" noChangeArrowheads="1"/>
          </p:cNvPicPr>
          <p:nvPr/>
        </p:nvPicPr>
        <p:blipFill>
          <a:blip r:embed="rId4" cstate="print"/>
          <a:srcRect/>
          <a:stretch>
            <a:fillRect/>
          </a:stretch>
        </p:blipFill>
        <p:spPr bwMode="auto">
          <a:xfrm>
            <a:off x="4139952" y="2580873"/>
            <a:ext cx="736446" cy="648072"/>
          </a:xfrm>
          <a:prstGeom prst="rect">
            <a:avLst/>
          </a:prstGeom>
          <a:noFill/>
        </p:spPr>
      </p:pic>
      <p:sp>
        <p:nvSpPr>
          <p:cNvPr id="113" name="TextBox 112"/>
          <p:cNvSpPr txBox="1"/>
          <p:nvPr/>
        </p:nvSpPr>
        <p:spPr>
          <a:xfrm>
            <a:off x="4067944" y="3244914"/>
            <a:ext cx="864339"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Академия </a:t>
            </a:r>
            <a:r>
              <a:rPr lang="ru-RU" sz="700" dirty="0" err="1" smtClean="0">
                <a:latin typeface="Times New Roman" pitchFamily="18" charset="0"/>
                <a:cs typeface="Times New Roman" pitchFamily="18" charset="0"/>
              </a:rPr>
              <a:t>Икаров</a:t>
            </a:r>
            <a:endParaRPr lang="ru-RU" sz="700" dirty="0" smtClean="0">
              <a:latin typeface="Times New Roman" pitchFamily="18" charset="0"/>
              <a:cs typeface="Times New Roman" pitchFamily="18" charset="0"/>
            </a:endParaRPr>
          </a:p>
        </p:txBody>
      </p:sp>
      <p:sp>
        <p:nvSpPr>
          <p:cNvPr id="121" name="TextBox 120"/>
          <p:cNvSpPr txBox="1"/>
          <p:nvPr/>
        </p:nvSpPr>
        <p:spPr>
          <a:xfrm>
            <a:off x="137845" y="5261138"/>
            <a:ext cx="76174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ВВС Германии</a:t>
            </a:r>
          </a:p>
        </p:txBody>
      </p:sp>
      <p:sp>
        <p:nvSpPr>
          <p:cNvPr id="122" name="TextBox 121"/>
          <p:cNvSpPr txBox="1"/>
          <p:nvPr/>
        </p:nvSpPr>
        <p:spPr>
          <a:xfrm>
            <a:off x="971600" y="5261138"/>
            <a:ext cx="1026242"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ВВС Великобритании</a:t>
            </a:r>
          </a:p>
        </p:txBody>
      </p:sp>
      <p:sp>
        <p:nvSpPr>
          <p:cNvPr id="123" name="TextBox 122"/>
          <p:cNvSpPr txBox="1"/>
          <p:nvPr/>
        </p:nvSpPr>
        <p:spPr>
          <a:xfrm>
            <a:off x="2123728" y="5261138"/>
            <a:ext cx="69762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ВВС Польши</a:t>
            </a:r>
          </a:p>
        </p:txBody>
      </p:sp>
      <p:cxnSp>
        <p:nvCxnSpPr>
          <p:cNvPr id="124" name="Соединительная линия уступом 123"/>
          <p:cNvCxnSpPr>
            <a:stCxn id="40" idx="2"/>
            <a:endCxn id="1043" idx="0"/>
          </p:cNvCxnSpPr>
          <p:nvPr/>
        </p:nvCxnSpPr>
        <p:spPr>
          <a:xfrm rot="5400000">
            <a:off x="742941" y="3940403"/>
            <a:ext cx="504056" cy="953348"/>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28" name="Соединительная линия уступом 127"/>
          <p:cNvCxnSpPr>
            <a:stCxn id="40" idx="2"/>
            <a:endCxn id="1041" idx="0"/>
          </p:cNvCxnSpPr>
          <p:nvPr/>
        </p:nvCxnSpPr>
        <p:spPr>
          <a:xfrm rot="5400000">
            <a:off x="1207930" y="4405392"/>
            <a:ext cx="504056" cy="23371"/>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31" name="Соединительная линия уступом 130"/>
          <p:cNvCxnSpPr>
            <a:stCxn id="40" idx="2"/>
            <a:endCxn id="1042" idx="0"/>
          </p:cNvCxnSpPr>
          <p:nvPr/>
        </p:nvCxnSpPr>
        <p:spPr>
          <a:xfrm rot="16200000" flipH="1">
            <a:off x="1713083" y="3923609"/>
            <a:ext cx="504056" cy="986936"/>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sp>
        <p:nvSpPr>
          <p:cNvPr id="142" name="TextBox 141"/>
          <p:cNvSpPr txBox="1"/>
          <p:nvPr/>
        </p:nvSpPr>
        <p:spPr>
          <a:xfrm>
            <a:off x="6088721" y="5261138"/>
            <a:ext cx="907621"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Проект «</a:t>
            </a:r>
            <a:r>
              <a:rPr lang="ru-RU" sz="700" dirty="0" err="1" smtClean="0">
                <a:latin typeface="Times New Roman" pitchFamily="18" charset="0"/>
                <a:cs typeface="Times New Roman" pitchFamily="18" charset="0"/>
              </a:rPr>
              <a:t>Хелид</a:t>
            </a:r>
            <a:r>
              <a:rPr lang="el-GR" sz="700" dirty="0" smtClean="0">
                <a:latin typeface="Times New Roman" pitchFamily="18" charset="0"/>
                <a:cs typeface="Times New Roman" pitchFamily="18" charset="0"/>
              </a:rPr>
              <a:t>ό</a:t>
            </a:r>
            <a:r>
              <a:rPr lang="ru-RU" sz="700" dirty="0" err="1" smtClean="0">
                <a:latin typeface="Times New Roman" pitchFamily="18" charset="0"/>
                <a:cs typeface="Times New Roman" pitchFamily="18" charset="0"/>
              </a:rPr>
              <a:t>н</a:t>
            </a:r>
            <a:r>
              <a:rPr lang="ru-RU" sz="700" dirty="0" smtClean="0">
                <a:latin typeface="Times New Roman" pitchFamily="18" charset="0"/>
                <a:cs typeface="Times New Roman" pitchFamily="18" charset="0"/>
              </a:rPr>
              <a:t>»</a:t>
            </a:r>
          </a:p>
        </p:txBody>
      </p:sp>
      <p:pic>
        <p:nvPicPr>
          <p:cNvPr id="1034" name="Picture 10" descr="C:\Users\razor\OneDrive\Desktop\Грец\Грец\ВВС14.png"/>
          <p:cNvPicPr>
            <a:picLocks noChangeAspect="1" noChangeArrowheads="1"/>
          </p:cNvPicPr>
          <p:nvPr/>
        </p:nvPicPr>
        <p:blipFill>
          <a:blip r:embed="rId5" cstate="print"/>
          <a:srcRect/>
          <a:stretch>
            <a:fillRect/>
          </a:stretch>
        </p:blipFill>
        <p:spPr bwMode="auto">
          <a:xfrm>
            <a:off x="6156176" y="4597097"/>
            <a:ext cx="734365" cy="600844"/>
          </a:xfrm>
          <a:prstGeom prst="rect">
            <a:avLst/>
          </a:prstGeom>
          <a:noFill/>
        </p:spPr>
      </p:pic>
      <p:pic>
        <p:nvPicPr>
          <p:cNvPr id="1035" name="Picture 11" descr="C:\Users\razor\OneDrive\Desktop\Грец\Грец\ВВС15.png"/>
          <p:cNvPicPr>
            <a:picLocks noChangeAspect="1" noChangeArrowheads="1"/>
          </p:cNvPicPr>
          <p:nvPr/>
        </p:nvPicPr>
        <p:blipFill>
          <a:blip r:embed="rId6" cstate="print"/>
          <a:srcRect/>
          <a:stretch>
            <a:fillRect/>
          </a:stretch>
        </p:blipFill>
        <p:spPr bwMode="auto">
          <a:xfrm>
            <a:off x="7164288" y="4584005"/>
            <a:ext cx="720080" cy="589156"/>
          </a:xfrm>
          <a:prstGeom prst="rect">
            <a:avLst/>
          </a:prstGeom>
          <a:noFill/>
        </p:spPr>
      </p:pic>
      <p:sp>
        <p:nvSpPr>
          <p:cNvPr id="143" name="TextBox 142"/>
          <p:cNvSpPr txBox="1"/>
          <p:nvPr/>
        </p:nvSpPr>
        <p:spPr>
          <a:xfrm>
            <a:off x="7147457" y="5261138"/>
            <a:ext cx="80182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Подбор калибра</a:t>
            </a:r>
          </a:p>
        </p:txBody>
      </p:sp>
      <p:cxnSp>
        <p:nvCxnSpPr>
          <p:cNvPr id="144" name="Соединительная линия уступом 143"/>
          <p:cNvCxnSpPr>
            <a:stCxn id="43" idx="2"/>
            <a:endCxn id="1034" idx="0"/>
          </p:cNvCxnSpPr>
          <p:nvPr/>
        </p:nvCxnSpPr>
        <p:spPr>
          <a:xfrm rot="5400000">
            <a:off x="6740986" y="3859445"/>
            <a:ext cx="520025" cy="955278"/>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47" name="Соединительная линия уступом 146"/>
          <p:cNvCxnSpPr>
            <a:stCxn id="43" idx="2"/>
            <a:endCxn id="1035" idx="0"/>
          </p:cNvCxnSpPr>
          <p:nvPr/>
        </p:nvCxnSpPr>
        <p:spPr>
          <a:xfrm rot="16200000" flipH="1">
            <a:off x="7248016" y="4307692"/>
            <a:ext cx="506933" cy="45691"/>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52" name="Соединительная линия уступом 151"/>
          <p:cNvCxnSpPr>
            <a:stCxn id="43" idx="2"/>
            <a:endCxn id="1037" idx="0"/>
          </p:cNvCxnSpPr>
          <p:nvPr/>
        </p:nvCxnSpPr>
        <p:spPr>
          <a:xfrm rot="16200000" flipH="1">
            <a:off x="7750171" y="3805537"/>
            <a:ext cx="520025" cy="1063093"/>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58" name="Соединительная линия уступом 157"/>
          <p:cNvCxnSpPr>
            <a:stCxn id="48" idx="2"/>
            <a:endCxn id="1039" idx="0"/>
          </p:cNvCxnSpPr>
          <p:nvPr/>
        </p:nvCxnSpPr>
        <p:spPr>
          <a:xfrm rot="16200000" flipH="1">
            <a:off x="3761474" y="5237644"/>
            <a:ext cx="520025" cy="935184"/>
          </a:xfrm>
          <a:prstGeom prst="bentConnector3">
            <a:avLst>
              <a:gd name="adj1" fmla="val 50000"/>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0" name="Соединительная линия уступом 159"/>
          <p:cNvCxnSpPr>
            <a:stCxn id="44" idx="2"/>
            <a:endCxn id="1039" idx="0"/>
          </p:cNvCxnSpPr>
          <p:nvPr/>
        </p:nvCxnSpPr>
        <p:spPr>
          <a:xfrm rot="5400000">
            <a:off x="4743819" y="5206452"/>
            <a:ext cx="504056" cy="1013538"/>
          </a:xfrm>
          <a:prstGeom prst="bentConnector3">
            <a:avLst>
              <a:gd name="adj1" fmla="val 50000"/>
            </a:avLst>
          </a:prstGeom>
          <a:ln w="28575">
            <a:prstDash val="dash"/>
            <a:tailEnd type="arrow"/>
          </a:ln>
        </p:spPr>
        <p:style>
          <a:lnRef idx="1">
            <a:schemeClr val="accent2"/>
          </a:lnRef>
          <a:fillRef idx="0">
            <a:schemeClr val="accent2"/>
          </a:fillRef>
          <a:effectRef idx="0">
            <a:schemeClr val="accent2"/>
          </a:effectRef>
          <a:fontRef idx="minor">
            <a:schemeClr val="tx1"/>
          </a:fontRef>
        </p:style>
      </p:cxnSp>
      <p:pic>
        <p:nvPicPr>
          <p:cNvPr id="1037" name="Picture 13" descr="C:\Users\razor\OneDrive\Desktop\Грец\Грец\ВВС16.png"/>
          <p:cNvPicPr>
            <a:picLocks noChangeAspect="1" noChangeArrowheads="1"/>
          </p:cNvPicPr>
          <p:nvPr/>
        </p:nvPicPr>
        <p:blipFill>
          <a:blip r:embed="rId7" cstate="print"/>
          <a:srcRect/>
          <a:stretch>
            <a:fillRect/>
          </a:stretch>
        </p:blipFill>
        <p:spPr bwMode="auto">
          <a:xfrm>
            <a:off x="8172400" y="4597097"/>
            <a:ext cx="738659" cy="604358"/>
          </a:xfrm>
          <a:prstGeom prst="rect">
            <a:avLst/>
          </a:prstGeom>
          <a:noFill/>
        </p:spPr>
      </p:pic>
      <p:sp>
        <p:nvSpPr>
          <p:cNvPr id="161" name="TextBox 160"/>
          <p:cNvSpPr txBox="1"/>
          <p:nvPr/>
        </p:nvSpPr>
        <p:spPr>
          <a:xfrm>
            <a:off x="8100392" y="5261138"/>
            <a:ext cx="869149"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Мужицкий дождь</a:t>
            </a:r>
          </a:p>
        </p:txBody>
      </p:sp>
      <p:pic>
        <p:nvPicPr>
          <p:cNvPr id="1038" name="Picture 14" descr="C:\Users\razor\OneDrive\Desktop\Грец\Грец\ВВС17.png"/>
          <p:cNvPicPr>
            <a:picLocks noChangeAspect="1" noChangeArrowheads="1"/>
          </p:cNvPicPr>
          <p:nvPr/>
        </p:nvPicPr>
        <p:blipFill>
          <a:blip r:embed="rId8" cstate="print"/>
          <a:srcRect/>
          <a:stretch>
            <a:fillRect/>
          </a:stretch>
        </p:blipFill>
        <p:spPr bwMode="auto">
          <a:xfrm>
            <a:off x="4139952" y="4165714"/>
            <a:ext cx="729357" cy="647407"/>
          </a:xfrm>
          <a:prstGeom prst="rect">
            <a:avLst/>
          </a:prstGeom>
          <a:noFill/>
        </p:spPr>
      </p:pic>
      <p:sp>
        <p:nvSpPr>
          <p:cNvPr id="163" name="TextBox 162"/>
          <p:cNvSpPr txBox="1"/>
          <p:nvPr/>
        </p:nvSpPr>
        <p:spPr>
          <a:xfrm>
            <a:off x="4067944" y="4813121"/>
            <a:ext cx="79701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13-я эскадрилья</a:t>
            </a:r>
          </a:p>
        </p:txBody>
      </p:sp>
      <p:pic>
        <p:nvPicPr>
          <p:cNvPr id="1039" name="Picture 15" descr="C:\Users\razor\OneDrive\Desktop\Грец\Грец\ВВС18.png"/>
          <p:cNvPicPr>
            <a:picLocks noChangeAspect="1" noChangeArrowheads="1"/>
          </p:cNvPicPr>
          <p:nvPr/>
        </p:nvPicPr>
        <p:blipFill>
          <a:blip r:embed="rId9" cstate="print"/>
          <a:srcRect/>
          <a:stretch>
            <a:fillRect/>
          </a:stretch>
        </p:blipFill>
        <p:spPr bwMode="auto">
          <a:xfrm>
            <a:off x="4139952" y="5965249"/>
            <a:ext cx="698252" cy="627642"/>
          </a:xfrm>
          <a:prstGeom prst="rect">
            <a:avLst/>
          </a:prstGeom>
          <a:noFill/>
        </p:spPr>
      </p:pic>
      <p:sp>
        <p:nvSpPr>
          <p:cNvPr id="164" name="TextBox 163"/>
          <p:cNvSpPr txBox="1"/>
          <p:nvPr/>
        </p:nvSpPr>
        <p:spPr>
          <a:xfrm>
            <a:off x="4061161" y="6613321"/>
            <a:ext cx="94288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Воздушная паутина</a:t>
            </a:r>
          </a:p>
        </p:txBody>
      </p:sp>
      <p:cxnSp>
        <p:nvCxnSpPr>
          <p:cNvPr id="165" name="Прямая со стрелкой 164"/>
          <p:cNvCxnSpPr>
            <a:stCxn id="7" idx="2"/>
            <a:endCxn id="1028" idx="0"/>
          </p:cNvCxnSpPr>
          <p:nvPr/>
        </p:nvCxnSpPr>
        <p:spPr>
          <a:xfrm flipH="1">
            <a:off x="4508175" y="1932801"/>
            <a:ext cx="19074" cy="64807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8" name="Прямая со стрелкой 167"/>
          <p:cNvCxnSpPr>
            <a:stCxn id="113" idx="2"/>
            <a:endCxn id="1038" idx="0"/>
          </p:cNvCxnSpPr>
          <p:nvPr/>
        </p:nvCxnSpPr>
        <p:spPr>
          <a:xfrm>
            <a:off x="4500114" y="3444969"/>
            <a:ext cx="4517" cy="72074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1" name="Прямая со стрелкой 170"/>
          <p:cNvCxnSpPr>
            <a:stCxn id="163" idx="2"/>
            <a:endCxn id="1039" idx="0"/>
          </p:cNvCxnSpPr>
          <p:nvPr/>
        </p:nvCxnSpPr>
        <p:spPr>
          <a:xfrm>
            <a:off x="4466451" y="5013176"/>
            <a:ext cx="22627" cy="95207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1041" name="Picture 17" descr="C:\Users\razor\OneDrive\Desktop\Грец\Грец\ВВС11.png"/>
          <p:cNvPicPr>
            <a:picLocks noChangeAspect="1" noChangeArrowheads="1"/>
          </p:cNvPicPr>
          <p:nvPr/>
        </p:nvPicPr>
        <p:blipFill>
          <a:blip r:embed="rId10" cstate="print"/>
          <a:srcRect/>
          <a:stretch>
            <a:fillRect/>
          </a:stretch>
        </p:blipFill>
        <p:spPr bwMode="auto">
          <a:xfrm>
            <a:off x="1115616" y="4669105"/>
            <a:ext cx="665311" cy="553259"/>
          </a:xfrm>
          <a:prstGeom prst="rect">
            <a:avLst/>
          </a:prstGeom>
          <a:noFill/>
        </p:spPr>
      </p:pic>
      <p:pic>
        <p:nvPicPr>
          <p:cNvPr id="1042" name="Picture 18" descr="C:\Users\razor\OneDrive\Desktop\Грец\Грец\ВВС12.png"/>
          <p:cNvPicPr>
            <a:picLocks noChangeAspect="1" noChangeArrowheads="1"/>
          </p:cNvPicPr>
          <p:nvPr/>
        </p:nvPicPr>
        <p:blipFill>
          <a:blip r:embed="rId11" cstate="print"/>
          <a:srcRect/>
          <a:stretch>
            <a:fillRect/>
          </a:stretch>
        </p:blipFill>
        <p:spPr bwMode="auto">
          <a:xfrm>
            <a:off x="2123728" y="4669105"/>
            <a:ext cx="669702" cy="556910"/>
          </a:xfrm>
          <a:prstGeom prst="rect">
            <a:avLst/>
          </a:prstGeom>
          <a:noFill/>
        </p:spPr>
      </p:pic>
      <p:pic>
        <p:nvPicPr>
          <p:cNvPr id="1043" name="Picture 19" descr="C:\Users\razor\OneDrive\Desktop\Грец\Грец\ВВС13.png"/>
          <p:cNvPicPr>
            <a:picLocks noChangeAspect="1" noChangeArrowheads="1"/>
          </p:cNvPicPr>
          <p:nvPr/>
        </p:nvPicPr>
        <p:blipFill>
          <a:blip r:embed="rId12" cstate="print"/>
          <a:srcRect/>
          <a:stretch>
            <a:fillRect/>
          </a:stretch>
        </p:blipFill>
        <p:spPr bwMode="auto">
          <a:xfrm>
            <a:off x="179512" y="4669105"/>
            <a:ext cx="677565" cy="563448"/>
          </a:xfrm>
          <a:prstGeom prst="rect">
            <a:avLst/>
          </a:prstGeom>
          <a:noFill/>
        </p:spPr>
      </p:pic>
      <p:pic>
        <p:nvPicPr>
          <p:cNvPr id="1044" name="Picture 20" descr="C:\Users\razor\OneDrive\Desktop\Грец\Грец\окончательные\ВВС2.png"/>
          <p:cNvPicPr>
            <a:picLocks noChangeAspect="1" noChangeArrowheads="1"/>
          </p:cNvPicPr>
          <p:nvPr/>
        </p:nvPicPr>
        <p:blipFill>
          <a:blip r:embed="rId13" cstate="print"/>
          <a:srcRect/>
          <a:stretch>
            <a:fillRect/>
          </a:stretch>
        </p:blipFill>
        <p:spPr bwMode="auto">
          <a:xfrm>
            <a:off x="3203848" y="1640180"/>
            <a:ext cx="720080" cy="720080"/>
          </a:xfrm>
          <a:prstGeom prst="rect">
            <a:avLst/>
          </a:prstGeom>
          <a:noFill/>
        </p:spPr>
      </p:pic>
      <p:pic>
        <p:nvPicPr>
          <p:cNvPr id="1047" name="Picture 23" descr="C:\Users\razor\OneDrive\Desktop\Грец\Грец\ВВС10.png"/>
          <p:cNvPicPr>
            <a:picLocks noChangeAspect="1" noChangeArrowheads="1"/>
          </p:cNvPicPr>
          <p:nvPr/>
        </p:nvPicPr>
        <p:blipFill>
          <a:blip r:embed="rId14" cstate="print"/>
          <a:srcRect/>
          <a:stretch>
            <a:fillRect/>
          </a:stretch>
        </p:blipFill>
        <p:spPr bwMode="auto">
          <a:xfrm>
            <a:off x="3140498" y="3300953"/>
            <a:ext cx="783430" cy="689418"/>
          </a:xfrm>
          <a:prstGeom prst="rect">
            <a:avLst/>
          </a:prstGeom>
          <a:noFill/>
        </p:spPr>
      </p:pic>
      <p:pic>
        <p:nvPicPr>
          <p:cNvPr id="1048" name="Picture 24" descr="C:\Users\razor\OneDrive\Desktop\Грец\Грец\ВВС81.png"/>
          <p:cNvPicPr>
            <a:picLocks noChangeAspect="1" noChangeArrowheads="1"/>
          </p:cNvPicPr>
          <p:nvPr/>
        </p:nvPicPr>
        <p:blipFill>
          <a:blip r:embed="rId15" cstate="print"/>
          <a:srcRect/>
          <a:stretch>
            <a:fillRect/>
          </a:stretch>
        </p:blipFill>
        <p:spPr bwMode="auto">
          <a:xfrm>
            <a:off x="3168303" y="4597097"/>
            <a:ext cx="755625" cy="664950"/>
          </a:xfrm>
          <a:prstGeom prst="rect">
            <a:avLst/>
          </a:prstGeom>
          <a:noFill/>
        </p:spPr>
      </p:pic>
      <p:pic>
        <p:nvPicPr>
          <p:cNvPr id="1049" name="Picture 25" descr="C:\Users\razor\OneDrive\Desktop\Грец\Грец\ВВС7.png"/>
          <p:cNvPicPr>
            <a:picLocks noChangeAspect="1" noChangeArrowheads="1"/>
          </p:cNvPicPr>
          <p:nvPr/>
        </p:nvPicPr>
        <p:blipFill>
          <a:blip r:embed="rId16" cstate="print"/>
          <a:srcRect/>
          <a:stretch>
            <a:fillRect/>
          </a:stretch>
        </p:blipFill>
        <p:spPr bwMode="auto">
          <a:xfrm>
            <a:off x="5148064" y="4584413"/>
            <a:ext cx="750859" cy="660756"/>
          </a:xfrm>
          <a:prstGeom prst="rect">
            <a:avLst/>
          </a:prstGeom>
          <a:noFill/>
        </p:spPr>
      </p:pic>
      <p:pic>
        <p:nvPicPr>
          <p:cNvPr id="4" name="Picture 2" descr="C:\Users\razor\OneDrive\Desktop\Грец\Грец\ВВС3.png"/>
          <p:cNvPicPr>
            <a:picLocks noChangeAspect="1" noChangeArrowheads="1"/>
          </p:cNvPicPr>
          <p:nvPr/>
        </p:nvPicPr>
        <p:blipFill>
          <a:blip r:embed="rId17" cstate="print"/>
          <a:srcRect/>
          <a:stretch>
            <a:fillRect/>
          </a:stretch>
        </p:blipFill>
        <p:spPr bwMode="auto">
          <a:xfrm>
            <a:off x="5076056" y="1645562"/>
            <a:ext cx="719287" cy="719287"/>
          </a:xfrm>
          <a:prstGeom prst="rect">
            <a:avLst/>
          </a:prstGeom>
          <a:noFill/>
        </p:spPr>
      </p:pic>
      <p:sp>
        <p:nvSpPr>
          <p:cNvPr id="63" name="TextBox 62"/>
          <p:cNvSpPr txBox="1"/>
          <p:nvPr/>
        </p:nvSpPr>
        <p:spPr>
          <a:xfrm>
            <a:off x="3988817" y="611628"/>
            <a:ext cx="101662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Клиринг с Германией</a:t>
            </a:r>
          </a:p>
        </p:txBody>
      </p:sp>
      <p:pic>
        <p:nvPicPr>
          <p:cNvPr id="64" name="Picture 3" descr="C:\Users\it\Desktop\Грец\ВВС10.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7071" y="-9513"/>
            <a:ext cx="705842" cy="62114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Соединительная линия уступом 7"/>
          <p:cNvCxnSpPr>
            <a:stCxn id="63" idx="2"/>
            <a:endCxn id="1030" idx="0"/>
          </p:cNvCxnSpPr>
          <p:nvPr/>
        </p:nvCxnSpPr>
        <p:spPr>
          <a:xfrm rot="16200000" flipH="1">
            <a:off x="4370050" y="938763"/>
            <a:ext cx="257022" cy="2862"/>
          </a:xfrm>
          <a:prstGeom prst="bentConnector3">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Соединительная линия уступом 9"/>
          <p:cNvCxnSpPr>
            <a:stCxn id="63" idx="2"/>
          </p:cNvCxnSpPr>
          <p:nvPr/>
        </p:nvCxnSpPr>
        <p:spPr>
          <a:xfrm rot="5400000">
            <a:off x="2166054" y="-1390883"/>
            <a:ext cx="128511" cy="4533642"/>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Соединительная линия уступом 13"/>
          <p:cNvCxnSpPr>
            <a:stCxn id="63" idx="2"/>
          </p:cNvCxnSpPr>
          <p:nvPr/>
        </p:nvCxnSpPr>
        <p:spPr>
          <a:xfrm rot="16200000" flipH="1">
            <a:off x="6756310" y="-1447497"/>
            <a:ext cx="128511" cy="4646870"/>
          </a:xfrm>
          <a:prstGeom prst="bentConnector2">
            <a:avLst/>
          </a:prstGeom>
          <a:ln w="28575">
            <a:tailEnd type="arrow"/>
          </a:ln>
        </p:spPr>
        <p:style>
          <a:lnRef idx="1">
            <a:schemeClr val="dk1"/>
          </a:lnRef>
          <a:fillRef idx="0">
            <a:schemeClr val="dk1"/>
          </a:fillRef>
          <a:effectRef idx="0">
            <a:schemeClr val="dk1"/>
          </a:effectRef>
          <a:fontRef idx="minor">
            <a:schemeClr val="tx1"/>
          </a:fontRef>
        </p:style>
      </p:cxnSp>
      <p:pic>
        <p:nvPicPr>
          <p:cNvPr id="6" name="Picture 2" descr="C:\Users\it\Desktop\Грец\ВВС6.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92280" y="3293342"/>
            <a:ext cx="737468" cy="62763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t\Desktop\Грец\ВВС5.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5616" y="3341481"/>
            <a:ext cx="695100" cy="59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1960" y="1340496"/>
            <a:ext cx="606256"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ВС Греции</a:t>
            </a:r>
          </a:p>
        </p:txBody>
      </p:sp>
      <p:pic>
        <p:nvPicPr>
          <p:cNvPr id="1026" name="Picture 2" descr="C:\Users\razor\OneDrive\Desktop\Грец\ВС 1.png"/>
          <p:cNvPicPr>
            <a:picLocks noChangeAspect="1" noChangeArrowheads="1"/>
          </p:cNvPicPr>
          <p:nvPr/>
        </p:nvPicPr>
        <p:blipFill>
          <a:blip r:embed="rId2" cstate="print"/>
          <a:srcRect/>
          <a:stretch>
            <a:fillRect/>
          </a:stretch>
        </p:blipFill>
        <p:spPr bwMode="auto">
          <a:xfrm>
            <a:off x="4179714" y="737073"/>
            <a:ext cx="680318" cy="604727"/>
          </a:xfrm>
          <a:prstGeom prst="rect">
            <a:avLst/>
          </a:prstGeom>
          <a:noFill/>
        </p:spPr>
      </p:pic>
      <p:sp>
        <p:nvSpPr>
          <p:cNvPr id="8" name="TextBox 7"/>
          <p:cNvSpPr txBox="1"/>
          <p:nvPr/>
        </p:nvSpPr>
        <p:spPr>
          <a:xfrm>
            <a:off x="2540470" y="2617167"/>
            <a:ext cx="1239442"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Перевооружение греческой</a:t>
            </a:r>
            <a:br>
              <a:rPr lang="ru-RU" sz="700" dirty="0" smtClean="0">
                <a:latin typeface="Times New Roman" pitchFamily="18" charset="0"/>
                <a:cs typeface="Times New Roman" pitchFamily="18" charset="0"/>
              </a:rPr>
            </a:br>
            <a:r>
              <a:rPr lang="ru-RU" sz="700" dirty="0" smtClean="0">
                <a:latin typeface="Times New Roman" pitchFamily="18" charset="0"/>
                <a:cs typeface="Times New Roman" pitchFamily="18" charset="0"/>
              </a:rPr>
              <a:t>артиллерии</a:t>
            </a:r>
          </a:p>
        </p:txBody>
      </p:sp>
      <p:sp>
        <p:nvSpPr>
          <p:cNvPr id="12" name="TextBox 11"/>
          <p:cNvSpPr txBox="1"/>
          <p:nvPr/>
        </p:nvSpPr>
        <p:spPr>
          <a:xfrm>
            <a:off x="2543929" y="5101153"/>
            <a:ext cx="1091967"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a:latin typeface="Times New Roman" pitchFamily="18" charset="0"/>
                <a:cs typeface="Times New Roman" pitchFamily="18" charset="0"/>
              </a:rPr>
              <a:t>Б</a:t>
            </a:r>
            <a:r>
              <a:rPr lang="ru-RU" sz="700" dirty="0" smtClean="0">
                <a:latin typeface="Times New Roman" pitchFamily="18" charset="0"/>
                <a:cs typeface="Times New Roman" pitchFamily="18" charset="0"/>
              </a:rPr>
              <a:t>атарея «Предвиденье»</a:t>
            </a:r>
          </a:p>
        </p:txBody>
      </p:sp>
      <p:sp>
        <p:nvSpPr>
          <p:cNvPr id="13" name="TextBox 12"/>
          <p:cNvSpPr txBox="1"/>
          <p:nvPr/>
        </p:nvSpPr>
        <p:spPr>
          <a:xfrm>
            <a:off x="2555777" y="3745149"/>
            <a:ext cx="1122422"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8-я горно-стрелковая</a:t>
            </a:r>
            <a:br>
              <a:rPr lang="ru-RU" sz="700" dirty="0" smtClean="0">
                <a:latin typeface="Times New Roman" pitchFamily="18" charset="0"/>
                <a:cs typeface="Times New Roman" pitchFamily="18" charset="0"/>
              </a:rPr>
            </a:br>
            <a:r>
              <a:rPr lang="ru-RU" sz="700" dirty="0" smtClean="0">
                <a:latin typeface="Times New Roman" pitchFamily="18" charset="0"/>
                <a:cs typeface="Times New Roman" pitchFamily="18" charset="0"/>
              </a:rPr>
              <a:t>артиллерийская дивизия</a:t>
            </a:r>
          </a:p>
        </p:txBody>
      </p:sp>
      <p:pic>
        <p:nvPicPr>
          <p:cNvPr id="2" name="Picture 2" descr="C:\Users\it\Desktop\Грец\ВС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4452418"/>
            <a:ext cx="793212" cy="6497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484057" y="3765446"/>
            <a:ext cx="1149674"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Механизированный полк</a:t>
            </a:r>
            <a:br>
              <a:rPr lang="ru-RU" sz="700" dirty="0" smtClean="0">
                <a:latin typeface="Times New Roman" pitchFamily="18" charset="0"/>
                <a:cs typeface="Times New Roman" pitchFamily="18" charset="0"/>
              </a:rPr>
            </a:br>
            <a:r>
              <a:rPr lang="ru-RU" sz="700" dirty="0" err="1" smtClean="0">
                <a:latin typeface="Times New Roman" pitchFamily="18" charset="0"/>
                <a:cs typeface="Times New Roman" pitchFamily="18" charset="0"/>
              </a:rPr>
              <a:t>Янницы</a:t>
            </a:r>
            <a:endParaRPr lang="ru-RU" sz="700" dirty="0" smtClean="0">
              <a:latin typeface="Times New Roman" pitchFamily="18" charset="0"/>
              <a:cs typeface="Times New Roman" pitchFamily="18" charset="0"/>
            </a:endParaRPr>
          </a:p>
        </p:txBody>
      </p:sp>
      <p:sp>
        <p:nvSpPr>
          <p:cNvPr id="11" name="TextBox 10"/>
          <p:cNvSpPr txBox="1"/>
          <p:nvPr/>
        </p:nvSpPr>
        <p:spPr>
          <a:xfrm>
            <a:off x="5501651" y="2634160"/>
            <a:ext cx="978153"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Греческая кавалерия</a:t>
            </a:r>
          </a:p>
        </p:txBody>
      </p:sp>
      <p:sp>
        <p:nvSpPr>
          <p:cNvPr id="14" name="TextBox 13"/>
          <p:cNvSpPr txBox="1"/>
          <p:nvPr/>
        </p:nvSpPr>
        <p:spPr>
          <a:xfrm>
            <a:off x="5580112" y="5101153"/>
            <a:ext cx="1040670"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Спартанское наследие</a:t>
            </a:r>
          </a:p>
        </p:txBody>
      </p:sp>
      <p:cxnSp>
        <p:nvCxnSpPr>
          <p:cNvPr id="6" name="Соединительная линия уступом 5"/>
          <p:cNvCxnSpPr>
            <a:stCxn id="4" idx="2"/>
            <a:endCxn id="21" idx="0"/>
          </p:cNvCxnSpPr>
          <p:nvPr/>
        </p:nvCxnSpPr>
        <p:spPr>
          <a:xfrm rot="5400000">
            <a:off x="3609908" y="1080183"/>
            <a:ext cx="444812" cy="1365549"/>
          </a:xfrm>
          <a:prstGeom prst="bentConnector3">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Соединительная линия уступом 15"/>
          <p:cNvCxnSpPr>
            <a:stCxn id="8" idx="2"/>
            <a:endCxn id="1032" idx="0"/>
          </p:cNvCxnSpPr>
          <p:nvPr/>
        </p:nvCxnSpPr>
        <p:spPr>
          <a:xfrm rot="5400000">
            <a:off x="3028906" y="3026675"/>
            <a:ext cx="233017" cy="29554"/>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19" name="Соединительная линия уступом 18"/>
          <p:cNvCxnSpPr>
            <a:stCxn id="13" idx="2"/>
            <a:endCxn id="2" idx="0"/>
          </p:cNvCxnSpPr>
          <p:nvPr/>
        </p:nvCxnSpPr>
        <p:spPr>
          <a:xfrm rot="5400000">
            <a:off x="2906947" y="4242377"/>
            <a:ext cx="399492" cy="20590"/>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pic>
        <p:nvPicPr>
          <p:cNvPr id="20" name="Picture 2" descr="C:\Users\it\Desktop\Грец\ВС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6939" y="4457859"/>
            <a:ext cx="737269" cy="6487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C:\Users\it\Desktop\Грец\ВС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1800" y="1985363"/>
            <a:ext cx="755477" cy="6520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razor\OneDrive\Desktop\Грец\ВС6.png"/>
          <p:cNvPicPr>
            <a:picLocks noChangeAspect="1" noChangeArrowheads="1"/>
          </p:cNvPicPr>
          <p:nvPr/>
        </p:nvPicPr>
        <p:blipFill>
          <a:blip r:embed="rId6" cstate="print"/>
          <a:srcRect/>
          <a:stretch>
            <a:fillRect/>
          </a:stretch>
        </p:blipFill>
        <p:spPr bwMode="auto">
          <a:xfrm>
            <a:off x="5652120" y="1997373"/>
            <a:ext cx="642413" cy="656532"/>
          </a:xfrm>
          <a:prstGeom prst="rect">
            <a:avLst/>
          </a:prstGeom>
          <a:noFill/>
        </p:spPr>
      </p:pic>
      <p:pic>
        <p:nvPicPr>
          <p:cNvPr id="1028" name="Picture 4" descr="C:\Users\razor\OneDrive\Desktop\Грец\ВС7(01).png"/>
          <p:cNvPicPr>
            <a:picLocks noChangeAspect="1" noChangeArrowheads="1"/>
          </p:cNvPicPr>
          <p:nvPr/>
        </p:nvPicPr>
        <p:blipFill>
          <a:blip r:embed="rId7" cstate="print"/>
          <a:srcRect/>
          <a:stretch>
            <a:fillRect/>
          </a:stretch>
        </p:blipFill>
        <p:spPr bwMode="auto">
          <a:xfrm>
            <a:off x="5643785" y="3085953"/>
            <a:ext cx="728415" cy="685057"/>
          </a:xfrm>
          <a:prstGeom prst="rect">
            <a:avLst/>
          </a:prstGeom>
          <a:noFill/>
        </p:spPr>
      </p:pic>
      <p:pic>
        <p:nvPicPr>
          <p:cNvPr id="1032" name="Picture 8" descr="C:\Users\razor\OneDrive\Desktop\Грец\ВС3.png"/>
          <p:cNvPicPr>
            <a:picLocks noChangeAspect="1" noChangeArrowheads="1"/>
          </p:cNvPicPr>
          <p:nvPr/>
        </p:nvPicPr>
        <p:blipFill>
          <a:blip r:embed="rId8" cstate="print"/>
          <a:srcRect/>
          <a:stretch>
            <a:fillRect/>
          </a:stretch>
        </p:blipFill>
        <p:spPr bwMode="auto">
          <a:xfrm>
            <a:off x="2771800" y="3157961"/>
            <a:ext cx="717674" cy="587188"/>
          </a:xfrm>
          <a:prstGeom prst="rect">
            <a:avLst/>
          </a:prstGeom>
          <a:noFill/>
        </p:spPr>
      </p:pic>
      <p:cxnSp>
        <p:nvCxnSpPr>
          <p:cNvPr id="22" name="Соединительная линия уступом 21"/>
          <p:cNvCxnSpPr>
            <a:stCxn id="4" idx="2"/>
            <a:endCxn id="3" idx="0"/>
          </p:cNvCxnSpPr>
          <p:nvPr/>
        </p:nvCxnSpPr>
        <p:spPr>
          <a:xfrm rot="16200000" flipH="1">
            <a:off x="5015796" y="1039842"/>
            <a:ext cx="456822" cy="1458239"/>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Соединительная линия уступом 24"/>
          <p:cNvCxnSpPr>
            <a:stCxn id="11" idx="2"/>
            <a:endCxn id="1028" idx="0"/>
          </p:cNvCxnSpPr>
          <p:nvPr/>
        </p:nvCxnSpPr>
        <p:spPr>
          <a:xfrm rot="16200000" flipH="1">
            <a:off x="5873491" y="2951451"/>
            <a:ext cx="251738" cy="17265"/>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Соединительная линия уступом 27"/>
          <p:cNvCxnSpPr>
            <a:stCxn id="10" idx="2"/>
            <a:endCxn id="20" idx="0"/>
          </p:cNvCxnSpPr>
          <p:nvPr/>
        </p:nvCxnSpPr>
        <p:spPr>
          <a:xfrm rot="16200000" flipH="1">
            <a:off x="5874916" y="4257201"/>
            <a:ext cx="384636" cy="16680"/>
          </a:xfrm>
          <a:prstGeom prst="bentConnector3">
            <a:avLst>
              <a:gd name="adj1" fmla="val 50000"/>
            </a:avLst>
          </a:prstGeom>
          <a:ln w="28575">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956376" y="620688"/>
            <a:ext cx="1016625" cy="20005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ru-RU" sz="700" dirty="0" smtClean="0">
                <a:latin typeface="Times New Roman" pitchFamily="18" charset="0"/>
                <a:cs typeface="Times New Roman" pitchFamily="18" charset="0"/>
              </a:rPr>
              <a:t>Клиринг с Германией</a:t>
            </a:r>
          </a:p>
        </p:txBody>
      </p:sp>
      <p:pic>
        <p:nvPicPr>
          <p:cNvPr id="1027" name="Picture 3" descr="C:\Users\it\Desktop\Грец\ВВС1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4630" y="-453"/>
            <a:ext cx="705842" cy="62114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Соединительная линия уступом 23"/>
          <p:cNvCxnSpPr>
            <a:stCxn id="23" idx="2"/>
            <a:endCxn id="1026" idx="0"/>
          </p:cNvCxnSpPr>
          <p:nvPr/>
        </p:nvCxnSpPr>
        <p:spPr>
          <a:xfrm rot="5400000" flipH="1">
            <a:off x="6450446" y="-1193500"/>
            <a:ext cx="83670" cy="3944816"/>
          </a:xfrm>
          <a:prstGeom prst="bentConnector5">
            <a:avLst>
              <a:gd name="adj1" fmla="val -273216"/>
              <a:gd name="adj2" fmla="val 52131"/>
              <a:gd name="adj3" fmla="val 373216"/>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3688</TotalTime>
  <Words>961</Words>
  <Application>Microsoft Office PowerPoint</Application>
  <PresentationFormat>Экран (4:3)</PresentationFormat>
  <Paragraphs>70</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mikl mikl</dc:creator>
  <cp:lastModifiedBy>it</cp:lastModifiedBy>
  <cp:revision>267</cp:revision>
  <dcterms:created xsi:type="dcterms:W3CDTF">2019-06-02T18:08:10Z</dcterms:created>
  <dcterms:modified xsi:type="dcterms:W3CDTF">2019-06-11T11:45:03Z</dcterms:modified>
</cp:coreProperties>
</file>