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8629" autoAdjust="0"/>
  </p:normalViewPr>
  <p:slideViewPr>
    <p:cSldViewPr snapToGrid="0">
      <p:cViewPr>
        <p:scale>
          <a:sx n="40" d="100"/>
          <a:sy n="40" d="100"/>
        </p:scale>
        <p:origin x="-72" y="-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9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l.m.wikipedia.org/wiki/%CE%A0%CE%B1%CE%BB%CE%BB%CE%B1%CF%8A%CE%BA%CF%8C_%CE%9C%CE%AD%CF%84%CF%89%CF%80%CE%BF&amp;usg=ALkJrhiRrxl8T6rK_UYh4V0qpn4_G-ajv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anslate.googleusercontent.com/translate_c?depth=1&amp;pto=aue&amp;rurl=translate.google.com.hk&amp;sl=auto&amp;sp=nmt4&amp;tl=ru&amp;u=https://el.m.wikipedia.org/wiki/%CE%9A%CE%BF%CE%BC%CE%BC%CE%BF%CF%85%CE%BD%CE%B9%CF%83%CF%84%CE%B9%CE%BA%CF%8C_%CE%9A%CF%8C%CE%BC%CE%BC%CE%B1_%CE%95%CE%BB%CE%BB%CE%AC%CE%B4%CE%B1%CF%82&amp;usg=ALkJrhj3pIUD9r9a3FWoaZOQi1OqJlhE7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Прямоугольник 180"/>
          <p:cNvSpPr/>
          <p:nvPr/>
        </p:nvSpPr>
        <p:spPr>
          <a:xfrm>
            <a:off x="10395395" y="9807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Победа Либеральной партии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31371430" y="4364550"/>
            <a:ext cx="2115918" cy="10800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smtClean="0"/>
              <a:t>20</a:t>
            </a:r>
            <a:endParaRPr lang="ru-RU" sz="32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028050" y="34490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Умеренное правительство</a:t>
            </a:r>
          </a:p>
          <a:p>
            <a:pPr algn="ctr"/>
            <a:r>
              <a:rPr lang="ru-RU" sz="1400" b="1" dirty="0" smtClean="0"/>
              <a:t>(</a:t>
            </a:r>
            <a:r>
              <a:rPr lang="ru-RU" sz="1400" b="1" dirty="0" err="1" smtClean="0"/>
              <a:t>Фемистокл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Софулис</a:t>
            </a:r>
            <a:r>
              <a:rPr lang="ru-RU" sz="1400" b="1" dirty="0" smtClean="0"/>
              <a:t>, министр после смерти </a:t>
            </a:r>
            <a:r>
              <a:rPr lang="ru-RU" sz="1400" b="1" dirty="0" err="1" smtClean="0"/>
              <a:t>Венизелоса</a:t>
            </a:r>
            <a:r>
              <a:rPr lang="ru-RU" sz="1400" b="1" dirty="0" smtClean="0"/>
              <a:t>) Будет изменён НД Полит кризис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28947090" y="34512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Крепкая Власть</a:t>
            </a:r>
          </a:p>
          <a:p>
            <a:pPr algn="ctr"/>
            <a:r>
              <a:rPr lang="ru-RU" sz="1400" b="1" dirty="0" smtClean="0"/>
              <a:t>(</a:t>
            </a:r>
            <a:r>
              <a:rPr lang="ru-RU" sz="1400" b="1" dirty="0" err="1" smtClean="0"/>
              <a:t>Заннас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Александрос</a:t>
            </a:r>
            <a:r>
              <a:rPr lang="ru-RU" sz="1400" b="1" dirty="0" smtClean="0"/>
              <a:t> министр после смерти </a:t>
            </a:r>
            <a:r>
              <a:rPr lang="ru-RU" sz="1400" b="1" dirty="0" err="1" smtClean="0"/>
              <a:t>Венизелоса</a:t>
            </a:r>
            <a:r>
              <a:rPr lang="ru-RU" sz="1400" b="1" dirty="0" smtClean="0"/>
              <a:t>) Будет убран НД Полит кризис</a:t>
            </a:r>
            <a:endParaRPr lang="ru-RU" sz="1400" dirty="0"/>
          </a:p>
        </p:txBody>
      </p:sp>
      <p:cxnSp>
        <p:nvCxnSpPr>
          <p:cNvPr id="111" name="Соединительная линия уступом 110"/>
          <p:cNvCxnSpPr>
            <a:stCxn id="181" idx="2"/>
            <a:endCxn id="96" idx="0"/>
          </p:cNvCxnSpPr>
          <p:nvPr/>
        </p:nvCxnSpPr>
        <p:spPr>
          <a:xfrm rot="16200000" flipH="1">
            <a:off x="20033955" y="-6519855"/>
            <a:ext cx="1390493" cy="185516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/>
          <p:cNvCxnSpPr>
            <a:stCxn id="93" idx="3"/>
            <a:endCxn id="98" idx="1"/>
          </p:cNvCxnSpPr>
          <p:nvPr/>
        </p:nvCxnSpPr>
        <p:spPr>
          <a:xfrm>
            <a:off x="10143968" y="3989000"/>
            <a:ext cx="2583478" cy="2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7154162" y="832086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сельского хозяйства (-75 </a:t>
            </a:r>
            <a:r>
              <a:rPr lang="ru-RU" sz="1400" dirty="0" err="1" smtClean="0"/>
              <a:t>п.в</a:t>
            </a:r>
            <a:r>
              <a:rPr lang="ru-RU" sz="1400" dirty="0" smtClean="0"/>
              <a:t>., +2 фабрики, понижение инфляции)</a:t>
            </a:r>
            <a:endParaRPr lang="ru-RU" sz="14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34919920" y="6610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</a:t>
            </a:r>
            <a:r>
              <a:rPr lang="ru-RU" sz="1400" dirty="0" err="1" smtClean="0"/>
              <a:t>Заннаса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 smtClean="0"/>
              <a:t>( +50 </a:t>
            </a:r>
            <a:r>
              <a:rPr lang="ru-RU" sz="1400" dirty="0" err="1" smtClean="0"/>
              <a:t>пв</a:t>
            </a:r>
            <a:r>
              <a:rPr lang="ru-RU" sz="1400" dirty="0" smtClean="0"/>
              <a:t>, событие </a:t>
            </a:r>
            <a:r>
              <a:rPr lang="ru-RU" sz="1400" dirty="0"/>
              <a:t>«Смена </a:t>
            </a:r>
            <a:r>
              <a:rPr lang="ru-RU" sz="1400" dirty="0" smtClean="0"/>
              <a:t>законов»)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34919921" y="83210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Красный Крест Греции (2х 300% к темпам исследования полевого госпиталя)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32663181" y="832086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Личный опыт службы в ВВС (+НД «Опыт ветеранов»)</a:t>
            </a:r>
            <a:endParaRPr lang="ru-RU" sz="14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28953703" y="83648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к «Македонскому вопросу»</a:t>
            </a:r>
            <a:endParaRPr lang="ru-RU" sz="14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28951320" y="47757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Политический курс </a:t>
            </a:r>
            <a:r>
              <a:rPr lang="ru-RU" sz="1400" dirty="0" err="1" smtClean="0"/>
              <a:t>Заннаса</a:t>
            </a:r>
            <a:r>
              <a:rPr lang="ru-RU" sz="1400" dirty="0" smtClean="0"/>
              <a:t> (+ НД «Политический курс», +50п.в., +5% </a:t>
            </a:r>
            <a:r>
              <a:rPr lang="ru-RU" sz="1400" dirty="0" err="1" smtClean="0"/>
              <a:t>стабы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24221232" y="660915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Конституционная монархия (- НД «</a:t>
            </a:r>
            <a:r>
              <a:rPr lang="ru-RU" sz="1400" dirty="0" err="1" smtClean="0"/>
              <a:t>Пробританский</a:t>
            </a:r>
            <a:r>
              <a:rPr lang="ru-RU" sz="1400" dirty="0" smtClean="0"/>
              <a:t> король», +НД «Георг 2»)</a:t>
            </a:r>
            <a:endParaRPr lang="ru-RU" sz="1400" dirty="0"/>
          </a:p>
        </p:txBody>
      </p:sp>
      <p:cxnSp>
        <p:nvCxnSpPr>
          <p:cNvPr id="154" name="Соединительная линия уступом 153"/>
          <p:cNvCxnSpPr>
            <a:stCxn id="149" idx="2"/>
            <a:endCxn id="141" idx="0"/>
          </p:cNvCxnSpPr>
          <p:nvPr/>
        </p:nvCxnSpPr>
        <p:spPr>
          <a:xfrm rot="16200000" flipH="1">
            <a:off x="32616159" y="3248918"/>
            <a:ext cx="754841" cy="596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41" idx="2"/>
            <a:endCxn id="139" idx="0"/>
          </p:cNvCxnSpPr>
          <p:nvPr/>
        </p:nvCxnSpPr>
        <p:spPr>
          <a:xfrm rot="16200000" flipH="1">
            <a:off x="36779885" y="6888633"/>
            <a:ext cx="630230" cy="2234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60"/>
          <p:cNvCxnSpPr>
            <a:stCxn id="141" idx="2"/>
            <a:endCxn id="143" idx="0"/>
          </p:cNvCxnSpPr>
          <p:nvPr/>
        </p:nvCxnSpPr>
        <p:spPr>
          <a:xfrm rot="5400000">
            <a:off x="34534395" y="6877385"/>
            <a:ext cx="630230" cy="2256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41" idx="2"/>
            <a:endCxn id="142" idx="0"/>
          </p:cNvCxnSpPr>
          <p:nvPr/>
        </p:nvCxnSpPr>
        <p:spPr>
          <a:xfrm>
            <a:off x="35977879" y="7690639"/>
            <a:ext cx="1" cy="6303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96" idx="2"/>
            <a:endCxn id="149" idx="0"/>
          </p:cNvCxnSpPr>
          <p:nvPr/>
        </p:nvCxnSpPr>
        <p:spPr>
          <a:xfrm>
            <a:off x="30005049" y="4531240"/>
            <a:ext cx="4230" cy="244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28953542" y="65841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Вопрос веры славянских греков (+претензии на Македонию по событию)</a:t>
            </a:r>
            <a:endParaRPr lang="ru-RU" sz="14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22913016" y="97151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Сослать коммунистов </a:t>
            </a:r>
            <a:br>
              <a:rPr lang="ru-RU" sz="1400" dirty="0" smtClean="0"/>
            </a:br>
            <a:r>
              <a:rPr lang="ru-RU" sz="1400" dirty="0" smtClean="0"/>
              <a:t>(-НД «Недовольство коммунистов», переселение) </a:t>
            </a:r>
            <a:r>
              <a:rPr lang="ru-RU" sz="1400" dirty="0" smtClean="0">
                <a:solidFill>
                  <a:srgbClr val="FF0000"/>
                </a:solidFill>
              </a:rPr>
              <a:t>30% шанс восстания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22913016" y="833827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Освобождение мятежных генералов (+генералы либералы)</a:t>
            </a:r>
            <a:endParaRPr lang="ru-RU" sz="1400" dirty="0"/>
          </a:p>
        </p:txBody>
      </p:sp>
      <p:cxnSp>
        <p:nvCxnSpPr>
          <p:cNvPr id="174" name="Соединительная линия уступом 173"/>
          <p:cNvCxnSpPr>
            <a:stCxn id="149" idx="2"/>
            <a:endCxn id="153" idx="0"/>
          </p:cNvCxnSpPr>
          <p:nvPr/>
        </p:nvCxnSpPr>
        <p:spPr>
          <a:xfrm rot="5400000">
            <a:off x="27267559" y="3867430"/>
            <a:ext cx="753352" cy="4730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9" idx="2"/>
            <a:endCxn id="170" idx="0"/>
          </p:cNvCxnSpPr>
          <p:nvPr/>
        </p:nvCxnSpPr>
        <p:spPr>
          <a:xfrm>
            <a:off x="30009279" y="5855798"/>
            <a:ext cx="2222" cy="7283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 стрелкой 189"/>
          <p:cNvCxnSpPr>
            <a:stCxn id="170" idx="2"/>
            <a:endCxn id="148" idx="0"/>
          </p:cNvCxnSpPr>
          <p:nvPr/>
        </p:nvCxnSpPr>
        <p:spPr>
          <a:xfrm>
            <a:off x="30011501" y="7664128"/>
            <a:ext cx="161" cy="700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27736803" y="972027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Албанских греков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30296568" y="971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Требование патриарха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29012706" y="111337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Греческой федерации</a:t>
            </a:r>
            <a:endParaRPr lang="ru-RU" sz="1400" dirty="0"/>
          </a:p>
        </p:txBody>
      </p:sp>
      <p:cxnSp>
        <p:nvCxnSpPr>
          <p:cNvPr id="221" name="Прямая соединительная линия 220"/>
          <p:cNvCxnSpPr>
            <a:stCxn id="172" idx="3"/>
            <a:endCxn id="60" idx="1"/>
          </p:cNvCxnSpPr>
          <p:nvPr/>
        </p:nvCxnSpPr>
        <p:spPr>
          <a:xfrm>
            <a:off x="25028934" y="10255163"/>
            <a:ext cx="3772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181" idx="2"/>
            <a:endCxn id="98" idx="0"/>
          </p:cNvCxnSpPr>
          <p:nvPr/>
        </p:nvCxnSpPr>
        <p:spPr>
          <a:xfrm rot="16200000" flipH="1">
            <a:off x="11924133" y="1589967"/>
            <a:ext cx="1390493" cy="233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25406204" y="97151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коммунистами (-</a:t>
            </a:r>
            <a:r>
              <a:rPr lang="ru-RU" sz="1400" dirty="0"/>
              <a:t>НД «Недовольство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», +НД «Примирение с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cxnSp>
        <p:nvCxnSpPr>
          <p:cNvPr id="68" name="Соединительная линия уступом 67"/>
          <p:cNvCxnSpPr>
            <a:stCxn id="173" idx="2"/>
            <a:endCxn id="60" idx="0"/>
          </p:cNvCxnSpPr>
          <p:nvPr/>
        </p:nvCxnSpPr>
        <p:spPr>
          <a:xfrm rot="16200000" flipH="1">
            <a:off x="25069123" y="8320123"/>
            <a:ext cx="296892" cy="2493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32663181" y="97150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Воспитание греческого духа (+НД «Греческий дух»)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34926427" y="111093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новых больниц (+НД «Новые больницы»)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37154162" y="97033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промышленникам (-75 п.в., +2 военных завода)</a:t>
            </a:r>
            <a:endParaRPr lang="ru-RU" sz="1400" dirty="0"/>
          </a:p>
        </p:txBody>
      </p:sp>
      <p:cxnSp>
        <p:nvCxnSpPr>
          <p:cNvPr id="106" name="Прямая со стрелкой 105"/>
          <p:cNvCxnSpPr>
            <a:stCxn id="143" idx="2"/>
            <a:endCxn id="101" idx="0"/>
          </p:cNvCxnSpPr>
          <p:nvPr/>
        </p:nvCxnSpPr>
        <p:spPr>
          <a:xfrm>
            <a:off x="33721140" y="9400869"/>
            <a:ext cx="0" cy="3142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39" idx="2"/>
            <a:endCxn id="104" idx="0"/>
          </p:cNvCxnSpPr>
          <p:nvPr/>
        </p:nvCxnSpPr>
        <p:spPr>
          <a:xfrm>
            <a:off x="38212121" y="9400869"/>
            <a:ext cx="0" cy="3024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/>
          <p:cNvCxnSpPr>
            <a:stCxn id="96" idx="1"/>
            <a:endCxn id="98" idx="1"/>
          </p:cNvCxnSpPr>
          <p:nvPr/>
        </p:nvCxnSpPr>
        <p:spPr>
          <a:xfrm flipH="1">
            <a:off x="12727446" y="3991240"/>
            <a:ext cx="162196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148" idx="2"/>
            <a:endCxn id="193" idx="0"/>
          </p:cNvCxnSpPr>
          <p:nvPr/>
        </p:nvCxnSpPr>
        <p:spPr>
          <a:xfrm rot="5400000">
            <a:off x="29265513" y="8974125"/>
            <a:ext cx="275399" cy="12169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148" idx="2"/>
            <a:endCxn id="194" idx="0"/>
          </p:cNvCxnSpPr>
          <p:nvPr/>
        </p:nvCxnSpPr>
        <p:spPr>
          <a:xfrm rot="16200000" flipH="1">
            <a:off x="30547951" y="8908586"/>
            <a:ext cx="270286" cy="1342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93" idx="2"/>
            <a:endCxn id="196" idx="0"/>
          </p:cNvCxnSpPr>
          <p:nvPr/>
        </p:nvCxnSpPr>
        <p:spPr>
          <a:xfrm rot="16200000" flipH="1">
            <a:off x="29265990" y="10329046"/>
            <a:ext cx="333446" cy="1275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94" idx="2"/>
            <a:endCxn id="196" idx="0"/>
          </p:cNvCxnSpPr>
          <p:nvPr/>
        </p:nvCxnSpPr>
        <p:spPr>
          <a:xfrm rot="5400000">
            <a:off x="30543317" y="10322510"/>
            <a:ext cx="338559" cy="1283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 122"/>
          <p:cNvSpPr/>
          <p:nvPr/>
        </p:nvSpPr>
        <p:spPr>
          <a:xfrm>
            <a:off x="24219266" y="111233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власть в торговом флоте (+конвои, +адмиралы, +НД «Торговый флот»)</a:t>
            </a:r>
            <a:endParaRPr lang="ru-RU" sz="1400" dirty="0"/>
          </a:p>
        </p:txBody>
      </p:sp>
      <p:cxnSp>
        <p:nvCxnSpPr>
          <p:cNvPr id="124" name="Соединительная линия уступом 123"/>
          <p:cNvCxnSpPr>
            <a:stCxn id="60" idx="2"/>
            <a:endCxn id="123" idx="0"/>
          </p:cNvCxnSpPr>
          <p:nvPr/>
        </p:nvCxnSpPr>
        <p:spPr>
          <a:xfrm rot="5400000">
            <a:off x="25706594" y="10365794"/>
            <a:ext cx="328201" cy="1186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26"/>
          <p:cNvCxnSpPr>
            <a:stCxn id="172" idx="2"/>
            <a:endCxn id="123" idx="0"/>
          </p:cNvCxnSpPr>
          <p:nvPr/>
        </p:nvCxnSpPr>
        <p:spPr>
          <a:xfrm rot="16200000" flipH="1">
            <a:off x="24460000" y="10306138"/>
            <a:ext cx="328201" cy="1306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181" idx="2"/>
            <a:endCxn id="93" idx="0"/>
          </p:cNvCxnSpPr>
          <p:nvPr/>
        </p:nvCxnSpPr>
        <p:spPr>
          <a:xfrm rot="5400000">
            <a:off x="9575556" y="1571201"/>
            <a:ext cx="1388253" cy="23673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25406204" y="83382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Переманивание националистов (+генералы националисты)</a:t>
            </a:r>
            <a:endParaRPr lang="ru-RU" sz="1400" dirty="0"/>
          </a:p>
        </p:txBody>
      </p:sp>
      <p:cxnSp>
        <p:nvCxnSpPr>
          <p:cNvPr id="65" name="Соединительная линия уступом 64"/>
          <p:cNvCxnSpPr>
            <a:stCxn id="153" idx="2"/>
            <a:endCxn id="58" idx="0"/>
          </p:cNvCxnSpPr>
          <p:nvPr/>
        </p:nvCxnSpPr>
        <p:spPr>
          <a:xfrm rot="16200000" flipH="1">
            <a:off x="25547117" y="7421224"/>
            <a:ext cx="649120" cy="11849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153" idx="2"/>
            <a:endCxn id="173" idx="0"/>
          </p:cNvCxnSpPr>
          <p:nvPr/>
        </p:nvCxnSpPr>
        <p:spPr>
          <a:xfrm rot="5400000">
            <a:off x="24300523" y="7359602"/>
            <a:ext cx="649121" cy="1308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58" idx="2"/>
            <a:endCxn id="172" idx="0"/>
          </p:cNvCxnSpPr>
          <p:nvPr/>
        </p:nvCxnSpPr>
        <p:spPr>
          <a:xfrm rot="5400000">
            <a:off x="25069123" y="8320122"/>
            <a:ext cx="296893" cy="2493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73" idx="3"/>
            <a:endCxn id="58" idx="1"/>
          </p:cNvCxnSpPr>
          <p:nvPr/>
        </p:nvCxnSpPr>
        <p:spPr>
          <a:xfrm flipV="1">
            <a:off x="25028934" y="8878270"/>
            <a:ext cx="37727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142" idx="2"/>
            <a:endCxn id="103" idx="0"/>
          </p:cNvCxnSpPr>
          <p:nvPr/>
        </p:nvCxnSpPr>
        <p:spPr>
          <a:xfrm>
            <a:off x="35977880" y="9401026"/>
            <a:ext cx="6506" cy="1708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104" idx="2"/>
            <a:endCxn id="103" idx="0"/>
          </p:cNvCxnSpPr>
          <p:nvPr/>
        </p:nvCxnSpPr>
        <p:spPr>
          <a:xfrm rot="5400000">
            <a:off x="36935267" y="9832445"/>
            <a:ext cx="325975" cy="2227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101" idx="2"/>
            <a:endCxn id="103" idx="0"/>
          </p:cNvCxnSpPr>
          <p:nvPr/>
        </p:nvCxnSpPr>
        <p:spPr>
          <a:xfrm rot="16200000" flipH="1">
            <a:off x="34695661" y="9820575"/>
            <a:ext cx="314204" cy="22632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/>
          <p:cNvSpPr/>
          <p:nvPr/>
        </p:nvSpPr>
        <p:spPr>
          <a:xfrm>
            <a:off x="26686351" y="15380942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Принятие масонства православной </a:t>
            </a:r>
            <a:r>
              <a:rPr lang="ru-RU" sz="1400" dirty="0" err="1" smtClean="0"/>
              <a:t>церквью</a:t>
            </a:r>
            <a:endParaRPr lang="ru-RU" sz="14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31155170" y="15380945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Братство</a:t>
            </a:r>
            <a:endParaRPr lang="ru-RU" sz="1400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8952089" y="14146864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Огранённый камень</a:t>
            </a:r>
            <a:endParaRPr lang="ru-RU" sz="1400" dirty="0"/>
          </a:p>
        </p:txBody>
      </p:sp>
      <p:cxnSp>
        <p:nvCxnSpPr>
          <p:cNvPr id="81" name="Соединительная линия уступом 80"/>
          <p:cNvCxnSpPr>
            <a:stCxn id="83" idx="2"/>
            <a:endCxn id="77" idx="0"/>
          </p:cNvCxnSpPr>
          <p:nvPr/>
        </p:nvCxnSpPr>
        <p:spPr>
          <a:xfrm rot="5400000">
            <a:off x="28101405" y="13456458"/>
            <a:ext cx="1567389" cy="2281578"/>
          </a:xfrm>
          <a:prstGeom prst="bentConnector3">
            <a:avLst>
              <a:gd name="adj1" fmla="val 117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83" idx="2"/>
            <a:endCxn id="78" idx="0"/>
          </p:cNvCxnSpPr>
          <p:nvPr/>
        </p:nvCxnSpPr>
        <p:spPr>
          <a:xfrm rot="16200000" flipH="1">
            <a:off x="30335812" y="13503628"/>
            <a:ext cx="1567392" cy="2187241"/>
          </a:xfrm>
          <a:prstGeom prst="bentConnector3">
            <a:avLst>
              <a:gd name="adj1" fmla="val 117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28967929" y="12733553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Гильдия Каменщиков</a:t>
            </a:r>
            <a:endParaRPr lang="ru-RU" sz="1400" dirty="0"/>
          </a:p>
        </p:txBody>
      </p:sp>
      <p:cxnSp>
        <p:nvCxnSpPr>
          <p:cNvPr id="84" name="Соединительная линия уступом 226"/>
          <p:cNvCxnSpPr>
            <a:stCxn id="77" idx="3"/>
            <a:endCxn id="80" idx="2"/>
          </p:cNvCxnSpPr>
          <p:nvPr/>
        </p:nvCxnSpPr>
        <p:spPr>
          <a:xfrm flipV="1">
            <a:off x="28802269" y="15226864"/>
            <a:ext cx="1207779" cy="69407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229"/>
          <p:cNvCxnSpPr>
            <a:stCxn id="78" idx="1"/>
            <a:endCxn id="80" idx="2"/>
          </p:cNvCxnSpPr>
          <p:nvPr/>
        </p:nvCxnSpPr>
        <p:spPr>
          <a:xfrm rot="10800000">
            <a:off x="30010048" y="15226865"/>
            <a:ext cx="1145122" cy="69408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36034011" y="16458"/>
            <a:ext cx="2115918" cy="54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Выборы 26 января</a:t>
            </a: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86" idx="2"/>
            <a:endCxn id="181" idx="0"/>
          </p:cNvCxnSpPr>
          <p:nvPr/>
        </p:nvCxnSpPr>
        <p:spPr>
          <a:xfrm rot="5400000">
            <a:off x="24060518" y="-12050706"/>
            <a:ext cx="424289" cy="256386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81" idx="3"/>
            <a:endCxn id="90" idx="1"/>
          </p:cNvCxnSpPr>
          <p:nvPr/>
        </p:nvCxnSpPr>
        <p:spPr>
          <a:xfrm flipV="1">
            <a:off x="12511313" y="1501673"/>
            <a:ext cx="36579169" cy="19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49090482" y="961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народной партии и радикального союза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12727446" y="34512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Шаткая позиция</a:t>
            </a:r>
          </a:p>
          <a:p>
            <a:pPr algn="ctr"/>
            <a:r>
              <a:rPr lang="ru-RU" sz="1400" b="1" dirty="0" smtClean="0"/>
              <a:t>(</a:t>
            </a:r>
            <a:r>
              <a:rPr lang="ru-RU" sz="1400" b="1" dirty="0" err="1" smtClean="0"/>
              <a:t>Софоклис</a:t>
            </a:r>
            <a:r>
              <a:rPr lang="ru-RU" sz="1400" b="1" dirty="0" smtClean="0"/>
              <a:t> </a:t>
            </a:r>
            <a:r>
              <a:rPr lang="ru-RU" sz="1400" b="1" dirty="0" err="1" smtClean="0"/>
              <a:t>Винезелос</a:t>
            </a:r>
            <a:r>
              <a:rPr lang="ru-RU" sz="1400" b="1" dirty="0" smtClean="0"/>
              <a:t> министр после смерти </a:t>
            </a:r>
            <a:r>
              <a:rPr lang="ru-RU" sz="1400" b="1" dirty="0" err="1" smtClean="0"/>
              <a:t>Венизелоса</a:t>
            </a:r>
            <a:r>
              <a:rPr lang="ru-RU" sz="1400" b="1" dirty="0" smtClean="0"/>
              <a:t>) Будет изменён НД Полит кризис</a:t>
            </a:r>
            <a:endParaRPr lang="ru-RU" sz="1400" dirty="0"/>
          </a:p>
        </p:txBody>
      </p:sp>
      <p:cxnSp>
        <p:nvCxnSpPr>
          <p:cNvPr id="107" name="Соединительная линия уступом 106"/>
          <p:cNvCxnSpPr>
            <a:stCxn id="86" idx="2"/>
            <a:endCxn id="90" idx="0"/>
          </p:cNvCxnSpPr>
          <p:nvPr/>
        </p:nvCxnSpPr>
        <p:spPr>
          <a:xfrm rot="16200000" flipH="1">
            <a:off x="43417598" y="-5769171"/>
            <a:ext cx="405215" cy="13056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2966978" y="47757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Пакт </a:t>
            </a:r>
            <a:r>
              <a:rPr lang="ru-RU" sz="1400" dirty="0" err="1" smtClean="0"/>
              <a:t>Софули-Склаваина</a:t>
            </a:r>
            <a:r>
              <a:rPr lang="ru-RU" sz="1400" dirty="0" smtClean="0"/>
              <a:t> (</a:t>
            </a:r>
            <a:r>
              <a:rPr lang="ru-RU" sz="1400" dirty="0"/>
              <a:t> </a:t>
            </a:r>
            <a:r>
              <a:rPr lang="ru-RU" sz="1400" dirty="0" smtClean="0"/>
              <a:t>-НД «Политический кризис» соглашение </a:t>
            </a:r>
            <a:r>
              <a:rPr lang="ru-RU" sz="1400" dirty="0"/>
              <a:t>с </a:t>
            </a:r>
            <a:r>
              <a:rPr lang="ru-RU" sz="1400" dirty="0" err="1">
                <a:hlinkClick r:id="rId3" tooltip="Pallaic Front"/>
              </a:rPr>
              <a:t>Паллаинским</a:t>
            </a:r>
            <a:r>
              <a:rPr lang="ru-RU" sz="1400" dirty="0">
                <a:hlinkClick r:id="rId3" tooltip="Pallaic Front"/>
              </a:rPr>
              <a:t> фронтом</a:t>
            </a:r>
            <a:r>
              <a:rPr lang="ru-RU" sz="1400" dirty="0"/>
              <a:t> (контролируемым </a:t>
            </a:r>
            <a:r>
              <a:rPr lang="ru-RU" sz="1400" dirty="0">
                <a:hlinkClick r:id="rId4" tooltip="Коммунистическая партия Греции"/>
              </a:rPr>
              <a:t>Коммунистической партией Греции</a:t>
            </a:r>
            <a:r>
              <a:rPr lang="ru-RU" sz="1400" dirty="0"/>
              <a:t> ), благодаря которому он был избран спикером парламента</a:t>
            </a:r>
            <a:r>
              <a:rPr lang="ru-RU" sz="1400" dirty="0" smtClean="0"/>
              <a:t>.)</a:t>
            </a:r>
            <a:endParaRPr lang="ru-RU" sz="1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10390281" y="65841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участников мятежа 1935 года</a:t>
            </a:r>
            <a:endParaRPr lang="ru-RU" sz="1400" dirty="0"/>
          </a:p>
        </p:txBody>
      </p:sp>
      <p:sp>
        <p:nvSpPr>
          <p:cNvPr id="92" name="Прямоугольник 91"/>
          <p:cNvSpPr/>
          <p:nvPr/>
        </p:nvSpPr>
        <p:spPr>
          <a:xfrm>
            <a:off x="17766942" y="143958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по Кипру</a:t>
            </a:r>
            <a:endParaRPr lang="ru-RU" sz="14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960627" y="65841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репрессированных социалистов (если не выполнить в течении года после выполнения </a:t>
            </a:r>
            <a:r>
              <a:rPr lang="ru-RU" sz="1400" dirty="0" err="1" smtClean="0"/>
              <a:t>патка</a:t>
            </a:r>
            <a:r>
              <a:rPr lang="ru-RU" sz="1400" dirty="0" smtClean="0"/>
              <a:t>, то пакт будет разорван, и начнётся гражданка с коммунистами)</a:t>
            </a:r>
            <a:endParaRPr lang="ru-RU" sz="14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17766943" y="65841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генералами-националистами</a:t>
            </a:r>
            <a:endParaRPr lang="ru-RU" sz="1400" dirty="0"/>
          </a:p>
        </p:txBody>
      </p:sp>
      <p:cxnSp>
        <p:nvCxnSpPr>
          <p:cNvPr id="110" name="Прямая соединительная линия 109"/>
          <p:cNvCxnSpPr>
            <a:stCxn id="91" idx="3"/>
            <a:endCxn id="109" idx="1"/>
          </p:cNvCxnSpPr>
          <p:nvPr/>
        </p:nvCxnSpPr>
        <p:spPr>
          <a:xfrm>
            <a:off x="12506199" y="7124129"/>
            <a:ext cx="5260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/>
          <p:cNvSpPr/>
          <p:nvPr/>
        </p:nvSpPr>
        <p:spPr>
          <a:xfrm>
            <a:off x="17780539" y="47757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Приверженность принципам </a:t>
            </a:r>
            <a:r>
              <a:rPr lang="ru-RU" sz="1400" dirty="0" smtClean="0"/>
              <a:t>монархизма (-НД «Политический кризис»)</a:t>
            </a:r>
            <a:endParaRPr lang="ru-RU" sz="1400" dirty="0"/>
          </a:p>
        </p:txBody>
      </p:sp>
      <p:cxnSp>
        <p:nvCxnSpPr>
          <p:cNvPr id="120" name="Соединительная линия уступом 119"/>
          <p:cNvCxnSpPr>
            <a:stCxn id="98" idx="2"/>
            <a:endCxn id="118" idx="0"/>
          </p:cNvCxnSpPr>
          <p:nvPr/>
        </p:nvCxnSpPr>
        <p:spPr>
          <a:xfrm rot="16200000" flipH="1">
            <a:off x="16189672" y="2126972"/>
            <a:ext cx="244558" cy="50530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93" idx="2"/>
            <a:endCxn id="89" idx="0"/>
          </p:cNvCxnSpPr>
          <p:nvPr/>
        </p:nvCxnSpPr>
        <p:spPr>
          <a:xfrm rot="5400000">
            <a:off x="6432074" y="2121863"/>
            <a:ext cx="246798" cy="50610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89" idx="2"/>
            <a:endCxn id="99" idx="0"/>
          </p:cNvCxnSpPr>
          <p:nvPr/>
        </p:nvCxnSpPr>
        <p:spPr>
          <a:xfrm rot="5400000">
            <a:off x="3657597" y="6216788"/>
            <a:ext cx="728330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/>
          <p:cNvSpPr/>
          <p:nvPr/>
        </p:nvSpPr>
        <p:spPr>
          <a:xfrm>
            <a:off x="10381686" y="47757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Приверженность принципам парламентаризма</a:t>
            </a:r>
            <a:endParaRPr lang="ru-RU" sz="1400" dirty="0"/>
          </a:p>
        </p:txBody>
      </p:sp>
      <p:cxnSp>
        <p:nvCxnSpPr>
          <p:cNvPr id="138" name="Соединительная линия уступом 137"/>
          <p:cNvCxnSpPr>
            <a:stCxn id="93" idx="2"/>
            <a:endCxn id="137" idx="0"/>
          </p:cNvCxnSpPr>
          <p:nvPr/>
        </p:nvCxnSpPr>
        <p:spPr>
          <a:xfrm rot="16200000" flipH="1">
            <a:off x="10139428" y="3475581"/>
            <a:ext cx="246798" cy="23536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98" idx="2"/>
            <a:endCxn id="137" idx="0"/>
          </p:cNvCxnSpPr>
          <p:nvPr/>
        </p:nvCxnSpPr>
        <p:spPr>
          <a:xfrm rot="5400000">
            <a:off x="12490246" y="3480639"/>
            <a:ext cx="244558" cy="23457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7" idx="2"/>
            <a:endCxn id="91" idx="0"/>
          </p:cNvCxnSpPr>
          <p:nvPr/>
        </p:nvCxnSpPr>
        <p:spPr>
          <a:xfrm>
            <a:off x="11439645" y="5855798"/>
            <a:ext cx="8595" cy="728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8" idx="2"/>
            <a:endCxn id="109" idx="0"/>
          </p:cNvCxnSpPr>
          <p:nvPr/>
        </p:nvCxnSpPr>
        <p:spPr>
          <a:xfrm flipH="1">
            <a:off x="18824902" y="5855798"/>
            <a:ext cx="13596" cy="728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0395334" y="832102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Укрепление Балканской </a:t>
            </a:r>
            <a:r>
              <a:rPr lang="ru-RU" sz="1400" dirty="0" err="1" smtClean="0"/>
              <a:t>антанты</a:t>
            </a:r>
            <a:endParaRPr lang="ru-RU" sz="1400" dirty="0"/>
          </a:p>
        </p:txBody>
      </p:sp>
      <p:sp>
        <p:nvSpPr>
          <p:cNvPr id="162" name="Прямоугольник 161"/>
          <p:cNvSpPr/>
          <p:nvPr/>
        </p:nvSpPr>
        <p:spPr>
          <a:xfrm>
            <a:off x="12727446" y="965203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Балканский торговый союз</a:t>
            </a:r>
            <a:endParaRPr lang="ru-RU" sz="14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8028050" y="965203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Турции</a:t>
            </a:r>
            <a:endParaRPr lang="ru-RU" sz="1400" dirty="0"/>
          </a:p>
        </p:txBody>
      </p:sp>
      <p:sp>
        <p:nvSpPr>
          <p:cNvPr id="165" name="Прямоугольник 164"/>
          <p:cNvSpPr/>
          <p:nvPr/>
        </p:nvSpPr>
        <p:spPr>
          <a:xfrm>
            <a:off x="10395394" y="96402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Болгарии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9206136" y="1113372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Албании</a:t>
            </a:r>
            <a:endParaRPr lang="ru-RU" sz="1400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11575038" y="1113372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Венгрии</a:t>
            </a:r>
            <a:endParaRPr lang="ru-RU" sz="1400" dirty="0"/>
          </a:p>
        </p:txBody>
      </p:sp>
      <p:cxnSp>
        <p:nvCxnSpPr>
          <p:cNvPr id="169" name="Прямая со стрелкой 168"/>
          <p:cNvCxnSpPr>
            <a:stCxn id="160" idx="2"/>
            <a:endCxn id="165" idx="0"/>
          </p:cNvCxnSpPr>
          <p:nvPr/>
        </p:nvCxnSpPr>
        <p:spPr>
          <a:xfrm>
            <a:off x="11453293" y="9401027"/>
            <a:ext cx="60" cy="2392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10395395" y="1273355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Защита полуострова от Италии</a:t>
            </a:r>
            <a:endParaRPr lang="ru-RU" sz="1400" dirty="0"/>
          </a:p>
        </p:txBody>
      </p:sp>
      <p:cxnSp>
        <p:nvCxnSpPr>
          <p:cNvPr id="177" name="Соединительная линия уступом 176"/>
          <p:cNvCxnSpPr>
            <a:stCxn id="160" idx="2"/>
            <a:endCxn id="163" idx="0"/>
          </p:cNvCxnSpPr>
          <p:nvPr/>
        </p:nvCxnSpPr>
        <p:spPr>
          <a:xfrm rot="5400000">
            <a:off x="10144149" y="8342887"/>
            <a:ext cx="251004" cy="23672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160" idx="2"/>
            <a:endCxn id="162" idx="0"/>
          </p:cNvCxnSpPr>
          <p:nvPr/>
        </p:nvCxnSpPr>
        <p:spPr>
          <a:xfrm rot="16200000" flipH="1">
            <a:off x="12493847" y="8360473"/>
            <a:ext cx="251004" cy="23321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183"/>
          <p:cNvCxnSpPr>
            <a:stCxn id="165" idx="2"/>
            <a:endCxn id="166" idx="0"/>
          </p:cNvCxnSpPr>
          <p:nvPr/>
        </p:nvCxnSpPr>
        <p:spPr>
          <a:xfrm rot="5400000">
            <a:off x="10651993" y="10332363"/>
            <a:ext cx="413462" cy="11892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65" idx="2"/>
            <a:endCxn id="168" idx="0"/>
          </p:cNvCxnSpPr>
          <p:nvPr/>
        </p:nvCxnSpPr>
        <p:spPr>
          <a:xfrm rot="16200000" flipH="1">
            <a:off x="11836444" y="10337170"/>
            <a:ext cx="413462" cy="11796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/>
          <p:cNvCxnSpPr>
            <a:stCxn id="165" idx="2"/>
            <a:endCxn id="176" idx="0"/>
          </p:cNvCxnSpPr>
          <p:nvPr/>
        </p:nvCxnSpPr>
        <p:spPr>
          <a:xfrm>
            <a:off x="11453353" y="10720261"/>
            <a:ext cx="1" cy="20132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2960627" y="832086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Отменить закон 4229 (репрессии левых, а так же комитеты безопасности)</a:t>
            </a:r>
            <a:endParaRPr lang="ru-RU" sz="14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0" y="-48846"/>
            <a:ext cx="2115918" cy="198730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</a:t>
            </a:r>
            <a:r>
              <a:rPr lang="ru-RU" sz="1400" dirty="0" err="1" smtClean="0"/>
              <a:t>Фемистокла</a:t>
            </a:r>
            <a:r>
              <a:rPr lang="en-US" sz="1400" dirty="0" smtClean="0"/>
              <a:t>:</a:t>
            </a:r>
            <a:r>
              <a:rPr lang="ru-RU" sz="1400" dirty="0" smtClean="0"/>
              <a:t> </a:t>
            </a:r>
            <a:r>
              <a:rPr lang="ru-RU" sz="1400" b="1" dirty="0" err="1"/>
              <a:t>Стилианос</a:t>
            </a:r>
            <a:r>
              <a:rPr lang="ru-RU" sz="1400" b="1" dirty="0"/>
              <a:t> </a:t>
            </a:r>
            <a:r>
              <a:rPr lang="ru-RU" sz="1400" b="1" dirty="0" err="1" smtClean="0"/>
              <a:t>Гонатас</a:t>
            </a:r>
            <a:r>
              <a:rPr lang="ru-RU" sz="1400" b="1" dirty="0" smtClean="0"/>
              <a:t/>
            </a:r>
            <a:br>
              <a:rPr lang="ru-RU" sz="1400" b="1" dirty="0" smtClean="0"/>
            </a:br>
            <a:r>
              <a:rPr lang="ru-RU" sz="1400" b="1" dirty="0" err="1"/>
              <a:t>Стелиос</a:t>
            </a:r>
            <a:r>
              <a:rPr lang="ru-RU" sz="1400" b="1" dirty="0"/>
              <a:t> </a:t>
            </a:r>
            <a:r>
              <a:rPr lang="ru-RU" sz="1400" b="1" dirty="0" err="1" smtClean="0"/>
              <a:t>Склаваинас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b="1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960629" y="96520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</a:t>
            </a:r>
            <a:r>
              <a:rPr lang="ru-RU" sz="1400" dirty="0"/>
              <a:t>торгового флота (+конвои, +адмиралы, +НД «Торговый флот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cxnSp>
        <p:nvCxnSpPr>
          <p:cNvPr id="135" name="Прямая со стрелкой 134"/>
          <p:cNvCxnSpPr>
            <a:stCxn id="99" idx="2"/>
            <a:endCxn id="125" idx="0"/>
          </p:cNvCxnSpPr>
          <p:nvPr/>
        </p:nvCxnSpPr>
        <p:spPr>
          <a:xfrm>
            <a:off x="4018586" y="7664128"/>
            <a:ext cx="0" cy="656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5" idx="2"/>
            <a:endCxn id="133" idx="0"/>
          </p:cNvCxnSpPr>
          <p:nvPr/>
        </p:nvCxnSpPr>
        <p:spPr>
          <a:xfrm>
            <a:off x="4018586" y="9400869"/>
            <a:ext cx="2" cy="251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Прямоугольник 170"/>
          <p:cNvSpPr/>
          <p:nvPr/>
        </p:nvSpPr>
        <p:spPr>
          <a:xfrm>
            <a:off x="385254" y="83210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короля в изгнание</a:t>
            </a:r>
          </a:p>
        </p:txBody>
      </p:sp>
      <p:cxnSp>
        <p:nvCxnSpPr>
          <p:cNvPr id="175" name="Соединительная линия уступом 174"/>
          <p:cNvCxnSpPr>
            <a:stCxn id="99" idx="2"/>
            <a:endCxn id="171" idx="0"/>
          </p:cNvCxnSpPr>
          <p:nvPr/>
        </p:nvCxnSpPr>
        <p:spPr>
          <a:xfrm rot="5400000">
            <a:off x="2402451" y="6704891"/>
            <a:ext cx="656898" cy="25753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/>
          <p:cNvSpPr/>
          <p:nvPr/>
        </p:nvSpPr>
        <p:spPr>
          <a:xfrm>
            <a:off x="385254" y="96520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Сделка с красным дьяволом</a:t>
            </a:r>
            <a:endParaRPr lang="ru-RU" sz="1400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385254" y="11126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союз Коминтерна</a:t>
            </a:r>
            <a:endParaRPr lang="ru-RU" sz="14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385254" y="1273355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Москвы</a:t>
            </a:r>
            <a:endParaRPr lang="ru-RU" sz="1400" dirty="0"/>
          </a:p>
        </p:txBody>
      </p:sp>
      <p:cxnSp>
        <p:nvCxnSpPr>
          <p:cNvPr id="185" name="Прямая со стрелкой 184"/>
          <p:cNvCxnSpPr>
            <a:stCxn id="178" idx="2"/>
            <a:endCxn id="182" idx="0"/>
          </p:cNvCxnSpPr>
          <p:nvPr/>
        </p:nvCxnSpPr>
        <p:spPr>
          <a:xfrm>
            <a:off x="1443213" y="10732032"/>
            <a:ext cx="0" cy="39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182" idx="2"/>
            <a:endCxn id="183" idx="0"/>
          </p:cNvCxnSpPr>
          <p:nvPr/>
        </p:nvCxnSpPr>
        <p:spPr>
          <a:xfrm>
            <a:off x="1443213" y="12206422"/>
            <a:ext cx="0" cy="5271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960628" y="1113372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Промышленность по коммунистическому образцу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10381686" y="1440313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Великая Греция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9204868" y="1591978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Анатолии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1554566" y="1591978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Северного </a:t>
            </a:r>
            <a:r>
              <a:rPr lang="ru-RU" sz="1400" dirty="0" err="1" smtClean="0"/>
              <a:t>Эпира</a:t>
            </a:r>
            <a:endParaRPr lang="ru-RU" sz="1400" dirty="0"/>
          </a:p>
        </p:txBody>
      </p:sp>
      <p:cxnSp>
        <p:nvCxnSpPr>
          <p:cNvPr id="199" name="Соединительная линия уступом 198"/>
          <p:cNvCxnSpPr>
            <a:stCxn id="195" idx="2"/>
            <a:endCxn id="198" idx="0"/>
          </p:cNvCxnSpPr>
          <p:nvPr/>
        </p:nvCxnSpPr>
        <p:spPr>
          <a:xfrm rot="16200000" flipH="1">
            <a:off x="11807757" y="15115019"/>
            <a:ext cx="436657" cy="1172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99"/>
          <p:cNvCxnSpPr>
            <a:stCxn id="195" idx="2"/>
            <a:endCxn id="197" idx="0"/>
          </p:cNvCxnSpPr>
          <p:nvPr/>
        </p:nvCxnSpPr>
        <p:spPr>
          <a:xfrm rot="5400000">
            <a:off x="10632908" y="15113050"/>
            <a:ext cx="436657" cy="11768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/>
          <p:cNvSpPr/>
          <p:nvPr/>
        </p:nvSpPr>
        <p:spPr>
          <a:xfrm>
            <a:off x="17780593" y="8320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Британией</a:t>
            </a:r>
            <a:endParaRPr lang="ru-RU" sz="1400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20305296" y="972027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Македонии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7766942" y="11126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Союзный обмен технологиями</a:t>
            </a:r>
            <a:endParaRPr lang="ru-RU" sz="1400" dirty="0"/>
          </a:p>
        </p:txBody>
      </p:sp>
      <p:sp>
        <p:nvSpPr>
          <p:cNvPr id="204" name="Прямоугольник 203"/>
          <p:cNvSpPr/>
          <p:nvPr/>
        </p:nvSpPr>
        <p:spPr>
          <a:xfrm>
            <a:off x="16496112" y="1272624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Лондона</a:t>
            </a:r>
            <a:endParaRPr lang="ru-RU" sz="14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9071578" y="127262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Продажа Британии греческого табака</a:t>
            </a:r>
            <a:endParaRPr lang="ru-RU" sz="1400" dirty="0"/>
          </a:p>
        </p:txBody>
      </p:sp>
      <p:cxnSp>
        <p:nvCxnSpPr>
          <p:cNvPr id="206" name="Прямая со стрелкой 205"/>
          <p:cNvCxnSpPr>
            <a:stCxn id="203" idx="2"/>
            <a:endCxn id="92" idx="0"/>
          </p:cNvCxnSpPr>
          <p:nvPr/>
        </p:nvCxnSpPr>
        <p:spPr>
          <a:xfrm>
            <a:off x="18824901" y="12206422"/>
            <a:ext cx="0" cy="21894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109" idx="2"/>
            <a:endCxn id="201" idx="0"/>
          </p:cNvCxnSpPr>
          <p:nvPr/>
        </p:nvCxnSpPr>
        <p:spPr>
          <a:xfrm>
            <a:off x="18824902" y="7664129"/>
            <a:ext cx="13650" cy="656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91" idx="2"/>
            <a:endCxn id="160" idx="0"/>
          </p:cNvCxnSpPr>
          <p:nvPr/>
        </p:nvCxnSpPr>
        <p:spPr>
          <a:xfrm>
            <a:off x="11448240" y="7664129"/>
            <a:ext cx="5053" cy="6568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203" idx="2"/>
            <a:endCxn id="204" idx="0"/>
          </p:cNvCxnSpPr>
          <p:nvPr/>
        </p:nvCxnSpPr>
        <p:spPr>
          <a:xfrm rot="5400000">
            <a:off x="17929574" y="11830919"/>
            <a:ext cx="519825" cy="12708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203" idx="2"/>
            <a:endCxn id="205" idx="0"/>
          </p:cNvCxnSpPr>
          <p:nvPr/>
        </p:nvCxnSpPr>
        <p:spPr>
          <a:xfrm rot="16200000" flipH="1">
            <a:off x="19217305" y="11814018"/>
            <a:ext cx="519829" cy="1304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2727446" y="832086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западом</a:t>
            </a:r>
            <a:endParaRPr lang="ru-RU" sz="1400" dirty="0"/>
          </a:p>
        </p:txBody>
      </p:sp>
      <p:cxnSp>
        <p:nvCxnSpPr>
          <p:cNvPr id="219" name="Соединительная линия уступом 218"/>
          <p:cNvCxnSpPr>
            <a:stCxn id="91" idx="2"/>
            <a:endCxn id="218" idx="0"/>
          </p:cNvCxnSpPr>
          <p:nvPr/>
        </p:nvCxnSpPr>
        <p:spPr>
          <a:xfrm rot="16200000" flipH="1">
            <a:off x="12288452" y="6823916"/>
            <a:ext cx="656740" cy="2337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133" idx="2"/>
            <a:endCxn id="189" idx="0"/>
          </p:cNvCxnSpPr>
          <p:nvPr/>
        </p:nvCxnSpPr>
        <p:spPr>
          <a:xfrm flipH="1">
            <a:off x="4018587" y="10732032"/>
            <a:ext cx="1" cy="4016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/>
          <p:cNvSpPr/>
          <p:nvPr/>
        </p:nvSpPr>
        <p:spPr>
          <a:xfrm>
            <a:off x="5628338" y="96520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в армии и жандармерии</a:t>
            </a:r>
            <a:endParaRPr lang="ru-RU" sz="1400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5628338" y="111337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Пробудить национализм</a:t>
            </a:r>
            <a:endParaRPr lang="ru-RU" sz="1400" dirty="0"/>
          </a:p>
        </p:txBody>
      </p:sp>
      <p:cxnSp>
        <p:nvCxnSpPr>
          <p:cNvPr id="211" name="Соединительная линия уступом 210"/>
          <p:cNvCxnSpPr>
            <a:stCxn id="125" idx="2"/>
            <a:endCxn id="178" idx="0"/>
          </p:cNvCxnSpPr>
          <p:nvPr/>
        </p:nvCxnSpPr>
        <p:spPr>
          <a:xfrm rot="5400000">
            <a:off x="2605319" y="8238764"/>
            <a:ext cx="251163" cy="25753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99" idx="3"/>
            <a:endCxn id="91" idx="1"/>
          </p:cNvCxnSpPr>
          <p:nvPr/>
        </p:nvCxnSpPr>
        <p:spPr>
          <a:xfrm>
            <a:off x="5076545" y="7124128"/>
            <a:ext cx="53137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25" idx="2"/>
            <a:endCxn id="151" idx="0"/>
          </p:cNvCxnSpPr>
          <p:nvPr/>
        </p:nvCxnSpPr>
        <p:spPr>
          <a:xfrm rot="16200000" flipH="1">
            <a:off x="5226865" y="8192589"/>
            <a:ext cx="251152" cy="2667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151" idx="2"/>
            <a:endCxn id="152" idx="0"/>
          </p:cNvCxnSpPr>
          <p:nvPr/>
        </p:nvCxnSpPr>
        <p:spPr>
          <a:xfrm>
            <a:off x="6686297" y="10732021"/>
            <a:ext cx="0" cy="401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71" idx="2"/>
            <a:endCxn id="178" idx="0"/>
          </p:cNvCxnSpPr>
          <p:nvPr/>
        </p:nvCxnSpPr>
        <p:spPr>
          <a:xfrm>
            <a:off x="1443213" y="9401026"/>
            <a:ext cx="0" cy="25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Прямоугольник 224"/>
          <p:cNvSpPr/>
          <p:nvPr/>
        </p:nvSpPr>
        <p:spPr>
          <a:xfrm>
            <a:off x="5628339" y="1273355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создание «Демократической Армии Греции»</a:t>
            </a:r>
            <a:endParaRPr lang="ru-RU" sz="1400" dirty="0"/>
          </a:p>
        </p:txBody>
      </p:sp>
      <p:cxnSp>
        <p:nvCxnSpPr>
          <p:cNvPr id="228" name="Соединительная линия уступом 227"/>
          <p:cNvCxnSpPr>
            <a:stCxn id="225" idx="2"/>
            <a:endCxn id="195" idx="0"/>
          </p:cNvCxnSpPr>
          <p:nvPr/>
        </p:nvCxnSpPr>
        <p:spPr>
          <a:xfrm rot="16200000" flipH="1">
            <a:off x="8768181" y="11731666"/>
            <a:ext cx="589581" cy="47533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8037603" y="832102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Востоком</a:t>
            </a:r>
            <a:endParaRPr lang="ru-RU" sz="1400" dirty="0"/>
          </a:p>
        </p:txBody>
      </p:sp>
      <p:cxnSp>
        <p:nvCxnSpPr>
          <p:cNvPr id="238" name="Соединительная линия уступом 237"/>
          <p:cNvCxnSpPr>
            <a:stCxn id="91" idx="2"/>
            <a:endCxn id="229" idx="0"/>
          </p:cNvCxnSpPr>
          <p:nvPr/>
        </p:nvCxnSpPr>
        <p:spPr>
          <a:xfrm rot="5400000">
            <a:off x="9943452" y="6816239"/>
            <a:ext cx="656898" cy="23526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152" idx="2"/>
            <a:endCxn id="225" idx="0"/>
          </p:cNvCxnSpPr>
          <p:nvPr/>
        </p:nvCxnSpPr>
        <p:spPr>
          <a:xfrm>
            <a:off x="6686297" y="12213721"/>
            <a:ext cx="1" cy="519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5260008" y="96520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Священный отряд </a:t>
            </a:r>
            <a:r>
              <a:rPr lang="ru-RU" sz="600" dirty="0"/>
              <a:t>(греческое подразделение специального назначения, сформированное в 1942 году на Ближнем Востоке, состоявшее полностью из греческих офицеров и курсантов. Является предшественником современного греческого спецназа</a:t>
            </a:r>
            <a:r>
              <a:rPr lang="ru-RU" sz="600" dirty="0" smtClean="0"/>
              <a:t>.)</a:t>
            </a:r>
            <a:endParaRPr lang="ru-RU" sz="6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13785405" y="1273355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Бригада Римини (</a:t>
            </a:r>
            <a:r>
              <a:rPr lang="ru-RU" sz="600" dirty="0"/>
              <a:t>3-я Греческая горная бригада </a:t>
            </a:r>
            <a:r>
              <a:rPr lang="ru-RU" sz="400" dirty="0"/>
              <a:t>(греч. ΙΙΙ </a:t>
            </a:r>
            <a:r>
              <a:rPr lang="ru-RU" sz="400" dirty="0" err="1"/>
              <a:t>Ελληνική</a:t>
            </a:r>
            <a:r>
              <a:rPr lang="ru-RU" sz="400" dirty="0"/>
              <a:t> </a:t>
            </a:r>
            <a:r>
              <a:rPr lang="ru-RU" sz="400" dirty="0" err="1"/>
              <a:t>Ορεινή</a:t>
            </a:r>
            <a:r>
              <a:rPr lang="ru-RU" sz="400" dirty="0"/>
              <a:t> Τα</a:t>
            </a:r>
            <a:r>
              <a:rPr lang="ru-RU" sz="400" dirty="0" err="1"/>
              <a:t>ξι</a:t>
            </a:r>
            <a:r>
              <a:rPr lang="ru-RU" sz="400" dirty="0"/>
              <a:t>αρχία, ΙΙΙ Ε.Ο.Τ.; англ. 3rd </a:t>
            </a:r>
            <a:r>
              <a:rPr lang="ru-RU" sz="400" dirty="0" err="1"/>
              <a:t>Greek</a:t>
            </a:r>
            <a:r>
              <a:rPr lang="ru-RU" sz="400" dirty="0"/>
              <a:t> </a:t>
            </a:r>
            <a:r>
              <a:rPr lang="ru-RU" sz="400" dirty="0" err="1"/>
              <a:t>Mountain</a:t>
            </a:r>
            <a:r>
              <a:rPr lang="ru-RU" sz="400" dirty="0"/>
              <a:t> </a:t>
            </a:r>
            <a:r>
              <a:rPr lang="ru-RU" sz="400" dirty="0" err="1"/>
              <a:t>Brigade</a:t>
            </a:r>
            <a:r>
              <a:rPr lang="ru-RU" sz="400" dirty="0"/>
              <a:t>), известная и как «Бригада Римини» (греч. «Τα</a:t>
            </a:r>
            <a:r>
              <a:rPr lang="ru-RU" sz="400" dirty="0" err="1"/>
              <a:t>ξι</a:t>
            </a:r>
            <a:r>
              <a:rPr lang="ru-RU" sz="400" dirty="0"/>
              <a:t>αρχία Ρίμινι», англ. </a:t>
            </a:r>
            <a:r>
              <a:rPr lang="ru-RU" sz="400" dirty="0" err="1"/>
              <a:t>Rimini</a:t>
            </a:r>
            <a:r>
              <a:rPr lang="ru-RU" sz="400" dirty="0"/>
              <a:t> </a:t>
            </a:r>
            <a:r>
              <a:rPr lang="ru-RU" sz="400" dirty="0" err="1"/>
              <a:t>Brigade</a:t>
            </a:r>
            <a:r>
              <a:rPr lang="ru-RU" sz="400" dirty="0"/>
              <a:t>) — элитная воинская часть греческой армии, действовавшая под британским командованием в годы Второй мировой войны и в годы Гражданской войны в Греции 1946—1949 годов</a:t>
            </a:r>
            <a:r>
              <a:rPr lang="ru-RU" sz="400" dirty="0" smtClean="0"/>
              <a:t>.)</a:t>
            </a:r>
            <a:endParaRPr lang="ru-RU" sz="400" dirty="0"/>
          </a:p>
        </p:txBody>
      </p:sp>
      <p:cxnSp>
        <p:nvCxnSpPr>
          <p:cNvPr id="257" name="Соединительная линия уступом 256"/>
          <p:cNvCxnSpPr>
            <a:stCxn id="109" idx="2"/>
            <a:endCxn id="255" idx="0"/>
          </p:cNvCxnSpPr>
          <p:nvPr/>
        </p:nvCxnSpPr>
        <p:spPr>
          <a:xfrm rot="5400000">
            <a:off x="16577484" y="7404613"/>
            <a:ext cx="1987903" cy="2506935"/>
          </a:xfrm>
          <a:prstGeom prst="bentConnector3">
            <a:avLst>
              <a:gd name="adj1" fmla="val 170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255" idx="2"/>
            <a:endCxn id="256" idx="0"/>
          </p:cNvCxnSpPr>
          <p:nvPr/>
        </p:nvCxnSpPr>
        <p:spPr>
          <a:xfrm rot="5400000">
            <a:off x="14579906" y="10995491"/>
            <a:ext cx="2001520" cy="1474603"/>
          </a:xfrm>
          <a:prstGeom prst="bentConnector3">
            <a:avLst>
              <a:gd name="adj1" fmla="val 118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/>
          <p:cNvSpPr/>
          <p:nvPr/>
        </p:nvSpPr>
        <p:spPr>
          <a:xfrm>
            <a:off x="20305296" y="833827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Дать женщинам избирательное право и право быть избранными</a:t>
            </a:r>
            <a:endParaRPr lang="ru-RU" sz="1400" dirty="0"/>
          </a:p>
        </p:txBody>
      </p:sp>
      <p:cxnSp>
        <p:nvCxnSpPr>
          <p:cNvPr id="191" name="Соединительная линия уступом 190"/>
          <p:cNvCxnSpPr>
            <a:stCxn id="109" idx="2"/>
            <a:endCxn id="179" idx="0"/>
          </p:cNvCxnSpPr>
          <p:nvPr/>
        </p:nvCxnSpPr>
        <p:spPr>
          <a:xfrm rot="16200000" flipH="1">
            <a:off x="19757007" y="6732023"/>
            <a:ext cx="674142" cy="2538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7766942" y="97151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Британией</a:t>
            </a:r>
          </a:p>
        </p:txBody>
      </p:sp>
      <p:cxnSp>
        <p:nvCxnSpPr>
          <p:cNvPr id="216" name="Соединительная линия уступом 215"/>
          <p:cNvCxnSpPr>
            <a:stCxn id="213" idx="2"/>
            <a:endCxn id="256" idx="0"/>
          </p:cNvCxnSpPr>
          <p:nvPr/>
        </p:nvCxnSpPr>
        <p:spPr>
          <a:xfrm rot="5400000">
            <a:off x="15864939" y="9773589"/>
            <a:ext cx="1938389" cy="3981537"/>
          </a:xfrm>
          <a:prstGeom prst="bentConnector3">
            <a:avLst>
              <a:gd name="adj1" fmla="val 91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201" idx="2"/>
            <a:endCxn id="202" idx="0"/>
          </p:cNvCxnSpPr>
          <p:nvPr/>
        </p:nvCxnSpPr>
        <p:spPr>
          <a:xfrm rot="16200000" flipH="1">
            <a:off x="19941200" y="8298219"/>
            <a:ext cx="319407" cy="25247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>
            <a:stCxn id="256" idx="2"/>
            <a:endCxn id="195" idx="0"/>
          </p:cNvCxnSpPr>
          <p:nvPr/>
        </p:nvCxnSpPr>
        <p:spPr>
          <a:xfrm rot="5400000">
            <a:off x="12846716" y="12406482"/>
            <a:ext cx="589579" cy="34037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/>
          <p:cNvCxnSpPr>
            <a:stCxn id="201" idx="2"/>
            <a:endCxn id="213" idx="0"/>
          </p:cNvCxnSpPr>
          <p:nvPr/>
        </p:nvCxnSpPr>
        <p:spPr>
          <a:xfrm flipH="1">
            <a:off x="18824901" y="9400868"/>
            <a:ext cx="13651" cy="314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/>
          <p:cNvCxnSpPr>
            <a:stCxn id="213" idx="2"/>
            <a:endCxn id="203" idx="0"/>
          </p:cNvCxnSpPr>
          <p:nvPr/>
        </p:nvCxnSpPr>
        <p:spPr>
          <a:xfrm>
            <a:off x="18824901" y="10795163"/>
            <a:ext cx="0" cy="3312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17123</TotalTime>
  <Words>517</Words>
  <Application>Microsoft Office PowerPoint</Application>
  <PresentationFormat>Произвольный</PresentationFormat>
  <Paragraphs>73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1359</cp:revision>
  <dcterms:created xsi:type="dcterms:W3CDTF">2018-10-23T08:09:21Z</dcterms:created>
  <dcterms:modified xsi:type="dcterms:W3CDTF">2020-12-07T11:02:38Z</dcterms:modified>
</cp:coreProperties>
</file>