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70" d="100"/>
          <a:sy n="70" d="100"/>
        </p:scale>
        <p:origin x="-96" y="66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1C10-04AC-41EC-996C-319EABD2D84F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9188-B67D-47AA-9BDC-80D5569A08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7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Farouk_I_of_Egypt&amp;xid=25657,15700021,15700186,15700190,15700256,15700259,15700262,15700265,15700271,15700280,15700283&amp;usg=ALkJrhhh7FMh-y96U17j9Ooo6m4pdvAKA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ranslate.googleusercontent.com/translate_c?depth=2&amp;rurl=translate.google.com&amp;sl=auto&amp;sp=nmt4&amp;tl=ru&amp;u=https://ar.m.wikipedia.org/wiki/%D8%A7%D9%84%D8%A5%D8%AE%D9%88%D8%A7%D9%86_%D8%A7%D9%84%D9%85%D8%B3%D9%84%D9%85%D9%88%D9%86&amp;usg=ALkJrhgMnhynH2-wnXAPXZfUD27K335G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2&amp;rurl=translate.google.com&amp;sl=auto&amp;sp=nmt4&amp;tl=ru&amp;u=https://ar.m.wikipedia.org/wiki/%D8%B9%D9%84%D9%8A_%D9%85%D8%A7%D9%87%D8%B1_%D8%A8%D8%A7%D8%B4%D8%A7&amp;usg=ALkJrhgc0oSxFyGFkzv7IXOuA3ENxHTThw" TargetMode="External"/><Relationship Id="rId2" Type="http://schemas.openxmlformats.org/officeDocument/2006/relationships/hyperlink" Target="https://translate.googleusercontent.com/translate_c?depth=2&amp;rurl=translate.google.com&amp;sl=auto&amp;sp=nmt4&amp;tl=ru&amp;u=https://ar.m.wikipedia.org/wiki/1938&amp;usg=ALkJrhj_WJKDH43PYPXcN06CFcjVZFmnu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0" name="Shape 248"/>
          <p:cNvCxnSpPr>
            <a:stCxn id="42" idx="2"/>
            <a:endCxn id="724" idx="0"/>
          </p:cNvCxnSpPr>
          <p:nvPr/>
        </p:nvCxnSpPr>
        <p:spPr>
          <a:xfrm rot="16200000" flipH="1">
            <a:off x="44314114" y="10239821"/>
            <a:ext cx="675933" cy="102175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Прямоугольник 295"/>
          <p:cNvSpPr/>
          <p:nvPr/>
        </p:nvSpPr>
        <p:spPr>
          <a:xfrm>
            <a:off x="18606101" y="14017026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7535457" y="14017026"/>
            <a:ext cx="1070645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18606101" y="12414193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535457" y="12414193"/>
            <a:ext cx="1070645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12469583" y="2109490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Англо-Египетский договор (будет установлено правило, по которому </a:t>
            </a:r>
            <a:r>
              <a:rPr lang="ru-RU" sz="1400" dirty="0"/>
              <a:t>Е</a:t>
            </a:r>
            <a:r>
              <a:rPr lang="ru-RU" sz="1400" dirty="0" smtClean="0"/>
              <a:t>гипет может не вступать в войну)</a:t>
            </a:r>
            <a:endParaRPr lang="ru-RU" sz="1400" dirty="0"/>
          </a:p>
        </p:txBody>
      </p:sp>
      <p:sp>
        <p:nvSpPr>
          <p:cNvPr id="207" name="Овал 206"/>
          <p:cNvSpPr/>
          <p:nvPr/>
        </p:nvSpPr>
        <p:spPr>
          <a:xfrm>
            <a:off x="39065302" y="9712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1" name="Прямоугольник 200"/>
          <p:cNvSpPr/>
          <p:nvPr/>
        </p:nvSpPr>
        <p:spPr>
          <a:xfrm rot="16200000">
            <a:off x="-235215" y="3000266"/>
            <a:ext cx="108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Возможна </a:t>
            </a:r>
            <a:r>
              <a:rPr lang="ru-RU" sz="1800" dirty="0" err="1" smtClean="0">
                <a:solidFill>
                  <a:schemeClr val="tx1"/>
                </a:solidFill>
              </a:rPr>
              <a:t>гражданк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63" name="Прямоугольник 262"/>
          <p:cNvSpPr/>
          <p:nvPr/>
        </p:nvSpPr>
        <p:spPr>
          <a:xfrm>
            <a:off x="37215105" y="156865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Разорвать Англо-Египетский договор</a:t>
            </a:r>
            <a:endParaRPr lang="ru-RU" sz="1400" dirty="0"/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>
            <a:off x="16112359" y="1907628"/>
            <a:ext cx="1040525" cy="126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2" name="Прямоугольник 271"/>
          <p:cNvSpPr/>
          <p:nvPr/>
        </p:nvSpPr>
        <p:spPr>
          <a:xfrm>
            <a:off x="38438029" y="10441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ВАФД</a:t>
            </a:r>
            <a:endParaRPr lang="ru-RU" sz="1400" dirty="0"/>
          </a:p>
        </p:txBody>
      </p:sp>
      <p:cxnSp>
        <p:nvCxnSpPr>
          <p:cNvPr id="280" name="Прямая соединительная линия 279"/>
          <p:cNvCxnSpPr>
            <a:stCxn id="255" idx="3"/>
            <a:endCxn id="445" idx="1"/>
          </p:cNvCxnSpPr>
          <p:nvPr/>
        </p:nvCxnSpPr>
        <p:spPr>
          <a:xfrm>
            <a:off x="14585501" y="2649490"/>
            <a:ext cx="345049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37215105" y="1241419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«Послушание и Борьба»(усмирение Синих рубашек)</a:t>
            </a:r>
            <a:endParaRPr lang="ru-RU" sz="14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8485328" y="139306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Бойкотирование власти короля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16557377" y="840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НД «Доминирование турко-черкесской элиты»</a:t>
            </a:r>
            <a:endParaRPr lang="ru-RU" sz="14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12467662" y="5851784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Распустить регентский совет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30719497" y="7253614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речь с коронации в массы (ослабление НД «Доминирование турко-черкесской элиты»</a:t>
            </a:r>
          </a:p>
          <a:p>
            <a:pPr algn="ctr"/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22838814" y="10438249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противостоящее правительство </a:t>
            </a:r>
            <a:r>
              <a:rPr lang="ru-RU" sz="1400" dirty="0" err="1" smtClean="0"/>
              <a:t>ВАФДа</a:t>
            </a:r>
            <a:r>
              <a:rPr lang="ru-RU" sz="1400" dirty="0" smtClean="0"/>
              <a:t> в отставку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9027308" y="945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НД «Противоборствующая политика </a:t>
            </a:r>
            <a:r>
              <a:rPr lang="ru-RU" sz="1400" dirty="0" err="1" smtClean="0"/>
              <a:t>ВАФДа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30724753" y="8740826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 или парламент?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6065690" y="12419452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Визит Геббельса</a:t>
            </a:r>
            <a:endParaRPr lang="ru-RU" sz="14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24704596" y="14019652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Германией</a:t>
            </a:r>
            <a:endParaRPr lang="ru-RU" sz="1400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17529983" y="12414194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Династический брак с Иранской монархией</a:t>
            </a:r>
            <a:endParaRPr lang="ru-RU" sz="14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27600201" y="14017022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Прогнуться под требования Британии</a:t>
            </a:r>
            <a:endParaRPr lang="ru-RU" sz="14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17529983" y="140170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Саадабадский</a:t>
            </a:r>
            <a:r>
              <a:rPr lang="ru-RU" sz="1400" dirty="0" smtClean="0"/>
              <a:t> пакт</a:t>
            </a:r>
            <a:endParaRPr lang="ru-RU" sz="1400" dirty="0"/>
          </a:p>
        </p:txBody>
      </p:sp>
      <p:cxnSp>
        <p:nvCxnSpPr>
          <p:cNvPr id="65" name="Прямая соединительная линия 64"/>
          <p:cNvCxnSpPr>
            <a:stCxn id="61" idx="3"/>
            <a:endCxn id="63" idx="1"/>
          </p:cNvCxnSpPr>
          <p:nvPr/>
        </p:nvCxnSpPr>
        <p:spPr>
          <a:xfrm flipV="1">
            <a:off x="26820514" y="14557022"/>
            <a:ext cx="779687" cy="26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61" idx="1"/>
            <a:endCxn id="64" idx="3"/>
          </p:cNvCxnSpPr>
          <p:nvPr/>
        </p:nvCxnSpPr>
        <p:spPr>
          <a:xfrm flipH="1" flipV="1">
            <a:off x="19645901" y="14557026"/>
            <a:ext cx="5058695" cy="2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hape 248"/>
          <p:cNvCxnSpPr>
            <a:stCxn id="56" idx="2"/>
            <a:endCxn id="54" idx="0"/>
          </p:cNvCxnSpPr>
          <p:nvPr/>
        </p:nvCxnSpPr>
        <p:spPr>
          <a:xfrm rot="5400000">
            <a:off x="27531032" y="6186568"/>
            <a:ext cx="617423" cy="7885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hape 248"/>
          <p:cNvCxnSpPr>
            <a:stCxn id="54" idx="2"/>
            <a:endCxn id="62" idx="0"/>
          </p:cNvCxnSpPr>
          <p:nvPr/>
        </p:nvCxnSpPr>
        <p:spPr>
          <a:xfrm rot="5400000">
            <a:off x="20794386" y="9311806"/>
            <a:ext cx="895945" cy="5308831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hape 248"/>
          <p:cNvCxnSpPr>
            <a:stCxn id="54" idx="2"/>
            <a:endCxn id="60" idx="0"/>
          </p:cNvCxnSpPr>
          <p:nvPr/>
        </p:nvCxnSpPr>
        <p:spPr>
          <a:xfrm rot="16200000" flipH="1">
            <a:off x="25059610" y="10355412"/>
            <a:ext cx="901203" cy="32268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60" idx="2"/>
            <a:endCxn id="63" idx="0"/>
          </p:cNvCxnSpPr>
          <p:nvPr/>
        </p:nvCxnSpPr>
        <p:spPr>
          <a:xfrm rot="16200000" flipH="1">
            <a:off x="27632119" y="12990981"/>
            <a:ext cx="517570" cy="1534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51" idx="2"/>
            <a:endCxn id="56" idx="0"/>
          </p:cNvCxnSpPr>
          <p:nvPr/>
        </p:nvCxnSpPr>
        <p:spPr>
          <a:xfrm>
            <a:off x="31777456" y="8333614"/>
            <a:ext cx="5256" cy="4072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248"/>
          <p:cNvCxnSpPr>
            <a:stCxn id="50" idx="2"/>
            <a:endCxn id="599" idx="0"/>
          </p:cNvCxnSpPr>
          <p:nvPr/>
        </p:nvCxnSpPr>
        <p:spPr>
          <a:xfrm rot="5400000">
            <a:off x="7987400" y="1722775"/>
            <a:ext cx="329212" cy="107472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248"/>
          <p:cNvCxnSpPr>
            <a:stCxn id="56" idx="2"/>
            <a:endCxn id="272" idx="0"/>
          </p:cNvCxnSpPr>
          <p:nvPr/>
        </p:nvCxnSpPr>
        <p:spPr>
          <a:xfrm rot="16200000" flipH="1">
            <a:off x="35328806" y="6274732"/>
            <a:ext cx="621089" cy="7713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>
            <a:stCxn id="54" idx="3"/>
            <a:endCxn id="272" idx="1"/>
          </p:cNvCxnSpPr>
          <p:nvPr/>
        </p:nvCxnSpPr>
        <p:spPr>
          <a:xfrm>
            <a:off x="24954732" y="10978249"/>
            <a:ext cx="13483297" cy="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hape 248"/>
          <p:cNvCxnSpPr>
            <a:stCxn id="60" idx="2"/>
            <a:endCxn id="61" idx="0"/>
          </p:cNvCxnSpPr>
          <p:nvPr/>
        </p:nvCxnSpPr>
        <p:spPr>
          <a:xfrm rot="5400000">
            <a:off x="26183002" y="13079005"/>
            <a:ext cx="520200" cy="13610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62" idx="2"/>
            <a:endCxn id="64" idx="0"/>
          </p:cNvCxnSpPr>
          <p:nvPr/>
        </p:nvCxnSpPr>
        <p:spPr>
          <a:xfrm>
            <a:off x="18587942" y="13494194"/>
            <a:ext cx="0" cy="522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26081456" y="15619849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</a:t>
            </a:r>
            <a:r>
              <a:rPr lang="ru-RU" sz="1400" dirty="0" err="1" smtClean="0"/>
              <a:t>Лэмпсона</a:t>
            </a:r>
            <a:endParaRPr lang="ru-RU" sz="14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30719497" y="17235539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ультиматум (премьер-министром станет </a:t>
            </a:r>
            <a:r>
              <a:rPr lang="ru-RU" sz="1400" dirty="0" err="1" smtClean="0"/>
              <a:t>Нахас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6081457" y="17243694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Отречение </a:t>
            </a:r>
            <a:r>
              <a:rPr lang="ru-RU" sz="1400" dirty="0" err="1" smtClean="0"/>
              <a:t>Фарука</a:t>
            </a:r>
            <a:endParaRPr lang="ru-RU" sz="1400" dirty="0"/>
          </a:p>
        </p:txBody>
      </p:sp>
      <p:cxnSp>
        <p:nvCxnSpPr>
          <p:cNvPr id="133" name="Shape 248"/>
          <p:cNvCxnSpPr>
            <a:stCxn id="61" idx="2"/>
            <a:endCxn id="126" idx="0"/>
          </p:cNvCxnSpPr>
          <p:nvPr/>
        </p:nvCxnSpPr>
        <p:spPr>
          <a:xfrm rot="16200000" flipH="1">
            <a:off x="26190887" y="14671320"/>
            <a:ext cx="520197" cy="1376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/>
          <p:cNvCxnSpPr>
            <a:stCxn id="63" idx="2"/>
            <a:endCxn id="126" idx="0"/>
          </p:cNvCxnSpPr>
          <p:nvPr/>
        </p:nvCxnSpPr>
        <p:spPr>
          <a:xfrm rot="5400000">
            <a:off x="27637375" y="14599063"/>
            <a:ext cx="522827" cy="1518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22266237" y="17243694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Застрелить </a:t>
            </a:r>
            <a:r>
              <a:rPr lang="ru-RU" sz="1400" dirty="0" err="1" smtClean="0"/>
              <a:t>Лэмпсона</a:t>
            </a:r>
            <a:endParaRPr lang="ru-RU" sz="1400" dirty="0"/>
          </a:p>
        </p:txBody>
      </p:sp>
      <p:cxnSp>
        <p:nvCxnSpPr>
          <p:cNvPr id="156" name="Shape 248"/>
          <p:cNvCxnSpPr>
            <a:stCxn id="126" idx="2"/>
            <a:endCxn id="148" idx="0"/>
          </p:cNvCxnSpPr>
          <p:nvPr/>
        </p:nvCxnSpPr>
        <p:spPr>
          <a:xfrm rot="5400000">
            <a:off x="24959884" y="15064162"/>
            <a:ext cx="543845" cy="38152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Прямоугольник 161"/>
          <p:cNvSpPr/>
          <p:nvPr/>
        </p:nvSpPr>
        <p:spPr>
          <a:xfrm>
            <a:off x="21117289" y="18580945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Ось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26081457" y="20043756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Мухаммеда </a:t>
            </a:r>
            <a:r>
              <a:rPr lang="ru-RU" sz="1400" dirty="0"/>
              <a:t>Абдель </a:t>
            </a:r>
            <a:r>
              <a:rPr lang="ru-RU" sz="1400" dirty="0" err="1" smtClean="0"/>
              <a:t>Монима</a:t>
            </a:r>
            <a:endParaRPr lang="ru-RU" sz="1400" dirty="0"/>
          </a:p>
        </p:txBody>
      </p:sp>
      <p:cxnSp>
        <p:nvCxnSpPr>
          <p:cNvPr id="168" name="Прямая со стрелкой 167"/>
          <p:cNvCxnSpPr>
            <a:stCxn id="128" idx="2"/>
            <a:endCxn id="427" idx="0"/>
          </p:cNvCxnSpPr>
          <p:nvPr/>
        </p:nvCxnSpPr>
        <p:spPr>
          <a:xfrm flipH="1">
            <a:off x="27134407" y="18323694"/>
            <a:ext cx="5009" cy="235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Прямоугольник 170"/>
          <p:cNvSpPr/>
          <p:nvPr/>
        </p:nvSpPr>
        <p:spPr>
          <a:xfrm>
            <a:off x="30708988" y="185586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ВАФД к власти</a:t>
            </a:r>
            <a:endParaRPr lang="ru-RU" sz="1400" dirty="0"/>
          </a:p>
        </p:txBody>
      </p:sp>
      <p:cxnSp>
        <p:nvCxnSpPr>
          <p:cNvPr id="172" name="Прямая со стрелкой 171"/>
          <p:cNvCxnSpPr>
            <a:stCxn id="127" idx="2"/>
            <a:endCxn id="171" idx="0"/>
          </p:cNvCxnSpPr>
          <p:nvPr/>
        </p:nvCxnSpPr>
        <p:spPr>
          <a:xfrm flipH="1">
            <a:off x="31766947" y="18315539"/>
            <a:ext cx="10509" cy="2431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30708986" y="200434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Разоблачение </a:t>
            </a:r>
            <a:r>
              <a:rPr lang="ru-RU" sz="1400" dirty="0" err="1" smtClean="0"/>
              <a:t>Нахаса</a:t>
            </a:r>
            <a:r>
              <a:rPr lang="ru-RU" sz="1400" dirty="0" smtClean="0"/>
              <a:t> (-НД «Коррумпированная политика»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1434177" y="4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НД «Коррумпированная политика»</a:t>
            </a:r>
            <a:endParaRPr lang="ru-RU" sz="14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32916736" y="2171327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</a:t>
            </a:r>
            <a:r>
              <a:rPr lang="ru-RU" sz="1400" dirty="0" err="1" smtClean="0"/>
              <a:t>Нахаса</a:t>
            </a:r>
            <a:endParaRPr lang="ru-RU" sz="1400" dirty="0"/>
          </a:p>
        </p:txBody>
      </p:sp>
      <p:sp>
        <p:nvSpPr>
          <p:cNvPr id="108" name="Прямоугольник 107"/>
          <p:cNvSpPr/>
          <p:nvPr/>
        </p:nvSpPr>
        <p:spPr>
          <a:xfrm>
            <a:off x="30708989" y="217451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Сместить </a:t>
            </a:r>
            <a:r>
              <a:rPr lang="ru-RU" sz="1400" dirty="0" err="1" smtClean="0"/>
              <a:t>Нахаса</a:t>
            </a:r>
            <a:r>
              <a:rPr lang="ru-RU" sz="1400" dirty="0" smtClean="0"/>
              <a:t> (Ахмед </a:t>
            </a:r>
            <a:r>
              <a:rPr lang="ru-RU" sz="1400" dirty="0" err="1" smtClean="0"/>
              <a:t>Махер</a:t>
            </a:r>
            <a:r>
              <a:rPr lang="ru-RU" sz="1400" dirty="0" smtClean="0"/>
              <a:t> станет министром</a:t>
            </a:r>
            <a:endParaRPr lang="ru-RU" sz="14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0708988" y="2319947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войну Германии (событие на смерть </a:t>
            </a:r>
            <a:r>
              <a:rPr lang="ru-RU" sz="1400" dirty="0" err="1" smtClean="0"/>
              <a:t>Махера</a:t>
            </a:r>
            <a:r>
              <a:rPr lang="ru-RU" sz="1400" dirty="0" smtClean="0"/>
              <a:t> которого застрелят после объявления войны, </a:t>
            </a:r>
            <a:r>
              <a:rPr lang="en-US" sz="1400" dirty="0" err="1" smtClean="0"/>
              <a:t>Mahmoud</a:t>
            </a:r>
            <a:r>
              <a:rPr lang="en-US" sz="1400" dirty="0" smtClean="0"/>
              <a:t> </a:t>
            </a:r>
            <a:r>
              <a:rPr lang="en-US" sz="1400" dirty="0" err="1" smtClean="0"/>
              <a:t>Fahmy</a:t>
            </a:r>
            <a:r>
              <a:rPr lang="en-US" sz="1400" dirty="0" smtClean="0"/>
              <a:t> </a:t>
            </a:r>
            <a:r>
              <a:rPr lang="en-US" sz="1400" dirty="0" err="1" smtClean="0"/>
              <a:t>Elnokrashy</a:t>
            </a:r>
            <a:r>
              <a:rPr lang="en-US" sz="1400" dirty="0" smtClean="0"/>
              <a:t> Pasha</a:t>
            </a:r>
            <a:r>
              <a:rPr lang="ru-RU" sz="1400" dirty="0" smtClean="0"/>
              <a:t> станет новым премьером)</a:t>
            </a:r>
            <a:endParaRPr lang="ru-RU" sz="14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3446503" y="8276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24 февраля 1945 года премьер-министр </a:t>
            </a:r>
            <a:r>
              <a:rPr lang="ru-RU" sz="1400" dirty="0" err="1" smtClean="0"/>
              <a:t>Махер</a:t>
            </a:r>
            <a:r>
              <a:rPr lang="ru-RU" sz="1400" dirty="0" smtClean="0"/>
              <a:t> попросил Палату депутатов объявить войну Германии и Японии, и когда он выходил из палаты, он был убит </a:t>
            </a:r>
            <a:r>
              <a:rPr lang="ru-RU" sz="1400" dirty="0" err="1" smtClean="0"/>
              <a:t>Махмудом</a:t>
            </a:r>
            <a:r>
              <a:rPr lang="ru-RU" sz="1400" dirty="0" smtClean="0"/>
              <a:t> </a:t>
            </a:r>
            <a:r>
              <a:rPr lang="ru-RU" sz="1400" dirty="0" err="1" smtClean="0"/>
              <a:t>Исави</a:t>
            </a:r>
            <a:r>
              <a:rPr lang="ru-RU" sz="1400" dirty="0" smtClean="0"/>
              <a:t>, членом </a:t>
            </a:r>
            <a:r>
              <a:rPr lang="ru-RU" sz="1400" dirty="0" err="1" smtClean="0"/>
              <a:t>про-осевого</a:t>
            </a:r>
            <a:r>
              <a:rPr lang="ru-RU" sz="1400" dirty="0" smtClean="0"/>
              <a:t> Общества молодого Египта. , </a:t>
            </a:r>
            <a:r>
              <a:rPr lang="ru-RU" sz="1400" baseline="30000" dirty="0" smtClean="0">
                <a:hlinkClick r:id="rId3"/>
              </a:rPr>
              <a:t>[162]</a:t>
            </a:r>
            <a:r>
              <a:rPr lang="ru-RU" sz="1400" dirty="0" err="1" smtClean="0"/>
              <a:t>Исави</a:t>
            </a:r>
            <a:r>
              <a:rPr lang="ru-RU" sz="1400" dirty="0" smtClean="0"/>
              <a:t> пожимал руку </a:t>
            </a:r>
            <a:r>
              <a:rPr lang="ru-RU" sz="1400" dirty="0" err="1" smtClean="0"/>
              <a:t>Махера</a:t>
            </a:r>
            <a:r>
              <a:rPr lang="ru-RU" sz="1400" dirty="0" smtClean="0"/>
              <a:t>, а затем вытащил свой пистолет, трижды стреляя в премьер-министра, крича, что он предал Египет, объявив войну Германии и Японии. </a:t>
            </a:r>
            <a:endParaRPr lang="ru-RU" sz="1400" dirty="0"/>
          </a:p>
        </p:txBody>
      </p:sp>
      <p:cxnSp>
        <p:nvCxnSpPr>
          <p:cNvPr id="115" name="Прямая со стрелкой 114"/>
          <p:cNvCxnSpPr>
            <a:stCxn id="171" idx="2"/>
            <a:endCxn id="99" idx="0"/>
          </p:cNvCxnSpPr>
          <p:nvPr/>
        </p:nvCxnSpPr>
        <p:spPr>
          <a:xfrm flipH="1">
            <a:off x="31766945" y="19638696"/>
            <a:ext cx="2" cy="404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99" idx="2"/>
            <a:endCxn id="108" idx="0"/>
          </p:cNvCxnSpPr>
          <p:nvPr/>
        </p:nvCxnSpPr>
        <p:spPr>
          <a:xfrm>
            <a:off x="31766945" y="21123499"/>
            <a:ext cx="3" cy="6216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108" idx="2"/>
            <a:endCxn id="113" idx="0"/>
          </p:cNvCxnSpPr>
          <p:nvPr/>
        </p:nvCxnSpPr>
        <p:spPr>
          <a:xfrm flipH="1">
            <a:off x="31766947" y="22825191"/>
            <a:ext cx="1" cy="374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/>
          <p:cNvCxnSpPr>
            <a:stCxn id="171" idx="2"/>
            <a:endCxn id="433" idx="0"/>
          </p:cNvCxnSpPr>
          <p:nvPr/>
        </p:nvCxnSpPr>
        <p:spPr>
          <a:xfrm rot="16200000" flipH="1">
            <a:off x="32684376" y="18721267"/>
            <a:ext cx="372891" cy="22077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/>
          <p:cNvCxnSpPr>
            <a:stCxn id="50" idx="2"/>
            <a:endCxn id="51" idx="0"/>
          </p:cNvCxnSpPr>
          <p:nvPr/>
        </p:nvCxnSpPr>
        <p:spPr>
          <a:xfrm rot="16200000" flipH="1">
            <a:off x="22490623" y="-2033219"/>
            <a:ext cx="321830" cy="182518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604" idx="3"/>
            <a:endCxn id="54" idx="1"/>
          </p:cNvCxnSpPr>
          <p:nvPr/>
        </p:nvCxnSpPr>
        <p:spPr>
          <a:xfrm>
            <a:off x="3836349" y="10975167"/>
            <a:ext cx="19002465" cy="3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24942979" y="10422834"/>
            <a:ext cx="845834" cy="559081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5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24367878" y="17240561"/>
            <a:ext cx="845834" cy="559081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</a:t>
            </a:r>
          </a:p>
        </p:txBody>
      </p:sp>
      <p:sp>
        <p:nvSpPr>
          <p:cNvPr id="215" name="Прямоугольник 214"/>
          <p:cNvSpPr/>
          <p:nvPr/>
        </p:nvSpPr>
        <p:spPr>
          <a:xfrm>
            <a:off x="32840671" y="17246737"/>
            <a:ext cx="845834" cy="559081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9</a:t>
            </a:r>
          </a:p>
        </p:txBody>
      </p:sp>
      <p:sp>
        <p:nvSpPr>
          <p:cNvPr id="218" name="Прямоугольник 217"/>
          <p:cNvSpPr/>
          <p:nvPr/>
        </p:nvSpPr>
        <p:spPr>
          <a:xfrm>
            <a:off x="28223652" y="17241016"/>
            <a:ext cx="845834" cy="559081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7</a:t>
            </a:r>
            <a:endParaRPr lang="ru-RU" sz="3600" b="1" dirty="0" smtClean="0"/>
          </a:p>
        </p:txBody>
      </p:sp>
      <p:cxnSp>
        <p:nvCxnSpPr>
          <p:cNvPr id="188" name="Shape 248"/>
          <p:cNvCxnSpPr>
            <a:stCxn id="56" idx="2"/>
          </p:cNvCxnSpPr>
          <p:nvPr/>
        </p:nvCxnSpPr>
        <p:spPr>
          <a:xfrm rot="16200000" flipH="1">
            <a:off x="40847830" y="755708"/>
            <a:ext cx="310544" cy="1844078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23746453" y="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НД «Разделение с Суданом»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26074494" y="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НД «Железная Гвардия»</a:t>
            </a:r>
            <a:endParaRPr lang="ru-RU" sz="1400" dirty="0"/>
          </a:p>
        </p:txBody>
      </p:sp>
      <p:cxnSp>
        <p:nvCxnSpPr>
          <p:cNvPr id="412" name="Прямая со стрелкой 411"/>
          <p:cNvCxnSpPr>
            <a:stCxn id="255" idx="2"/>
            <a:endCxn id="50" idx="0"/>
          </p:cNvCxnSpPr>
          <p:nvPr/>
        </p:nvCxnSpPr>
        <p:spPr>
          <a:xfrm flipH="1">
            <a:off x="13525621" y="3189490"/>
            <a:ext cx="1921" cy="26622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39685036" y="1241419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«Синие рубашки»</a:t>
            </a:r>
            <a:endParaRPr lang="ru-RU" sz="1400" dirty="0"/>
          </a:p>
        </p:txBody>
      </p:sp>
      <p:cxnSp>
        <p:nvCxnSpPr>
          <p:cNvPr id="417" name="Прямая соединительная линия 416"/>
          <p:cNvCxnSpPr>
            <a:stCxn id="41" idx="3"/>
            <a:endCxn id="415" idx="1"/>
          </p:cNvCxnSpPr>
          <p:nvPr/>
        </p:nvCxnSpPr>
        <p:spPr>
          <a:xfrm>
            <a:off x="39331023" y="12954193"/>
            <a:ext cx="3540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8485328" y="171642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Судан с Британской империей</a:t>
            </a:r>
            <a:endParaRPr lang="ru-RU" sz="1400" dirty="0"/>
          </a:p>
        </p:txBody>
      </p:sp>
      <p:sp>
        <p:nvSpPr>
          <p:cNvPr id="420" name="Прямоугольник 419"/>
          <p:cNvSpPr/>
          <p:nvPr/>
        </p:nvSpPr>
        <p:spPr>
          <a:xfrm>
            <a:off x="39685036" y="156865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Отстранить королевскую элиту от власти</a:t>
            </a:r>
            <a:endParaRPr lang="ru-RU" sz="1400" dirty="0"/>
          </a:p>
        </p:txBody>
      </p:sp>
      <p:sp>
        <p:nvSpPr>
          <p:cNvPr id="421" name="Прямоугольник 420"/>
          <p:cNvSpPr/>
          <p:nvPr/>
        </p:nvSpPr>
        <p:spPr>
          <a:xfrm>
            <a:off x="41877326" y="1241419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прав женщин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женские выступления и митинги)</a:t>
            </a:r>
            <a:endParaRPr lang="ru-RU" sz="14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41877326" y="185632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феминистского союза </a:t>
            </a:r>
            <a:r>
              <a:rPr lang="ru-RU" sz="1400" dirty="0" smtClean="0"/>
              <a:t>Египта</a:t>
            </a:r>
            <a:endParaRPr lang="ru-RU" sz="14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35145472" y="200119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Палестине в восстановлении Высшего Арабского Комитета</a:t>
            </a:r>
            <a:endParaRPr lang="ru-RU" sz="14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35145473" y="2171327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в орошении пустынных земель (событие на -% </a:t>
            </a:r>
            <a:r>
              <a:rPr lang="ru-RU" sz="1400" dirty="0" err="1" smtClean="0"/>
              <a:t>стабы</a:t>
            </a:r>
            <a:r>
              <a:rPr lang="ru-RU" sz="1400" dirty="0" smtClean="0"/>
              <a:t>, т.к. коррупция</a:t>
            </a:r>
            <a:endParaRPr lang="ru-RU" sz="1400" dirty="0"/>
          </a:p>
        </p:txBody>
      </p:sp>
      <p:sp>
        <p:nvSpPr>
          <p:cNvPr id="427" name="Прямоугольник 426"/>
          <p:cNvSpPr/>
          <p:nvPr/>
        </p:nvSpPr>
        <p:spPr>
          <a:xfrm>
            <a:off x="26076448" y="18558696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Правь Британия Египтом!(Египет станет марионеткой Британии)</a:t>
            </a:r>
            <a:endParaRPr lang="ru-RU" sz="1400" dirty="0"/>
          </a:p>
        </p:txBody>
      </p:sp>
      <p:sp>
        <p:nvSpPr>
          <p:cNvPr id="429" name="Прямоугольник 428"/>
          <p:cNvSpPr/>
          <p:nvPr/>
        </p:nvSpPr>
        <p:spPr>
          <a:xfrm rot="16200000">
            <a:off x="25332829" y="18925576"/>
            <a:ext cx="1080000" cy="386859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dirty="0" err="1" smtClean="0"/>
              <a:t>Лэмпсон</a:t>
            </a:r>
            <a:endParaRPr lang="ru-RU" sz="1800" b="1" spc="300" dirty="0"/>
          </a:p>
        </p:txBody>
      </p:sp>
      <p:sp>
        <p:nvSpPr>
          <p:cNvPr id="430" name="Прямоугольник 429"/>
          <p:cNvSpPr/>
          <p:nvPr/>
        </p:nvSpPr>
        <p:spPr>
          <a:xfrm>
            <a:off x="35145472" y="185579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власть </a:t>
            </a:r>
            <a:r>
              <a:rPr lang="ru-RU" sz="1400" dirty="0" err="1" smtClean="0"/>
              <a:t>Нахаса</a:t>
            </a:r>
            <a:endParaRPr lang="ru-RU" sz="1400" dirty="0"/>
          </a:p>
        </p:txBody>
      </p:sp>
      <p:cxnSp>
        <p:nvCxnSpPr>
          <p:cNvPr id="432" name="Прямая со стрелкой 431"/>
          <p:cNvCxnSpPr>
            <a:stCxn id="427" idx="2"/>
            <a:endCxn id="167" idx="0"/>
          </p:cNvCxnSpPr>
          <p:nvPr/>
        </p:nvCxnSpPr>
        <p:spPr>
          <a:xfrm>
            <a:off x="27134407" y="19638696"/>
            <a:ext cx="5009" cy="405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Прямоугольник 432"/>
          <p:cNvSpPr/>
          <p:nvPr/>
        </p:nvSpPr>
        <p:spPr>
          <a:xfrm>
            <a:off x="32916736" y="200115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Социальное обеспечение </a:t>
            </a:r>
            <a:r>
              <a:rPr lang="ru-RU" sz="1400" dirty="0"/>
              <a:t>(бесплатное обучение и продление здоровья)</a:t>
            </a:r>
          </a:p>
        </p:txBody>
      </p:sp>
      <p:cxnSp>
        <p:nvCxnSpPr>
          <p:cNvPr id="434" name="Shape 248"/>
          <p:cNvCxnSpPr>
            <a:stCxn id="272" idx="2"/>
            <a:endCxn id="41" idx="0"/>
          </p:cNvCxnSpPr>
          <p:nvPr/>
        </p:nvCxnSpPr>
        <p:spPr>
          <a:xfrm rot="5400000">
            <a:off x="38438387" y="11356592"/>
            <a:ext cx="892278" cy="12229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hape 248"/>
          <p:cNvCxnSpPr>
            <a:stCxn id="272" idx="2"/>
            <a:endCxn id="415" idx="0"/>
          </p:cNvCxnSpPr>
          <p:nvPr/>
        </p:nvCxnSpPr>
        <p:spPr>
          <a:xfrm rot="16200000" flipH="1">
            <a:off x="39673352" y="11344550"/>
            <a:ext cx="892278" cy="12470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272" idx="2"/>
            <a:endCxn id="421" idx="0"/>
          </p:cNvCxnSpPr>
          <p:nvPr/>
        </p:nvCxnSpPr>
        <p:spPr>
          <a:xfrm rot="16200000" flipH="1">
            <a:off x="40769497" y="10248405"/>
            <a:ext cx="892278" cy="34392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/>
          <p:cNvCxnSpPr>
            <a:stCxn id="272" idx="2"/>
            <a:endCxn id="430" idx="0"/>
          </p:cNvCxnSpPr>
          <p:nvPr/>
        </p:nvCxnSpPr>
        <p:spPr>
          <a:xfrm rot="5400000">
            <a:off x="34331691" y="13393656"/>
            <a:ext cx="7036038" cy="3292557"/>
          </a:xfrm>
          <a:prstGeom prst="bentConnector3">
            <a:avLst>
              <a:gd name="adj1" fmla="val 63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hape 248"/>
          <p:cNvCxnSpPr>
            <a:stCxn id="415" idx="2"/>
            <a:endCxn id="42" idx="0"/>
          </p:cNvCxnSpPr>
          <p:nvPr/>
        </p:nvCxnSpPr>
        <p:spPr>
          <a:xfrm rot="5400000">
            <a:off x="39924913" y="13112567"/>
            <a:ext cx="436456" cy="11997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hape 248"/>
          <p:cNvCxnSpPr>
            <a:stCxn id="41" idx="2"/>
            <a:endCxn id="42" idx="0"/>
          </p:cNvCxnSpPr>
          <p:nvPr/>
        </p:nvCxnSpPr>
        <p:spPr>
          <a:xfrm rot="16200000" flipH="1">
            <a:off x="38689947" y="13077309"/>
            <a:ext cx="436456" cy="1270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/>
          <p:cNvCxnSpPr>
            <a:stCxn id="42" idx="2"/>
            <a:endCxn id="263" idx="0"/>
          </p:cNvCxnSpPr>
          <p:nvPr/>
        </p:nvCxnSpPr>
        <p:spPr>
          <a:xfrm rot="5400000">
            <a:off x="38570208" y="14713506"/>
            <a:ext cx="675937" cy="1270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42" idx="2"/>
            <a:endCxn id="420" idx="0"/>
          </p:cNvCxnSpPr>
          <p:nvPr/>
        </p:nvCxnSpPr>
        <p:spPr>
          <a:xfrm rot="16200000" flipH="1">
            <a:off x="39805172" y="14748764"/>
            <a:ext cx="675938" cy="11997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hape 248"/>
          <p:cNvCxnSpPr>
            <a:stCxn id="420" idx="2"/>
            <a:endCxn id="418" idx="0"/>
          </p:cNvCxnSpPr>
          <p:nvPr/>
        </p:nvCxnSpPr>
        <p:spPr>
          <a:xfrm rot="5400000">
            <a:off x="39944286" y="16365588"/>
            <a:ext cx="397711" cy="11997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/>
          <p:cNvCxnSpPr>
            <a:stCxn id="263" idx="2"/>
            <a:endCxn id="418" idx="0"/>
          </p:cNvCxnSpPr>
          <p:nvPr/>
        </p:nvCxnSpPr>
        <p:spPr>
          <a:xfrm rot="16200000" flipH="1">
            <a:off x="38709319" y="16330330"/>
            <a:ext cx="397712" cy="1270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49090482" y="21094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добровольцев в Эфиопию(+3 дивизии можно отправить эфиопам)</a:t>
            </a:r>
            <a:endParaRPr lang="ru-RU" sz="1400" dirty="0"/>
          </a:p>
        </p:txBody>
      </p:sp>
      <p:cxnSp>
        <p:nvCxnSpPr>
          <p:cNvPr id="446" name="Прямая со стрелкой 445"/>
          <p:cNvCxnSpPr>
            <a:stCxn id="126" idx="2"/>
            <a:endCxn id="128" idx="0"/>
          </p:cNvCxnSpPr>
          <p:nvPr/>
        </p:nvCxnSpPr>
        <p:spPr>
          <a:xfrm>
            <a:off x="27139415" y="16699849"/>
            <a:ext cx="1" cy="5438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hape 248"/>
          <p:cNvCxnSpPr>
            <a:stCxn id="430" idx="2"/>
            <a:endCxn id="433" idx="0"/>
          </p:cNvCxnSpPr>
          <p:nvPr/>
        </p:nvCxnSpPr>
        <p:spPr>
          <a:xfrm rot="5400000">
            <a:off x="34902246" y="18710402"/>
            <a:ext cx="373634" cy="22287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hape 248"/>
          <p:cNvCxnSpPr>
            <a:stCxn id="171" idx="2"/>
            <a:endCxn id="424" idx="0"/>
          </p:cNvCxnSpPr>
          <p:nvPr/>
        </p:nvCxnSpPr>
        <p:spPr>
          <a:xfrm rot="16200000" flipH="1">
            <a:off x="33798554" y="17607089"/>
            <a:ext cx="373271" cy="4436484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 стрелкой 448"/>
          <p:cNvCxnSpPr>
            <a:stCxn id="433" idx="2"/>
            <a:endCxn id="106" idx="0"/>
          </p:cNvCxnSpPr>
          <p:nvPr/>
        </p:nvCxnSpPr>
        <p:spPr>
          <a:xfrm>
            <a:off x="33974695" y="21091587"/>
            <a:ext cx="0" cy="6216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 стрелкой 455"/>
          <p:cNvCxnSpPr>
            <a:stCxn id="424" idx="2"/>
            <a:endCxn id="426" idx="0"/>
          </p:cNvCxnSpPr>
          <p:nvPr/>
        </p:nvCxnSpPr>
        <p:spPr>
          <a:xfrm>
            <a:off x="36203431" y="21091967"/>
            <a:ext cx="1" cy="621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/>
          <p:cNvCxnSpPr>
            <a:stCxn id="421" idx="2"/>
            <a:endCxn id="423" idx="0"/>
          </p:cNvCxnSpPr>
          <p:nvPr/>
        </p:nvCxnSpPr>
        <p:spPr>
          <a:xfrm>
            <a:off x="42935285" y="13494193"/>
            <a:ext cx="0" cy="50690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Прямая соединительная линия 464"/>
          <p:cNvCxnSpPr>
            <a:stCxn id="148" idx="3"/>
            <a:endCxn id="128" idx="1"/>
          </p:cNvCxnSpPr>
          <p:nvPr/>
        </p:nvCxnSpPr>
        <p:spPr>
          <a:xfrm>
            <a:off x="24382155" y="17783694"/>
            <a:ext cx="16993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8" name="Прямая соединительная линия 467"/>
          <p:cNvCxnSpPr>
            <a:stCxn id="128" idx="3"/>
            <a:endCxn id="127" idx="1"/>
          </p:cNvCxnSpPr>
          <p:nvPr/>
        </p:nvCxnSpPr>
        <p:spPr>
          <a:xfrm flipV="1">
            <a:off x="28197375" y="17775539"/>
            <a:ext cx="2522122" cy="81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1" name="Прямая соединительная линия 470"/>
          <p:cNvCxnSpPr>
            <a:stCxn id="430" idx="3"/>
            <a:endCxn id="423" idx="1"/>
          </p:cNvCxnSpPr>
          <p:nvPr/>
        </p:nvCxnSpPr>
        <p:spPr>
          <a:xfrm>
            <a:off x="37261390" y="19097953"/>
            <a:ext cx="4615936" cy="5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4" name="Прямоугольник 473"/>
          <p:cNvSpPr/>
          <p:nvPr/>
        </p:nvSpPr>
        <p:spPr>
          <a:xfrm rot="16200000">
            <a:off x="37687798" y="10784819"/>
            <a:ext cx="1080000" cy="386859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dirty="0" err="1" smtClean="0"/>
              <a:t>Нахас</a:t>
            </a:r>
            <a:endParaRPr lang="ru-RU" sz="1800" b="1" spc="3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30708989" y="21358332"/>
            <a:ext cx="823665" cy="386859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r>
              <a:rPr lang="en-US" sz="1800" dirty="0" smtClean="0"/>
              <a:t>Ahmad Maher Pasha</a:t>
            </a:r>
            <a:endParaRPr lang="en-US" sz="1800" dirty="0"/>
          </a:p>
        </p:txBody>
      </p:sp>
      <p:sp>
        <p:nvSpPr>
          <p:cNvPr id="476" name="Прямоугольник 475"/>
          <p:cNvSpPr/>
          <p:nvPr/>
        </p:nvSpPr>
        <p:spPr>
          <a:xfrm rot="16200000">
            <a:off x="32478334" y="23546041"/>
            <a:ext cx="1080000" cy="386859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dirty="0" smtClean="0"/>
              <a:t>Махмуд</a:t>
            </a:r>
            <a:endParaRPr lang="ru-RU" sz="1800" b="1" spc="3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37341234" y="216816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Вмешаться в дела Палестины</a:t>
            </a:r>
            <a:endParaRPr lang="ru-RU" sz="1400" dirty="0"/>
          </a:p>
        </p:txBody>
      </p:sp>
      <p:cxnSp>
        <p:nvCxnSpPr>
          <p:cNvPr id="478" name="Shape 248"/>
          <p:cNvCxnSpPr>
            <a:stCxn id="42" idx="2"/>
            <a:endCxn id="430" idx="0"/>
          </p:cNvCxnSpPr>
          <p:nvPr/>
        </p:nvCxnSpPr>
        <p:spPr>
          <a:xfrm rot="5400000">
            <a:off x="36099707" y="15114373"/>
            <a:ext cx="3547304" cy="3339856"/>
          </a:xfrm>
          <a:prstGeom prst="bentConnector3">
            <a:avLst>
              <a:gd name="adj1" fmla="val 949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2" idx="2"/>
            <a:endCxn id="423" idx="0"/>
          </p:cNvCxnSpPr>
          <p:nvPr/>
        </p:nvCxnSpPr>
        <p:spPr>
          <a:xfrm rot="16200000" flipH="1">
            <a:off x="39462991" y="15090945"/>
            <a:ext cx="3552591" cy="3391998"/>
          </a:xfrm>
          <a:prstGeom prst="bentConnector3">
            <a:avLst>
              <a:gd name="adj1" fmla="val 96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hape 248"/>
          <p:cNvCxnSpPr>
            <a:stCxn id="423" idx="2"/>
            <a:endCxn id="381" idx="0"/>
          </p:cNvCxnSpPr>
          <p:nvPr/>
        </p:nvCxnSpPr>
        <p:spPr>
          <a:xfrm rot="5400000">
            <a:off x="41654777" y="18731458"/>
            <a:ext cx="368727" cy="21922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430" idx="2"/>
            <a:endCxn id="380" idx="0"/>
          </p:cNvCxnSpPr>
          <p:nvPr/>
        </p:nvCxnSpPr>
        <p:spPr>
          <a:xfrm rot="16200000" flipH="1">
            <a:off x="37114305" y="18727078"/>
            <a:ext cx="374014" cy="21957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/>
          <p:cNvSpPr/>
          <p:nvPr/>
        </p:nvSpPr>
        <p:spPr>
          <a:xfrm>
            <a:off x="41877326" y="200119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Политическое представительство и </a:t>
            </a:r>
            <a:r>
              <a:rPr lang="ru-RU" sz="1400" dirty="0" smtClean="0"/>
              <a:t>право голоса  </a:t>
            </a:r>
            <a:r>
              <a:rPr lang="ru-RU" sz="1400" dirty="0"/>
              <a:t>для </a:t>
            </a:r>
            <a:r>
              <a:rPr lang="ru-RU" sz="1400" dirty="0" smtClean="0"/>
              <a:t>женщин</a:t>
            </a:r>
            <a:endParaRPr lang="ru-RU" sz="14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44077207" y="200119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Сломить религиозный </a:t>
            </a:r>
            <a:r>
              <a:rPr lang="ru-RU" sz="1400" dirty="0" smtClean="0"/>
              <a:t>радикализм</a:t>
            </a:r>
            <a:endParaRPr lang="ru-RU" sz="14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41877326" y="2171327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Разоблачить коррупцию мужчин </a:t>
            </a:r>
            <a:r>
              <a:rPr lang="ru-RU" sz="1400" dirty="0" err="1" smtClean="0"/>
              <a:t>ВАФДа</a:t>
            </a:r>
            <a:endParaRPr lang="ru-RU" sz="1400" dirty="0"/>
          </a:p>
        </p:txBody>
      </p:sp>
      <p:sp>
        <p:nvSpPr>
          <p:cNvPr id="371" name="Прямоугольник 370"/>
          <p:cNvSpPr/>
          <p:nvPr/>
        </p:nvSpPr>
        <p:spPr>
          <a:xfrm>
            <a:off x="44077207" y="2170956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Женское образование</a:t>
            </a:r>
            <a:endParaRPr lang="ru-RU" sz="1400" dirty="0"/>
          </a:p>
        </p:txBody>
      </p:sp>
      <p:sp>
        <p:nvSpPr>
          <p:cNvPr id="372" name="Прямоугольник 371"/>
          <p:cNvSpPr/>
          <p:nvPr/>
        </p:nvSpPr>
        <p:spPr>
          <a:xfrm>
            <a:off x="43052952" y="231675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полного равноправия! (Выборы женщины на пост премьер-министра из-за потери лица </a:t>
            </a:r>
            <a:r>
              <a:rPr lang="ru-RU" sz="1400" dirty="0" err="1" smtClean="0"/>
              <a:t>Нахраса</a:t>
            </a:r>
            <a:r>
              <a:rPr lang="ru-RU" sz="1400" dirty="0" smtClean="0"/>
              <a:t>) </a:t>
            </a:r>
            <a:endParaRPr lang="ru-RU" sz="1400" dirty="0"/>
          </a:p>
        </p:txBody>
      </p:sp>
      <p:cxnSp>
        <p:nvCxnSpPr>
          <p:cNvPr id="373" name="Прямая со стрелкой 372"/>
          <p:cNvCxnSpPr>
            <a:stCxn id="309" idx="2"/>
            <a:endCxn id="313" idx="0"/>
          </p:cNvCxnSpPr>
          <p:nvPr/>
        </p:nvCxnSpPr>
        <p:spPr>
          <a:xfrm>
            <a:off x="42935285" y="21091967"/>
            <a:ext cx="0" cy="621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10" idx="2"/>
            <a:endCxn id="371" idx="0"/>
          </p:cNvCxnSpPr>
          <p:nvPr/>
        </p:nvCxnSpPr>
        <p:spPr>
          <a:xfrm>
            <a:off x="45135166" y="21091967"/>
            <a:ext cx="0" cy="61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 стрелкой 374"/>
          <p:cNvCxnSpPr>
            <a:stCxn id="423" idx="2"/>
            <a:endCxn id="309" idx="0"/>
          </p:cNvCxnSpPr>
          <p:nvPr/>
        </p:nvCxnSpPr>
        <p:spPr>
          <a:xfrm>
            <a:off x="42935285" y="19643240"/>
            <a:ext cx="0" cy="3687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/>
          <p:cNvCxnSpPr>
            <a:stCxn id="423" idx="2"/>
            <a:endCxn id="310" idx="0"/>
          </p:cNvCxnSpPr>
          <p:nvPr/>
        </p:nvCxnSpPr>
        <p:spPr>
          <a:xfrm rot="16200000" flipH="1">
            <a:off x="43850862" y="18727662"/>
            <a:ext cx="368727" cy="21998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371" idx="2"/>
            <a:endCxn id="372" idx="0"/>
          </p:cNvCxnSpPr>
          <p:nvPr/>
        </p:nvCxnSpPr>
        <p:spPr>
          <a:xfrm rot="5400000">
            <a:off x="44434043" y="22466435"/>
            <a:ext cx="377992" cy="1024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Прямоугольник 378"/>
          <p:cNvSpPr/>
          <p:nvPr/>
        </p:nvSpPr>
        <p:spPr>
          <a:xfrm rot="16200000">
            <a:off x="44912960" y="23452068"/>
            <a:ext cx="1080002" cy="51097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800" b="1" dirty="0"/>
              <a:t>Huda </a:t>
            </a:r>
            <a:r>
              <a:rPr lang="en-US" sz="1800" b="1" dirty="0" err="1"/>
              <a:t>Sha'arawi</a:t>
            </a:r>
            <a:endParaRPr lang="ru-RU" sz="1800" b="1" spc="300" dirty="0"/>
          </a:p>
        </p:txBody>
      </p:sp>
      <p:sp>
        <p:nvSpPr>
          <p:cNvPr id="380" name="Прямоугольник 379"/>
          <p:cNvSpPr/>
          <p:nvPr/>
        </p:nvSpPr>
        <p:spPr>
          <a:xfrm>
            <a:off x="37341235" y="200119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США</a:t>
            </a:r>
            <a:endParaRPr lang="ru-RU" sz="14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39685036" y="200119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Францией</a:t>
            </a:r>
            <a:endParaRPr lang="ru-RU" sz="1400" dirty="0"/>
          </a:p>
        </p:txBody>
      </p:sp>
      <p:cxnSp>
        <p:nvCxnSpPr>
          <p:cNvPr id="382" name="Shape 248"/>
          <p:cNvCxnSpPr>
            <a:stCxn id="430" idx="2"/>
            <a:endCxn id="381" idx="0"/>
          </p:cNvCxnSpPr>
          <p:nvPr/>
        </p:nvCxnSpPr>
        <p:spPr>
          <a:xfrm rot="16200000" flipH="1">
            <a:off x="38286206" y="17555178"/>
            <a:ext cx="374014" cy="4539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hape 248"/>
          <p:cNvCxnSpPr>
            <a:stCxn id="423" idx="2"/>
            <a:endCxn id="380" idx="0"/>
          </p:cNvCxnSpPr>
          <p:nvPr/>
        </p:nvCxnSpPr>
        <p:spPr>
          <a:xfrm rot="5400000">
            <a:off x="40482877" y="17559558"/>
            <a:ext cx="368727" cy="45360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hape 248"/>
          <p:cNvCxnSpPr>
            <a:stCxn id="380" idx="2"/>
            <a:endCxn id="477" idx="0"/>
          </p:cNvCxnSpPr>
          <p:nvPr/>
        </p:nvCxnSpPr>
        <p:spPr>
          <a:xfrm rot="5400000">
            <a:off x="38104369" y="21386792"/>
            <a:ext cx="589651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hape 248"/>
          <p:cNvCxnSpPr>
            <a:stCxn id="381" idx="2"/>
            <a:endCxn id="477" idx="0"/>
          </p:cNvCxnSpPr>
          <p:nvPr/>
        </p:nvCxnSpPr>
        <p:spPr>
          <a:xfrm rot="5400000">
            <a:off x="39276269" y="20214891"/>
            <a:ext cx="589651" cy="23438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35145473" y="231675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землевладельческой олигархии (-5% ФНП, +0,10 к приросту ПП, -15% стабильности)</a:t>
            </a:r>
            <a:endParaRPr lang="ru-RU" sz="1400" dirty="0"/>
          </a:p>
        </p:txBody>
      </p:sp>
      <p:cxnSp>
        <p:nvCxnSpPr>
          <p:cNvPr id="391" name="Прямая со стрелкой 390"/>
          <p:cNvCxnSpPr>
            <a:stCxn id="426" idx="2"/>
            <a:endCxn id="387" idx="0"/>
          </p:cNvCxnSpPr>
          <p:nvPr/>
        </p:nvCxnSpPr>
        <p:spPr>
          <a:xfrm>
            <a:off x="36203432" y="22793279"/>
            <a:ext cx="0" cy="374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248"/>
          <p:cNvCxnSpPr>
            <a:stCxn id="106" idx="2"/>
            <a:endCxn id="387" idx="0"/>
          </p:cNvCxnSpPr>
          <p:nvPr/>
        </p:nvCxnSpPr>
        <p:spPr>
          <a:xfrm rot="16200000" flipH="1">
            <a:off x="34901924" y="21866049"/>
            <a:ext cx="374279" cy="2228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9685037" y="216816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Ливийский народ, вернув старые земли (война с Италией)</a:t>
            </a:r>
            <a:endParaRPr lang="ru-RU" sz="1400" dirty="0"/>
          </a:p>
        </p:txBody>
      </p:sp>
      <p:sp>
        <p:nvSpPr>
          <p:cNvPr id="395" name="Прямоугольник 394"/>
          <p:cNvSpPr/>
          <p:nvPr/>
        </p:nvSpPr>
        <p:spPr>
          <a:xfrm>
            <a:off x="16094925" y="32408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0" dirty="0" smtClean="0"/>
              <a:t>144 фокусов</a:t>
            </a:r>
            <a:endParaRPr lang="ru-RU" sz="40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26084158" y="2171365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короля к войне против стран Оси</a:t>
            </a:r>
            <a:endParaRPr lang="ru-RU" sz="1400" dirty="0"/>
          </a:p>
        </p:txBody>
      </p:sp>
      <p:cxnSp>
        <p:nvCxnSpPr>
          <p:cNvPr id="388" name="Прямая со стрелкой 387"/>
          <p:cNvCxnSpPr>
            <a:stCxn id="167" idx="2"/>
            <a:endCxn id="385" idx="0"/>
          </p:cNvCxnSpPr>
          <p:nvPr/>
        </p:nvCxnSpPr>
        <p:spPr>
          <a:xfrm>
            <a:off x="27139416" y="21123756"/>
            <a:ext cx="2701" cy="5899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Прямоугольник 388"/>
          <p:cNvSpPr/>
          <p:nvPr/>
        </p:nvSpPr>
        <p:spPr>
          <a:xfrm>
            <a:off x="26079337" y="23167557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Разрастание английских промышленных предприятий (+ фабрики, - пророст ПП)</a:t>
            </a:r>
            <a:endParaRPr lang="ru-RU" sz="1400" dirty="0"/>
          </a:p>
        </p:txBody>
      </p:sp>
      <p:cxnSp>
        <p:nvCxnSpPr>
          <p:cNvPr id="390" name="Прямая со стрелкой 389"/>
          <p:cNvCxnSpPr>
            <a:stCxn id="385" idx="2"/>
            <a:endCxn id="389" idx="0"/>
          </p:cNvCxnSpPr>
          <p:nvPr/>
        </p:nvCxnSpPr>
        <p:spPr>
          <a:xfrm flipH="1">
            <a:off x="27137296" y="22793659"/>
            <a:ext cx="4821" cy="3738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/>
          <p:cNvSpPr/>
          <p:nvPr/>
        </p:nvSpPr>
        <p:spPr>
          <a:xfrm>
            <a:off x="26081747" y="2478756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доков и морских баз для фронта с Итальянской Ливией</a:t>
            </a:r>
            <a:endParaRPr lang="ru-RU" sz="1400" dirty="0"/>
          </a:p>
        </p:txBody>
      </p:sp>
      <p:cxnSp>
        <p:nvCxnSpPr>
          <p:cNvPr id="397" name="Прямая со стрелкой 396"/>
          <p:cNvCxnSpPr>
            <a:stCxn id="389" idx="2"/>
            <a:endCxn id="396" idx="0"/>
          </p:cNvCxnSpPr>
          <p:nvPr/>
        </p:nvCxnSpPr>
        <p:spPr>
          <a:xfrm>
            <a:off x="27137296" y="24247557"/>
            <a:ext cx="2410" cy="54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Прямоугольник 397"/>
          <p:cNvSpPr/>
          <p:nvPr/>
        </p:nvSpPr>
        <p:spPr>
          <a:xfrm>
            <a:off x="28408147" y="21713277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Военных советников из Британии</a:t>
            </a:r>
            <a:endParaRPr lang="ru-RU" sz="1400" dirty="0"/>
          </a:p>
        </p:txBody>
      </p:sp>
      <p:cxnSp>
        <p:nvCxnSpPr>
          <p:cNvPr id="400" name="Shape 248"/>
          <p:cNvCxnSpPr>
            <a:stCxn id="167" idx="2"/>
            <a:endCxn id="398" idx="0"/>
          </p:cNvCxnSpPr>
          <p:nvPr/>
        </p:nvCxnSpPr>
        <p:spPr>
          <a:xfrm rot="16200000" flipH="1">
            <a:off x="28008001" y="20255171"/>
            <a:ext cx="589521" cy="2326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/>
          <p:cNvCxnSpPr>
            <a:stCxn id="380" idx="3"/>
            <a:endCxn id="381" idx="1"/>
          </p:cNvCxnSpPr>
          <p:nvPr/>
        </p:nvCxnSpPr>
        <p:spPr>
          <a:xfrm>
            <a:off x="39457153" y="20551967"/>
            <a:ext cx="2278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6883857" y="31781951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текстильных фабрик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6884278" y="26814523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Хлопковая промышленность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4561101" y="284852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национальный совет исследований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4566209" y="31781951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Египетская Академия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287867" y="26814524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Olympic Group</a:t>
            </a:r>
            <a:endParaRPr lang="ru-RU" sz="1400" dirty="0"/>
          </a:p>
        </p:txBody>
      </p:sp>
      <p:sp>
        <p:nvSpPr>
          <p:cNvPr id="408" name="Прямоугольник 407"/>
          <p:cNvSpPr/>
          <p:nvPr/>
        </p:nvSpPr>
        <p:spPr>
          <a:xfrm>
            <a:off x="2281978" y="284852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производство радиотехники </a:t>
            </a:r>
            <a:r>
              <a:rPr lang="en-US" sz="1400" dirty="0" smtClean="0"/>
              <a:t>Olympic Group</a:t>
            </a:r>
            <a:endParaRPr lang="ru-RU" sz="1400" dirty="0"/>
          </a:p>
        </p:txBody>
      </p:sp>
      <p:sp>
        <p:nvSpPr>
          <p:cNvPr id="409" name="Прямоугольник 408"/>
          <p:cNvSpPr/>
          <p:nvPr/>
        </p:nvSpPr>
        <p:spPr>
          <a:xfrm>
            <a:off x="6883857" y="30089962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Перенос А</a:t>
            </a:r>
            <a:r>
              <a:rPr lang="en-US" sz="1400" dirty="0" err="1" smtClean="0"/>
              <a:t>rafa</a:t>
            </a:r>
            <a:r>
              <a:rPr lang="ru-RU" sz="1400" dirty="0" smtClean="0"/>
              <a:t> в Каир</a:t>
            </a:r>
            <a:endParaRPr lang="ru-RU" sz="1400" dirty="0"/>
          </a:p>
        </p:txBody>
      </p:sp>
      <p:sp>
        <p:nvSpPr>
          <p:cNvPr id="410" name="Прямоугольник 409"/>
          <p:cNvSpPr/>
          <p:nvPr/>
        </p:nvSpPr>
        <p:spPr>
          <a:xfrm>
            <a:off x="4560502" y="3009167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поворотного моста для железных дорог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0132" y="284852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smtClean="0"/>
              <a:t>Egyptian </a:t>
            </a:r>
            <a:r>
              <a:rPr lang="en-US" sz="1400" dirty="0"/>
              <a:t>Engineering Agencies</a:t>
            </a:r>
            <a:endParaRPr lang="ru-RU" sz="1400" dirty="0"/>
          </a:p>
        </p:txBody>
      </p:sp>
      <p:cxnSp>
        <p:nvCxnSpPr>
          <p:cNvPr id="413" name="Shape 248"/>
          <p:cNvCxnSpPr>
            <a:stCxn id="406" idx="2"/>
            <a:endCxn id="411" idx="0"/>
          </p:cNvCxnSpPr>
          <p:nvPr/>
        </p:nvCxnSpPr>
        <p:spPr>
          <a:xfrm rot="5400000">
            <a:off x="1916583" y="27056033"/>
            <a:ext cx="590753" cy="2267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403" idx="2"/>
            <a:endCxn id="404" idx="0"/>
          </p:cNvCxnSpPr>
          <p:nvPr/>
        </p:nvCxnSpPr>
        <p:spPr>
          <a:xfrm rot="5400000">
            <a:off x="6485272" y="27028312"/>
            <a:ext cx="590754" cy="23231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hape 248"/>
          <p:cNvCxnSpPr>
            <a:stCxn id="406" idx="2"/>
            <a:endCxn id="404" idx="0"/>
          </p:cNvCxnSpPr>
          <p:nvPr/>
        </p:nvCxnSpPr>
        <p:spPr>
          <a:xfrm rot="16200000" flipH="1">
            <a:off x="4187067" y="27053283"/>
            <a:ext cx="590753" cy="2273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 стрелкой 418"/>
          <p:cNvCxnSpPr>
            <a:stCxn id="406" idx="2"/>
            <a:endCxn id="408" idx="0"/>
          </p:cNvCxnSpPr>
          <p:nvPr/>
        </p:nvCxnSpPr>
        <p:spPr>
          <a:xfrm flipH="1">
            <a:off x="3339937" y="27894524"/>
            <a:ext cx="5889" cy="5907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 стрелкой 421"/>
          <p:cNvCxnSpPr>
            <a:stCxn id="403" idx="2"/>
            <a:endCxn id="758" idx="0"/>
          </p:cNvCxnSpPr>
          <p:nvPr/>
        </p:nvCxnSpPr>
        <p:spPr>
          <a:xfrm flipH="1">
            <a:off x="7941816" y="27894523"/>
            <a:ext cx="421" cy="5907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 стрелкой 424"/>
          <p:cNvCxnSpPr>
            <a:stCxn id="409" idx="2"/>
            <a:endCxn id="402" idx="0"/>
          </p:cNvCxnSpPr>
          <p:nvPr/>
        </p:nvCxnSpPr>
        <p:spPr>
          <a:xfrm>
            <a:off x="7941816" y="31169962"/>
            <a:ext cx="0" cy="6119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 стрелкой 427"/>
          <p:cNvCxnSpPr>
            <a:stCxn id="404" idx="2"/>
            <a:endCxn id="410" idx="0"/>
          </p:cNvCxnSpPr>
          <p:nvPr/>
        </p:nvCxnSpPr>
        <p:spPr>
          <a:xfrm flipH="1">
            <a:off x="5618461" y="29565277"/>
            <a:ext cx="599" cy="5264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410" idx="2"/>
            <a:endCxn id="405" idx="0"/>
          </p:cNvCxnSpPr>
          <p:nvPr/>
        </p:nvCxnSpPr>
        <p:spPr>
          <a:xfrm>
            <a:off x="5618461" y="31171678"/>
            <a:ext cx="5707" cy="6102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9169698" y="31781950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орошение полей (НД на прирост населения)</a:t>
            </a:r>
            <a:endParaRPr lang="ru-RU" sz="1400" dirty="0"/>
          </a:p>
        </p:txBody>
      </p:sp>
      <p:cxnSp>
        <p:nvCxnSpPr>
          <p:cNvPr id="450" name="Shape 248"/>
          <p:cNvCxnSpPr>
            <a:stCxn id="403" idx="2"/>
            <a:endCxn id="444" idx="0"/>
          </p:cNvCxnSpPr>
          <p:nvPr/>
        </p:nvCxnSpPr>
        <p:spPr>
          <a:xfrm rot="16200000" flipH="1">
            <a:off x="7141234" y="28695526"/>
            <a:ext cx="3887427" cy="2285420"/>
          </a:xfrm>
          <a:prstGeom prst="bentConnector3">
            <a:avLst>
              <a:gd name="adj1" fmla="val 75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9169261" y="33386636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Бум хлопковой промышленности</a:t>
            </a:r>
            <a:endParaRPr lang="ru-RU" sz="1400" dirty="0"/>
          </a:p>
        </p:txBody>
      </p:sp>
      <p:cxnSp>
        <p:nvCxnSpPr>
          <p:cNvPr id="452" name="Shape 248"/>
          <p:cNvCxnSpPr>
            <a:stCxn id="402" idx="2"/>
            <a:endCxn id="451" idx="0"/>
          </p:cNvCxnSpPr>
          <p:nvPr/>
        </p:nvCxnSpPr>
        <p:spPr>
          <a:xfrm rot="16200000" flipH="1">
            <a:off x="8822176" y="31981591"/>
            <a:ext cx="524685" cy="22854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hape 248"/>
          <p:cNvCxnSpPr>
            <a:stCxn id="444" idx="2"/>
            <a:endCxn id="451" idx="0"/>
          </p:cNvCxnSpPr>
          <p:nvPr/>
        </p:nvCxnSpPr>
        <p:spPr>
          <a:xfrm rot="5400000">
            <a:off x="9965096" y="33124075"/>
            <a:ext cx="524686" cy="4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409" idx="2"/>
            <a:endCxn id="405" idx="0"/>
          </p:cNvCxnSpPr>
          <p:nvPr/>
        </p:nvCxnSpPr>
        <p:spPr>
          <a:xfrm rot="5400000">
            <a:off x="6476998" y="30317132"/>
            <a:ext cx="611989" cy="2317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Прямоугольник 454"/>
          <p:cNvSpPr/>
          <p:nvPr/>
        </p:nvSpPr>
        <p:spPr>
          <a:xfrm>
            <a:off x="2281978" y="300916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Игнорировать судьбу банка </a:t>
            </a:r>
            <a:r>
              <a:rPr lang="ru-RU" sz="1400" dirty="0" err="1" smtClean="0"/>
              <a:t>Миср</a:t>
            </a:r>
            <a:r>
              <a:rPr lang="ru-RU" sz="1400" dirty="0" smtClean="0"/>
              <a:t> (выучится автоматом в 1939 году)</a:t>
            </a:r>
            <a:endParaRPr lang="ru-RU" sz="14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20133" y="300916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банк </a:t>
            </a:r>
            <a:r>
              <a:rPr lang="ru-RU" sz="1400" dirty="0" err="1" smtClean="0"/>
              <a:t>Миср</a:t>
            </a:r>
            <a:r>
              <a:rPr lang="ru-RU" sz="1400" dirty="0" smtClean="0"/>
              <a:t> (временный НД на +ФНП)</a:t>
            </a:r>
            <a:endParaRPr lang="ru-RU" sz="1400" dirty="0"/>
          </a:p>
        </p:txBody>
      </p:sp>
      <p:cxnSp>
        <p:nvCxnSpPr>
          <p:cNvPr id="458" name="Прямая соединительная линия 457"/>
          <p:cNvCxnSpPr>
            <a:stCxn id="457" idx="3"/>
            <a:endCxn id="455" idx="1"/>
          </p:cNvCxnSpPr>
          <p:nvPr/>
        </p:nvCxnSpPr>
        <p:spPr>
          <a:xfrm>
            <a:off x="2136051" y="30631677"/>
            <a:ext cx="1459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1" name="Shape 248"/>
          <p:cNvCxnSpPr>
            <a:stCxn id="408" idx="2"/>
            <a:endCxn id="457" idx="0"/>
          </p:cNvCxnSpPr>
          <p:nvPr/>
        </p:nvCxnSpPr>
        <p:spPr>
          <a:xfrm rot="5400000">
            <a:off x="1945815" y="28697555"/>
            <a:ext cx="526400" cy="22618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hape 248"/>
          <p:cNvCxnSpPr>
            <a:stCxn id="411" idx="2"/>
            <a:endCxn id="455" idx="0"/>
          </p:cNvCxnSpPr>
          <p:nvPr/>
        </p:nvCxnSpPr>
        <p:spPr>
          <a:xfrm rot="16200000" flipH="1">
            <a:off x="1945814" y="28697554"/>
            <a:ext cx="526400" cy="22618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Прямоугольник 462"/>
          <p:cNvSpPr/>
          <p:nvPr/>
        </p:nvSpPr>
        <p:spPr>
          <a:xfrm>
            <a:off x="10435" y="31781951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кредитование для промышленников (после того как банк выйдет из кризиса)</a:t>
            </a:r>
            <a:endParaRPr lang="ru-RU" sz="14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2290406" y="3333041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Экономический университет</a:t>
            </a:r>
            <a:endParaRPr lang="ru-RU" sz="1400" dirty="0"/>
          </a:p>
        </p:txBody>
      </p:sp>
      <p:cxnSp>
        <p:nvCxnSpPr>
          <p:cNvPr id="466" name="Shape 248"/>
          <p:cNvCxnSpPr>
            <a:stCxn id="405" idx="2"/>
            <a:endCxn id="464" idx="0"/>
          </p:cNvCxnSpPr>
          <p:nvPr/>
        </p:nvCxnSpPr>
        <p:spPr>
          <a:xfrm rot="5400000">
            <a:off x="4252034" y="31958283"/>
            <a:ext cx="468467" cy="22758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hape 248"/>
          <p:cNvCxnSpPr>
            <a:stCxn id="463" idx="2"/>
            <a:endCxn id="464" idx="0"/>
          </p:cNvCxnSpPr>
          <p:nvPr/>
        </p:nvCxnSpPr>
        <p:spPr>
          <a:xfrm rot="16200000" flipH="1">
            <a:off x="1974146" y="31956198"/>
            <a:ext cx="468467" cy="22799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Прямая со стрелкой 468"/>
          <p:cNvCxnSpPr>
            <a:stCxn id="455" idx="2"/>
            <a:endCxn id="464" idx="0"/>
          </p:cNvCxnSpPr>
          <p:nvPr/>
        </p:nvCxnSpPr>
        <p:spPr>
          <a:xfrm>
            <a:off x="3339937" y="31171677"/>
            <a:ext cx="8428" cy="215874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457" idx="2"/>
            <a:endCxn id="463" idx="0"/>
          </p:cNvCxnSpPr>
          <p:nvPr/>
        </p:nvCxnSpPr>
        <p:spPr>
          <a:xfrm flipH="1">
            <a:off x="1068394" y="31171677"/>
            <a:ext cx="9698" cy="61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Прямоугольник 471"/>
          <p:cNvSpPr/>
          <p:nvPr/>
        </p:nvSpPr>
        <p:spPr>
          <a:xfrm>
            <a:off x="15284" y="3333041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Дополнительные средства для военной промышленности (Только во время войны)</a:t>
            </a:r>
            <a:endParaRPr lang="ru-RU" sz="1400" dirty="0"/>
          </a:p>
        </p:txBody>
      </p:sp>
      <p:cxnSp>
        <p:nvCxnSpPr>
          <p:cNvPr id="473" name="Прямая со стрелкой 472"/>
          <p:cNvCxnSpPr>
            <a:stCxn id="463" idx="2"/>
            <a:endCxn id="472" idx="0"/>
          </p:cNvCxnSpPr>
          <p:nvPr/>
        </p:nvCxnSpPr>
        <p:spPr>
          <a:xfrm>
            <a:off x="1068394" y="32861951"/>
            <a:ext cx="4849" cy="4684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1076779" y="21745191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Судан (он станет считаться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землями Египта)</a:t>
            </a:r>
            <a:endParaRPr lang="ru-RU" sz="1400" dirty="0"/>
          </a:p>
        </p:txBody>
      </p:sp>
      <p:sp>
        <p:nvSpPr>
          <p:cNvPr id="481" name="Прямоугольник 480"/>
          <p:cNvSpPr/>
          <p:nvPr/>
        </p:nvSpPr>
        <p:spPr>
          <a:xfrm>
            <a:off x="23561942" y="21745191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Вторгнуться в Палестину!</a:t>
            </a:r>
            <a:endParaRPr lang="ru-RU" sz="14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3488889" y="18579005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Италии</a:t>
            </a:r>
            <a:endParaRPr lang="ru-RU" sz="14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266238" y="20043499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</a:t>
            </a:r>
            <a:r>
              <a:rPr lang="ru-RU" sz="1400" dirty="0" smtClean="0"/>
              <a:t>ровозгласить единоличную власть монарха!</a:t>
            </a:r>
            <a:endParaRPr lang="ru-RU" sz="1400" dirty="0"/>
          </a:p>
        </p:txBody>
      </p:sp>
      <p:cxnSp>
        <p:nvCxnSpPr>
          <p:cNvPr id="485" name="Shape 248"/>
          <p:cNvCxnSpPr>
            <a:stCxn id="148" idx="2"/>
            <a:endCxn id="483" idx="0"/>
          </p:cNvCxnSpPr>
          <p:nvPr/>
        </p:nvCxnSpPr>
        <p:spPr>
          <a:xfrm rot="16200000" flipH="1">
            <a:off x="23807867" y="17840023"/>
            <a:ext cx="255311" cy="1222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148" idx="2"/>
            <a:endCxn id="162" idx="0"/>
          </p:cNvCxnSpPr>
          <p:nvPr/>
        </p:nvCxnSpPr>
        <p:spPr>
          <a:xfrm rot="5400000">
            <a:off x="22621097" y="17877845"/>
            <a:ext cx="257251" cy="1148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483" idx="2"/>
            <a:endCxn id="484" idx="0"/>
          </p:cNvCxnSpPr>
          <p:nvPr/>
        </p:nvCxnSpPr>
        <p:spPr>
          <a:xfrm rot="5400000">
            <a:off x="23743276" y="19239927"/>
            <a:ext cx="384494" cy="12226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hape 248"/>
          <p:cNvCxnSpPr>
            <a:stCxn id="162" idx="2"/>
            <a:endCxn id="484" idx="0"/>
          </p:cNvCxnSpPr>
          <p:nvPr/>
        </p:nvCxnSpPr>
        <p:spPr>
          <a:xfrm rot="16200000" flipH="1">
            <a:off x="22558445" y="19277747"/>
            <a:ext cx="382554" cy="11489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hape 248"/>
          <p:cNvCxnSpPr>
            <a:stCxn id="484" idx="2"/>
            <a:endCxn id="481" idx="0"/>
          </p:cNvCxnSpPr>
          <p:nvPr/>
        </p:nvCxnSpPr>
        <p:spPr>
          <a:xfrm rot="16200000" flipH="1">
            <a:off x="23661203" y="20786493"/>
            <a:ext cx="621692" cy="12957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hape 248"/>
          <p:cNvCxnSpPr>
            <a:stCxn id="484" idx="2"/>
            <a:endCxn id="479" idx="0"/>
          </p:cNvCxnSpPr>
          <p:nvPr/>
        </p:nvCxnSpPr>
        <p:spPr>
          <a:xfrm rot="5400000">
            <a:off x="22418622" y="20839616"/>
            <a:ext cx="621692" cy="1189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484" idx="2"/>
            <a:endCxn id="494" idx="0"/>
          </p:cNvCxnSpPr>
          <p:nvPr/>
        </p:nvCxnSpPr>
        <p:spPr>
          <a:xfrm>
            <a:off x="23324197" y="21123499"/>
            <a:ext cx="1" cy="20440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2266239" y="23167557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кабинет короля (будет получена поддержка глав партий)</a:t>
            </a:r>
            <a:endParaRPr lang="ru-RU" sz="14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3561942" y="24785321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Экстренные вложения в военную промышленности</a:t>
            </a:r>
            <a:endParaRPr lang="ru-RU" sz="14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1117289" y="24788134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промышленную поддержку у союзника</a:t>
            </a:r>
            <a:endParaRPr lang="ru-RU" sz="1400" dirty="0"/>
          </a:p>
        </p:txBody>
      </p:sp>
      <p:cxnSp>
        <p:nvCxnSpPr>
          <p:cNvPr id="497" name="Shape 248"/>
          <p:cNvCxnSpPr>
            <a:stCxn id="126" idx="2"/>
            <a:endCxn id="127" idx="0"/>
          </p:cNvCxnSpPr>
          <p:nvPr/>
        </p:nvCxnSpPr>
        <p:spPr>
          <a:xfrm rot="16200000" flipH="1">
            <a:off x="29190590" y="14648673"/>
            <a:ext cx="535690" cy="46380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hape 248"/>
          <p:cNvCxnSpPr>
            <a:stCxn id="494" idx="2"/>
            <a:endCxn id="496" idx="0"/>
          </p:cNvCxnSpPr>
          <p:nvPr/>
        </p:nvCxnSpPr>
        <p:spPr>
          <a:xfrm rot="5400000">
            <a:off x="22479435" y="23943370"/>
            <a:ext cx="540577" cy="114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hape 248"/>
          <p:cNvCxnSpPr>
            <a:stCxn id="494" idx="2"/>
            <a:endCxn id="495" idx="0"/>
          </p:cNvCxnSpPr>
          <p:nvPr/>
        </p:nvCxnSpPr>
        <p:spPr>
          <a:xfrm rot="16200000" flipH="1">
            <a:off x="23703167" y="23868587"/>
            <a:ext cx="537764" cy="12957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/>
          <p:cNvSpPr/>
          <p:nvPr/>
        </p:nvSpPr>
        <p:spPr>
          <a:xfrm>
            <a:off x="22290300" y="26748321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Продвижение на восток (война Ираку)</a:t>
            </a:r>
            <a:endParaRPr lang="ru-RU" sz="1400" dirty="0"/>
          </a:p>
        </p:txBody>
      </p:sp>
      <p:cxnSp>
        <p:nvCxnSpPr>
          <p:cNvPr id="502" name="Shape 248"/>
          <p:cNvCxnSpPr>
            <a:stCxn id="496" idx="2"/>
            <a:endCxn id="501" idx="0"/>
          </p:cNvCxnSpPr>
          <p:nvPr/>
        </p:nvCxnSpPr>
        <p:spPr>
          <a:xfrm rot="16200000" flipH="1">
            <a:off x="22321660" y="25721721"/>
            <a:ext cx="880187" cy="11730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hape 248"/>
          <p:cNvCxnSpPr>
            <a:stCxn id="495" idx="2"/>
            <a:endCxn id="501" idx="0"/>
          </p:cNvCxnSpPr>
          <p:nvPr/>
        </p:nvCxnSpPr>
        <p:spPr>
          <a:xfrm rot="5400000">
            <a:off x="23542580" y="25671000"/>
            <a:ext cx="883000" cy="12716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2283006" y="28386898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Сирии</a:t>
            </a:r>
            <a:endParaRPr lang="ru-RU" sz="1400" dirty="0"/>
          </a:p>
        </p:txBody>
      </p:sp>
      <p:cxnSp>
        <p:nvCxnSpPr>
          <p:cNvPr id="505" name="Прямая со стрелкой 504"/>
          <p:cNvCxnSpPr>
            <a:stCxn id="501" idx="2"/>
            <a:endCxn id="504" idx="0"/>
          </p:cNvCxnSpPr>
          <p:nvPr/>
        </p:nvCxnSpPr>
        <p:spPr>
          <a:xfrm flipH="1">
            <a:off x="23340965" y="27828321"/>
            <a:ext cx="7294" cy="5585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18608494" y="15686583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08" name="Прямоугольник 507"/>
          <p:cNvSpPr/>
          <p:nvPr/>
        </p:nvSpPr>
        <p:spPr>
          <a:xfrm>
            <a:off x="17550536" y="1568658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09" name="Прямоугольник 508"/>
          <p:cNvSpPr/>
          <p:nvPr/>
        </p:nvSpPr>
        <p:spPr>
          <a:xfrm>
            <a:off x="17532376" y="156865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Иран</a:t>
            </a:r>
            <a:endParaRPr lang="ru-RU" sz="1400" dirty="0"/>
          </a:p>
        </p:txBody>
      </p:sp>
      <p:sp>
        <p:nvSpPr>
          <p:cNvPr id="510" name="Прямоугольник 509"/>
          <p:cNvSpPr/>
          <p:nvPr/>
        </p:nvSpPr>
        <p:spPr>
          <a:xfrm>
            <a:off x="16253708" y="15686583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11" name="Прямоугольник 510"/>
          <p:cNvSpPr/>
          <p:nvPr/>
        </p:nvSpPr>
        <p:spPr>
          <a:xfrm>
            <a:off x="15195750" y="1568658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12" name="Прямоугольник 511"/>
          <p:cNvSpPr/>
          <p:nvPr/>
        </p:nvSpPr>
        <p:spPr>
          <a:xfrm>
            <a:off x="15177590" y="156865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Ирак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0892578" y="15686583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14" name="Прямоугольник 513"/>
          <p:cNvSpPr/>
          <p:nvPr/>
        </p:nvSpPr>
        <p:spPr>
          <a:xfrm>
            <a:off x="19816460" y="15686583"/>
            <a:ext cx="107611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15" name="Прямоугольник 514"/>
          <p:cNvSpPr/>
          <p:nvPr/>
        </p:nvSpPr>
        <p:spPr>
          <a:xfrm>
            <a:off x="19816460" y="156865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Афганистан</a:t>
            </a:r>
            <a:endParaRPr lang="ru-RU" sz="1400" dirty="0"/>
          </a:p>
        </p:txBody>
      </p:sp>
      <p:sp>
        <p:nvSpPr>
          <p:cNvPr id="522" name="Прямоугольник 521"/>
          <p:cNvSpPr/>
          <p:nvPr/>
        </p:nvSpPr>
        <p:spPr>
          <a:xfrm>
            <a:off x="16253708" y="1731072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23" name="Прямоугольник 522"/>
          <p:cNvSpPr/>
          <p:nvPr/>
        </p:nvSpPr>
        <p:spPr>
          <a:xfrm>
            <a:off x="15195750" y="173107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24" name="Прямоугольник 523"/>
          <p:cNvSpPr/>
          <p:nvPr/>
        </p:nvSpPr>
        <p:spPr>
          <a:xfrm>
            <a:off x="15177590" y="173107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Сирию</a:t>
            </a:r>
            <a:endParaRPr lang="ru-RU" sz="1400" dirty="0"/>
          </a:p>
        </p:txBody>
      </p:sp>
      <p:sp>
        <p:nvSpPr>
          <p:cNvPr id="525" name="Прямоугольник 524"/>
          <p:cNvSpPr/>
          <p:nvPr/>
        </p:nvSpPr>
        <p:spPr>
          <a:xfrm>
            <a:off x="18602484" y="1730573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17517298" y="17305731"/>
            <a:ext cx="108518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27" name="Прямоугольник 526"/>
          <p:cNvSpPr/>
          <p:nvPr/>
        </p:nvSpPr>
        <p:spPr>
          <a:xfrm>
            <a:off x="17526366" y="1730573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на Арабский полуостров</a:t>
            </a:r>
            <a:endParaRPr lang="ru-RU" sz="1400" dirty="0"/>
          </a:p>
        </p:txBody>
      </p:sp>
      <p:sp>
        <p:nvSpPr>
          <p:cNvPr id="528" name="Прямоугольник 527"/>
          <p:cNvSpPr/>
          <p:nvPr/>
        </p:nvSpPr>
        <p:spPr>
          <a:xfrm>
            <a:off x="20896454" y="1730573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29" name="Прямоугольник 528"/>
          <p:cNvSpPr/>
          <p:nvPr/>
        </p:nvSpPr>
        <p:spPr>
          <a:xfrm>
            <a:off x="19816460" y="17305731"/>
            <a:ext cx="1079995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0" name="Прямоугольник 529"/>
          <p:cNvSpPr/>
          <p:nvPr/>
        </p:nvSpPr>
        <p:spPr>
          <a:xfrm>
            <a:off x="19820336" y="1730573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Турцию</a:t>
            </a:r>
            <a:endParaRPr lang="ru-RU" sz="1400" dirty="0"/>
          </a:p>
        </p:txBody>
      </p:sp>
      <p:sp>
        <p:nvSpPr>
          <p:cNvPr id="531" name="Прямоугольник 530"/>
          <p:cNvSpPr/>
          <p:nvPr/>
        </p:nvSpPr>
        <p:spPr>
          <a:xfrm>
            <a:off x="17422700" y="18558696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2" name="Прямоугольник 531"/>
          <p:cNvSpPr/>
          <p:nvPr/>
        </p:nvSpPr>
        <p:spPr>
          <a:xfrm>
            <a:off x="16346582" y="18558696"/>
            <a:ext cx="107611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3" name="Прямоугольник 532"/>
          <p:cNvSpPr/>
          <p:nvPr/>
        </p:nvSpPr>
        <p:spPr>
          <a:xfrm>
            <a:off x="16346582" y="185586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Оман</a:t>
            </a:r>
            <a:endParaRPr lang="ru-RU" sz="1400" dirty="0"/>
          </a:p>
        </p:txBody>
      </p:sp>
      <p:sp>
        <p:nvSpPr>
          <p:cNvPr id="534" name="Прямоугольник 533"/>
          <p:cNvSpPr/>
          <p:nvPr/>
        </p:nvSpPr>
        <p:spPr>
          <a:xfrm>
            <a:off x="19745541" y="18580945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5" name="Прямоугольник 534"/>
          <p:cNvSpPr/>
          <p:nvPr/>
        </p:nvSpPr>
        <p:spPr>
          <a:xfrm>
            <a:off x="18669423" y="18580945"/>
            <a:ext cx="107611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8669423" y="185809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Йемен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8593415" y="20043756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7535457" y="2004375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17517297" y="2004375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союзных исследований</a:t>
            </a:r>
            <a:endParaRPr lang="ru-RU" sz="1400" dirty="0"/>
          </a:p>
        </p:txBody>
      </p:sp>
      <p:cxnSp>
        <p:nvCxnSpPr>
          <p:cNvPr id="540" name="Shape 248"/>
          <p:cNvCxnSpPr>
            <a:stCxn id="64" idx="2"/>
            <a:endCxn id="512" idx="0"/>
          </p:cNvCxnSpPr>
          <p:nvPr/>
        </p:nvCxnSpPr>
        <p:spPr>
          <a:xfrm rot="5400000">
            <a:off x="17116968" y="14215608"/>
            <a:ext cx="589557" cy="23523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hape 248"/>
          <p:cNvCxnSpPr>
            <a:stCxn id="64" idx="2"/>
            <a:endCxn id="515" idx="0"/>
          </p:cNvCxnSpPr>
          <p:nvPr/>
        </p:nvCxnSpPr>
        <p:spPr>
          <a:xfrm rot="16200000" flipH="1">
            <a:off x="19436402" y="14248565"/>
            <a:ext cx="589557" cy="2286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509" idx="2"/>
            <a:endCxn id="524" idx="0"/>
          </p:cNvCxnSpPr>
          <p:nvPr/>
        </p:nvCxnSpPr>
        <p:spPr>
          <a:xfrm rot="5400000">
            <a:off x="17140870" y="15861262"/>
            <a:ext cx="544145" cy="2354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hape 248"/>
          <p:cNvCxnSpPr>
            <a:stCxn id="509" idx="2"/>
            <a:endCxn id="530" idx="0"/>
          </p:cNvCxnSpPr>
          <p:nvPr/>
        </p:nvCxnSpPr>
        <p:spPr>
          <a:xfrm rot="16200000" flipH="1">
            <a:off x="19464741" y="15892177"/>
            <a:ext cx="539148" cy="22879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hape 248"/>
          <p:cNvCxnSpPr>
            <a:stCxn id="530" idx="2"/>
            <a:endCxn id="536" idx="0"/>
          </p:cNvCxnSpPr>
          <p:nvPr/>
        </p:nvCxnSpPr>
        <p:spPr>
          <a:xfrm rot="5400000">
            <a:off x="20205232" y="17907882"/>
            <a:ext cx="195214" cy="11509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hape 248"/>
          <p:cNvCxnSpPr>
            <a:stCxn id="527" idx="2"/>
            <a:endCxn id="533" idx="0"/>
          </p:cNvCxnSpPr>
          <p:nvPr/>
        </p:nvCxnSpPr>
        <p:spPr>
          <a:xfrm rot="5400000">
            <a:off x="17907951" y="17882321"/>
            <a:ext cx="172965" cy="11797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hape 248"/>
          <p:cNvCxnSpPr>
            <a:stCxn id="527" idx="2"/>
            <a:endCxn id="536" idx="0"/>
          </p:cNvCxnSpPr>
          <p:nvPr/>
        </p:nvCxnSpPr>
        <p:spPr>
          <a:xfrm rot="16200000" flipH="1">
            <a:off x="19058246" y="17911809"/>
            <a:ext cx="195214" cy="11430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hape 248"/>
          <p:cNvCxnSpPr>
            <a:stCxn id="524" idx="2"/>
            <a:endCxn id="533" idx="0"/>
          </p:cNvCxnSpPr>
          <p:nvPr/>
        </p:nvCxnSpPr>
        <p:spPr>
          <a:xfrm rot="16200000" flipH="1">
            <a:off x="16736061" y="17890216"/>
            <a:ext cx="167968" cy="11689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hape 248"/>
          <p:cNvCxnSpPr>
            <a:stCxn id="536" idx="2"/>
            <a:endCxn id="539" idx="0"/>
          </p:cNvCxnSpPr>
          <p:nvPr/>
        </p:nvCxnSpPr>
        <p:spPr>
          <a:xfrm rot="5400000">
            <a:off x="18959914" y="19276287"/>
            <a:ext cx="382811" cy="11521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33" idx="2"/>
            <a:endCxn id="539" idx="0"/>
          </p:cNvCxnSpPr>
          <p:nvPr/>
        </p:nvCxnSpPr>
        <p:spPr>
          <a:xfrm rot="16200000" flipH="1">
            <a:off x="17787368" y="19255868"/>
            <a:ext cx="405060" cy="11707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Прямая со стрелкой 549"/>
          <p:cNvCxnSpPr>
            <a:stCxn id="509" idx="2"/>
            <a:endCxn id="527" idx="0"/>
          </p:cNvCxnSpPr>
          <p:nvPr/>
        </p:nvCxnSpPr>
        <p:spPr>
          <a:xfrm flipH="1">
            <a:off x="18584325" y="16766583"/>
            <a:ext cx="6010" cy="5391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/>
          <p:cNvCxnSpPr>
            <a:stCxn id="64" idx="2"/>
            <a:endCxn id="509" idx="0"/>
          </p:cNvCxnSpPr>
          <p:nvPr/>
        </p:nvCxnSpPr>
        <p:spPr>
          <a:xfrm>
            <a:off x="18587942" y="15097026"/>
            <a:ext cx="2393" cy="589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Прямая со стрелкой 551"/>
          <p:cNvCxnSpPr>
            <a:stCxn id="512" idx="2"/>
            <a:endCxn id="524" idx="0"/>
          </p:cNvCxnSpPr>
          <p:nvPr/>
        </p:nvCxnSpPr>
        <p:spPr>
          <a:xfrm>
            <a:off x="16235549" y="16766583"/>
            <a:ext cx="0" cy="54414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/>
          <p:cNvCxnSpPr>
            <a:stCxn id="515" idx="2"/>
            <a:endCxn id="530" idx="0"/>
          </p:cNvCxnSpPr>
          <p:nvPr/>
        </p:nvCxnSpPr>
        <p:spPr>
          <a:xfrm>
            <a:off x="20874419" y="16766583"/>
            <a:ext cx="3876" cy="53914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 стрелкой 554"/>
          <p:cNvCxnSpPr>
            <a:stCxn id="527" idx="2"/>
            <a:endCxn id="539" idx="0"/>
          </p:cNvCxnSpPr>
          <p:nvPr/>
        </p:nvCxnSpPr>
        <p:spPr>
          <a:xfrm flipH="1">
            <a:off x="18575256" y="18385731"/>
            <a:ext cx="9069" cy="1658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19648294" y="14000571"/>
            <a:ext cx="845834" cy="559081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10</a:t>
            </a:r>
          </a:p>
        </p:txBody>
      </p:sp>
      <p:sp>
        <p:nvSpPr>
          <p:cNvPr id="554" name="Овал 553"/>
          <p:cNvSpPr/>
          <p:nvPr/>
        </p:nvSpPr>
        <p:spPr>
          <a:xfrm>
            <a:off x="2441339" y="29608475"/>
            <a:ext cx="1781110" cy="33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СОБЫТИЕ</a:t>
            </a:r>
            <a:endParaRPr lang="ru-RU" sz="2000" dirty="0"/>
          </a:p>
        </p:txBody>
      </p:sp>
      <p:sp>
        <p:nvSpPr>
          <p:cNvPr id="556" name="Овал 555"/>
          <p:cNvSpPr/>
          <p:nvPr/>
        </p:nvSpPr>
        <p:spPr>
          <a:xfrm>
            <a:off x="197380" y="31274365"/>
            <a:ext cx="1781110" cy="339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/>
              <a:t>СОБЫТИЕ</a:t>
            </a:r>
            <a:endParaRPr lang="ru-RU" sz="20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8322522" y="362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Первая Каирская конференция (1943)</a:t>
            </a:r>
            <a:endParaRPr lang="ru-RU" sz="1400" dirty="0"/>
          </a:p>
        </p:txBody>
      </p:sp>
      <p:cxnSp>
        <p:nvCxnSpPr>
          <p:cNvPr id="480" name="Прямая соединительная линия 479"/>
          <p:cNvCxnSpPr>
            <a:stCxn id="272" idx="3"/>
          </p:cNvCxnSpPr>
          <p:nvPr/>
        </p:nvCxnSpPr>
        <p:spPr>
          <a:xfrm flipV="1">
            <a:off x="40553947" y="10978248"/>
            <a:ext cx="10652453" cy="3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0" name="Овал 499"/>
          <p:cNvSpPr/>
          <p:nvPr/>
        </p:nvSpPr>
        <p:spPr>
          <a:xfrm>
            <a:off x="17354594" y="13560703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06" name="Овал 505"/>
          <p:cNvSpPr/>
          <p:nvPr/>
        </p:nvSpPr>
        <p:spPr>
          <a:xfrm>
            <a:off x="25852211" y="13529173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16" name="Овал 515"/>
          <p:cNvSpPr/>
          <p:nvPr/>
        </p:nvSpPr>
        <p:spPr>
          <a:xfrm>
            <a:off x="25867973" y="16792635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17" name="Овал 516"/>
          <p:cNvSpPr/>
          <p:nvPr/>
        </p:nvSpPr>
        <p:spPr>
          <a:xfrm>
            <a:off x="22040142" y="1662655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518" name="Прямая соединительная линия 517"/>
          <p:cNvCxnSpPr>
            <a:stCxn id="162" idx="3"/>
            <a:endCxn id="483" idx="1"/>
          </p:cNvCxnSpPr>
          <p:nvPr/>
        </p:nvCxnSpPr>
        <p:spPr>
          <a:xfrm flipV="1">
            <a:off x="23233207" y="19119005"/>
            <a:ext cx="255682" cy="19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9" name="Овал 518"/>
          <p:cNvSpPr/>
          <p:nvPr/>
        </p:nvSpPr>
        <p:spPr>
          <a:xfrm>
            <a:off x="30465931" y="16686201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20" name="Овал 519"/>
          <p:cNvSpPr/>
          <p:nvPr/>
        </p:nvSpPr>
        <p:spPr>
          <a:xfrm>
            <a:off x="38201625" y="1152818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21" name="Овал 520"/>
          <p:cNvSpPr/>
          <p:nvPr/>
        </p:nvSpPr>
        <p:spPr>
          <a:xfrm>
            <a:off x="38243751" y="18471657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cxnSp>
        <p:nvCxnSpPr>
          <p:cNvPr id="557" name="Прямая со стрелкой 556"/>
          <p:cNvCxnSpPr>
            <a:stCxn id="418" idx="2"/>
            <a:endCxn id="521" idx="0"/>
          </p:cNvCxnSpPr>
          <p:nvPr/>
        </p:nvCxnSpPr>
        <p:spPr>
          <a:xfrm>
            <a:off x="39543287" y="18244298"/>
            <a:ext cx="5269" cy="227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Овал 558"/>
          <p:cNvSpPr/>
          <p:nvPr/>
        </p:nvSpPr>
        <p:spPr>
          <a:xfrm>
            <a:off x="38227798" y="1505159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0" name="Овал 559"/>
          <p:cNvSpPr/>
          <p:nvPr/>
        </p:nvSpPr>
        <p:spPr>
          <a:xfrm>
            <a:off x="43830361" y="21154410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1" name="Овал 560"/>
          <p:cNvSpPr/>
          <p:nvPr/>
        </p:nvSpPr>
        <p:spPr>
          <a:xfrm>
            <a:off x="41630480" y="11822445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2" name="Овал 561"/>
          <p:cNvSpPr/>
          <p:nvPr/>
        </p:nvSpPr>
        <p:spPr>
          <a:xfrm>
            <a:off x="41639124" y="1963869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3" name="Овал 562"/>
          <p:cNvSpPr/>
          <p:nvPr/>
        </p:nvSpPr>
        <p:spPr>
          <a:xfrm>
            <a:off x="41630480" y="2112375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4" name="Овал 563"/>
          <p:cNvSpPr/>
          <p:nvPr/>
        </p:nvSpPr>
        <p:spPr>
          <a:xfrm>
            <a:off x="41104735" y="22834380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65" name="Прямоугольник 564"/>
          <p:cNvSpPr/>
          <p:nvPr/>
        </p:nvSpPr>
        <p:spPr>
          <a:xfrm>
            <a:off x="41877326" y="13484514"/>
            <a:ext cx="2115916" cy="304785"/>
          </a:xfrm>
          <a:prstGeom prst="rect">
            <a:avLst/>
          </a:prstGeom>
          <a:solidFill>
            <a:srgbClr val="0070C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Миссии на женские митинги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69" name="Shape 248"/>
          <p:cNvCxnSpPr>
            <a:stCxn id="313" idx="2"/>
            <a:endCxn id="372" idx="0"/>
          </p:cNvCxnSpPr>
          <p:nvPr/>
        </p:nvCxnSpPr>
        <p:spPr>
          <a:xfrm rot="16200000" flipH="1">
            <a:off x="43335959" y="22392605"/>
            <a:ext cx="374279" cy="11756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28350013" y="20043756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British Middle East Supply Centre (MESC</a:t>
            </a:r>
            <a:r>
              <a:rPr lang="ru-RU" sz="1400" dirty="0" smtClean="0"/>
              <a:t> – добавит 3 фабрики</a:t>
            </a:r>
            <a:r>
              <a:rPr lang="en-US" sz="1400" dirty="0" smtClean="0"/>
              <a:t>)</a:t>
            </a:r>
            <a:endParaRPr lang="ru-RU" sz="1400" dirty="0"/>
          </a:p>
        </p:txBody>
      </p:sp>
      <p:cxnSp>
        <p:nvCxnSpPr>
          <p:cNvPr id="580" name="Shape 248"/>
          <p:cNvCxnSpPr>
            <a:stCxn id="171" idx="2"/>
            <a:endCxn id="579" idx="0"/>
          </p:cNvCxnSpPr>
          <p:nvPr/>
        </p:nvCxnSpPr>
        <p:spPr>
          <a:xfrm rot="5400000">
            <a:off x="30384930" y="18661739"/>
            <a:ext cx="405060" cy="23589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hape 248"/>
          <p:cNvCxnSpPr>
            <a:stCxn id="427" idx="2"/>
            <a:endCxn id="579" idx="0"/>
          </p:cNvCxnSpPr>
          <p:nvPr/>
        </p:nvCxnSpPr>
        <p:spPr>
          <a:xfrm rot="16200000" flipH="1">
            <a:off x="28068659" y="18704443"/>
            <a:ext cx="405060" cy="22735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/>
          <p:cNvSpPr/>
          <p:nvPr/>
        </p:nvSpPr>
        <p:spPr>
          <a:xfrm>
            <a:off x="2794556" y="2100524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6" name="Прямоугольник 575"/>
          <p:cNvSpPr/>
          <p:nvPr/>
        </p:nvSpPr>
        <p:spPr>
          <a:xfrm>
            <a:off x="1727534" y="2100261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90" name="Прямоугольник 589"/>
          <p:cNvSpPr/>
          <p:nvPr/>
        </p:nvSpPr>
        <p:spPr>
          <a:xfrm>
            <a:off x="2785493" y="19019525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92" name="Прямоугольник 591"/>
          <p:cNvSpPr/>
          <p:nvPr/>
        </p:nvSpPr>
        <p:spPr>
          <a:xfrm>
            <a:off x="1727534" y="19019525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93" name="Овал 592"/>
          <p:cNvSpPr/>
          <p:nvPr/>
        </p:nvSpPr>
        <p:spPr>
          <a:xfrm>
            <a:off x="-2832203" y="1853693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599" name="Прямоугольник 598"/>
          <p:cNvSpPr/>
          <p:nvPr/>
        </p:nvSpPr>
        <p:spPr>
          <a:xfrm>
            <a:off x="1720432" y="7260996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мусульман</a:t>
            </a:r>
            <a:endParaRPr lang="ru-RU" sz="1400" dirty="0"/>
          </a:p>
        </p:txBody>
      </p:sp>
      <p:cxnSp>
        <p:nvCxnSpPr>
          <p:cNvPr id="600" name="Прямая со стрелкой 599"/>
          <p:cNvCxnSpPr>
            <a:stCxn id="599" idx="2"/>
            <a:endCxn id="604" idx="0"/>
          </p:cNvCxnSpPr>
          <p:nvPr/>
        </p:nvCxnSpPr>
        <p:spPr>
          <a:xfrm flipH="1">
            <a:off x="2778390" y="8340996"/>
            <a:ext cx="1" cy="20941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1720431" y="104351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премьер-министром Хасану аль </a:t>
            </a:r>
            <a:r>
              <a:rPr lang="ru-RU" sz="1400" dirty="0" err="1" smtClean="0"/>
              <a:t>Банну</a:t>
            </a:r>
            <a:endParaRPr lang="ru-RU" sz="1400" dirty="0"/>
          </a:p>
        </p:txBody>
      </p:sp>
      <p:sp>
        <p:nvSpPr>
          <p:cNvPr id="605" name="Прямоугольник 604"/>
          <p:cNvSpPr/>
          <p:nvPr/>
        </p:nvSpPr>
        <p:spPr>
          <a:xfrm>
            <a:off x="3950866" y="1213259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Исламское образование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1708415" y="121325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политический джихад против Англии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8400152" y="19019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мусульманские движения</a:t>
            </a:r>
            <a:endParaRPr lang="ru-RU" sz="1400" dirty="0"/>
          </a:p>
        </p:txBody>
      </p:sp>
      <p:sp>
        <p:nvSpPr>
          <p:cNvPr id="608" name="Прямоугольник 607"/>
          <p:cNvSpPr/>
          <p:nvPr/>
        </p:nvSpPr>
        <p:spPr>
          <a:xfrm>
            <a:off x="487313" y="141137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Борьба за Судан</a:t>
            </a:r>
            <a:endParaRPr lang="ru-RU" sz="14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2780908" y="141137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Разорвать Англо-Египетский договор (не менее 250к в армии)</a:t>
            </a:r>
            <a:endParaRPr lang="ru-RU" sz="1400" dirty="0"/>
          </a:p>
        </p:txBody>
      </p:sp>
      <p:cxnSp>
        <p:nvCxnSpPr>
          <p:cNvPr id="610" name="Shape 248"/>
          <p:cNvCxnSpPr>
            <a:stCxn id="606" idx="2"/>
            <a:endCxn id="609" idx="0"/>
          </p:cNvCxnSpPr>
          <p:nvPr/>
        </p:nvCxnSpPr>
        <p:spPr>
          <a:xfrm rot="16200000" flipH="1">
            <a:off x="2852018" y="13126947"/>
            <a:ext cx="901204" cy="1072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hape 248"/>
          <p:cNvCxnSpPr>
            <a:stCxn id="606" idx="2"/>
            <a:endCxn id="608" idx="0"/>
          </p:cNvCxnSpPr>
          <p:nvPr/>
        </p:nvCxnSpPr>
        <p:spPr>
          <a:xfrm rot="5400000">
            <a:off x="1705221" y="13052643"/>
            <a:ext cx="901204" cy="12211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/>
          <p:cNvSpPr/>
          <p:nvPr/>
        </p:nvSpPr>
        <p:spPr>
          <a:xfrm>
            <a:off x="12907033" y="190195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Скаутская организация </a:t>
            </a:r>
            <a:r>
              <a:rPr lang="en-US" sz="1400" dirty="0" smtClean="0"/>
              <a:t>“</a:t>
            </a:r>
            <a:r>
              <a:rPr lang="ru-RU" sz="1400" dirty="0" err="1" smtClean="0"/>
              <a:t>Джавалла</a:t>
            </a:r>
            <a:r>
              <a:rPr lang="en-US" sz="1400" dirty="0" smtClean="0"/>
              <a:t>”</a:t>
            </a:r>
            <a:endParaRPr lang="ru-RU" sz="1400" dirty="0"/>
          </a:p>
        </p:txBody>
      </p:sp>
      <p:sp>
        <p:nvSpPr>
          <p:cNvPr id="613" name="Прямоугольник 612"/>
          <p:cNvSpPr/>
          <p:nvPr/>
        </p:nvSpPr>
        <p:spPr>
          <a:xfrm>
            <a:off x="1727534" y="19019525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</a:t>
            </a:r>
            <a:endParaRPr lang="ru-RU" sz="1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-683881" y="1568407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Отстранить коррумпированных чиновников</a:t>
            </a:r>
            <a:endParaRPr lang="ru-RU" sz="1400" dirty="0"/>
          </a:p>
        </p:txBody>
      </p:sp>
      <p:sp>
        <p:nvSpPr>
          <p:cNvPr id="615" name="Прямоугольник 614"/>
          <p:cNvSpPr/>
          <p:nvPr/>
        </p:nvSpPr>
        <p:spPr>
          <a:xfrm>
            <a:off x="1722062" y="21002610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арабского национализма в Палестине (+20 к арабской напряжённости в Палестине)</a:t>
            </a:r>
            <a:endParaRPr lang="ru-RU" sz="1400" dirty="0"/>
          </a:p>
        </p:txBody>
      </p:sp>
      <p:sp>
        <p:nvSpPr>
          <p:cNvPr id="616" name="Прямоугольник 615"/>
          <p:cNvSpPr/>
          <p:nvPr/>
        </p:nvSpPr>
        <p:spPr>
          <a:xfrm>
            <a:off x="-2795415" y="1738557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«Ислам, Отечество и Халиф»</a:t>
            </a:r>
          </a:p>
        </p:txBody>
      </p:sp>
      <p:cxnSp>
        <p:nvCxnSpPr>
          <p:cNvPr id="617" name="Прямая со стрелкой 616"/>
          <p:cNvCxnSpPr>
            <a:stCxn id="604" idx="2"/>
            <a:endCxn id="606" idx="0"/>
          </p:cNvCxnSpPr>
          <p:nvPr/>
        </p:nvCxnSpPr>
        <p:spPr>
          <a:xfrm flipH="1">
            <a:off x="2766374" y="11515167"/>
            <a:ext cx="12016" cy="6174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hape 248"/>
          <p:cNvCxnSpPr>
            <a:stCxn id="616" idx="2"/>
            <a:endCxn id="633" idx="0"/>
          </p:cNvCxnSpPr>
          <p:nvPr/>
        </p:nvCxnSpPr>
        <p:spPr>
          <a:xfrm rot="5400000">
            <a:off x="-3128319" y="17628662"/>
            <a:ext cx="553954" cy="2227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 rot="16200000">
            <a:off x="793574" y="10588307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b="1" spc="300" dirty="0"/>
              <a:t>Хасан </a:t>
            </a:r>
            <a:r>
              <a:rPr lang="ru-RU" sz="1800" b="1" spc="300" dirty="0" smtClean="0"/>
              <a:t>аль-</a:t>
            </a:r>
            <a:r>
              <a:rPr lang="ru-RU" sz="1800" b="1" spc="300" dirty="0" err="1" smtClean="0"/>
              <a:t>Банна</a:t>
            </a:r>
            <a:endParaRPr lang="ru-RU" sz="1800" b="1" spc="300" dirty="0"/>
          </a:p>
        </p:txBody>
      </p:sp>
      <p:sp>
        <p:nvSpPr>
          <p:cNvPr id="620" name="Прямоугольник 619"/>
          <p:cNvSpPr/>
          <p:nvPr/>
        </p:nvSpPr>
        <p:spPr>
          <a:xfrm>
            <a:off x="3961600" y="226697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новые фабрики с </a:t>
            </a:r>
            <a:r>
              <a:rPr lang="ru-RU" sz="1400" dirty="0" err="1" smtClean="0"/>
              <a:t>закята</a:t>
            </a:r>
            <a:r>
              <a:rPr lang="ru-RU" sz="1400" dirty="0" smtClean="0"/>
              <a:t> (исламский налога на милостыню, чем больше влияния, тем больше фабрик)</a:t>
            </a:r>
            <a:endParaRPr lang="ru-RU" sz="1400" dirty="0"/>
          </a:p>
        </p:txBody>
      </p:sp>
      <p:sp>
        <p:nvSpPr>
          <p:cNvPr id="621" name="Прямоугольник 620"/>
          <p:cNvSpPr/>
          <p:nvPr/>
        </p:nvSpPr>
        <p:spPr>
          <a:xfrm>
            <a:off x="-3921956" y="2100261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Марш на восток (Начнётся война против Иордании, Саудовской Аравии и Ирака)</a:t>
            </a:r>
          </a:p>
        </p:txBody>
      </p:sp>
      <p:cxnSp>
        <p:nvCxnSpPr>
          <p:cNvPr id="622" name="Прямая со стрелкой 621"/>
          <p:cNvCxnSpPr>
            <a:stCxn id="616" idx="2"/>
            <a:endCxn id="636" idx="0"/>
          </p:cNvCxnSpPr>
          <p:nvPr/>
        </p:nvCxnSpPr>
        <p:spPr>
          <a:xfrm flipH="1">
            <a:off x="-1739859" y="18465571"/>
            <a:ext cx="2403" cy="553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-5025278" y="226757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шиитов в лоно мусульманской религии (начнётся война против Ирана)</a:t>
            </a:r>
          </a:p>
        </p:txBody>
      </p:sp>
      <p:sp>
        <p:nvSpPr>
          <p:cNvPr id="624" name="Прямоугольник 623"/>
          <p:cNvSpPr/>
          <p:nvPr/>
        </p:nvSpPr>
        <p:spPr>
          <a:xfrm>
            <a:off x="-2846700" y="2267067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Обуздать имамов, </a:t>
            </a:r>
            <a:r>
              <a:rPr lang="ru-RU" sz="1400" dirty="0" err="1" smtClean="0"/>
              <a:t>Оманы</a:t>
            </a:r>
            <a:r>
              <a:rPr lang="ru-RU" sz="1400" dirty="0" smtClean="0"/>
              <a:t> и Маскат (Начнётся война против трёх </a:t>
            </a:r>
            <a:r>
              <a:rPr lang="ru-RU" sz="1400" dirty="0" err="1" smtClean="0"/>
              <a:t>Оманов</a:t>
            </a:r>
            <a:r>
              <a:rPr lang="ru-RU" sz="1400" dirty="0" smtClean="0"/>
              <a:t>, Йемена и Маската)</a:t>
            </a:r>
          </a:p>
        </p:txBody>
      </p:sp>
      <p:sp>
        <p:nvSpPr>
          <p:cNvPr id="625" name="Прямоугольник 624"/>
          <p:cNvSpPr/>
          <p:nvPr/>
        </p:nvSpPr>
        <p:spPr>
          <a:xfrm>
            <a:off x="-7224278" y="210052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 Сирийские земли(начнётся война против Сирии и Ливана)</a:t>
            </a:r>
          </a:p>
        </p:txBody>
      </p:sp>
      <p:sp>
        <p:nvSpPr>
          <p:cNvPr id="626" name="Прямоугольник 625"/>
          <p:cNvSpPr/>
          <p:nvPr/>
        </p:nvSpPr>
        <p:spPr>
          <a:xfrm>
            <a:off x="-551795" y="226757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Зелёные рубашки</a:t>
            </a:r>
          </a:p>
        </p:txBody>
      </p:sp>
      <p:cxnSp>
        <p:nvCxnSpPr>
          <p:cNvPr id="627" name="Shape 248"/>
          <p:cNvCxnSpPr>
            <a:stCxn id="616" idx="2"/>
            <a:endCxn id="647" idx="0"/>
          </p:cNvCxnSpPr>
          <p:nvPr/>
        </p:nvCxnSpPr>
        <p:spPr>
          <a:xfrm rot="16200000" flipH="1">
            <a:off x="-888551" y="17616666"/>
            <a:ext cx="553954" cy="2251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1727533" y="156942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Оттеснить элиту от власти ( - НД «Доминирование турко-черкесской элиты»)</a:t>
            </a:r>
            <a:endParaRPr lang="ru-RU" sz="1400" dirty="0"/>
          </a:p>
        </p:txBody>
      </p:sp>
      <p:cxnSp>
        <p:nvCxnSpPr>
          <p:cNvPr id="629" name="Shape 248"/>
          <p:cNvCxnSpPr>
            <a:stCxn id="608" idx="2"/>
            <a:endCxn id="628" idx="0"/>
          </p:cNvCxnSpPr>
          <p:nvPr/>
        </p:nvCxnSpPr>
        <p:spPr>
          <a:xfrm rot="16200000" flipH="1">
            <a:off x="1915164" y="14823904"/>
            <a:ext cx="500436" cy="1240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hape 248"/>
          <p:cNvCxnSpPr>
            <a:stCxn id="609" idx="2"/>
            <a:endCxn id="628" idx="0"/>
          </p:cNvCxnSpPr>
          <p:nvPr/>
        </p:nvCxnSpPr>
        <p:spPr>
          <a:xfrm rot="5400000">
            <a:off x="3061962" y="14917327"/>
            <a:ext cx="500436" cy="10533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36" idx="2"/>
            <a:endCxn id="625" idx="0"/>
          </p:cNvCxnSpPr>
          <p:nvPr/>
        </p:nvCxnSpPr>
        <p:spPr>
          <a:xfrm rot="5400000">
            <a:off x="-4405946" y="18339152"/>
            <a:ext cx="905715" cy="4426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1" idx="2"/>
            <a:endCxn id="624" idx="0"/>
          </p:cNvCxnSpPr>
          <p:nvPr/>
        </p:nvCxnSpPr>
        <p:spPr>
          <a:xfrm rot="16200000" flipH="1">
            <a:off x="-2620402" y="21839016"/>
            <a:ext cx="588067" cy="10752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023188" y="190195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Привести Южные земли к повиновению (Начнётся война против Судана и Эфиопии если они существуют)</a:t>
            </a:r>
          </a:p>
        </p:txBody>
      </p:sp>
      <p:sp>
        <p:nvSpPr>
          <p:cNvPr id="634" name="Овал 633"/>
          <p:cNvSpPr/>
          <p:nvPr/>
        </p:nvSpPr>
        <p:spPr>
          <a:xfrm>
            <a:off x="1461568" y="11597734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635" name="Прямоугольник 634"/>
          <p:cNvSpPr/>
          <p:nvPr/>
        </p:nvSpPr>
        <p:spPr>
          <a:xfrm rot="16200000">
            <a:off x="-3727530" y="17545775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200" dirty="0"/>
              <a:t>Ахмед </a:t>
            </a:r>
            <a:r>
              <a:rPr lang="ru-RU" sz="1200" dirty="0" smtClean="0"/>
              <a:t>Хуссейн партия молодой Египет</a:t>
            </a:r>
            <a:endParaRPr lang="ru-RU" sz="1200" b="1" spc="300" dirty="0"/>
          </a:p>
        </p:txBody>
      </p:sp>
      <p:sp>
        <p:nvSpPr>
          <p:cNvPr id="636" name="Прямоугольник 635"/>
          <p:cNvSpPr/>
          <p:nvPr/>
        </p:nvSpPr>
        <p:spPr>
          <a:xfrm>
            <a:off x="-2797818" y="190195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Джихад за единство веры (поддержка войны и НД на атаку)</a:t>
            </a:r>
          </a:p>
        </p:txBody>
      </p:sp>
      <p:sp>
        <p:nvSpPr>
          <p:cNvPr id="637" name="Прямоугольник 636"/>
          <p:cNvSpPr/>
          <p:nvPr/>
        </p:nvSpPr>
        <p:spPr>
          <a:xfrm>
            <a:off x="-7220477" y="226823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Смена ролей (начнётся война против Турции)</a:t>
            </a:r>
          </a:p>
        </p:txBody>
      </p:sp>
      <p:cxnSp>
        <p:nvCxnSpPr>
          <p:cNvPr id="638" name="Прямая со стрелкой 637"/>
          <p:cNvCxnSpPr>
            <a:stCxn id="625" idx="2"/>
            <a:endCxn id="637" idx="0"/>
          </p:cNvCxnSpPr>
          <p:nvPr/>
        </p:nvCxnSpPr>
        <p:spPr>
          <a:xfrm>
            <a:off x="-6166319" y="22085240"/>
            <a:ext cx="3801" cy="5971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-2023648" y="241658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для лидера</a:t>
            </a:r>
          </a:p>
        </p:txBody>
      </p:sp>
      <p:sp>
        <p:nvSpPr>
          <p:cNvPr id="640" name="Прямоугольник 639"/>
          <p:cNvSpPr/>
          <p:nvPr/>
        </p:nvSpPr>
        <p:spPr>
          <a:xfrm>
            <a:off x="-679497" y="17394730"/>
            <a:ext cx="845834" cy="559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15</a:t>
            </a:r>
          </a:p>
        </p:txBody>
      </p:sp>
      <p:sp>
        <p:nvSpPr>
          <p:cNvPr id="641" name="Прямоугольник 640"/>
          <p:cNvSpPr/>
          <p:nvPr/>
        </p:nvSpPr>
        <p:spPr>
          <a:xfrm>
            <a:off x="3856099" y="10398752"/>
            <a:ext cx="845834" cy="559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9</a:t>
            </a:r>
          </a:p>
        </p:txBody>
      </p:sp>
      <p:cxnSp>
        <p:nvCxnSpPr>
          <p:cNvPr id="642" name="Shape 248"/>
          <p:cNvCxnSpPr>
            <a:stCxn id="636" idx="2"/>
            <a:endCxn id="621" idx="0"/>
          </p:cNvCxnSpPr>
          <p:nvPr/>
        </p:nvCxnSpPr>
        <p:spPr>
          <a:xfrm rot="5400000">
            <a:off x="-2753471" y="19988999"/>
            <a:ext cx="903086" cy="11241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" name="Прямоугольник 642"/>
          <p:cNvSpPr/>
          <p:nvPr/>
        </p:nvSpPr>
        <p:spPr>
          <a:xfrm>
            <a:off x="935881" y="2416414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Италией</a:t>
            </a:r>
          </a:p>
        </p:txBody>
      </p:sp>
      <p:cxnSp>
        <p:nvCxnSpPr>
          <p:cNvPr id="644" name="Прямая соединительная линия 643"/>
          <p:cNvCxnSpPr>
            <a:stCxn id="639" idx="3"/>
            <a:endCxn id="643" idx="1"/>
          </p:cNvCxnSpPr>
          <p:nvPr/>
        </p:nvCxnSpPr>
        <p:spPr>
          <a:xfrm flipV="1">
            <a:off x="92270" y="24704143"/>
            <a:ext cx="843611" cy="1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5" name="Shape 248"/>
          <p:cNvCxnSpPr>
            <a:stCxn id="626" idx="2"/>
            <a:endCxn id="643" idx="0"/>
          </p:cNvCxnSpPr>
          <p:nvPr/>
        </p:nvCxnSpPr>
        <p:spPr>
          <a:xfrm rot="16200000" flipH="1">
            <a:off x="1045793" y="23216096"/>
            <a:ext cx="408418" cy="14876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26" idx="2"/>
            <a:endCxn id="639" idx="0"/>
          </p:cNvCxnSpPr>
          <p:nvPr/>
        </p:nvCxnSpPr>
        <p:spPr>
          <a:xfrm rot="5400000">
            <a:off x="-434841" y="23224878"/>
            <a:ext cx="410159" cy="1471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Прямоугольник 646"/>
          <p:cNvSpPr/>
          <p:nvPr/>
        </p:nvSpPr>
        <p:spPr>
          <a:xfrm>
            <a:off x="-543651" y="190195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План </a:t>
            </a:r>
            <a:r>
              <a:rPr lang="ru-RU" sz="1400" dirty="0" err="1" smtClean="0"/>
              <a:t>Пястера</a:t>
            </a:r>
            <a:endParaRPr lang="ru-RU" sz="1400" dirty="0" smtClean="0"/>
          </a:p>
        </p:txBody>
      </p:sp>
      <p:sp>
        <p:nvSpPr>
          <p:cNvPr id="648" name="Прямоугольник 647"/>
          <p:cNvSpPr/>
          <p:nvPr/>
        </p:nvSpPr>
        <p:spPr>
          <a:xfrm>
            <a:off x="-540322" y="2104561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Фабрика «</a:t>
            </a:r>
            <a:r>
              <a:rPr lang="en-US" sz="1400" dirty="0" smtClean="0"/>
              <a:t>Tarbush</a:t>
            </a:r>
            <a:r>
              <a:rPr lang="ru-RU" sz="1400" dirty="0" smtClean="0"/>
              <a:t>»</a:t>
            </a:r>
          </a:p>
        </p:txBody>
      </p:sp>
      <p:cxnSp>
        <p:nvCxnSpPr>
          <p:cNvPr id="649" name="Прямая со стрелкой 648"/>
          <p:cNvCxnSpPr>
            <a:stCxn id="647" idx="2"/>
            <a:endCxn id="648" idx="0"/>
          </p:cNvCxnSpPr>
          <p:nvPr/>
        </p:nvCxnSpPr>
        <p:spPr>
          <a:xfrm>
            <a:off x="514308" y="20099525"/>
            <a:ext cx="3329" cy="9460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Прямая со стрелкой 649"/>
          <p:cNvCxnSpPr>
            <a:stCxn id="648" idx="2"/>
            <a:endCxn id="626" idx="0"/>
          </p:cNvCxnSpPr>
          <p:nvPr/>
        </p:nvCxnSpPr>
        <p:spPr>
          <a:xfrm flipH="1">
            <a:off x="506164" y="22125613"/>
            <a:ext cx="11473" cy="550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4" idx="2"/>
            <a:endCxn id="657" idx="0"/>
          </p:cNvCxnSpPr>
          <p:nvPr/>
        </p:nvCxnSpPr>
        <p:spPr>
          <a:xfrm rot="5400000">
            <a:off x="1269994" y="10624195"/>
            <a:ext cx="617425" cy="2399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4" idx="2"/>
            <a:endCxn id="605" idx="0"/>
          </p:cNvCxnSpPr>
          <p:nvPr/>
        </p:nvCxnSpPr>
        <p:spPr>
          <a:xfrm rot="16200000" flipH="1">
            <a:off x="3584895" y="10708661"/>
            <a:ext cx="617424" cy="22304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28" idx="2"/>
            <a:endCxn id="616" idx="0"/>
          </p:cNvCxnSpPr>
          <p:nvPr/>
        </p:nvCxnSpPr>
        <p:spPr>
          <a:xfrm rot="5400000">
            <a:off x="218349" y="14818427"/>
            <a:ext cx="611339" cy="45229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Овал 653"/>
          <p:cNvSpPr/>
          <p:nvPr/>
        </p:nvSpPr>
        <p:spPr>
          <a:xfrm>
            <a:off x="1476681" y="16964744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655" name="Прямоугольник 654"/>
          <p:cNvSpPr/>
          <p:nvPr/>
        </p:nvSpPr>
        <p:spPr>
          <a:xfrm rot="16200000">
            <a:off x="9866" y="10567833"/>
            <a:ext cx="1080000" cy="814667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Механика влияния мусульман</a:t>
            </a:r>
          </a:p>
        </p:txBody>
      </p:sp>
      <p:sp>
        <p:nvSpPr>
          <p:cNvPr id="656" name="Прямоугольник 655"/>
          <p:cNvSpPr/>
          <p:nvPr/>
        </p:nvSpPr>
        <p:spPr>
          <a:xfrm>
            <a:off x="6145614" y="1739263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Братья-мусульмане</a:t>
            </a:r>
            <a:endParaRPr lang="ru-RU" sz="14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-678937" y="121325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Поправки в конституции по Корану</a:t>
            </a:r>
            <a:endParaRPr lang="ru-RU" sz="14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3950866" y="1569423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Напомнить женщинам об Аллахе</a:t>
            </a:r>
            <a:endParaRPr lang="ru-RU" sz="1400" dirty="0"/>
          </a:p>
        </p:txBody>
      </p:sp>
      <p:cxnSp>
        <p:nvCxnSpPr>
          <p:cNvPr id="659" name="Прямая со стрелкой 658"/>
          <p:cNvCxnSpPr>
            <a:stCxn id="657" idx="2"/>
            <a:endCxn id="614" idx="0"/>
          </p:cNvCxnSpPr>
          <p:nvPr/>
        </p:nvCxnSpPr>
        <p:spPr>
          <a:xfrm flipH="1">
            <a:off x="374078" y="13212592"/>
            <a:ext cx="4944" cy="24714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605" idx="2"/>
            <a:endCxn id="658" idx="0"/>
          </p:cNvCxnSpPr>
          <p:nvPr/>
        </p:nvCxnSpPr>
        <p:spPr>
          <a:xfrm>
            <a:off x="5008825" y="13212591"/>
            <a:ext cx="0" cy="24816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Прямая соединительная линия 660"/>
          <p:cNvCxnSpPr>
            <a:stCxn id="616" idx="3"/>
            <a:endCxn id="656" idx="1"/>
          </p:cNvCxnSpPr>
          <p:nvPr/>
        </p:nvCxnSpPr>
        <p:spPr>
          <a:xfrm>
            <a:off x="-679497" y="17925571"/>
            <a:ext cx="6825111" cy="7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28" idx="2"/>
            <a:endCxn id="656" idx="0"/>
          </p:cNvCxnSpPr>
          <p:nvPr/>
        </p:nvCxnSpPr>
        <p:spPr>
          <a:xfrm rot="16200000" flipH="1">
            <a:off x="4685331" y="14874392"/>
            <a:ext cx="618402" cy="44180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Прямоугольник 662"/>
          <p:cNvSpPr/>
          <p:nvPr/>
        </p:nvSpPr>
        <p:spPr>
          <a:xfrm>
            <a:off x="3950866" y="19019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Мусульманское </a:t>
            </a:r>
            <a:r>
              <a:rPr lang="ru-RU" sz="1400" dirty="0" err="1" smtClean="0"/>
              <a:t>сестринство</a:t>
            </a:r>
            <a:r>
              <a:rPr lang="ru-RU" sz="1400" dirty="0" smtClean="0"/>
              <a:t> (откроет министром даму </a:t>
            </a:r>
            <a:r>
              <a:rPr lang="ar-AE" sz="1400" dirty="0"/>
              <a:t>لبيبة أحمد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664" name="Прямая со стрелкой 663"/>
          <p:cNvCxnSpPr>
            <a:stCxn id="658" idx="2"/>
            <a:endCxn id="663" idx="0"/>
          </p:cNvCxnSpPr>
          <p:nvPr/>
        </p:nvCxnSpPr>
        <p:spPr>
          <a:xfrm>
            <a:off x="5008825" y="16774233"/>
            <a:ext cx="0" cy="22452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Shape 248"/>
          <p:cNvCxnSpPr>
            <a:stCxn id="656" idx="2"/>
            <a:endCxn id="663" idx="0"/>
          </p:cNvCxnSpPr>
          <p:nvPr/>
        </p:nvCxnSpPr>
        <p:spPr>
          <a:xfrm rot="5400000">
            <a:off x="5832754" y="17648705"/>
            <a:ext cx="546891" cy="2194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hape 248"/>
          <p:cNvCxnSpPr>
            <a:stCxn id="656" idx="2"/>
            <a:endCxn id="613" idx="0"/>
          </p:cNvCxnSpPr>
          <p:nvPr/>
        </p:nvCxnSpPr>
        <p:spPr>
          <a:xfrm rot="5400000">
            <a:off x="4721088" y="16537039"/>
            <a:ext cx="546891" cy="44180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hape 248"/>
          <p:cNvCxnSpPr>
            <a:stCxn id="616" idx="2"/>
            <a:endCxn id="613" idx="0"/>
          </p:cNvCxnSpPr>
          <p:nvPr/>
        </p:nvCxnSpPr>
        <p:spPr>
          <a:xfrm rot="16200000" flipH="1">
            <a:off x="247041" y="16481073"/>
            <a:ext cx="553954" cy="45229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 стрелкой 667"/>
          <p:cNvCxnSpPr>
            <a:stCxn id="613" idx="2"/>
            <a:endCxn id="615" idx="0"/>
          </p:cNvCxnSpPr>
          <p:nvPr/>
        </p:nvCxnSpPr>
        <p:spPr>
          <a:xfrm flipH="1">
            <a:off x="2780021" y="20099525"/>
            <a:ext cx="5472" cy="903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8261532" y="17389041"/>
            <a:ext cx="845834" cy="559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17</a:t>
            </a:r>
          </a:p>
        </p:txBody>
      </p:sp>
      <p:cxnSp>
        <p:nvCxnSpPr>
          <p:cNvPr id="670" name="Shape 248"/>
          <p:cNvCxnSpPr>
            <a:stCxn id="656" idx="2"/>
            <a:endCxn id="612" idx="0"/>
          </p:cNvCxnSpPr>
          <p:nvPr/>
        </p:nvCxnSpPr>
        <p:spPr>
          <a:xfrm rot="16200000" flipH="1">
            <a:off x="10310837" y="15365369"/>
            <a:ext cx="546890" cy="67614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0649737" y="190331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Назвать короля наместником Аллаха</a:t>
            </a:r>
            <a:endParaRPr lang="ru-RU" sz="1400" dirty="0"/>
          </a:p>
        </p:txBody>
      </p:sp>
      <p:cxnSp>
        <p:nvCxnSpPr>
          <p:cNvPr id="672" name="Shape 248"/>
          <p:cNvCxnSpPr>
            <a:stCxn id="656" idx="2"/>
            <a:endCxn id="607" idx="0"/>
          </p:cNvCxnSpPr>
          <p:nvPr/>
        </p:nvCxnSpPr>
        <p:spPr>
          <a:xfrm rot="16200000" flipH="1">
            <a:off x="8057397" y="17618810"/>
            <a:ext cx="546891" cy="22545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3" name="Прямоугольник 672"/>
          <p:cNvSpPr/>
          <p:nvPr/>
        </p:nvSpPr>
        <p:spPr>
          <a:xfrm>
            <a:off x="2796831" y="2268619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729809" y="22683566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724337" y="22683566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Истребить сионизм (аннексия против израильской </a:t>
            </a:r>
            <a:r>
              <a:rPr lang="ru-RU" sz="1400" dirty="0" err="1" smtClean="0"/>
              <a:t>Палекстины</a:t>
            </a:r>
            <a:r>
              <a:rPr lang="ru-RU" sz="1400" dirty="0" smtClean="0"/>
              <a:t>)</a:t>
            </a:r>
          </a:p>
        </p:txBody>
      </p:sp>
      <p:cxnSp>
        <p:nvCxnSpPr>
          <p:cNvPr id="676" name="Прямая со стрелкой 675"/>
          <p:cNvCxnSpPr>
            <a:stCxn id="615" idx="2"/>
            <a:endCxn id="675" idx="0"/>
          </p:cNvCxnSpPr>
          <p:nvPr/>
        </p:nvCxnSpPr>
        <p:spPr>
          <a:xfrm>
            <a:off x="2780021" y="22082610"/>
            <a:ext cx="2275" cy="6009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hape 248"/>
          <p:cNvCxnSpPr>
            <a:stCxn id="621" idx="2"/>
            <a:endCxn id="623" idx="0"/>
          </p:cNvCxnSpPr>
          <p:nvPr/>
        </p:nvCxnSpPr>
        <p:spPr>
          <a:xfrm rot="5400000">
            <a:off x="-3712214" y="21827506"/>
            <a:ext cx="593113" cy="1103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Прямоугольник 677"/>
          <p:cNvSpPr/>
          <p:nvPr/>
        </p:nvSpPr>
        <p:spPr>
          <a:xfrm>
            <a:off x="-5023003" y="241792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Покорить </a:t>
            </a:r>
            <a:r>
              <a:rPr lang="ru-RU" sz="1400" dirty="0" err="1" smtClean="0"/>
              <a:t>Афганистанских</a:t>
            </a:r>
            <a:r>
              <a:rPr lang="ru-RU" sz="1400" dirty="0" smtClean="0"/>
              <a:t> и Индийских мусульман (начнётся война против Афганистана и Пакистан)</a:t>
            </a:r>
          </a:p>
        </p:txBody>
      </p:sp>
      <p:cxnSp>
        <p:nvCxnSpPr>
          <p:cNvPr id="679" name="Прямая со стрелкой 678"/>
          <p:cNvCxnSpPr>
            <a:stCxn id="623" idx="2"/>
            <a:endCxn id="678" idx="0"/>
          </p:cNvCxnSpPr>
          <p:nvPr/>
        </p:nvCxnSpPr>
        <p:spPr>
          <a:xfrm>
            <a:off x="-3967319" y="23755724"/>
            <a:ext cx="2275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Прямоугольник 679"/>
          <p:cNvSpPr/>
          <p:nvPr/>
        </p:nvSpPr>
        <p:spPr>
          <a:xfrm>
            <a:off x="6152548" y="190113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беднякам и создание мастерских</a:t>
            </a:r>
            <a:endParaRPr lang="ru-RU" sz="1400" dirty="0"/>
          </a:p>
        </p:txBody>
      </p:sp>
      <p:cxnSp>
        <p:nvCxnSpPr>
          <p:cNvPr id="681" name="Shape 248"/>
          <p:cNvCxnSpPr>
            <a:stCxn id="656" idx="2"/>
            <a:endCxn id="671" idx="0"/>
          </p:cNvCxnSpPr>
          <p:nvPr/>
        </p:nvCxnSpPr>
        <p:spPr>
          <a:xfrm rot="16200000" flipH="1">
            <a:off x="9175365" y="16500841"/>
            <a:ext cx="560538" cy="450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Прямоугольник 681"/>
          <p:cNvSpPr/>
          <p:nvPr/>
        </p:nvSpPr>
        <p:spPr>
          <a:xfrm>
            <a:off x="3953140" y="20981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школ Корана</a:t>
            </a:r>
            <a:endParaRPr lang="ru-RU" sz="1400" dirty="0"/>
          </a:p>
        </p:txBody>
      </p:sp>
      <p:cxnSp>
        <p:nvCxnSpPr>
          <p:cNvPr id="683" name="Прямая со стрелкой 682"/>
          <p:cNvCxnSpPr>
            <a:stCxn id="663" idx="2"/>
            <a:endCxn id="682" idx="0"/>
          </p:cNvCxnSpPr>
          <p:nvPr/>
        </p:nvCxnSpPr>
        <p:spPr>
          <a:xfrm>
            <a:off x="5008825" y="20099525"/>
            <a:ext cx="2274" cy="881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Прямая со стрелкой 683"/>
          <p:cNvCxnSpPr>
            <a:stCxn id="656" idx="2"/>
            <a:endCxn id="680" idx="0"/>
          </p:cNvCxnSpPr>
          <p:nvPr/>
        </p:nvCxnSpPr>
        <p:spPr>
          <a:xfrm>
            <a:off x="7203573" y="18472634"/>
            <a:ext cx="6934" cy="538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hape 248"/>
          <p:cNvCxnSpPr>
            <a:stCxn id="680" idx="2"/>
            <a:endCxn id="682" idx="0"/>
          </p:cNvCxnSpPr>
          <p:nvPr/>
        </p:nvCxnSpPr>
        <p:spPr>
          <a:xfrm rot="5400000">
            <a:off x="5665949" y="19436534"/>
            <a:ext cx="889708" cy="2199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" name="Прямоугольник 685"/>
          <p:cNvSpPr/>
          <p:nvPr/>
        </p:nvSpPr>
        <p:spPr>
          <a:xfrm>
            <a:off x="6139056" y="2098336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Внедрить исламскую банковскую систему</a:t>
            </a:r>
            <a:endParaRPr lang="ru-RU" sz="1400" dirty="0"/>
          </a:p>
        </p:txBody>
      </p:sp>
      <p:cxnSp>
        <p:nvCxnSpPr>
          <p:cNvPr id="687" name="Shape 248"/>
          <p:cNvCxnSpPr>
            <a:stCxn id="607" idx="2"/>
            <a:endCxn id="686" idx="0"/>
          </p:cNvCxnSpPr>
          <p:nvPr/>
        </p:nvCxnSpPr>
        <p:spPr>
          <a:xfrm rot="5400000">
            <a:off x="7885642" y="19410898"/>
            <a:ext cx="883842" cy="2261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Прямая со стрелкой 687"/>
          <p:cNvCxnSpPr>
            <a:stCxn id="680" idx="2"/>
            <a:endCxn id="686" idx="0"/>
          </p:cNvCxnSpPr>
          <p:nvPr/>
        </p:nvCxnSpPr>
        <p:spPr>
          <a:xfrm flipH="1">
            <a:off x="7197015" y="20091384"/>
            <a:ext cx="13492" cy="8919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hape 248"/>
          <p:cNvCxnSpPr>
            <a:stCxn id="686" idx="2"/>
            <a:endCxn id="620" idx="0"/>
          </p:cNvCxnSpPr>
          <p:nvPr/>
        </p:nvCxnSpPr>
        <p:spPr>
          <a:xfrm rot="5400000">
            <a:off x="5805112" y="21277814"/>
            <a:ext cx="606351" cy="21774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682" idx="2"/>
            <a:endCxn id="620" idx="0"/>
          </p:cNvCxnSpPr>
          <p:nvPr/>
        </p:nvCxnSpPr>
        <p:spPr>
          <a:xfrm rot="16200000" flipH="1">
            <a:off x="4711016" y="22361175"/>
            <a:ext cx="608626" cy="8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10653750" y="20985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восток против </a:t>
            </a:r>
            <a:r>
              <a:rPr lang="ru-RU" sz="1400" dirty="0" err="1" smtClean="0"/>
              <a:t>колонизма</a:t>
            </a:r>
            <a:r>
              <a:rPr lang="ru-RU" sz="1400" dirty="0" smtClean="0"/>
              <a:t>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приглашение независимых от Европы стран Востока в альянс)</a:t>
            </a:r>
            <a:endParaRPr lang="ru-RU" sz="1400" dirty="0"/>
          </a:p>
        </p:txBody>
      </p:sp>
      <p:cxnSp>
        <p:nvCxnSpPr>
          <p:cNvPr id="692" name="Shape 248"/>
          <p:cNvCxnSpPr>
            <a:stCxn id="607" idx="2"/>
            <a:endCxn id="691" idx="0"/>
          </p:cNvCxnSpPr>
          <p:nvPr/>
        </p:nvCxnSpPr>
        <p:spPr>
          <a:xfrm rot="16200000" flipH="1">
            <a:off x="10141853" y="19415783"/>
            <a:ext cx="886115" cy="22535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612" idx="2"/>
            <a:endCxn id="691" idx="0"/>
          </p:cNvCxnSpPr>
          <p:nvPr/>
        </p:nvCxnSpPr>
        <p:spPr>
          <a:xfrm rot="5400000">
            <a:off x="12395293" y="19415941"/>
            <a:ext cx="886116" cy="22532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71" idx="2"/>
            <a:endCxn id="691" idx="0"/>
          </p:cNvCxnSpPr>
          <p:nvPr/>
        </p:nvCxnSpPr>
        <p:spPr>
          <a:xfrm>
            <a:off x="11707696" y="20113172"/>
            <a:ext cx="4013" cy="8724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7201187" y="226643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Пособия безработным и создание системы здравоохранения</a:t>
            </a:r>
            <a:endParaRPr lang="ru-RU" sz="1400" dirty="0"/>
          </a:p>
        </p:txBody>
      </p:sp>
      <p:cxnSp>
        <p:nvCxnSpPr>
          <p:cNvPr id="696" name="Shape 248"/>
          <p:cNvCxnSpPr>
            <a:stCxn id="686" idx="2"/>
            <a:endCxn id="695" idx="0"/>
          </p:cNvCxnSpPr>
          <p:nvPr/>
        </p:nvCxnSpPr>
        <p:spPr>
          <a:xfrm rot="16200000" flipH="1">
            <a:off x="7427606" y="21832775"/>
            <a:ext cx="600949" cy="1062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8" name="Прямоугольник 697"/>
          <p:cNvSpPr/>
          <p:nvPr/>
        </p:nvSpPr>
        <p:spPr>
          <a:xfrm>
            <a:off x="9375253" y="226665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Сирию (цель войны марионетка, если Сирия марионетка)</a:t>
            </a:r>
            <a:endParaRPr lang="ru-RU" sz="1400" dirty="0"/>
          </a:p>
        </p:txBody>
      </p:sp>
      <p:sp>
        <p:nvSpPr>
          <p:cNvPr id="699" name="Прямоугольник 698"/>
          <p:cNvSpPr/>
          <p:nvPr/>
        </p:nvSpPr>
        <p:spPr>
          <a:xfrm>
            <a:off x="11916012" y="226688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Иорданию (цель войны марионетка, если Иордания марионетка)</a:t>
            </a:r>
            <a:endParaRPr lang="ru-RU" sz="1400" dirty="0"/>
          </a:p>
        </p:txBody>
      </p:sp>
      <p:sp>
        <p:nvSpPr>
          <p:cNvPr id="700" name="Прямоугольник 699"/>
          <p:cNvSpPr/>
          <p:nvPr/>
        </p:nvSpPr>
        <p:spPr>
          <a:xfrm>
            <a:off x="10701360" y="241291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Ирак (цель войны марионетка, если Ирак марионетка, или даёт сосать нефть)</a:t>
            </a:r>
          </a:p>
        </p:txBody>
      </p:sp>
      <p:sp>
        <p:nvSpPr>
          <p:cNvPr id="701" name="Прямоугольник 700"/>
          <p:cNvSpPr/>
          <p:nvPr/>
        </p:nvSpPr>
        <p:spPr>
          <a:xfrm>
            <a:off x="8053695" y="2411875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Йемен (цель войны марионетка, если Йемен марионетка)</a:t>
            </a:r>
            <a:endParaRPr lang="ru-RU" sz="1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3267140" y="2412917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Иран (цель войны марионетка, если Иран марионетка, или даёт сосать нефть)</a:t>
            </a:r>
          </a:p>
          <a:p>
            <a:pPr algn="ctr"/>
            <a:endParaRPr lang="ru-RU" sz="1400" dirty="0"/>
          </a:p>
        </p:txBody>
      </p:sp>
      <p:cxnSp>
        <p:nvCxnSpPr>
          <p:cNvPr id="703" name="Shape 248"/>
          <p:cNvCxnSpPr>
            <a:stCxn id="691" idx="2"/>
            <a:endCxn id="698" idx="0"/>
          </p:cNvCxnSpPr>
          <p:nvPr/>
        </p:nvCxnSpPr>
        <p:spPr>
          <a:xfrm rot="5400000">
            <a:off x="10771987" y="21726866"/>
            <a:ext cx="600949" cy="12784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691" idx="2"/>
            <a:endCxn id="699" idx="0"/>
          </p:cNvCxnSpPr>
          <p:nvPr/>
        </p:nvCxnSpPr>
        <p:spPr>
          <a:xfrm rot="16200000" flipH="1">
            <a:off x="12041228" y="21736121"/>
            <a:ext cx="603224" cy="12622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hape 248"/>
          <p:cNvCxnSpPr>
            <a:stCxn id="698" idx="2"/>
            <a:endCxn id="701" idx="0"/>
          </p:cNvCxnSpPr>
          <p:nvPr/>
        </p:nvCxnSpPr>
        <p:spPr>
          <a:xfrm rot="5400000">
            <a:off x="9586348" y="23271895"/>
            <a:ext cx="372170" cy="1321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Shape 248"/>
          <p:cNvCxnSpPr>
            <a:stCxn id="698" idx="2"/>
            <a:endCxn id="700" idx="0"/>
          </p:cNvCxnSpPr>
          <p:nvPr/>
        </p:nvCxnSpPr>
        <p:spPr>
          <a:xfrm rot="16200000" flipH="1">
            <a:off x="10904973" y="23274827"/>
            <a:ext cx="382585" cy="1326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699" idx="2"/>
            <a:endCxn id="700" idx="0"/>
          </p:cNvCxnSpPr>
          <p:nvPr/>
        </p:nvCxnSpPr>
        <p:spPr>
          <a:xfrm rot="5400000">
            <a:off x="12176490" y="23331693"/>
            <a:ext cx="380310" cy="1214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699" idx="2"/>
            <a:endCxn id="702" idx="0"/>
          </p:cNvCxnSpPr>
          <p:nvPr/>
        </p:nvCxnSpPr>
        <p:spPr>
          <a:xfrm rot="16200000" flipH="1">
            <a:off x="13459380" y="23263455"/>
            <a:ext cx="380311" cy="13511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Прямоугольник 708"/>
          <p:cNvSpPr/>
          <p:nvPr/>
        </p:nvSpPr>
        <p:spPr>
          <a:xfrm>
            <a:off x="48704048" y="17175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Саади (необходимо устранить </a:t>
            </a:r>
            <a:r>
              <a:rPr lang="ru-RU" sz="1400" dirty="0" err="1" smtClean="0"/>
              <a:t>Нахаса</a:t>
            </a:r>
            <a:endParaRPr lang="ru-RU" sz="1400" dirty="0"/>
          </a:p>
        </p:txBody>
      </p:sp>
      <p:sp>
        <p:nvSpPr>
          <p:cNvPr id="713" name="Прямоугольник 712"/>
          <p:cNvSpPr/>
          <p:nvPr/>
        </p:nvSpPr>
        <p:spPr>
          <a:xfrm>
            <a:off x="45453718" y="14891185"/>
            <a:ext cx="1822858" cy="914858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Выйти на остатки чёрной руки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14" name="Прямоугольник 713"/>
          <p:cNvSpPr/>
          <p:nvPr/>
        </p:nvSpPr>
        <p:spPr>
          <a:xfrm>
            <a:off x="43462959" y="17164299"/>
            <a:ext cx="1822858" cy="540000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Устранить </a:t>
            </a:r>
            <a:r>
              <a:rPr lang="ru-RU" sz="1800" dirty="0" err="1" smtClean="0">
                <a:solidFill>
                  <a:schemeClr val="tx1"/>
                </a:solidFill>
              </a:rPr>
              <a:t>Лэмпсона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15" name="Прямоугольник 714"/>
          <p:cNvSpPr/>
          <p:nvPr/>
        </p:nvSpPr>
        <p:spPr>
          <a:xfrm>
            <a:off x="50818833" y="15675085"/>
            <a:ext cx="1822858" cy="457429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Устранить </a:t>
            </a:r>
            <a:r>
              <a:rPr lang="ru-RU" sz="1800" dirty="0" err="1" smtClean="0">
                <a:solidFill>
                  <a:schemeClr val="tx1"/>
                </a:solidFill>
              </a:rPr>
              <a:t>Нахаса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16" name="Прямоугольник 715"/>
          <p:cNvSpPr/>
          <p:nvPr/>
        </p:nvSpPr>
        <p:spPr>
          <a:xfrm>
            <a:off x="50818833" y="17175321"/>
            <a:ext cx="1822858" cy="457429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Устранить </a:t>
            </a:r>
            <a:r>
              <a:rPr lang="ru-RU" sz="1800" dirty="0" err="1" smtClean="0">
                <a:solidFill>
                  <a:schemeClr val="tx1"/>
                </a:solidFill>
              </a:rPr>
              <a:t>Эйба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17" name="Прямоугольник 716"/>
          <p:cNvSpPr/>
          <p:nvPr/>
        </p:nvSpPr>
        <p:spPr>
          <a:xfrm>
            <a:off x="47586902" y="11528182"/>
            <a:ext cx="3676650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/>
              <a:t>В начале своего формирования министерство столкнулось с волной террористических актов, представленных попыткой молодого человека взорвать суд Апелляционного суда в дверях творения, поместив взрывную сумку в один из коридоров суда, и, если Бог пожелает, чтобы она взорвалась до прибытия служащих и сторон, и ареста преступника, и он принадлежал к « </a:t>
            </a:r>
            <a:r>
              <a:rPr lang="ru-RU" sz="1400" dirty="0">
                <a:hlinkClick r:id="rId4" tooltip="Мусульманское Братство"/>
              </a:rPr>
              <a:t>Братьям-мусульманам»</a:t>
            </a:r>
            <a:r>
              <a:rPr lang="ru-RU" sz="1400" dirty="0"/>
              <a:t> , и причиной его преступления То, что он намеревался взорвать прокуратуру, включая документы, осуждающие некоторых членов группы.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5764044" y="11528182"/>
            <a:ext cx="1822858" cy="674058"/>
          </a:xfrm>
          <a:prstGeom prst="rect">
            <a:avLst/>
          </a:prstGeom>
          <a:solidFill>
            <a:srgbClr val="C0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Устранить Эль </a:t>
            </a:r>
            <a:r>
              <a:rPr lang="ru-RU" sz="1800" dirty="0" err="1" smtClean="0">
                <a:solidFill>
                  <a:schemeClr val="tx1"/>
                </a:solidFill>
              </a:rPr>
              <a:t>Банну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719" name="Прямоугольник 718"/>
          <p:cNvSpPr/>
          <p:nvPr/>
        </p:nvSpPr>
        <p:spPr>
          <a:xfrm>
            <a:off x="48704048" y="1858049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крупных капиталистов (открытие мелких местных предприятий)</a:t>
            </a:r>
            <a:endParaRPr lang="ru-RU" sz="1400" dirty="0"/>
          </a:p>
        </p:txBody>
      </p:sp>
      <p:sp>
        <p:nvSpPr>
          <p:cNvPr id="720" name="Прямоугольник 719"/>
          <p:cNvSpPr/>
          <p:nvPr/>
        </p:nvSpPr>
        <p:spPr>
          <a:xfrm>
            <a:off x="48702915" y="2000773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Дэмпинг</a:t>
            </a:r>
            <a:r>
              <a:rPr lang="ru-RU" sz="1400" dirty="0" smtClean="0"/>
              <a:t> цен (</a:t>
            </a:r>
            <a:r>
              <a:rPr lang="ru-RU" sz="1400" dirty="0"/>
              <a:t>Министерство занималось поставками продовольствия и материалов для общественного питания и продемонстрировало </a:t>
            </a:r>
            <a:r>
              <a:rPr lang="ru-RU" sz="1400" dirty="0" smtClean="0"/>
              <a:t>замечательную активность </a:t>
            </a:r>
            <a:r>
              <a:rPr lang="ru-RU" sz="1400" dirty="0"/>
              <a:t>в борьбе с высокими ценами, что привело к доступности товаров и </a:t>
            </a:r>
            <a:r>
              <a:rPr lang="ru-RU" sz="1400" dirty="0" smtClean="0"/>
              <a:t>снижению </a:t>
            </a:r>
            <a:r>
              <a:rPr lang="ru-RU" sz="1400" dirty="0"/>
              <a:t>цен</a:t>
            </a:r>
            <a:r>
              <a:rPr lang="ru-RU" sz="1400" dirty="0" smtClean="0"/>
              <a:t>, увеличило </a:t>
            </a:r>
            <a:r>
              <a:rPr lang="ru-RU" sz="1400" dirty="0"/>
              <a:t>курсы нефти и </a:t>
            </a:r>
            <a:r>
              <a:rPr lang="ru-RU" sz="1400" dirty="0" smtClean="0"/>
              <a:t>сахара)</a:t>
            </a:r>
            <a:endParaRPr lang="ru-RU" sz="1400" dirty="0"/>
          </a:p>
        </p:txBody>
      </p:sp>
      <p:cxnSp>
        <p:nvCxnSpPr>
          <p:cNvPr id="723" name="Прямая со стрелкой 722"/>
          <p:cNvCxnSpPr>
            <a:stCxn id="719" idx="2"/>
            <a:endCxn id="720" idx="0"/>
          </p:cNvCxnSpPr>
          <p:nvPr/>
        </p:nvCxnSpPr>
        <p:spPr>
          <a:xfrm flipH="1">
            <a:off x="49760874" y="19660495"/>
            <a:ext cx="1133" cy="347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Прямоугольник 723"/>
          <p:cNvSpPr/>
          <p:nvPr/>
        </p:nvSpPr>
        <p:spPr>
          <a:xfrm>
            <a:off x="48702915" y="156865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Чёрная рука Египта (условие на операцию что остатки чёрной руки найдены)</a:t>
            </a:r>
            <a:endParaRPr lang="ru-RU" sz="1400" dirty="0"/>
          </a:p>
        </p:txBody>
      </p:sp>
      <p:sp>
        <p:nvSpPr>
          <p:cNvPr id="726" name="Прямоугольник 725"/>
          <p:cNvSpPr/>
          <p:nvPr/>
        </p:nvSpPr>
        <p:spPr>
          <a:xfrm>
            <a:off x="57835664" y="189315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Саади</a:t>
            </a:r>
            <a:endParaRPr lang="ru-RU" sz="1400" dirty="0"/>
          </a:p>
        </p:txBody>
      </p:sp>
      <p:sp>
        <p:nvSpPr>
          <p:cNvPr id="727" name="Прямоугольник 726"/>
          <p:cNvSpPr/>
          <p:nvPr/>
        </p:nvSpPr>
        <p:spPr>
          <a:xfrm>
            <a:off x="45307187" y="1716429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Подготовить антибританский путч (откроет операцию на устранение </a:t>
            </a:r>
            <a:r>
              <a:rPr lang="ru-RU" sz="1400" dirty="0" err="1" smtClean="0"/>
              <a:t>Лэмпсона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728" name="Прямая соединительная линия 727"/>
          <p:cNvCxnSpPr>
            <a:stCxn id="420" idx="3"/>
            <a:endCxn id="724" idx="1"/>
          </p:cNvCxnSpPr>
          <p:nvPr/>
        </p:nvCxnSpPr>
        <p:spPr>
          <a:xfrm flipV="1">
            <a:off x="41800954" y="16226582"/>
            <a:ext cx="6901961" cy="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0" name="Прямая со стрелкой 729"/>
          <p:cNvCxnSpPr>
            <a:stCxn id="709" idx="2"/>
            <a:endCxn id="719" idx="0"/>
          </p:cNvCxnSpPr>
          <p:nvPr/>
        </p:nvCxnSpPr>
        <p:spPr>
          <a:xfrm>
            <a:off x="49762007" y="18255321"/>
            <a:ext cx="0" cy="3251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Прямая со стрелкой 730"/>
          <p:cNvCxnSpPr>
            <a:stCxn id="724" idx="2"/>
            <a:endCxn id="709" idx="0"/>
          </p:cNvCxnSpPr>
          <p:nvPr/>
        </p:nvCxnSpPr>
        <p:spPr>
          <a:xfrm>
            <a:off x="49760874" y="16766582"/>
            <a:ext cx="1133" cy="40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hape 248"/>
          <p:cNvCxnSpPr>
            <a:stCxn id="724" idx="2"/>
            <a:endCxn id="727" idx="0"/>
          </p:cNvCxnSpPr>
          <p:nvPr/>
        </p:nvCxnSpPr>
        <p:spPr>
          <a:xfrm rot="5400000">
            <a:off x="47864152" y="15267576"/>
            <a:ext cx="397716" cy="33957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Овал 732"/>
          <p:cNvSpPr/>
          <p:nvPr/>
        </p:nvSpPr>
        <p:spPr>
          <a:xfrm>
            <a:off x="48456069" y="16686201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СОБЫТИЯ</a:t>
            </a:r>
            <a:endParaRPr lang="ru-RU" dirty="0"/>
          </a:p>
        </p:txBody>
      </p:sp>
      <p:sp>
        <p:nvSpPr>
          <p:cNvPr id="734" name="Прямоугольник 733"/>
          <p:cNvSpPr/>
          <p:nvPr/>
        </p:nvSpPr>
        <p:spPr>
          <a:xfrm>
            <a:off x="44097068" y="185579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королевскую элиту от власти (операции на политические убийства)</a:t>
            </a:r>
            <a:endParaRPr lang="ru-RU" sz="1400" dirty="0"/>
          </a:p>
        </p:txBody>
      </p:sp>
      <p:sp>
        <p:nvSpPr>
          <p:cNvPr id="735" name="Прямоугольник 734"/>
          <p:cNvSpPr/>
          <p:nvPr/>
        </p:nvSpPr>
        <p:spPr>
          <a:xfrm>
            <a:off x="46340151" y="185579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антикоррупционные аресты</a:t>
            </a:r>
            <a:endParaRPr lang="ru-RU" sz="1400" dirty="0"/>
          </a:p>
        </p:txBody>
      </p:sp>
      <p:cxnSp>
        <p:nvCxnSpPr>
          <p:cNvPr id="736" name="Shape 248"/>
          <p:cNvCxnSpPr>
            <a:stCxn id="727" idx="2"/>
            <a:endCxn id="734" idx="0"/>
          </p:cNvCxnSpPr>
          <p:nvPr/>
        </p:nvCxnSpPr>
        <p:spPr>
          <a:xfrm rot="5400000">
            <a:off x="45603260" y="17796066"/>
            <a:ext cx="313654" cy="12101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hape 248"/>
          <p:cNvCxnSpPr>
            <a:stCxn id="727" idx="2"/>
            <a:endCxn id="735" idx="0"/>
          </p:cNvCxnSpPr>
          <p:nvPr/>
        </p:nvCxnSpPr>
        <p:spPr>
          <a:xfrm rot="16200000" flipH="1">
            <a:off x="46724801" y="17884643"/>
            <a:ext cx="313654" cy="1032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Прямоугольник 737"/>
          <p:cNvSpPr/>
          <p:nvPr/>
        </p:nvSpPr>
        <p:spPr>
          <a:xfrm>
            <a:off x="46337850" y="2001158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секретные службы</a:t>
            </a:r>
            <a:endParaRPr lang="ru-RU" sz="1400" dirty="0"/>
          </a:p>
        </p:txBody>
      </p:sp>
      <p:cxnSp>
        <p:nvCxnSpPr>
          <p:cNvPr id="739" name="Прямая со стрелкой 738"/>
          <p:cNvCxnSpPr>
            <a:stCxn id="735" idx="2"/>
            <a:endCxn id="738" idx="0"/>
          </p:cNvCxnSpPr>
          <p:nvPr/>
        </p:nvCxnSpPr>
        <p:spPr>
          <a:xfrm flipH="1">
            <a:off x="47395809" y="19637952"/>
            <a:ext cx="2301" cy="373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37260603" y="18559178"/>
            <a:ext cx="845834" cy="479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9</a:t>
            </a:r>
          </a:p>
        </p:txBody>
      </p:sp>
      <p:sp>
        <p:nvSpPr>
          <p:cNvPr id="741" name="Прямоугольник 740"/>
          <p:cNvSpPr/>
          <p:nvPr/>
        </p:nvSpPr>
        <p:spPr>
          <a:xfrm>
            <a:off x="40993306" y="18578987"/>
            <a:ext cx="845834" cy="479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10</a:t>
            </a:r>
          </a:p>
        </p:txBody>
      </p:sp>
      <p:sp>
        <p:nvSpPr>
          <p:cNvPr id="742" name="Прямоугольник 741"/>
          <p:cNvSpPr/>
          <p:nvPr/>
        </p:nvSpPr>
        <p:spPr>
          <a:xfrm>
            <a:off x="47858214" y="15664215"/>
            <a:ext cx="845834" cy="47916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14</a:t>
            </a:r>
          </a:p>
        </p:txBody>
      </p:sp>
      <p:cxnSp>
        <p:nvCxnSpPr>
          <p:cNvPr id="743" name="Shape 248"/>
          <p:cNvCxnSpPr>
            <a:stCxn id="719" idx="2"/>
            <a:endCxn id="738" idx="0"/>
          </p:cNvCxnSpPr>
          <p:nvPr/>
        </p:nvCxnSpPr>
        <p:spPr>
          <a:xfrm rot="5400000">
            <a:off x="48403362" y="18652942"/>
            <a:ext cx="351092" cy="2366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Прямоугольник 743"/>
          <p:cNvSpPr/>
          <p:nvPr/>
        </p:nvSpPr>
        <p:spPr>
          <a:xfrm>
            <a:off x="46337851" y="2170956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Суданскую операцию (операция на восстание в </a:t>
            </a:r>
            <a:r>
              <a:rPr lang="ru-RU" sz="1400" dirty="0"/>
              <a:t>С</a:t>
            </a:r>
            <a:r>
              <a:rPr lang="ru-RU" sz="1400" dirty="0" smtClean="0"/>
              <a:t>удане а после </a:t>
            </a:r>
            <a:r>
              <a:rPr lang="ru-RU" sz="1400" dirty="0"/>
              <a:t>П</a:t>
            </a:r>
            <a:r>
              <a:rPr lang="ru-RU" sz="1400" dirty="0" smtClean="0"/>
              <a:t>олучение корок на них)</a:t>
            </a:r>
            <a:endParaRPr lang="ru-RU" sz="1400" dirty="0"/>
          </a:p>
        </p:txBody>
      </p:sp>
      <p:cxnSp>
        <p:nvCxnSpPr>
          <p:cNvPr id="745" name="Прямая со стрелкой 744"/>
          <p:cNvCxnSpPr>
            <a:stCxn id="738" idx="2"/>
            <a:endCxn id="744" idx="0"/>
          </p:cNvCxnSpPr>
          <p:nvPr/>
        </p:nvCxnSpPr>
        <p:spPr>
          <a:xfrm>
            <a:off x="47395809" y="21091587"/>
            <a:ext cx="1" cy="617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/>
          <p:cNvSpPr/>
          <p:nvPr/>
        </p:nvSpPr>
        <p:spPr>
          <a:xfrm>
            <a:off x="51065679" y="200119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Приструнить еврейских банкиров и промышленников</a:t>
            </a:r>
            <a:endParaRPr lang="ru-RU" sz="1400" dirty="0"/>
          </a:p>
        </p:txBody>
      </p:sp>
      <p:cxnSp>
        <p:nvCxnSpPr>
          <p:cNvPr id="747" name="Shape 248"/>
          <p:cNvCxnSpPr>
            <a:stCxn id="719" idx="2"/>
            <a:endCxn id="746" idx="0"/>
          </p:cNvCxnSpPr>
          <p:nvPr/>
        </p:nvCxnSpPr>
        <p:spPr>
          <a:xfrm rot="16200000" flipH="1">
            <a:off x="50767086" y="18655415"/>
            <a:ext cx="351472" cy="2361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48704048" y="2174516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Подготовить </a:t>
            </a:r>
            <a:r>
              <a:rPr lang="ru-RU" sz="1400" dirty="0" err="1" smtClean="0"/>
              <a:t>антиитальянские</a:t>
            </a:r>
            <a:r>
              <a:rPr lang="ru-RU" sz="1400" dirty="0" smtClean="0"/>
              <a:t> митинги (операции на Ливан и Восточную Африку если той владеет Италия)</a:t>
            </a:r>
            <a:endParaRPr lang="ru-RU" sz="1400" dirty="0"/>
          </a:p>
        </p:txBody>
      </p:sp>
      <p:sp>
        <p:nvSpPr>
          <p:cNvPr id="749" name="Прямоугольник 748"/>
          <p:cNvSpPr/>
          <p:nvPr/>
        </p:nvSpPr>
        <p:spPr>
          <a:xfrm>
            <a:off x="51065679" y="217147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Накалить ситуацию в Британской Палестине (операции на устранение еврейских лидеров, повышают напрягу еврейскую)</a:t>
            </a:r>
            <a:endParaRPr lang="ru-RU" sz="1400" dirty="0"/>
          </a:p>
        </p:txBody>
      </p:sp>
      <p:cxnSp>
        <p:nvCxnSpPr>
          <p:cNvPr id="750" name="Прямая со стрелкой 749"/>
          <p:cNvCxnSpPr>
            <a:stCxn id="746" idx="2"/>
            <a:endCxn id="749" idx="0"/>
          </p:cNvCxnSpPr>
          <p:nvPr/>
        </p:nvCxnSpPr>
        <p:spPr>
          <a:xfrm>
            <a:off x="52123638" y="21091967"/>
            <a:ext cx="0" cy="6227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Shape 248"/>
          <p:cNvCxnSpPr>
            <a:stCxn id="749" idx="2"/>
            <a:endCxn id="753" idx="0"/>
          </p:cNvCxnSpPr>
          <p:nvPr/>
        </p:nvCxnSpPr>
        <p:spPr>
          <a:xfrm rot="5400000">
            <a:off x="50756402" y="21800318"/>
            <a:ext cx="372843" cy="2361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hape 248"/>
          <p:cNvCxnSpPr>
            <a:stCxn id="744" idx="2"/>
            <a:endCxn id="753" idx="0"/>
          </p:cNvCxnSpPr>
          <p:nvPr/>
        </p:nvCxnSpPr>
        <p:spPr>
          <a:xfrm rot="16200000" flipH="1">
            <a:off x="48389914" y="21795461"/>
            <a:ext cx="377989" cy="23661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8704048" y="231675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Ливанские и Эфиопские мятежи (война с </a:t>
            </a:r>
            <a:r>
              <a:rPr lang="ru-RU" sz="1400" dirty="0" err="1" smtClean="0"/>
              <a:t>италом</a:t>
            </a:r>
            <a:r>
              <a:rPr lang="ru-RU" sz="1400" dirty="0" smtClean="0"/>
              <a:t> + </a:t>
            </a:r>
            <a:r>
              <a:rPr lang="ru-RU" sz="1400" dirty="0" err="1" smtClean="0"/>
              <a:t>спавн</a:t>
            </a:r>
            <a:r>
              <a:rPr lang="ru-RU" sz="1400" dirty="0" smtClean="0"/>
              <a:t> бомжей на тех терках)</a:t>
            </a:r>
            <a:endParaRPr lang="ru-RU" sz="1400" dirty="0"/>
          </a:p>
        </p:txBody>
      </p:sp>
      <p:cxnSp>
        <p:nvCxnSpPr>
          <p:cNvPr id="754" name="Shape 248"/>
          <p:cNvCxnSpPr>
            <a:stCxn id="738" idx="2"/>
            <a:endCxn id="748" idx="0"/>
          </p:cNvCxnSpPr>
          <p:nvPr/>
        </p:nvCxnSpPr>
        <p:spPr>
          <a:xfrm rot="16200000" flipH="1">
            <a:off x="48252120" y="20235276"/>
            <a:ext cx="653577" cy="2366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Прямая со стрелкой 754"/>
          <p:cNvCxnSpPr>
            <a:stCxn id="748" idx="2"/>
            <a:endCxn id="753" idx="0"/>
          </p:cNvCxnSpPr>
          <p:nvPr/>
        </p:nvCxnSpPr>
        <p:spPr>
          <a:xfrm>
            <a:off x="49762007" y="22825164"/>
            <a:ext cx="0" cy="342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6" name="Прямоугольник 755"/>
          <p:cNvSpPr/>
          <p:nvPr/>
        </p:nvSpPr>
        <p:spPr>
          <a:xfrm>
            <a:off x="48702915" y="2478813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земли в единую республику</a:t>
            </a:r>
            <a:endParaRPr lang="ru-RU" sz="1400" dirty="0"/>
          </a:p>
        </p:txBody>
      </p:sp>
      <p:cxnSp>
        <p:nvCxnSpPr>
          <p:cNvPr id="757" name="Прямая со стрелкой 756"/>
          <p:cNvCxnSpPr>
            <a:stCxn id="753" idx="2"/>
            <a:endCxn id="756" idx="0"/>
          </p:cNvCxnSpPr>
          <p:nvPr/>
        </p:nvCxnSpPr>
        <p:spPr>
          <a:xfrm flipH="1">
            <a:off x="49760874" y="24247555"/>
            <a:ext cx="1133" cy="5405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Прямоугольник 757"/>
          <p:cNvSpPr/>
          <p:nvPr/>
        </p:nvSpPr>
        <p:spPr>
          <a:xfrm>
            <a:off x="6883857" y="2848527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Перенос А</a:t>
            </a:r>
            <a:r>
              <a:rPr lang="en-US" sz="1400" dirty="0" err="1" smtClean="0"/>
              <a:t>rafa</a:t>
            </a:r>
            <a:r>
              <a:rPr lang="ru-RU" sz="1400" dirty="0" smtClean="0"/>
              <a:t> в Каир</a:t>
            </a:r>
            <a:endParaRPr lang="ru-RU" sz="1400" dirty="0"/>
          </a:p>
        </p:txBody>
      </p:sp>
      <p:cxnSp>
        <p:nvCxnSpPr>
          <p:cNvPr id="759" name="Прямая со стрелкой 758"/>
          <p:cNvCxnSpPr>
            <a:stCxn id="758" idx="2"/>
            <a:endCxn id="409" idx="0"/>
          </p:cNvCxnSpPr>
          <p:nvPr/>
        </p:nvCxnSpPr>
        <p:spPr>
          <a:xfrm>
            <a:off x="7941816" y="29565277"/>
            <a:ext cx="0" cy="524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Прямоугольник 759"/>
          <p:cNvSpPr/>
          <p:nvPr/>
        </p:nvSpPr>
        <p:spPr>
          <a:xfrm>
            <a:off x="8396080" y="209894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«Частные системы» (Тайная агентурная организация)</a:t>
            </a:r>
            <a:endParaRPr lang="ru-RU" sz="1400" dirty="0"/>
          </a:p>
        </p:txBody>
      </p:sp>
      <p:cxnSp>
        <p:nvCxnSpPr>
          <p:cNvPr id="761" name="Прямая со стрелкой 760"/>
          <p:cNvCxnSpPr>
            <a:stCxn id="607" idx="2"/>
            <a:endCxn id="760" idx="0"/>
          </p:cNvCxnSpPr>
          <p:nvPr/>
        </p:nvCxnSpPr>
        <p:spPr>
          <a:xfrm flipH="1">
            <a:off x="9454039" y="20099525"/>
            <a:ext cx="4072" cy="889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-7277162" y="190113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Проект «Акула»</a:t>
            </a:r>
          </a:p>
        </p:txBody>
      </p:sp>
      <p:cxnSp>
        <p:nvCxnSpPr>
          <p:cNvPr id="570" name="Shape 248"/>
          <p:cNvCxnSpPr>
            <a:stCxn id="616" idx="2"/>
            <a:endCxn id="566" idx="0"/>
          </p:cNvCxnSpPr>
          <p:nvPr/>
        </p:nvCxnSpPr>
        <p:spPr>
          <a:xfrm rot="5400000">
            <a:off x="-4251235" y="16497604"/>
            <a:ext cx="545813" cy="44817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Прямоугольник 570"/>
          <p:cNvSpPr/>
          <p:nvPr/>
        </p:nvSpPr>
        <p:spPr>
          <a:xfrm>
            <a:off x="5937777" y="10294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/>
              <a:t>в 1936 году нашей эры, был признаком преследования членов египетской девушки и формирования зеленых рубашек, поэтому делегация создала военизированные формирования, известные как «синие рубашки», и они столкнулись с формированиями египетской девушки, и в результате были убиты два человека,</a:t>
            </a:r>
          </a:p>
        </p:txBody>
      </p:sp>
      <p:sp>
        <p:nvSpPr>
          <p:cNvPr id="572" name="Прямоугольник 571"/>
          <p:cNvSpPr/>
          <p:nvPr/>
        </p:nvSpPr>
        <p:spPr>
          <a:xfrm rot="16200000">
            <a:off x="-4514200" y="17561933"/>
            <a:ext cx="1080000" cy="745595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Провозглашение Египетского халифата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573" name="Shape 248"/>
          <p:cNvCxnSpPr>
            <a:stCxn id="380" idx="2"/>
            <a:endCxn id="393" idx="0"/>
          </p:cNvCxnSpPr>
          <p:nvPr/>
        </p:nvCxnSpPr>
        <p:spPr>
          <a:xfrm rot="16200000" flipH="1">
            <a:off x="39276270" y="20214891"/>
            <a:ext cx="589651" cy="23438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Прямоугольник 566"/>
          <p:cNvSpPr/>
          <p:nvPr/>
        </p:nvSpPr>
        <p:spPr>
          <a:xfrm>
            <a:off x="14078923" y="30078611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в Судане Египетский административный аппарат </a:t>
            </a:r>
            <a:endParaRPr lang="ru-RU" sz="14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11488122" y="34843959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высшие колледжи Судана в университетский колледж</a:t>
            </a:r>
            <a:endParaRPr lang="ru-RU" sz="1400" dirty="0"/>
          </a:p>
        </p:txBody>
      </p:sp>
      <p:cxnSp>
        <p:nvCxnSpPr>
          <p:cNvPr id="574" name="Shape 248"/>
          <p:cNvCxnSpPr>
            <a:stCxn id="464" idx="2"/>
            <a:endCxn id="568" idx="0"/>
          </p:cNvCxnSpPr>
          <p:nvPr/>
        </p:nvCxnSpPr>
        <p:spPr>
          <a:xfrm rot="16200000" flipH="1">
            <a:off x="7730453" y="30028330"/>
            <a:ext cx="433541" cy="9197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Прямоугольник 581"/>
          <p:cNvSpPr/>
          <p:nvPr/>
        </p:nvSpPr>
        <p:spPr>
          <a:xfrm>
            <a:off x="11540018" y="31790310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Хлопок Аль-Джазира</a:t>
            </a:r>
            <a:endParaRPr lang="ru-RU" sz="1400" dirty="0"/>
          </a:p>
        </p:txBody>
      </p:sp>
      <p:cxnSp>
        <p:nvCxnSpPr>
          <p:cNvPr id="583" name="Shape 248"/>
          <p:cNvCxnSpPr>
            <a:stCxn id="403" idx="2"/>
            <a:endCxn id="582" idx="0"/>
          </p:cNvCxnSpPr>
          <p:nvPr/>
        </p:nvCxnSpPr>
        <p:spPr>
          <a:xfrm rot="16200000" flipH="1">
            <a:off x="8322214" y="27514546"/>
            <a:ext cx="3895787" cy="4655740"/>
          </a:xfrm>
          <a:prstGeom prst="bentConnector3">
            <a:avLst>
              <a:gd name="adj1" fmla="val 76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hape 248"/>
          <p:cNvCxnSpPr>
            <a:stCxn id="582" idx="2"/>
            <a:endCxn id="451" idx="0"/>
          </p:cNvCxnSpPr>
          <p:nvPr/>
        </p:nvCxnSpPr>
        <p:spPr>
          <a:xfrm rot="5400000">
            <a:off x="11154436" y="31943095"/>
            <a:ext cx="516326" cy="23707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hape 248"/>
          <p:cNvCxnSpPr>
            <a:stCxn id="567" idx="2"/>
            <a:endCxn id="582" idx="0"/>
          </p:cNvCxnSpPr>
          <p:nvPr/>
        </p:nvCxnSpPr>
        <p:spPr>
          <a:xfrm rot="5400000">
            <a:off x="13551581" y="30205008"/>
            <a:ext cx="631699" cy="2538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1" name="Прямоугольник 710"/>
          <p:cNvSpPr/>
          <p:nvPr/>
        </p:nvSpPr>
        <p:spPr>
          <a:xfrm>
            <a:off x="14092149" y="33332507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Спонсировать Суданскую промышленность</a:t>
            </a:r>
            <a:endParaRPr lang="ru-RU" sz="1400" dirty="0"/>
          </a:p>
        </p:txBody>
      </p:sp>
      <p:cxnSp>
        <p:nvCxnSpPr>
          <p:cNvPr id="712" name="Прямая со стрелкой 711"/>
          <p:cNvCxnSpPr>
            <a:stCxn id="567" idx="2"/>
            <a:endCxn id="767" idx="0"/>
          </p:cNvCxnSpPr>
          <p:nvPr/>
        </p:nvCxnSpPr>
        <p:spPr>
          <a:xfrm>
            <a:off x="15136882" y="31158611"/>
            <a:ext cx="2274" cy="6145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Прямоугольник 762"/>
          <p:cNvSpPr/>
          <p:nvPr/>
        </p:nvSpPr>
        <p:spPr>
          <a:xfrm>
            <a:off x="16728443" y="3177893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английских кампаний в Судане</a:t>
            </a:r>
            <a:endParaRPr lang="ru-RU" sz="1400" dirty="0"/>
          </a:p>
        </p:txBody>
      </p:sp>
      <p:sp>
        <p:nvSpPr>
          <p:cNvPr id="767" name="Прямоугольник 766"/>
          <p:cNvSpPr/>
          <p:nvPr/>
        </p:nvSpPr>
        <p:spPr>
          <a:xfrm>
            <a:off x="14081197" y="31773209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Посадить недовольных</a:t>
            </a:r>
            <a:endParaRPr lang="ru-RU" sz="1400" dirty="0"/>
          </a:p>
        </p:txBody>
      </p:sp>
      <p:cxnSp>
        <p:nvCxnSpPr>
          <p:cNvPr id="768" name="Shape 248"/>
          <p:cNvCxnSpPr>
            <a:stCxn id="567" idx="2"/>
            <a:endCxn id="763" idx="0"/>
          </p:cNvCxnSpPr>
          <p:nvPr/>
        </p:nvCxnSpPr>
        <p:spPr>
          <a:xfrm rot="16200000" flipH="1">
            <a:off x="16151479" y="30144014"/>
            <a:ext cx="620327" cy="2649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Shape 248"/>
          <p:cNvCxnSpPr>
            <a:stCxn id="711" idx="2"/>
            <a:endCxn id="568" idx="0"/>
          </p:cNvCxnSpPr>
          <p:nvPr/>
        </p:nvCxnSpPr>
        <p:spPr>
          <a:xfrm rot="5400000">
            <a:off x="13632369" y="33326220"/>
            <a:ext cx="431452" cy="26040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Прямая со стрелкой 775"/>
          <p:cNvCxnSpPr>
            <a:stCxn id="767" idx="2"/>
            <a:endCxn id="711" idx="0"/>
          </p:cNvCxnSpPr>
          <p:nvPr/>
        </p:nvCxnSpPr>
        <p:spPr>
          <a:xfrm>
            <a:off x="15139156" y="32853209"/>
            <a:ext cx="10952" cy="4792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609438" y="270414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Фараонизм</a:t>
            </a:r>
            <a:r>
              <a:rPr lang="ru-RU" sz="1400" dirty="0" smtClean="0"/>
              <a:t> (по мере событий на поддержку коптской </a:t>
            </a:r>
            <a:r>
              <a:rPr lang="ru-RU" sz="1400" dirty="0" err="1" smtClean="0"/>
              <a:t>церви</a:t>
            </a:r>
            <a:r>
              <a:rPr lang="ru-RU" sz="1400" dirty="0" smtClean="0"/>
              <a:t>, событие на фараона, синих рубашек, будет </a:t>
            </a:r>
            <a:r>
              <a:rPr lang="ru-RU" sz="1400" dirty="0" err="1" smtClean="0"/>
              <a:t>возможжность</a:t>
            </a:r>
            <a:r>
              <a:rPr lang="ru-RU" sz="1400" dirty="0" smtClean="0"/>
              <a:t> гражданки)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3979201" y="58640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Коптской церкви</a:t>
            </a:r>
            <a:endParaRPr lang="ru-RU" sz="1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620175" y="881201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древние земли!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604475" y="5514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добровольцев в Эфиопию(+3 дивизии можно отправить эфиопам)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6906369" y="58663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Синие рубашки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404648" y="429317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влияние ВАФД</a:t>
            </a:r>
            <a:endParaRPr lang="ru-RU" sz="1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7654982" y="42954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влияние в Нижнем Египте (Судан) (требуется армия в 100к и </a:t>
            </a:r>
            <a:r>
              <a:rPr lang="ru-RU" sz="1400" dirty="0" err="1" smtClean="0"/>
              <a:t>пройгрышь</a:t>
            </a:r>
            <a:r>
              <a:rPr lang="ru-RU" sz="1400" dirty="0" smtClean="0"/>
              <a:t> Италии в Эфиопской войне)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308636" y="58672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Суэцкий договор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698201" y="74094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полной независимости (требуется армия в 150к)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5926266" y="58694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британскую резиденцию</a:t>
            </a:r>
            <a:endParaRPr lang="ru-RU" sz="1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21615119" y="42567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Передать пост премьер-министру </a:t>
            </a:r>
            <a:r>
              <a:rPr lang="ru-RU" sz="1400" dirty="0" err="1" smtClean="0"/>
              <a:t>Эйбу</a:t>
            </a:r>
            <a:endParaRPr lang="ru-RU" sz="1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1617393" y="58831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правительства после </a:t>
            </a:r>
            <a:r>
              <a:rPr lang="ru-RU" sz="1400" dirty="0" err="1" smtClean="0"/>
              <a:t>Нахаса</a:t>
            </a:r>
            <a:endParaRPr lang="ru-RU" sz="1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441786" y="739492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Вложение в милитаризацию страны</a:t>
            </a:r>
            <a:endParaRPr lang="ru-RU" sz="1400" dirty="0"/>
          </a:p>
        </p:txBody>
      </p:sp>
      <p:cxnSp>
        <p:nvCxnSpPr>
          <p:cNvPr id="17" name="Shape 248"/>
          <p:cNvCxnSpPr>
            <a:stCxn id="4" idx="2"/>
            <a:endCxn id="9" idx="0"/>
          </p:cNvCxnSpPr>
          <p:nvPr/>
        </p:nvCxnSpPr>
        <p:spPr>
          <a:xfrm rot="16200000" flipH="1">
            <a:off x="24310486" y="2141057"/>
            <a:ext cx="509032" cy="3795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248"/>
          <p:cNvCxnSpPr>
            <a:stCxn id="4" idx="2"/>
            <a:endCxn id="10" idx="0"/>
          </p:cNvCxnSpPr>
          <p:nvPr/>
        </p:nvCxnSpPr>
        <p:spPr>
          <a:xfrm rot="5400000">
            <a:off x="20434515" y="2062572"/>
            <a:ext cx="511308" cy="39544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248"/>
          <p:cNvCxnSpPr>
            <a:stCxn id="10" idx="2"/>
            <a:endCxn id="11" idx="0"/>
          </p:cNvCxnSpPr>
          <p:nvPr/>
        </p:nvCxnSpPr>
        <p:spPr>
          <a:xfrm rot="16200000" flipH="1">
            <a:off x="19293885" y="4794510"/>
            <a:ext cx="491767" cy="16536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hape 248"/>
          <p:cNvCxnSpPr>
            <a:stCxn id="10" idx="2"/>
            <a:endCxn id="13" idx="0"/>
          </p:cNvCxnSpPr>
          <p:nvPr/>
        </p:nvCxnSpPr>
        <p:spPr>
          <a:xfrm rot="5400000">
            <a:off x="17601562" y="4758117"/>
            <a:ext cx="494042" cy="172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hape 248"/>
          <p:cNvCxnSpPr>
            <a:stCxn id="11" idx="2"/>
            <a:endCxn id="12" idx="0"/>
          </p:cNvCxnSpPr>
          <p:nvPr/>
        </p:nvCxnSpPr>
        <p:spPr>
          <a:xfrm rot="5400000">
            <a:off x="19330280" y="6373102"/>
            <a:ext cx="462197" cy="16104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48"/>
          <p:cNvCxnSpPr>
            <a:stCxn id="13" idx="2"/>
            <a:endCxn id="12" idx="0"/>
          </p:cNvCxnSpPr>
          <p:nvPr/>
        </p:nvCxnSpPr>
        <p:spPr>
          <a:xfrm rot="16200000" flipH="1">
            <a:off x="17640231" y="6293489"/>
            <a:ext cx="459922" cy="1771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48"/>
          <p:cNvCxnSpPr>
            <a:stCxn id="9" idx="2"/>
            <a:endCxn id="5" idx="0"/>
          </p:cNvCxnSpPr>
          <p:nvPr/>
        </p:nvCxnSpPr>
        <p:spPr>
          <a:xfrm rot="5400000">
            <a:off x="25504424" y="4905915"/>
            <a:ext cx="490921" cy="1425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hape 248"/>
          <p:cNvCxnSpPr>
            <a:stCxn id="9" idx="2"/>
            <a:endCxn id="8" idx="0"/>
          </p:cNvCxnSpPr>
          <p:nvPr/>
        </p:nvCxnSpPr>
        <p:spPr>
          <a:xfrm rot="16200000" flipH="1">
            <a:off x="26966870" y="4868914"/>
            <a:ext cx="493195" cy="150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8"/>
          <p:cNvCxnSpPr>
            <a:stCxn id="5" idx="2"/>
            <a:endCxn id="16" idx="0"/>
          </p:cNvCxnSpPr>
          <p:nvPr/>
        </p:nvCxnSpPr>
        <p:spPr>
          <a:xfrm rot="16200000" flipH="1">
            <a:off x="25543040" y="6438218"/>
            <a:ext cx="450824" cy="1462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48"/>
          <p:cNvCxnSpPr>
            <a:stCxn id="8" idx="2"/>
            <a:endCxn id="16" idx="0"/>
          </p:cNvCxnSpPr>
          <p:nvPr/>
        </p:nvCxnSpPr>
        <p:spPr>
          <a:xfrm rot="5400000">
            <a:off x="27007762" y="6438357"/>
            <a:ext cx="448550" cy="1464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  <a:endCxn id="4" idx="0"/>
          </p:cNvCxnSpPr>
          <p:nvPr/>
        </p:nvCxnSpPr>
        <p:spPr>
          <a:xfrm>
            <a:off x="22662434" y="1631494"/>
            <a:ext cx="4963" cy="10726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4" idx="2"/>
            <a:endCxn id="14" idx="0"/>
          </p:cNvCxnSpPr>
          <p:nvPr/>
        </p:nvCxnSpPr>
        <p:spPr>
          <a:xfrm>
            <a:off x="22667397" y="3784146"/>
            <a:ext cx="5681" cy="472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4" idx="2"/>
            <a:endCxn id="15" idx="0"/>
          </p:cNvCxnSpPr>
          <p:nvPr/>
        </p:nvCxnSpPr>
        <p:spPr>
          <a:xfrm>
            <a:off x="22673078" y="5336785"/>
            <a:ext cx="2274" cy="546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2"/>
            <a:endCxn id="6" idx="0"/>
          </p:cNvCxnSpPr>
          <p:nvPr/>
        </p:nvCxnSpPr>
        <p:spPr>
          <a:xfrm>
            <a:off x="22675352" y="6963142"/>
            <a:ext cx="2782" cy="18488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hape 248"/>
          <p:cNvCxnSpPr>
            <a:stCxn id="12" idx="2"/>
            <a:endCxn id="6" idx="0"/>
          </p:cNvCxnSpPr>
          <p:nvPr/>
        </p:nvCxnSpPr>
        <p:spPr>
          <a:xfrm rot="16200000" flipH="1">
            <a:off x="20555849" y="6689729"/>
            <a:ext cx="322596" cy="39219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248"/>
          <p:cNvCxnSpPr>
            <a:stCxn id="16" idx="2"/>
            <a:endCxn id="6" idx="0"/>
          </p:cNvCxnSpPr>
          <p:nvPr/>
        </p:nvCxnSpPr>
        <p:spPr>
          <a:xfrm rot="5400000">
            <a:off x="24420395" y="6732663"/>
            <a:ext cx="337091" cy="3821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21620176" y="1097964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народ Израиля домой!</a:t>
            </a:r>
            <a:endParaRPr lang="ru-RU" sz="14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19308637" y="1097964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северные земли Эфиопии</a:t>
            </a:r>
            <a:endParaRPr lang="ru-RU" sz="14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3984734" y="1097964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Иордания – исконно наша земля!</a:t>
            </a:r>
            <a:endParaRPr lang="ru-RU" sz="14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21620176" y="1238803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истинную империю в Сири</a:t>
            </a:r>
            <a:r>
              <a:rPr lang="ru-RU" sz="1400" dirty="0"/>
              <a:t>ю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9308637" y="1238803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Расширении империи вдоль средиземного моря</a:t>
            </a:r>
            <a:endParaRPr lang="ru-RU" sz="1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6984224" y="1097964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Войти в альянс к Эфиопам</a:t>
            </a:r>
            <a:endParaRPr lang="ru-RU" sz="14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3984734" y="1239258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Вопрос Кипра</a:t>
            </a:r>
            <a:endParaRPr lang="ru-RU" sz="14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1617393" y="1414851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новую эру фараонов!</a:t>
            </a:r>
            <a:endParaRPr lang="ru-RU" sz="14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6306661" y="1097964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земли Египта (разрыв Суэцкого договора)</a:t>
            </a:r>
            <a:endParaRPr lang="ru-RU" sz="1400" dirty="0"/>
          </a:p>
        </p:txBody>
      </p:sp>
      <p:cxnSp>
        <p:nvCxnSpPr>
          <p:cNvPr id="42" name="Прямая соединительная линия 41"/>
          <p:cNvCxnSpPr>
            <a:stCxn id="38" idx="3"/>
            <a:endCxn id="34" idx="1"/>
          </p:cNvCxnSpPr>
          <p:nvPr/>
        </p:nvCxnSpPr>
        <p:spPr>
          <a:xfrm flipV="1">
            <a:off x="19100142" y="11519647"/>
            <a:ext cx="20849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hape 248"/>
          <p:cNvCxnSpPr>
            <a:stCxn id="38" idx="2"/>
            <a:endCxn id="37" idx="0"/>
          </p:cNvCxnSpPr>
          <p:nvPr/>
        </p:nvCxnSpPr>
        <p:spPr>
          <a:xfrm rot="16200000" flipH="1">
            <a:off x="19040197" y="11061633"/>
            <a:ext cx="328384" cy="2324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248"/>
          <p:cNvCxnSpPr>
            <a:stCxn id="6" idx="2"/>
            <a:endCxn id="41" idx="0"/>
          </p:cNvCxnSpPr>
          <p:nvPr/>
        </p:nvCxnSpPr>
        <p:spPr>
          <a:xfrm rot="16200000" flipH="1">
            <a:off x="24477560" y="8092588"/>
            <a:ext cx="1087635" cy="4686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hape 248"/>
          <p:cNvCxnSpPr>
            <a:stCxn id="6" idx="2"/>
            <a:endCxn id="38" idx="0"/>
          </p:cNvCxnSpPr>
          <p:nvPr/>
        </p:nvCxnSpPr>
        <p:spPr>
          <a:xfrm rot="5400000">
            <a:off x="19816342" y="8117856"/>
            <a:ext cx="1087634" cy="4635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248"/>
          <p:cNvCxnSpPr>
            <a:stCxn id="6" idx="2"/>
            <a:endCxn id="35" idx="0"/>
          </p:cNvCxnSpPr>
          <p:nvPr/>
        </p:nvCxnSpPr>
        <p:spPr>
          <a:xfrm rot="16200000" flipH="1">
            <a:off x="23316596" y="9253551"/>
            <a:ext cx="1087635" cy="23645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248"/>
          <p:cNvCxnSpPr>
            <a:stCxn id="6" idx="2"/>
            <a:endCxn id="34" idx="0"/>
          </p:cNvCxnSpPr>
          <p:nvPr/>
        </p:nvCxnSpPr>
        <p:spPr>
          <a:xfrm rot="5400000">
            <a:off x="20978549" y="9280061"/>
            <a:ext cx="1087633" cy="23115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hape 248"/>
          <p:cNvCxnSpPr>
            <a:stCxn id="37" idx="2"/>
            <a:endCxn id="40" idx="0"/>
          </p:cNvCxnSpPr>
          <p:nvPr/>
        </p:nvCxnSpPr>
        <p:spPr>
          <a:xfrm rot="16200000" flipH="1">
            <a:off x="21180732" y="12653896"/>
            <a:ext cx="680485" cy="23087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248"/>
          <p:cNvCxnSpPr>
            <a:stCxn id="39" idx="2"/>
            <a:endCxn id="40" idx="0"/>
          </p:cNvCxnSpPr>
          <p:nvPr/>
        </p:nvCxnSpPr>
        <p:spPr>
          <a:xfrm rot="5400000">
            <a:off x="23521055" y="12626878"/>
            <a:ext cx="675937" cy="2367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2"/>
            <a:endCxn id="33" idx="0"/>
          </p:cNvCxnSpPr>
          <p:nvPr/>
        </p:nvCxnSpPr>
        <p:spPr>
          <a:xfrm>
            <a:off x="22678134" y="9892014"/>
            <a:ext cx="1" cy="1087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3" idx="2"/>
            <a:endCxn id="36" idx="0"/>
          </p:cNvCxnSpPr>
          <p:nvPr/>
        </p:nvCxnSpPr>
        <p:spPr>
          <a:xfrm>
            <a:off x="22678135" y="12059649"/>
            <a:ext cx="0" cy="328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36" idx="2"/>
            <a:endCxn id="40" idx="0"/>
          </p:cNvCxnSpPr>
          <p:nvPr/>
        </p:nvCxnSpPr>
        <p:spPr>
          <a:xfrm flipH="1">
            <a:off x="22675352" y="13468032"/>
            <a:ext cx="2783" cy="680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5" idx="2"/>
            <a:endCxn id="39" idx="0"/>
          </p:cNvCxnSpPr>
          <p:nvPr/>
        </p:nvCxnSpPr>
        <p:spPr>
          <a:xfrm>
            <a:off x="25042693" y="12059649"/>
            <a:ext cx="0" cy="332931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248"/>
          <p:cNvCxnSpPr>
            <a:stCxn id="41" idx="2"/>
            <a:endCxn id="39" idx="0"/>
          </p:cNvCxnSpPr>
          <p:nvPr/>
        </p:nvCxnSpPr>
        <p:spPr>
          <a:xfrm rot="5400000">
            <a:off x="26037192" y="11065151"/>
            <a:ext cx="332931" cy="23219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4" idx="2"/>
            <a:endCxn id="37" idx="0"/>
          </p:cNvCxnSpPr>
          <p:nvPr/>
        </p:nvCxnSpPr>
        <p:spPr>
          <a:xfrm>
            <a:off x="20366596" y="12059647"/>
            <a:ext cx="0" cy="32838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3731037" y="2704146"/>
            <a:ext cx="845834" cy="559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23743106" y="8812014"/>
            <a:ext cx="845834" cy="559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9</a:t>
            </a:r>
          </a:p>
        </p:txBody>
      </p:sp>
      <p:cxnSp>
        <p:nvCxnSpPr>
          <p:cNvPr id="58" name="Прямая соединительная линия 57"/>
          <p:cNvCxnSpPr>
            <a:stCxn id="59" idx="3"/>
            <a:endCxn id="7" idx="1"/>
          </p:cNvCxnSpPr>
          <p:nvPr/>
        </p:nvCxnSpPr>
        <p:spPr>
          <a:xfrm flipV="1">
            <a:off x="2077948" y="1091494"/>
            <a:ext cx="19526527" cy="157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-37970" y="5672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Англо-Египетский договор (будет установлено правило, по которой </a:t>
            </a:r>
            <a:r>
              <a:rPr lang="ru-RU" sz="1400" dirty="0" err="1" smtClean="0"/>
              <a:t>египет</a:t>
            </a:r>
            <a:r>
              <a:rPr lang="ru-RU" sz="1400" dirty="0" smtClean="0"/>
              <a:t> может не вступать в войну)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2634856" y="551494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военных факультетов</a:t>
            </a:r>
            <a:endParaRPr lang="ru-RU" sz="1400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35062745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Школа </a:t>
            </a:r>
            <a:r>
              <a:rPr lang="ru-RU" sz="1400" dirty="0"/>
              <a:t>В</a:t>
            </a:r>
            <a:r>
              <a:rPr lang="ru-RU" sz="1400" dirty="0" smtClean="0"/>
              <a:t>еликих офицеров</a:t>
            </a:r>
            <a:endParaRPr lang="ru-RU" sz="14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40622792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авиационная школа</a:t>
            </a:r>
            <a:endParaRPr lang="ru-RU" sz="1400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32631269" y="4280696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Колледж офицеров запаса (к потере опыта войск)</a:t>
            </a:r>
            <a:endParaRPr lang="ru-RU" sz="14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32634856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Поправки в законах о найме</a:t>
            </a:r>
            <a:endParaRPr lang="ru-RU" sz="14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7664592" y="518304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ВМФ (необходимо избавиться от А-Е договора)</a:t>
            </a:r>
            <a:endParaRPr lang="ru-RU" sz="14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46340248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морских операций Египта(+к </a:t>
            </a:r>
            <a:r>
              <a:rPr lang="ru-RU" sz="1400" dirty="0" err="1" smtClean="0"/>
              <a:t>дальноходности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48936303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Морской учебный центр</a:t>
            </a:r>
            <a:endParaRPr lang="ru-RU" sz="14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48936303" y="425678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Морские больницы</a:t>
            </a:r>
            <a:endParaRPr lang="ru-RU" sz="14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46340248" y="425678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Инженерный отдел(+к скорости ремонта судов)</a:t>
            </a:r>
            <a:endParaRPr lang="ru-RU" sz="14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41947096" y="567260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ВВС Египта</a:t>
            </a:r>
            <a:endParaRPr lang="ru-RU" sz="14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43313437" y="270414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авиабазы Алмаза</a:t>
            </a:r>
            <a:endParaRPr lang="ru-RU" sz="14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43313437" y="425678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в </a:t>
            </a:r>
            <a:r>
              <a:rPr lang="ru-RU" sz="1400" dirty="0" err="1" smtClean="0"/>
              <a:t>Дехейле</a:t>
            </a:r>
            <a:endParaRPr lang="ru-RU" sz="14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40622792" y="425678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модернизацию Египетских самолётов</a:t>
            </a:r>
            <a:endParaRPr lang="ru-RU" sz="14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37832234" y="4256785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вооружённых сил Египта</a:t>
            </a:r>
            <a:endParaRPr lang="ru-RU" sz="1400" dirty="0"/>
          </a:p>
        </p:txBody>
      </p:sp>
      <p:cxnSp>
        <p:nvCxnSpPr>
          <p:cNvPr id="76" name="Shape 248"/>
          <p:cNvCxnSpPr>
            <a:stCxn id="60" idx="2"/>
            <a:endCxn id="61" idx="0"/>
          </p:cNvCxnSpPr>
          <p:nvPr/>
        </p:nvCxnSpPr>
        <p:spPr>
          <a:xfrm rot="16200000" flipH="1">
            <a:off x="34370434" y="953874"/>
            <a:ext cx="1072651" cy="2427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60" idx="2"/>
            <a:endCxn id="65" idx="0"/>
          </p:cNvCxnSpPr>
          <p:nvPr/>
        </p:nvCxnSpPr>
        <p:spPr>
          <a:xfrm>
            <a:off x="33692815" y="1631494"/>
            <a:ext cx="0" cy="107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248"/>
          <p:cNvCxnSpPr>
            <a:stCxn id="71" idx="2"/>
            <a:endCxn id="63" idx="0"/>
          </p:cNvCxnSpPr>
          <p:nvPr/>
        </p:nvCxnSpPr>
        <p:spPr>
          <a:xfrm rot="5400000">
            <a:off x="41814461" y="1513550"/>
            <a:ext cx="1056885" cy="1324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248"/>
          <p:cNvCxnSpPr>
            <a:stCxn id="63" idx="2"/>
            <a:endCxn id="75" idx="0"/>
          </p:cNvCxnSpPr>
          <p:nvPr/>
        </p:nvCxnSpPr>
        <p:spPr>
          <a:xfrm rot="5400000">
            <a:off x="40049152" y="2625186"/>
            <a:ext cx="472640" cy="2790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248"/>
          <p:cNvCxnSpPr>
            <a:stCxn id="61" idx="2"/>
            <a:endCxn id="75" idx="0"/>
          </p:cNvCxnSpPr>
          <p:nvPr/>
        </p:nvCxnSpPr>
        <p:spPr>
          <a:xfrm rot="16200000" flipH="1">
            <a:off x="37269128" y="2635720"/>
            <a:ext cx="472640" cy="2769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/>
          <p:cNvCxnSpPr>
            <a:stCxn id="71" idx="2"/>
            <a:endCxn id="72" idx="0"/>
          </p:cNvCxnSpPr>
          <p:nvPr/>
        </p:nvCxnSpPr>
        <p:spPr>
          <a:xfrm rot="16200000" flipH="1">
            <a:off x="43159783" y="1492531"/>
            <a:ext cx="1056885" cy="1366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63" idx="2"/>
            <a:endCxn id="74" idx="0"/>
          </p:cNvCxnSpPr>
          <p:nvPr/>
        </p:nvCxnSpPr>
        <p:spPr>
          <a:xfrm>
            <a:off x="41680751" y="3784145"/>
            <a:ext cx="0" cy="472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72" idx="2"/>
            <a:endCxn id="73" idx="0"/>
          </p:cNvCxnSpPr>
          <p:nvPr/>
        </p:nvCxnSpPr>
        <p:spPr>
          <a:xfrm>
            <a:off x="44371396" y="3784145"/>
            <a:ext cx="0" cy="472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67" idx="2"/>
            <a:endCxn id="70" idx="0"/>
          </p:cNvCxnSpPr>
          <p:nvPr/>
        </p:nvCxnSpPr>
        <p:spPr>
          <a:xfrm>
            <a:off x="47398207" y="3784145"/>
            <a:ext cx="0" cy="472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68" idx="2"/>
            <a:endCxn id="69" idx="0"/>
          </p:cNvCxnSpPr>
          <p:nvPr/>
        </p:nvCxnSpPr>
        <p:spPr>
          <a:xfrm>
            <a:off x="49994262" y="3784145"/>
            <a:ext cx="0" cy="4726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/>
          <p:cNvCxnSpPr>
            <a:stCxn id="66" idx="2"/>
            <a:endCxn id="67" idx="0"/>
          </p:cNvCxnSpPr>
          <p:nvPr/>
        </p:nvCxnSpPr>
        <p:spPr>
          <a:xfrm rot="5400000">
            <a:off x="47507459" y="1489052"/>
            <a:ext cx="1105841" cy="1324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66" idx="2"/>
            <a:endCxn id="68" idx="0"/>
          </p:cNvCxnSpPr>
          <p:nvPr/>
        </p:nvCxnSpPr>
        <p:spPr>
          <a:xfrm rot="16200000" flipH="1">
            <a:off x="48805486" y="1515368"/>
            <a:ext cx="1105841" cy="1271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Прямоугольник 114"/>
          <p:cNvSpPr/>
          <p:nvPr/>
        </p:nvSpPr>
        <p:spPr>
          <a:xfrm>
            <a:off x="37832234" y="586409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репрессии против левых</a:t>
            </a:r>
            <a:endParaRPr lang="ru-RU" sz="14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35062745" y="586409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полномочия железной гвардии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40622792" y="5864098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Железной гвардии</a:t>
            </a:r>
            <a:endParaRPr lang="ru-RU" sz="1400" dirty="0"/>
          </a:p>
        </p:txBody>
      </p:sp>
      <p:cxnSp>
        <p:nvCxnSpPr>
          <p:cNvPr id="118" name="Shape 248"/>
          <p:cNvCxnSpPr>
            <a:stCxn id="75" idx="2"/>
            <a:endCxn id="117" idx="0"/>
          </p:cNvCxnSpPr>
          <p:nvPr/>
        </p:nvCxnSpPr>
        <p:spPr>
          <a:xfrm rot="16200000" flipH="1">
            <a:off x="40021816" y="4205162"/>
            <a:ext cx="527313" cy="2790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hape 248"/>
          <p:cNvCxnSpPr>
            <a:stCxn id="75" idx="2"/>
            <a:endCxn id="116" idx="0"/>
          </p:cNvCxnSpPr>
          <p:nvPr/>
        </p:nvCxnSpPr>
        <p:spPr>
          <a:xfrm rot="5400000">
            <a:off x="37241793" y="4215697"/>
            <a:ext cx="527313" cy="2769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75" idx="2"/>
            <a:endCxn id="115" idx="0"/>
          </p:cNvCxnSpPr>
          <p:nvPr/>
        </p:nvCxnSpPr>
        <p:spPr>
          <a:xfrm>
            <a:off x="38890193" y="5336785"/>
            <a:ext cx="0" cy="527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>
            <a:stCxn id="116" idx="3"/>
            <a:endCxn id="115" idx="1"/>
          </p:cNvCxnSpPr>
          <p:nvPr/>
        </p:nvCxnSpPr>
        <p:spPr>
          <a:xfrm>
            <a:off x="37178663" y="6404098"/>
            <a:ext cx="6535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>
            <a:stCxn id="115" idx="3"/>
            <a:endCxn id="117" idx="1"/>
          </p:cNvCxnSpPr>
          <p:nvPr/>
        </p:nvCxnSpPr>
        <p:spPr>
          <a:xfrm>
            <a:off x="39948152" y="6404098"/>
            <a:ext cx="6746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>
            <a:off x="32634856" y="739492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«Свободных офицеров» членами гвардии (произошло событие на это в 1939, ни один из ключевых фокусов не выбран, есть А-Е договор)</a:t>
            </a:r>
            <a:endParaRPr lang="ru-RU" sz="14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32634856" y="88120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исполнительный комитет (Казна и закупка оружия)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39235408" y="734757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Прогерманский переворот </a:t>
            </a:r>
            <a:r>
              <a:rPr lang="ru-RU" sz="1400" dirty="0" err="1" smtClean="0"/>
              <a:t>Садата</a:t>
            </a:r>
            <a:r>
              <a:rPr lang="ru-RU" sz="1400" dirty="0" smtClean="0"/>
              <a:t> (возможен только если ты в войне против германии и лимит </a:t>
            </a:r>
            <a:r>
              <a:rPr lang="ru-RU" sz="1400" dirty="0" err="1" smtClean="0"/>
              <a:t>капитуляци</a:t>
            </a:r>
            <a:r>
              <a:rPr lang="ru-RU" sz="1400" dirty="0" smtClean="0"/>
              <a:t> менее 25%)</a:t>
            </a:r>
            <a:endParaRPr lang="ru-RU" sz="1400" dirty="0"/>
          </a:p>
        </p:txBody>
      </p:sp>
      <p:cxnSp>
        <p:nvCxnSpPr>
          <p:cNvPr id="100" name="Shape 248"/>
          <p:cNvCxnSpPr>
            <a:stCxn id="116" idx="2"/>
            <a:endCxn id="134" idx="0"/>
          </p:cNvCxnSpPr>
          <p:nvPr/>
        </p:nvCxnSpPr>
        <p:spPr>
          <a:xfrm rot="5400000">
            <a:off x="34681348" y="5955566"/>
            <a:ext cx="450825" cy="2427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/>
          <p:cNvCxnSpPr>
            <a:stCxn id="117" idx="2"/>
            <a:endCxn id="98" idx="0"/>
          </p:cNvCxnSpPr>
          <p:nvPr/>
        </p:nvCxnSpPr>
        <p:spPr>
          <a:xfrm rot="5400000">
            <a:off x="40785319" y="6452146"/>
            <a:ext cx="403480" cy="138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hape 248"/>
          <p:cNvCxnSpPr>
            <a:stCxn id="115" idx="2"/>
            <a:endCxn id="98" idx="0"/>
          </p:cNvCxnSpPr>
          <p:nvPr/>
        </p:nvCxnSpPr>
        <p:spPr>
          <a:xfrm rot="16200000" flipH="1">
            <a:off x="39390040" y="6444251"/>
            <a:ext cx="403480" cy="14031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0187615" y="88120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Агитация сторонников в военных учреждениях</a:t>
            </a:r>
            <a:endParaRPr lang="ru-RU" sz="14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5062744" y="88120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негласной поддержкой США (+ к отношениям и гарантия независимости после переворота)</a:t>
            </a:r>
            <a:endParaRPr lang="ru-RU" sz="14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32634857" y="1097964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Приступить к революции! (события на революцию)</a:t>
            </a:r>
            <a:endParaRPr lang="ru-RU" sz="14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1469528" y="1238803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Арестовать коррупционеров и элиту</a:t>
            </a:r>
            <a:endParaRPr lang="ru-RU" sz="14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9022287" y="1238803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режим строгой экономии</a:t>
            </a:r>
            <a:endParaRPr lang="ru-RU" sz="14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33848801" y="1239258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революционное командование</a:t>
            </a:r>
            <a:endParaRPr lang="ru-RU" sz="14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36538263" y="1239258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Упразднить рудиментарную монархию</a:t>
            </a:r>
            <a:endParaRPr lang="ru-RU" sz="1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36538263" y="141485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Очистить политические партии от гнили</a:t>
            </a:r>
            <a:endParaRPr lang="ru-RU" sz="14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30187615" y="1577581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Аграрная реформа</a:t>
            </a:r>
            <a:endParaRPr lang="ru-RU" sz="14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35062746" y="1577581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партий и конфискация их имущества в пользу народа</a:t>
            </a:r>
            <a:endParaRPr lang="ru-RU" sz="14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33848800" y="141485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бесполезной конституции</a:t>
            </a:r>
            <a:endParaRPr lang="ru-RU" sz="1400" dirty="0"/>
          </a:p>
        </p:txBody>
      </p:sp>
      <p:sp>
        <p:nvSpPr>
          <p:cNvPr id="136" name="Прямоугольник 135"/>
          <p:cNvSpPr/>
          <p:nvPr/>
        </p:nvSpPr>
        <p:spPr>
          <a:xfrm rot="16200000">
            <a:off x="31812956" y="11237748"/>
            <a:ext cx="1080000" cy="56380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err="1" smtClean="0"/>
              <a:t>Муххамед</a:t>
            </a:r>
            <a:r>
              <a:rPr lang="ru-RU" sz="1600" b="1" dirty="0" smtClean="0"/>
              <a:t> Нагиб</a:t>
            </a:r>
            <a:endParaRPr lang="ru-RU" sz="1600" b="1" spc="3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30119374" y="223795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Либеральный курс Нагиба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32469195" y="1757896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Посадить Нагиба под домашний арест</a:t>
            </a:r>
            <a:endParaRPr lang="ru-RU" sz="1400" dirty="0"/>
          </a:p>
        </p:txBody>
      </p:sp>
      <p:cxnSp>
        <p:nvCxnSpPr>
          <p:cNvPr id="139" name="Shape 248"/>
          <p:cNvCxnSpPr>
            <a:stCxn id="134" idx="2"/>
            <a:endCxn id="120" idx="0"/>
          </p:cNvCxnSpPr>
          <p:nvPr/>
        </p:nvCxnSpPr>
        <p:spPr>
          <a:xfrm rot="16200000" flipH="1">
            <a:off x="34738215" y="7429523"/>
            <a:ext cx="337089" cy="24278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hape 248"/>
          <p:cNvCxnSpPr>
            <a:stCxn id="134" idx="2"/>
            <a:endCxn id="113" idx="0"/>
          </p:cNvCxnSpPr>
          <p:nvPr/>
        </p:nvCxnSpPr>
        <p:spPr>
          <a:xfrm rot="5400000">
            <a:off x="32300651" y="7419847"/>
            <a:ext cx="337089" cy="2447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hape 248"/>
          <p:cNvCxnSpPr>
            <a:stCxn id="113" idx="2"/>
            <a:endCxn id="122" idx="0"/>
          </p:cNvCxnSpPr>
          <p:nvPr/>
        </p:nvCxnSpPr>
        <p:spPr>
          <a:xfrm rot="16200000" flipH="1">
            <a:off x="31925378" y="9212208"/>
            <a:ext cx="1087635" cy="24472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hape 248"/>
          <p:cNvCxnSpPr>
            <a:stCxn id="120" idx="2"/>
            <a:endCxn id="122" idx="0"/>
          </p:cNvCxnSpPr>
          <p:nvPr/>
        </p:nvCxnSpPr>
        <p:spPr>
          <a:xfrm rot="5400000">
            <a:off x="34362943" y="9221886"/>
            <a:ext cx="1087635" cy="2427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hape 248"/>
          <p:cNvCxnSpPr>
            <a:stCxn id="122" idx="2"/>
            <a:endCxn id="126" idx="0"/>
          </p:cNvCxnSpPr>
          <p:nvPr/>
        </p:nvCxnSpPr>
        <p:spPr>
          <a:xfrm rot="16200000" flipH="1">
            <a:off x="34133322" y="11619141"/>
            <a:ext cx="332933" cy="12139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hape 248"/>
          <p:cNvCxnSpPr>
            <a:stCxn id="122" idx="2"/>
            <a:endCxn id="127" idx="0"/>
          </p:cNvCxnSpPr>
          <p:nvPr/>
        </p:nvCxnSpPr>
        <p:spPr>
          <a:xfrm rot="16200000" flipH="1">
            <a:off x="35478053" y="10274410"/>
            <a:ext cx="332933" cy="39034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48"/>
          <p:cNvCxnSpPr>
            <a:stCxn id="122" idx="2"/>
            <a:endCxn id="124" idx="0"/>
          </p:cNvCxnSpPr>
          <p:nvPr/>
        </p:nvCxnSpPr>
        <p:spPr>
          <a:xfrm rot="5400000">
            <a:off x="31722339" y="10417554"/>
            <a:ext cx="328384" cy="361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22" idx="2"/>
            <a:endCxn id="123" idx="0"/>
          </p:cNvCxnSpPr>
          <p:nvPr/>
        </p:nvCxnSpPr>
        <p:spPr>
          <a:xfrm rot="5400000">
            <a:off x="32945960" y="11641175"/>
            <a:ext cx="328384" cy="1165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124" idx="2"/>
            <a:endCxn id="130" idx="0"/>
          </p:cNvCxnSpPr>
          <p:nvPr/>
        </p:nvCxnSpPr>
        <p:spPr>
          <a:xfrm rot="16200000" flipH="1">
            <a:off x="29509021" y="14039256"/>
            <a:ext cx="2307779" cy="1165328"/>
          </a:xfrm>
          <a:prstGeom prst="bentConnector3">
            <a:avLst>
              <a:gd name="adj1" fmla="val 151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hape 248"/>
          <p:cNvCxnSpPr>
            <a:stCxn id="123" idx="2"/>
            <a:endCxn id="130" idx="0"/>
          </p:cNvCxnSpPr>
          <p:nvPr/>
        </p:nvCxnSpPr>
        <p:spPr>
          <a:xfrm rot="5400000">
            <a:off x="30732642" y="13980964"/>
            <a:ext cx="2307779" cy="1281913"/>
          </a:xfrm>
          <a:prstGeom prst="bentConnector3">
            <a:avLst>
              <a:gd name="adj1" fmla="val 151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hape 248"/>
          <p:cNvCxnSpPr>
            <a:stCxn id="133" idx="2"/>
            <a:endCxn id="132" idx="0"/>
          </p:cNvCxnSpPr>
          <p:nvPr/>
        </p:nvCxnSpPr>
        <p:spPr>
          <a:xfrm rot="16200000" flipH="1">
            <a:off x="35240086" y="14895190"/>
            <a:ext cx="547293" cy="1213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hape 248"/>
          <p:cNvCxnSpPr>
            <a:stCxn id="129" idx="2"/>
            <a:endCxn id="132" idx="0"/>
          </p:cNvCxnSpPr>
          <p:nvPr/>
        </p:nvCxnSpPr>
        <p:spPr>
          <a:xfrm rot="5400000">
            <a:off x="36584818" y="14764405"/>
            <a:ext cx="547293" cy="14755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/>
          <p:cNvCxnSpPr>
            <a:stCxn id="130" idx="2"/>
            <a:endCxn id="138" idx="0"/>
          </p:cNvCxnSpPr>
          <p:nvPr/>
        </p:nvCxnSpPr>
        <p:spPr>
          <a:xfrm rot="16200000" flipH="1">
            <a:off x="32024786" y="16076598"/>
            <a:ext cx="723156" cy="22815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/>
          <p:cNvCxnSpPr>
            <a:stCxn id="132" idx="2"/>
            <a:endCxn id="138" idx="0"/>
          </p:cNvCxnSpPr>
          <p:nvPr/>
        </p:nvCxnSpPr>
        <p:spPr>
          <a:xfrm rot="5400000">
            <a:off x="34462352" y="15920613"/>
            <a:ext cx="723156" cy="2593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 стрелкой 174"/>
          <p:cNvCxnSpPr>
            <a:stCxn id="126" idx="2"/>
            <a:endCxn id="133" idx="0"/>
          </p:cNvCxnSpPr>
          <p:nvPr/>
        </p:nvCxnSpPr>
        <p:spPr>
          <a:xfrm flipH="1">
            <a:off x="34906759" y="13472580"/>
            <a:ext cx="1" cy="67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27" idx="2"/>
            <a:endCxn id="129" idx="0"/>
          </p:cNvCxnSpPr>
          <p:nvPr/>
        </p:nvCxnSpPr>
        <p:spPr>
          <a:xfrm>
            <a:off x="37596222" y="13472580"/>
            <a:ext cx="0" cy="675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/>
          <p:cNvCxnSpPr>
            <a:stCxn id="269" idx="3"/>
            <a:endCxn id="270" idx="1"/>
          </p:cNvCxnSpPr>
          <p:nvPr/>
        </p:nvCxnSpPr>
        <p:spPr>
          <a:xfrm>
            <a:off x="32235294" y="21335554"/>
            <a:ext cx="27592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30119375" y="2410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осколков старых партий</a:t>
            </a:r>
            <a:endParaRPr lang="ru-RU" sz="14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27296379" y="2410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партнёр Египта(США)</a:t>
            </a:r>
            <a:endParaRPr lang="ru-RU" sz="14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28729578" y="258221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Отстранить </a:t>
            </a:r>
            <a:r>
              <a:rPr lang="ru-RU" sz="1400" dirty="0" smtClean="0"/>
              <a:t>военных </a:t>
            </a:r>
            <a:r>
              <a:rPr lang="ru-RU" sz="1400" dirty="0"/>
              <a:t>от ключевых </a:t>
            </a:r>
            <a:r>
              <a:rPr lang="ru-RU" sz="1400" dirty="0" smtClean="0"/>
              <a:t>постов</a:t>
            </a:r>
            <a:endParaRPr lang="ru-RU" sz="14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25780170" y="258221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Лигу Арабских государств</a:t>
            </a:r>
            <a:endParaRPr lang="ru-RU" sz="1400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25780169" y="273939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Торговые отношения ЛАГ</a:t>
            </a:r>
            <a:endParaRPr lang="ru-RU" sz="1400" dirty="0"/>
          </a:p>
        </p:txBody>
      </p:sp>
      <p:sp>
        <p:nvSpPr>
          <p:cNvPr id="191" name="Прямоугольник 190"/>
          <p:cNvSpPr/>
          <p:nvPr/>
        </p:nvSpPr>
        <p:spPr>
          <a:xfrm rot="16200000">
            <a:off x="31647294" y="17837066"/>
            <a:ext cx="1080000" cy="56380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smtClean="0"/>
              <a:t>Насер</a:t>
            </a:r>
            <a:endParaRPr lang="ru-RU" sz="1600" b="1" spc="300" dirty="0"/>
          </a:p>
        </p:txBody>
      </p:sp>
      <p:sp>
        <p:nvSpPr>
          <p:cNvPr id="192" name="Прямоугольник 191"/>
          <p:cNvSpPr/>
          <p:nvPr/>
        </p:nvSpPr>
        <p:spPr>
          <a:xfrm rot="16200000">
            <a:off x="25100931" y="26223253"/>
            <a:ext cx="1080000" cy="2784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cxnSp>
        <p:nvCxnSpPr>
          <p:cNvPr id="193" name="Shape 248"/>
          <p:cNvCxnSpPr>
            <a:stCxn id="137" idx="2"/>
            <a:endCxn id="185" idx="0"/>
          </p:cNvCxnSpPr>
          <p:nvPr/>
        </p:nvCxnSpPr>
        <p:spPr>
          <a:xfrm rot="5400000">
            <a:off x="29445483" y="22368439"/>
            <a:ext cx="640707" cy="28229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/>
          <p:cNvCxnSpPr>
            <a:stCxn id="185" idx="2"/>
            <a:endCxn id="187" idx="0"/>
          </p:cNvCxnSpPr>
          <p:nvPr/>
        </p:nvCxnSpPr>
        <p:spPr>
          <a:xfrm rot="5400000">
            <a:off x="27275288" y="24743132"/>
            <a:ext cx="641892" cy="151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85" idx="2"/>
            <a:endCxn id="186" idx="0"/>
          </p:cNvCxnSpPr>
          <p:nvPr/>
        </p:nvCxnSpPr>
        <p:spPr>
          <a:xfrm rot="16200000" flipH="1">
            <a:off x="28749991" y="24784636"/>
            <a:ext cx="641892" cy="1433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hape 248"/>
          <p:cNvCxnSpPr>
            <a:stCxn id="184" idx="2"/>
            <a:endCxn id="186" idx="0"/>
          </p:cNvCxnSpPr>
          <p:nvPr/>
        </p:nvCxnSpPr>
        <p:spPr>
          <a:xfrm rot="5400000">
            <a:off x="30161490" y="24806338"/>
            <a:ext cx="641892" cy="1389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187" idx="2"/>
            <a:endCxn id="188" idx="0"/>
          </p:cNvCxnSpPr>
          <p:nvPr/>
        </p:nvCxnSpPr>
        <p:spPr>
          <a:xfrm flipH="1">
            <a:off x="26838128" y="26902182"/>
            <a:ext cx="1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137" idx="2"/>
            <a:endCxn id="184" idx="0"/>
          </p:cNvCxnSpPr>
          <p:nvPr/>
        </p:nvCxnSpPr>
        <p:spPr>
          <a:xfrm>
            <a:off x="31177333" y="23459583"/>
            <a:ext cx="1" cy="640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Прямоугольник 211"/>
          <p:cNvSpPr/>
          <p:nvPr/>
        </p:nvSpPr>
        <p:spPr>
          <a:xfrm>
            <a:off x="28735173" y="273939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военных в казармы</a:t>
            </a:r>
          </a:p>
        </p:txBody>
      </p:sp>
      <p:cxnSp>
        <p:nvCxnSpPr>
          <p:cNvPr id="214" name="Прямая со стрелкой 213"/>
          <p:cNvCxnSpPr>
            <a:stCxn id="186" idx="2"/>
            <a:endCxn id="212" idx="0"/>
          </p:cNvCxnSpPr>
          <p:nvPr/>
        </p:nvCxnSpPr>
        <p:spPr>
          <a:xfrm>
            <a:off x="29787537" y="26902182"/>
            <a:ext cx="559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31" idx="2"/>
            <a:endCxn id="226" idx="0"/>
          </p:cNvCxnSpPr>
          <p:nvPr/>
        </p:nvCxnSpPr>
        <p:spPr>
          <a:xfrm flipH="1">
            <a:off x="33517206" y="23438519"/>
            <a:ext cx="2393" cy="661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3519599" y="24100290"/>
            <a:ext cx="1057959" cy="10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2461641" y="2410029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32459247" y="241002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суэцкого</a:t>
            </a:r>
            <a:r>
              <a:rPr lang="ru-RU" sz="1400" dirty="0"/>
              <a:t> канала(пограничный конфликт и давление </a:t>
            </a:r>
            <a:r>
              <a:rPr lang="ru-RU" sz="1400" dirty="0" err="1"/>
              <a:t>ссср</a:t>
            </a:r>
            <a:r>
              <a:rPr lang="ru-RU" sz="1400" dirty="0"/>
              <a:t> и США на </a:t>
            </a:r>
            <a:r>
              <a:rPr lang="ru-RU" sz="1400" dirty="0" err="1"/>
              <a:t>бритов</a:t>
            </a:r>
            <a:r>
              <a:rPr lang="ru-RU" sz="1400" dirty="0"/>
              <a:t> если те не на 1 стороне с </a:t>
            </a:r>
            <a:r>
              <a:rPr lang="ru-RU" sz="1400" dirty="0" err="1"/>
              <a:t>бритами</a:t>
            </a:r>
            <a:r>
              <a:rPr lang="ru-RU" sz="1400" dirty="0"/>
              <a:t>)</a:t>
            </a:r>
          </a:p>
        </p:txBody>
      </p:sp>
      <p:sp>
        <p:nvSpPr>
          <p:cNvPr id="229" name="Прямоугольник 228"/>
          <p:cNvSpPr/>
          <p:nvPr/>
        </p:nvSpPr>
        <p:spPr>
          <a:xfrm>
            <a:off x="33521992" y="22358519"/>
            <a:ext cx="1057959" cy="10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0" name="Прямоугольник 229"/>
          <p:cNvSpPr/>
          <p:nvPr/>
        </p:nvSpPr>
        <p:spPr>
          <a:xfrm>
            <a:off x="32464034" y="2235851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1" name="Прямоугольник 230"/>
          <p:cNvSpPr/>
          <p:nvPr/>
        </p:nvSpPr>
        <p:spPr>
          <a:xfrm>
            <a:off x="32461640" y="223585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Вопрос Судана</a:t>
            </a:r>
            <a:endParaRPr lang="ru-RU" sz="1400" dirty="0"/>
          </a:p>
        </p:txBody>
      </p:sp>
      <p:cxnSp>
        <p:nvCxnSpPr>
          <p:cNvPr id="235" name="Прямая со стрелкой 234"/>
          <p:cNvCxnSpPr>
            <a:stCxn id="97" idx="2"/>
            <a:endCxn id="122" idx="0"/>
          </p:cNvCxnSpPr>
          <p:nvPr/>
        </p:nvCxnSpPr>
        <p:spPr>
          <a:xfrm>
            <a:off x="33692815" y="9892012"/>
            <a:ext cx="1" cy="10876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/>
          <p:cNvCxnSpPr>
            <a:stCxn id="134" idx="2"/>
            <a:endCxn id="97" idx="0"/>
          </p:cNvCxnSpPr>
          <p:nvPr/>
        </p:nvCxnSpPr>
        <p:spPr>
          <a:xfrm>
            <a:off x="33692815" y="8474923"/>
            <a:ext cx="0" cy="337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3526781" y="19232590"/>
            <a:ext cx="1057959" cy="10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32468823" y="1923259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2466429" y="192325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Аннулировать Англо-Египетский договор</a:t>
            </a:r>
            <a:endParaRPr lang="ru-RU" sz="1400" dirty="0"/>
          </a:p>
        </p:txBody>
      </p:sp>
      <p:cxnSp>
        <p:nvCxnSpPr>
          <p:cNvPr id="246" name="Прямая со стрелкой 245"/>
          <p:cNvCxnSpPr>
            <a:stCxn id="244" idx="2"/>
            <a:endCxn id="231" idx="0"/>
          </p:cNvCxnSpPr>
          <p:nvPr/>
        </p:nvCxnSpPr>
        <p:spPr>
          <a:xfrm flipH="1">
            <a:off x="33519599" y="20312590"/>
            <a:ext cx="4789" cy="20459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Прямоугольник 250"/>
          <p:cNvSpPr/>
          <p:nvPr/>
        </p:nvSpPr>
        <p:spPr>
          <a:xfrm>
            <a:off x="34994508" y="2235851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режим повышенной боевой готовности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4994504" y="2410029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Величие революционной армии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27296380" y="289868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254" name="Shape 248"/>
          <p:cNvCxnSpPr>
            <a:stCxn id="188" idx="2"/>
            <a:endCxn id="253" idx="0"/>
          </p:cNvCxnSpPr>
          <p:nvPr/>
        </p:nvCxnSpPr>
        <p:spPr>
          <a:xfrm rot="16200000" flipH="1">
            <a:off x="27339804" y="27972272"/>
            <a:ext cx="512859" cy="15162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2" idx="2"/>
            <a:endCxn id="253" idx="0"/>
          </p:cNvCxnSpPr>
          <p:nvPr/>
        </p:nvCxnSpPr>
        <p:spPr>
          <a:xfrm rot="5400000">
            <a:off x="28817307" y="28010982"/>
            <a:ext cx="512859" cy="1438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0119376" y="207955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Убийство Насера</a:t>
            </a:r>
            <a:endParaRPr lang="ru-RU" sz="14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4994507" y="2079555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британских войск из Египта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 rot="16200000">
            <a:off x="29297475" y="21040181"/>
            <a:ext cx="1080000" cy="56380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err="1" smtClean="0"/>
              <a:t>Муххамед</a:t>
            </a:r>
            <a:r>
              <a:rPr lang="ru-RU" sz="1600" b="1" dirty="0" smtClean="0"/>
              <a:t> Нагиб</a:t>
            </a:r>
            <a:endParaRPr lang="ru-RU" sz="1600" b="1" spc="300" dirty="0"/>
          </a:p>
        </p:txBody>
      </p:sp>
      <p:cxnSp>
        <p:nvCxnSpPr>
          <p:cNvPr id="274" name="Shape 248"/>
          <p:cNvCxnSpPr>
            <a:stCxn id="269" idx="2"/>
            <a:endCxn id="231" idx="0"/>
          </p:cNvCxnSpPr>
          <p:nvPr/>
        </p:nvCxnSpPr>
        <p:spPr>
          <a:xfrm rot="16200000" flipH="1">
            <a:off x="32106985" y="20945904"/>
            <a:ext cx="482965" cy="23422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/>
          <p:cNvCxnSpPr>
            <a:stCxn id="270" idx="2"/>
            <a:endCxn id="231" idx="0"/>
          </p:cNvCxnSpPr>
          <p:nvPr/>
        </p:nvCxnSpPr>
        <p:spPr>
          <a:xfrm rot="5400000">
            <a:off x="34544551" y="20850603"/>
            <a:ext cx="482965" cy="25328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69" idx="2"/>
            <a:endCxn id="137" idx="0"/>
          </p:cNvCxnSpPr>
          <p:nvPr/>
        </p:nvCxnSpPr>
        <p:spPr>
          <a:xfrm flipH="1">
            <a:off x="31177333" y="21875554"/>
            <a:ext cx="2" cy="504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5373547" y="192325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(во </a:t>
            </a:r>
            <a:r>
              <a:rPr lang="ru-RU" sz="1400" dirty="0"/>
              <a:t>время речи Насера в Александрии по случаю вывода британских войск из страны, </a:t>
            </a:r>
            <a:r>
              <a:rPr lang="ru-RU" sz="1400" dirty="0" smtClean="0"/>
              <a:t>транслировавшийся </a:t>
            </a:r>
            <a:r>
              <a:rPr lang="ru-RU" sz="1400" dirty="0"/>
              <a:t>по радио в арабских странах, в него восемь раз выстрелил член Братьев-мусульман Мухаммед Абдель </a:t>
            </a:r>
            <a:r>
              <a:rPr lang="ru-RU" sz="1400" dirty="0" err="1"/>
              <a:t>Латиф</a:t>
            </a:r>
            <a:r>
              <a:rPr lang="ru-RU" sz="1400" dirty="0"/>
              <a:t>, но промахнулся. В толпе началась паника, однако член СРК сумел взять себя в руки и призвал к спокойствию, затем в порыве чувств обратился к народу)</a:t>
            </a:r>
          </a:p>
          <a:p>
            <a:pPr algn="ctr"/>
            <a:endParaRPr lang="ru-RU" sz="1400" dirty="0"/>
          </a:p>
        </p:txBody>
      </p:sp>
      <p:cxnSp>
        <p:nvCxnSpPr>
          <p:cNvPr id="284" name="Прямая со стрелкой 283"/>
          <p:cNvCxnSpPr>
            <a:stCxn id="251" idx="2"/>
            <a:endCxn id="252" idx="0"/>
          </p:cNvCxnSpPr>
          <p:nvPr/>
        </p:nvCxnSpPr>
        <p:spPr>
          <a:xfrm flipH="1">
            <a:off x="36052463" y="23438519"/>
            <a:ext cx="4" cy="6617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 стрелкой 286"/>
          <p:cNvCxnSpPr>
            <a:stCxn id="270" idx="2"/>
            <a:endCxn id="251" idx="0"/>
          </p:cNvCxnSpPr>
          <p:nvPr/>
        </p:nvCxnSpPr>
        <p:spPr>
          <a:xfrm>
            <a:off x="36052466" y="21875554"/>
            <a:ext cx="1" cy="482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/>
          <p:cNvCxnSpPr>
            <a:stCxn id="138" idx="2"/>
            <a:endCxn id="244" idx="0"/>
          </p:cNvCxnSpPr>
          <p:nvPr/>
        </p:nvCxnSpPr>
        <p:spPr>
          <a:xfrm flipH="1">
            <a:off x="33524388" y="18658966"/>
            <a:ext cx="2766" cy="5736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hape 248"/>
          <p:cNvCxnSpPr>
            <a:stCxn id="244" idx="2"/>
            <a:endCxn id="269" idx="0"/>
          </p:cNvCxnSpPr>
          <p:nvPr/>
        </p:nvCxnSpPr>
        <p:spPr>
          <a:xfrm rot="5400000">
            <a:off x="32109380" y="19380546"/>
            <a:ext cx="482964" cy="2347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/>
          <p:cNvCxnSpPr>
            <a:stCxn id="244" idx="2"/>
            <a:endCxn id="270" idx="0"/>
          </p:cNvCxnSpPr>
          <p:nvPr/>
        </p:nvCxnSpPr>
        <p:spPr>
          <a:xfrm rot="16200000" flipH="1">
            <a:off x="34546945" y="19290033"/>
            <a:ext cx="482964" cy="25280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Прямоугольник 298"/>
          <p:cNvSpPr/>
          <p:nvPr/>
        </p:nvSpPr>
        <p:spPr>
          <a:xfrm>
            <a:off x="34994508" y="258224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Палестину</a:t>
            </a:r>
            <a:endParaRPr lang="ru-RU" sz="1400" dirty="0"/>
          </a:p>
        </p:txBody>
      </p:sp>
      <p:cxnSp>
        <p:nvCxnSpPr>
          <p:cNvPr id="300" name="Прямая со стрелкой 299"/>
          <p:cNvCxnSpPr>
            <a:stCxn id="252" idx="2"/>
            <a:endCxn id="299" idx="0"/>
          </p:cNvCxnSpPr>
          <p:nvPr/>
        </p:nvCxnSpPr>
        <p:spPr>
          <a:xfrm>
            <a:off x="36052463" y="25180290"/>
            <a:ext cx="4" cy="6422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42260552" y="223721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 и установление однопартийной системы</a:t>
            </a:r>
            <a:endParaRPr lang="ru-RU" sz="1400" dirty="0"/>
          </a:p>
        </p:txBody>
      </p:sp>
      <p:cxnSp>
        <p:nvCxnSpPr>
          <p:cNvPr id="304" name="Shape 248"/>
          <p:cNvCxnSpPr>
            <a:stCxn id="226" idx="2"/>
            <a:endCxn id="299" idx="0"/>
          </p:cNvCxnSpPr>
          <p:nvPr/>
        </p:nvCxnSpPr>
        <p:spPr>
          <a:xfrm rot="16200000" flipH="1">
            <a:off x="34463735" y="24233760"/>
            <a:ext cx="642203" cy="25352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31204630" y="2739394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</a:t>
            </a:r>
            <a:r>
              <a:rPr lang="ru-RU" sz="1400" dirty="0" err="1" smtClean="0"/>
              <a:t>Асуанской</a:t>
            </a:r>
            <a:r>
              <a:rPr lang="ru-RU" sz="1400" dirty="0" smtClean="0"/>
              <a:t> плотины</a:t>
            </a:r>
            <a:endParaRPr lang="ru-RU" sz="1400" dirty="0"/>
          </a:p>
        </p:txBody>
      </p:sp>
      <p:cxnSp>
        <p:nvCxnSpPr>
          <p:cNvPr id="308" name="Shape 248"/>
          <p:cNvCxnSpPr>
            <a:stCxn id="252" idx="2"/>
            <a:endCxn id="316" idx="0"/>
          </p:cNvCxnSpPr>
          <p:nvPr/>
        </p:nvCxnSpPr>
        <p:spPr>
          <a:xfrm rot="5400000">
            <a:off x="34463734" y="24233763"/>
            <a:ext cx="642203" cy="25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hape 248"/>
          <p:cNvCxnSpPr>
            <a:stCxn id="270" idx="2"/>
            <a:endCxn id="303" idx="0"/>
          </p:cNvCxnSpPr>
          <p:nvPr/>
        </p:nvCxnSpPr>
        <p:spPr>
          <a:xfrm rot="16200000" flipH="1">
            <a:off x="39437182" y="18490837"/>
            <a:ext cx="496613" cy="72660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/>
          <p:cNvSpPr/>
          <p:nvPr/>
        </p:nvSpPr>
        <p:spPr>
          <a:xfrm>
            <a:off x="32459247" y="258224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британских и французских активов</a:t>
            </a:r>
            <a:endParaRPr lang="ru-RU" sz="1400" dirty="0"/>
          </a:p>
        </p:txBody>
      </p:sp>
      <p:sp>
        <p:nvSpPr>
          <p:cNvPr id="321" name="Прямоугольник 320"/>
          <p:cNvSpPr/>
          <p:nvPr/>
        </p:nvSpPr>
        <p:spPr>
          <a:xfrm>
            <a:off x="33692815" y="2739394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индустриализацию</a:t>
            </a:r>
            <a:endParaRPr lang="ru-RU" sz="1400" dirty="0"/>
          </a:p>
        </p:txBody>
      </p:sp>
      <p:cxnSp>
        <p:nvCxnSpPr>
          <p:cNvPr id="323" name="Shape 248"/>
          <p:cNvCxnSpPr>
            <a:stCxn id="316" idx="2"/>
            <a:endCxn id="307" idx="0"/>
          </p:cNvCxnSpPr>
          <p:nvPr/>
        </p:nvCxnSpPr>
        <p:spPr>
          <a:xfrm rot="5400000">
            <a:off x="32644170" y="26520913"/>
            <a:ext cx="491456" cy="12546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/>
          <p:cNvCxnSpPr>
            <a:stCxn id="316" idx="2"/>
            <a:endCxn id="321" idx="0"/>
          </p:cNvCxnSpPr>
          <p:nvPr/>
        </p:nvCxnSpPr>
        <p:spPr>
          <a:xfrm rot="16200000" flipH="1">
            <a:off x="33888262" y="26531437"/>
            <a:ext cx="491456" cy="12335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/>
          <p:cNvSpPr/>
          <p:nvPr/>
        </p:nvSpPr>
        <p:spPr>
          <a:xfrm>
            <a:off x="42265264" y="2410028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создании Объединённой Арабской республики</a:t>
            </a:r>
            <a:endParaRPr lang="ru-RU" sz="14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39152095" y="258221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Иорданию (событие на объединение или вторжение)</a:t>
            </a:r>
            <a:endParaRPr lang="ru-RU" sz="1400" dirty="0"/>
          </a:p>
        </p:txBody>
      </p:sp>
      <p:sp>
        <p:nvSpPr>
          <p:cNvPr id="331" name="Прямоугольник 330"/>
          <p:cNvSpPr/>
          <p:nvPr/>
        </p:nvSpPr>
        <p:spPr>
          <a:xfrm>
            <a:off x="44976953" y="258221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</a:t>
            </a:r>
            <a:r>
              <a:rPr lang="ru-RU" sz="1400" dirty="0"/>
              <a:t>Саудовскую Аравию (событие на объединение или вторжение)</a:t>
            </a:r>
          </a:p>
          <a:p>
            <a:pPr algn="ctr"/>
            <a:endParaRPr lang="ru-RU" sz="14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40862090" y="2739394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Ирак (событие на объединение или вторжение)</a:t>
            </a:r>
          </a:p>
          <a:p>
            <a:pPr algn="ctr"/>
            <a:endParaRPr lang="ru-RU" sz="14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43652649" y="2739394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Сирию (событие на объединение или вторжение)</a:t>
            </a:r>
          </a:p>
          <a:p>
            <a:pPr algn="ctr"/>
            <a:endParaRPr lang="ru-RU" sz="1400" dirty="0"/>
          </a:p>
        </p:txBody>
      </p:sp>
      <p:cxnSp>
        <p:nvCxnSpPr>
          <p:cNvPr id="335" name="Shape 248"/>
          <p:cNvCxnSpPr>
            <a:stCxn id="329" idx="2"/>
            <a:endCxn id="331" idx="0"/>
          </p:cNvCxnSpPr>
          <p:nvPr/>
        </p:nvCxnSpPr>
        <p:spPr>
          <a:xfrm rot="16200000" flipH="1">
            <a:off x="44358120" y="24145390"/>
            <a:ext cx="641894" cy="2711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/>
          <p:cNvCxnSpPr>
            <a:stCxn id="329" idx="2"/>
            <a:endCxn id="330" idx="0"/>
          </p:cNvCxnSpPr>
          <p:nvPr/>
        </p:nvCxnSpPr>
        <p:spPr>
          <a:xfrm rot="5400000">
            <a:off x="41445692" y="23944651"/>
            <a:ext cx="641894" cy="31131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/>
          <p:cNvCxnSpPr>
            <a:stCxn id="329" idx="2"/>
            <a:endCxn id="332" idx="0"/>
          </p:cNvCxnSpPr>
          <p:nvPr/>
        </p:nvCxnSpPr>
        <p:spPr>
          <a:xfrm rot="5400000">
            <a:off x="41514806" y="25585531"/>
            <a:ext cx="2213660" cy="1403174"/>
          </a:xfrm>
          <a:prstGeom prst="bentConnector3">
            <a:avLst>
              <a:gd name="adj1" fmla="val 142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/>
          <p:cNvCxnSpPr>
            <a:stCxn id="329" idx="2"/>
            <a:endCxn id="333" idx="0"/>
          </p:cNvCxnSpPr>
          <p:nvPr/>
        </p:nvCxnSpPr>
        <p:spPr>
          <a:xfrm rot="16200000" flipH="1">
            <a:off x="42910085" y="25593425"/>
            <a:ext cx="2213660" cy="1387385"/>
          </a:xfrm>
          <a:prstGeom prst="bentConnector3">
            <a:avLst>
              <a:gd name="adj1" fmla="val 1485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/>
          <p:cNvCxnSpPr>
            <a:stCxn id="303" idx="2"/>
            <a:endCxn id="329" idx="0"/>
          </p:cNvCxnSpPr>
          <p:nvPr/>
        </p:nvCxnSpPr>
        <p:spPr>
          <a:xfrm>
            <a:off x="43318511" y="23452167"/>
            <a:ext cx="4712" cy="6481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Прямоугольник 352"/>
          <p:cNvSpPr/>
          <p:nvPr/>
        </p:nvSpPr>
        <p:spPr>
          <a:xfrm>
            <a:off x="37475862" y="2237958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поддержки среди стран Оси</a:t>
            </a:r>
            <a:endParaRPr lang="ru-RU" sz="1400" dirty="0"/>
          </a:p>
        </p:txBody>
      </p:sp>
      <p:sp>
        <p:nvSpPr>
          <p:cNvPr id="354" name="Прямоугольник 353"/>
          <p:cNvSpPr/>
          <p:nvPr/>
        </p:nvSpPr>
        <p:spPr>
          <a:xfrm>
            <a:off x="39948152" y="223807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создании собственной стороны</a:t>
            </a:r>
            <a:endParaRPr lang="ru-RU" sz="1400" dirty="0"/>
          </a:p>
        </p:txBody>
      </p:sp>
      <p:cxnSp>
        <p:nvCxnSpPr>
          <p:cNvPr id="355" name="Прямая соединительная линия 354"/>
          <p:cNvCxnSpPr>
            <a:stCxn id="353" idx="3"/>
            <a:endCxn id="354" idx="1"/>
          </p:cNvCxnSpPr>
          <p:nvPr/>
        </p:nvCxnSpPr>
        <p:spPr>
          <a:xfrm>
            <a:off x="39591780" y="22919583"/>
            <a:ext cx="356372" cy="11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9235408" y="881201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Раскрыть ворота Каира перед Германией (Произойдёт событие о входе немецких войск в </a:t>
            </a:r>
            <a:r>
              <a:rPr lang="ru-RU" sz="1400" dirty="0" err="1" smtClean="0"/>
              <a:t>каир</a:t>
            </a:r>
            <a:r>
              <a:rPr lang="ru-RU" sz="1400" dirty="0" smtClean="0"/>
              <a:t>, Египет станет марионеткой Германии)</a:t>
            </a:r>
            <a:endParaRPr lang="ru-RU" sz="1400" dirty="0"/>
          </a:p>
        </p:txBody>
      </p:sp>
      <p:sp>
        <p:nvSpPr>
          <p:cNvPr id="360" name="Прямоугольник 359"/>
          <p:cNvSpPr/>
          <p:nvPr/>
        </p:nvSpPr>
        <p:spPr>
          <a:xfrm rot="16200000">
            <a:off x="38413507" y="7597025"/>
            <a:ext cx="1080000" cy="56380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b="1" dirty="0" err="1" smtClean="0"/>
              <a:t>Садат</a:t>
            </a:r>
            <a:endParaRPr lang="ru-RU" sz="1600" b="1" spc="3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39235409" y="1097965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революционное командование во главе государства</a:t>
            </a:r>
            <a:endParaRPr lang="ru-RU" sz="1400" dirty="0"/>
          </a:p>
        </p:txBody>
      </p:sp>
      <p:cxnSp>
        <p:nvCxnSpPr>
          <p:cNvPr id="362" name="Прямая со стрелкой 361"/>
          <p:cNvCxnSpPr>
            <a:stCxn id="98" idx="2"/>
            <a:endCxn id="359" idx="0"/>
          </p:cNvCxnSpPr>
          <p:nvPr/>
        </p:nvCxnSpPr>
        <p:spPr>
          <a:xfrm>
            <a:off x="40293367" y="8427578"/>
            <a:ext cx="0" cy="38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hape 248"/>
          <p:cNvCxnSpPr>
            <a:stCxn id="361" idx="2"/>
            <a:endCxn id="126" idx="0"/>
          </p:cNvCxnSpPr>
          <p:nvPr/>
        </p:nvCxnSpPr>
        <p:spPr>
          <a:xfrm rot="5400000">
            <a:off x="37433599" y="9532811"/>
            <a:ext cx="332930" cy="53866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/>
          <p:cNvCxnSpPr>
            <a:stCxn id="359" idx="2"/>
            <a:endCxn id="361" idx="0"/>
          </p:cNvCxnSpPr>
          <p:nvPr/>
        </p:nvCxnSpPr>
        <p:spPr>
          <a:xfrm>
            <a:off x="40293367" y="9892011"/>
            <a:ext cx="1" cy="10876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361" idx="2"/>
            <a:endCxn id="127" idx="0"/>
          </p:cNvCxnSpPr>
          <p:nvPr/>
        </p:nvCxnSpPr>
        <p:spPr>
          <a:xfrm rot="5400000">
            <a:off x="38778330" y="10877542"/>
            <a:ext cx="332930" cy="26971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Прямоугольник 378"/>
          <p:cNvSpPr/>
          <p:nvPr/>
        </p:nvSpPr>
        <p:spPr>
          <a:xfrm>
            <a:off x="39235409" y="123925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Судан – часть Египта! (Судан станет Нац. и если принадлежит странам Оси, то перейдёт Египту)</a:t>
            </a:r>
            <a:endParaRPr lang="ru-RU" sz="1400" dirty="0"/>
          </a:p>
        </p:txBody>
      </p:sp>
      <p:sp>
        <p:nvSpPr>
          <p:cNvPr id="380" name="Прямоугольник 379"/>
          <p:cNvSpPr/>
          <p:nvPr/>
        </p:nvSpPr>
        <p:spPr>
          <a:xfrm>
            <a:off x="42260552" y="1923259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Промышленные мощности Германии</a:t>
            </a:r>
            <a:endParaRPr lang="ru-RU" sz="14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44907090" y="1922804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Германии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361" idx="2"/>
            <a:endCxn id="379" idx="0"/>
          </p:cNvCxnSpPr>
          <p:nvPr/>
        </p:nvCxnSpPr>
        <p:spPr>
          <a:xfrm>
            <a:off x="40293368" y="12059650"/>
            <a:ext cx="0" cy="3329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hape 248"/>
          <p:cNvCxnSpPr>
            <a:stCxn id="220" idx="2"/>
            <a:endCxn id="380" idx="0"/>
          </p:cNvCxnSpPr>
          <p:nvPr/>
        </p:nvCxnSpPr>
        <p:spPr>
          <a:xfrm rot="16200000" flipH="1">
            <a:off x="42332469" y="18246547"/>
            <a:ext cx="573623" cy="1398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hape 248"/>
          <p:cNvCxnSpPr>
            <a:stCxn id="220" idx="2"/>
            <a:endCxn id="381" idx="0"/>
          </p:cNvCxnSpPr>
          <p:nvPr/>
        </p:nvCxnSpPr>
        <p:spPr>
          <a:xfrm rot="16200000" flipH="1">
            <a:off x="43658013" y="16921003"/>
            <a:ext cx="569073" cy="404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43574298" y="2080268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Наука Оси</a:t>
            </a:r>
            <a:endParaRPr lang="ru-RU" sz="1400" dirty="0"/>
          </a:p>
        </p:txBody>
      </p:sp>
      <p:cxnSp>
        <p:nvCxnSpPr>
          <p:cNvPr id="215" name="Shape 248"/>
          <p:cNvCxnSpPr>
            <a:stCxn id="380" idx="2"/>
            <a:endCxn id="213" idx="0"/>
          </p:cNvCxnSpPr>
          <p:nvPr/>
        </p:nvCxnSpPr>
        <p:spPr>
          <a:xfrm rot="16200000" flipH="1">
            <a:off x="43730335" y="19900766"/>
            <a:ext cx="490098" cy="13137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381" idx="2"/>
            <a:endCxn id="213" idx="0"/>
          </p:cNvCxnSpPr>
          <p:nvPr/>
        </p:nvCxnSpPr>
        <p:spPr>
          <a:xfrm rot="5400000">
            <a:off x="45051329" y="19888968"/>
            <a:ext cx="494648" cy="1332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Прямоугольник 219"/>
          <p:cNvSpPr/>
          <p:nvPr/>
        </p:nvSpPr>
        <p:spPr>
          <a:xfrm>
            <a:off x="40862090" y="175789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верность 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37471328" y="1757731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независимости и равных прав в составе Оси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9241161" y="141485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Перевооружение за счёт Германии</a:t>
            </a:r>
            <a:endParaRPr lang="ru-RU" sz="1400" dirty="0"/>
          </a:p>
        </p:txBody>
      </p:sp>
      <p:cxnSp>
        <p:nvCxnSpPr>
          <p:cNvPr id="232" name="Прямая со стрелкой 231"/>
          <p:cNvCxnSpPr>
            <a:stCxn id="379" idx="2"/>
            <a:endCxn id="227" idx="0"/>
          </p:cNvCxnSpPr>
          <p:nvPr/>
        </p:nvCxnSpPr>
        <p:spPr>
          <a:xfrm>
            <a:off x="40293368" y="13472579"/>
            <a:ext cx="5752" cy="6759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1" idx="3"/>
            <a:endCxn id="220" idx="1"/>
          </p:cNvCxnSpPr>
          <p:nvPr/>
        </p:nvCxnSpPr>
        <p:spPr>
          <a:xfrm>
            <a:off x="39587246" y="18117316"/>
            <a:ext cx="1274844" cy="1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7471327" y="1923259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еврейский народ забрав земли Палестины себе</a:t>
            </a:r>
            <a:endParaRPr lang="ru-RU" sz="1400" dirty="0"/>
          </a:p>
        </p:txBody>
      </p:sp>
      <p:cxnSp>
        <p:nvCxnSpPr>
          <p:cNvPr id="240" name="Shape 248"/>
          <p:cNvCxnSpPr>
            <a:stCxn id="132" idx="2"/>
            <a:endCxn id="221" idx="0"/>
          </p:cNvCxnSpPr>
          <p:nvPr/>
        </p:nvCxnSpPr>
        <p:spPr>
          <a:xfrm rot="16200000" flipH="1">
            <a:off x="36964243" y="16012272"/>
            <a:ext cx="721506" cy="24085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hape 248"/>
          <p:cNvCxnSpPr>
            <a:stCxn id="132" idx="2"/>
            <a:endCxn id="220" idx="0"/>
          </p:cNvCxnSpPr>
          <p:nvPr/>
        </p:nvCxnSpPr>
        <p:spPr>
          <a:xfrm rot="16200000" flipH="1">
            <a:off x="38658799" y="14317716"/>
            <a:ext cx="723157" cy="5799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221" idx="2"/>
            <a:endCxn id="236" idx="0"/>
          </p:cNvCxnSpPr>
          <p:nvPr/>
        </p:nvCxnSpPr>
        <p:spPr>
          <a:xfrm flipH="1">
            <a:off x="38529286" y="18657316"/>
            <a:ext cx="1" cy="575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37471327" y="207820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Повторить Палестинский урок в Иордании</a:t>
            </a:r>
            <a:endParaRPr lang="ru-RU" sz="1400" dirty="0"/>
          </a:p>
        </p:txBody>
      </p:sp>
      <p:cxnSp>
        <p:nvCxnSpPr>
          <p:cNvPr id="250" name="Прямая со стрелкой 249"/>
          <p:cNvCxnSpPr>
            <a:stCxn id="236" idx="2"/>
            <a:endCxn id="249" idx="0"/>
          </p:cNvCxnSpPr>
          <p:nvPr/>
        </p:nvCxnSpPr>
        <p:spPr>
          <a:xfrm>
            <a:off x="38529286" y="20312590"/>
            <a:ext cx="0" cy="4694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062747" y="192270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южные от Судана земли Египетскими</a:t>
            </a:r>
            <a:endParaRPr lang="ru-RU" sz="1400" dirty="0"/>
          </a:p>
        </p:txBody>
      </p:sp>
      <p:cxnSp>
        <p:nvCxnSpPr>
          <p:cNvPr id="256" name="Shape 248"/>
          <p:cNvCxnSpPr>
            <a:stCxn id="221" idx="2"/>
            <a:endCxn id="255" idx="0"/>
          </p:cNvCxnSpPr>
          <p:nvPr/>
        </p:nvCxnSpPr>
        <p:spPr>
          <a:xfrm rot="5400000">
            <a:off x="37040149" y="17737874"/>
            <a:ext cx="569696" cy="24085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/>
          <p:cNvSpPr/>
          <p:nvPr/>
        </p:nvSpPr>
        <p:spPr>
          <a:xfrm>
            <a:off x="39241161" y="1577581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Взять кредит на военные заводы</a:t>
            </a:r>
            <a:endParaRPr lang="ru-RU" sz="1400" dirty="0"/>
          </a:p>
        </p:txBody>
      </p:sp>
      <p:cxnSp>
        <p:nvCxnSpPr>
          <p:cNvPr id="259" name="Shape 248"/>
          <p:cNvCxnSpPr>
            <a:stCxn id="270" idx="2"/>
            <a:endCxn id="354" idx="0"/>
          </p:cNvCxnSpPr>
          <p:nvPr/>
        </p:nvCxnSpPr>
        <p:spPr>
          <a:xfrm rot="16200000" flipH="1">
            <a:off x="38276682" y="19651337"/>
            <a:ext cx="505213" cy="49536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hape 248"/>
          <p:cNvCxnSpPr>
            <a:stCxn id="270" idx="2"/>
            <a:endCxn id="353" idx="0"/>
          </p:cNvCxnSpPr>
          <p:nvPr/>
        </p:nvCxnSpPr>
        <p:spPr>
          <a:xfrm rot="16200000" flipH="1">
            <a:off x="37041129" y="20886890"/>
            <a:ext cx="504029" cy="24813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227" idx="2"/>
            <a:endCxn id="258" idx="0"/>
          </p:cNvCxnSpPr>
          <p:nvPr/>
        </p:nvCxnSpPr>
        <p:spPr>
          <a:xfrm>
            <a:off x="40299120" y="15228517"/>
            <a:ext cx="0" cy="5472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/>
          <p:cNvCxnSpPr>
            <a:stCxn id="258" idx="2"/>
            <a:endCxn id="220" idx="0"/>
          </p:cNvCxnSpPr>
          <p:nvPr/>
        </p:nvCxnSpPr>
        <p:spPr>
          <a:xfrm rot="16200000" flipH="1">
            <a:off x="40748006" y="16406923"/>
            <a:ext cx="723157" cy="16209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/>
          <p:cNvCxnSpPr>
            <a:stCxn id="258" idx="2"/>
            <a:endCxn id="221" idx="0"/>
          </p:cNvCxnSpPr>
          <p:nvPr/>
        </p:nvCxnSpPr>
        <p:spPr>
          <a:xfrm rot="5400000">
            <a:off x="39053451" y="16331647"/>
            <a:ext cx="721506" cy="176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42288268" y="289868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</a:t>
            </a:r>
            <a:r>
              <a:rPr lang="ru-RU" sz="1400" dirty="0" smtClean="0"/>
              <a:t>Турцию(событие </a:t>
            </a:r>
            <a:r>
              <a:rPr lang="ru-RU" sz="1400" dirty="0"/>
              <a:t>на объединение или вторжение)</a:t>
            </a:r>
          </a:p>
          <a:p>
            <a:pPr algn="ctr"/>
            <a:endParaRPr lang="ru-RU" sz="1400" dirty="0"/>
          </a:p>
        </p:txBody>
      </p:sp>
      <p:cxnSp>
        <p:nvCxnSpPr>
          <p:cNvPr id="239" name="Прямая со стрелкой 238"/>
          <p:cNvCxnSpPr>
            <a:stCxn id="65" idx="2"/>
            <a:endCxn id="64" idx="0"/>
          </p:cNvCxnSpPr>
          <p:nvPr/>
        </p:nvCxnSpPr>
        <p:spPr>
          <a:xfrm flipH="1">
            <a:off x="33689228" y="3784145"/>
            <a:ext cx="3587" cy="4965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 стрелкой 259"/>
          <p:cNvCxnSpPr>
            <a:stCxn id="64" idx="2"/>
            <a:endCxn id="134" idx="0"/>
          </p:cNvCxnSpPr>
          <p:nvPr/>
        </p:nvCxnSpPr>
        <p:spPr>
          <a:xfrm>
            <a:off x="33689228" y="5360696"/>
            <a:ext cx="3587" cy="20342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2370728" y="1307605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в </a:t>
            </a:r>
            <a:r>
              <a:rPr lang="ru-RU" sz="1400" dirty="0" err="1"/>
              <a:t>Хадиту</a:t>
            </a:r>
            <a:r>
              <a:rPr lang="ru-RU" sz="1400" dirty="0"/>
              <a:t> (</a:t>
            </a:r>
            <a:r>
              <a:rPr lang="fr-FR" sz="1400" i="1" dirty="0"/>
              <a:t>Национальное движение за демократию освобождения</a:t>
            </a:r>
            <a:r>
              <a:rPr lang="ru-RU" sz="1400" i="1" dirty="0"/>
              <a:t>)</a:t>
            </a:r>
            <a:endParaRPr lang="ru-RU" sz="14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4588410" y="144844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Профсоюзное движение </a:t>
            </a:r>
            <a:r>
              <a:rPr lang="ru-RU" sz="1400" dirty="0" err="1" smtClean="0"/>
              <a:t>Шубра</a:t>
            </a:r>
            <a:r>
              <a:rPr lang="ru-RU" sz="1400" dirty="0" smtClean="0"/>
              <a:t>-эль-</a:t>
            </a:r>
            <a:r>
              <a:rPr lang="ru-RU" sz="1400" dirty="0" err="1" smtClean="0"/>
              <a:t>Хайме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4588410" y="1624492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Газета «Новая Заря»</a:t>
            </a:r>
            <a:endParaRPr lang="ru-RU" sz="14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30875" y="144844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пропагандистскую группировку «Искра»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70728" y="144844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Египетское движение за национальное освобождение</a:t>
            </a:r>
            <a:endParaRPr lang="ru-RU" sz="14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0105780" y="1307605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Искусство и свобода (+НД на полит власть)</a:t>
            </a:r>
            <a:endParaRPr lang="ru-RU" sz="14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0102386" y="144838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</a:t>
            </a:r>
            <a:r>
              <a:rPr lang="en-US" sz="1400" b="1" dirty="0" smtClean="0"/>
              <a:t>al-</a:t>
            </a:r>
            <a:r>
              <a:rPr lang="en-US" sz="1400" b="1" dirty="0" err="1" smtClean="0"/>
              <a:t>Tatawwur</a:t>
            </a:r>
            <a:endParaRPr lang="ru-RU" sz="14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9032300" y="22267908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Осудить Египетский империализм (Египет потеряет НД на Судан)</a:t>
            </a:r>
            <a:endParaRPr lang="ru-RU" sz="1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10105781" y="1624492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парламент британских войск (решения на </a:t>
            </a:r>
            <a:r>
              <a:rPr lang="ru-RU" sz="1400" dirty="0" err="1" smtClean="0"/>
              <a:t>радикализацию</a:t>
            </a:r>
            <a:r>
              <a:rPr lang="ru-RU" sz="1400" dirty="0" smtClean="0"/>
              <a:t> британских войск)</a:t>
            </a:r>
            <a:endParaRPr lang="ru-RU" sz="14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10105781" y="1772264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власть при поддержке британцев(событие на разрыв А-Е договора)</a:t>
            </a:r>
            <a:endParaRPr lang="ru-RU" sz="1400" dirty="0"/>
          </a:p>
        </p:txBody>
      </p:sp>
      <p:cxnSp>
        <p:nvCxnSpPr>
          <p:cNvPr id="272" name="Прямая соединительная линия 271"/>
          <p:cNvCxnSpPr>
            <a:stCxn id="241" idx="3"/>
            <a:endCxn id="265" idx="1"/>
          </p:cNvCxnSpPr>
          <p:nvPr/>
        </p:nvCxnSpPr>
        <p:spPr>
          <a:xfrm>
            <a:off x="4486646" y="13616059"/>
            <a:ext cx="561913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 rot="16200000">
            <a:off x="9264377" y="17968527"/>
            <a:ext cx="1080000" cy="58822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600" b="1" spc="300" dirty="0" smtClean="0"/>
              <a:t>Georges </a:t>
            </a:r>
            <a:r>
              <a:rPr lang="en-US" sz="1600" b="1" spc="300" dirty="0" err="1" smtClean="0"/>
              <a:t>Henein</a:t>
            </a:r>
            <a:endParaRPr lang="ru-RU" sz="1600" b="1" spc="300" dirty="0"/>
          </a:p>
        </p:txBody>
      </p:sp>
      <p:sp>
        <p:nvSpPr>
          <p:cNvPr id="279" name="Прямоугольник 278"/>
          <p:cNvSpPr/>
          <p:nvPr/>
        </p:nvSpPr>
        <p:spPr>
          <a:xfrm>
            <a:off x="7864442" y="14484445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82" name="Прямоугольник 281"/>
          <p:cNvSpPr/>
          <p:nvPr/>
        </p:nvSpPr>
        <p:spPr>
          <a:xfrm>
            <a:off x="6806484" y="1448444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85" name="Прямоугольник 284"/>
          <p:cNvSpPr/>
          <p:nvPr/>
        </p:nvSpPr>
        <p:spPr>
          <a:xfrm>
            <a:off x="6804090" y="14484445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движения среди студентов</a:t>
            </a:r>
            <a:endParaRPr lang="ru-RU" sz="1400" dirty="0"/>
          </a:p>
        </p:txBody>
      </p:sp>
      <p:cxnSp>
        <p:nvCxnSpPr>
          <p:cNvPr id="286" name="Прямая со стрелкой 285"/>
          <p:cNvCxnSpPr>
            <a:stCxn id="294" idx="2"/>
            <a:endCxn id="285" idx="0"/>
          </p:cNvCxnSpPr>
          <p:nvPr/>
        </p:nvCxnSpPr>
        <p:spPr>
          <a:xfrm>
            <a:off x="7856793" y="12081850"/>
            <a:ext cx="5256" cy="2402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/>
          <p:cNvCxnSpPr>
            <a:stCxn id="294" idx="2"/>
            <a:endCxn id="265" idx="0"/>
          </p:cNvCxnSpPr>
          <p:nvPr/>
        </p:nvCxnSpPr>
        <p:spPr>
          <a:xfrm rot="16200000" flipH="1">
            <a:off x="9013162" y="10925481"/>
            <a:ext cx="994209" cy="3306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/>
          <p:cNvCxnSpPr>
            <a:stCxn id="294" idx="2"/>
            <a:endCxn id="241" idx="0"/>
          </p:cNvCxnSpPr>
          <p:nvPr/>
        </p:nvCxnSpPr>
        <p:spPr>
          <a:xfrm rot="5400000">
            <a:off x="5145636" y="10364901"/>
            <a:ext cx="994209" cy="44281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/>
          <p:cNvSpPr/>
          <p:nvPr/>
        </p:nvSpPr>
        <p:spPr>
          <a:xfrm>
            <a:off x="7859186" y="1100185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801228" y="1100185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6798834" y="11001850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Легализация профсоюзов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230875" y="1624492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</a:t>
            </a:r>
            <a:r>
              <a:rPr lang="ru-RU" sz="1400" dirty="0" smtClean="0"/>
              <a:t>чебный </a:t>
            </a:r>
            <a:r>
              <a:rPr lang="ru-RU" sz="1400" dirty="0"/>
              <a:t>центр </a:t>
            </a:r>
            <a:r>
              <a:rPr lang="ru-RU" sz="1400" dirty="0" smtClean="0"/>
              <a:t>«Дар </a:t>
            </a:r>
            <a:r>
              <a:rPr lang="ru-RU" sz="1400" dirty="0"/>
              <a:t>аль-</a:t>
            </a:r>
            <a:r>
              <a:rPr lang="ru-RU" sz="1400" dirty="0" err="1"/>
              <a:t>Абахт</a:t>
            </a:r>
            <a:r>
              <a:rPr lang="ru-RU" sz="1400" dirty="0"/>
              <a:t> аль-</a:t>
            </a:r>
            <a:r>
              <a:rPr lang="ru-RU" sz="1400" dirty="0" err="1"/>
              <a:t>Илмия</a:t>
            </a:r>
            <a:r>
              <a:rPr lang="ru-RU" sz="1400" dirty="0" smtClean="0"/>
              <a:t>» (+НД на прирост коммунизма и темпов исследования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 rot="16200000">
            <a:off x="1539136" y="17980294"/>
            <a:ext cx="1080000" cy="564689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en-US" sz="1800" b="1" dirty="0"/>
              <a:t>Henri </a:t>
            </a:r>
            <a:r>
              <a:rPr lang="en-US" sz="1800" b="1" dirty="0" err="1"/>
              <a:t>Curiel</a:t>
            </a:r>
            <a:endParaRPr lang="ru-RU" sz="1800" b="1" spc="300" dirty="0"/>
          </a:p>
        </p:txBody>
      </p:sp>
      <p:cxnSp>
        <p:nvCxnSpPr>
          <p:cNvPr id="298" name="Shape 248"/>
          <p:cNvCxnSpPr>
            <a:stCxn id="241" idx="2"/>
            <a:endCxn id="248" idx="0"/>
          </p:cNvCxnSpPr>
          <p:nvPr/>
        </p:nvCxnSpPr>
        <p:spPr>
          <a:xfrm rot="16200000" flipH="1">
            <a:off x="4373335" y="13211411"/>
            <a:ext cx="328386" cy="22176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hape 248"/>
          <p:cNvCxnSpPr>
            <a:stCxn id="241" idx="2"/>
            <a:endCxn id="263" idx="0"/>
          </p:cNvCxnSpPr>
          <p:nvPr/>
        </p:nvCxnSpPr>
        <p:spPr>
          <a:xfrm rot="5400000">
            <a:off x="2194568" y="13250326"/>
            <a:ext cx="328386" cy="2139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41" idx="2"/>
            <a:endCxn id="264" idx="0"/>
          </p:cNvCxnSpPr>
          <p:nvPr/>
        </p:nvCxnSpPr>
        <p:spPr>
          <a:xfrm>
            <a:off x="3428687" y="14156059"/>
            <a:ext cx="0" cy="3283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/>
          <p:cNvCxnSpPr>
            <a:stCxn id="263" idx="2"/>
            <a:endCxn id="295" idx="0"/>
          </p:cNvCxnSpPr>
          <p:nvPr/>
        </p:nvCxnSpPr>
        <p:spPr>
          <a:xfrm>
            <a:off x="1288834" y="15564445"/>
            <a:ext cx="0" cy="680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Прямая со стрелкой 305"/>
          <p:cNvCxnSpPr>
            <a:stCxn id="248" idx="2"/>
            <a:endCxn id="262" idx="0"/>
          </p:cNvCxnSpPr>
          <p:nvPr/>
        </p:nvCxnSpPr>
        <p:spPr>
          <a:xfrm>
            <a:off x="5646369" y="15564445"/>
            <a:ext cx="0" cy="680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/>
          <p:cNvCxnSpPr>
            <a:stCxn id="268" idx="2"/>
            <a:endCxn id="271" idx="0"/>
          </p:cNvCxnSpPr>
          <p:nvPr/>
        </p:nvCxnSpPr>
        <p:spPr>
          <a:xfrm>
            <a:off x="11163740" y="17324924"/>
            <a:ext cx="0" cy="3977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7866836" y="1624492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6808878" y="1624492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6806484" y="16244929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освободительное движение в Судане</a:t>
            </a:r>
          </a:p>
        </p:txBody>
      </p:sp>
      <p:cxnSp>
        <p:nvCxnSpPr>
          <p:cNvPr id="314" name="Прямая со стрелкой 313"/>
          <p:cNvCxnSpPr>
            <a:stCxn id="285" idx="2"/>
            <a:endCxn id="313" idx="0"/>
          </p:cNvCxnSpPr>
          <p:nvPr/>
        </p:nvCxnSpPr>
        <p:spPr>
          <a:xfrm>
            <a:off x="7862049" y="15564445"/>
            <a:ext cx="2394" cy="680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/>
          <p:cNvSpPr/>
          <p:nvPr/>
        </p:nvSpPr>
        <p:spPr>
          <a:xfrm>
            <a:off x="2390894" y="2056992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Всеобщая мобилизация рабочих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13735" y="1911703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Выказать поддержку </a:t>
            </a:r>
            <a:r>
              <a:rPr lang="ru-RU" sz="1400" dirty="0" err="1" smtClean="0"/>
              <a:t>комминтерну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7870441" y="177268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6812483" y="1772687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6810089" y="17726878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Отстранить ВАФД от власти</a:t>
            </a:r>
            <a:endParaRPr lang="ru-RU" sz="1400" dirty="0"/>
          </a:p>
        </p:txBody>
      </p:sp>
      <p:sp>
        <p:nvSpPr>
          <p:cNvPr id="322" name="Прямоугольник 321"/>
          <p:cNvSpPr/>
          <p:nvPr/>
        </p:nvSpPr>
        <p:spPr>
          <a:xfrm>
            <a:off x="5490191" y="205699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богатства буржуазной элиты</a:t>
            </a:r>
            <a:endParaRPr lang="ru-RU" sz="1400" dirty="0"/>
          </a:p>
        </p:txBody>
      </p:sp>
      <p:cxnSp>
        <p:nvCxnSpPr>
          <p:cNvPr id="324" name="Прямая со стрелкой 323"/>
          <p:cNvCxnSpPr>
            <a:stCxn id="313" idx="2"/>
            <a:endCxn id="320" idx="0"/>
          </p:cNvCxnSpPr>
          <p:nvPr/>
        </p:nvCxnSpPr>
        <p:spPr>
          <a:xfrm>
            <a:off x="7864443" y="17324929"/>
            <a:ext cx="3605" cy="4019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 стрелкой 324"/>
          <p:cNvCxnSpPr>
            <a:stCxn id="320" idx="2"/>
            <a:endCxn id="334" idx="0"/>
          </p:cNvCxnSpPr>
          <p:nvPr/>
        </p:nvCxnSpPr>
        <p:spPr>
          <a:xfrm flipH="1">
            <a:off x="7854400" y="18806878"/>
            <a:ext cx="13648" cy="3147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7856793" y="1912158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6798835" y="1912158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4" name="Прямоугольник 333"/>
          <p:cNvSpPr/>
          <p:nvPr/>
        </p:nvSpPr>
        <p:spPr>
          <a:xfrm>
            <a:off x="6796441" y="19121580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</a:t>
            </a:r>
            <a:endParaRPr lang="ru-RU" sz="1400" dirty="0"/>
          </a:p>
        </p:txBody>
      </p:sp>
      <p:sp>
        <p:nvSpPr>
          <p:cNvPr id="336" name="Прямоугольник 335"/>
          <p:cNvSpPr/>
          <p:nvPr/>
        </p:nvSpPr>
        <p:spPr>
          <a:xfrm>
            <a:off x="7875229" y="22282136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6817271" y="2228213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9" name="Прямоугольник 338"/>
          <p:cNvSpPr/>
          <p:nvPr/>
        </p:nvSpPr>
        <p:spPr>
          <a:xfrm>
            <a:off x="6814877" y="22282136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Перейти к мировой революции</a:t>
            </a:r>
            <a:endParaRPr lang="ru-RU" sz="1400" dirty="0"/>
          </a:p>
        </p:txBody>
      </p:sp>
      <p:cxnSp>
        <p:nvCxnSpPr>
          <p:cNvPr id="340" name="Shape 248"/>
          <p:cNvCxnSpPr>
            <a:stCxn id="315" idx="2"/>
            <a:endCxn id="339" idx="0"/>
          </p:cNvCxnSpPr>
          <p:nvPr/>
        </p:nvCxnSpPr>
        <p:spPr>
          <a:xfrm rot="16200000" flipH="1">
            <a:off x="5344740" y="19754040"/>
            <a:ext cx="632208" cy="442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1220357" y="22267908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секцию «Четвёртого интернационала»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3562699" y="1911703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Ближневосточные Республики</a:t>
            </a:r>
            <a:endParaRPr lang="ru-RU" sz="1400" dirty="0"/>
          </a:p>
        </p:txBody>
      </p:sp>
      <p:cxnSp>
        <p:nvCxnSpPr>
          <p:cNvPr id="345" name="Shape 248"/>
          <p:cNvCxnSpPr>
            <a:stCxn id="317" idx="2"/>
            <a:endCxn id="315" idx="0"/>
          </p:cNvCxnSpPr>
          <p:nvPr/>
        </p:nvCxnSpPr>
        <p:spPr>
          <a:xfrm rot="16200000" flipH="1">
            <a:off x="2673828" y="19794903"/>
            <a:ext cx="372890" cy="1177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/>
          <p:cNvCxnSpPr>
            <a:stCxn id="264" idx="2"/>
            <a:endCxn id="399" idx="0"/>
          </p:cNvCxnSpPr>
          <p:nvPr/>
        </p:nvCxnSpPr>
        <p:spPr>
          <a:xfrm rot="5400000">
            <a:off x="2349590" y="16643542"/>
            <a:ext cx="2158195" cy="12700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/>
          <p:cNvCxnSpPr>
            <a:stCxn id="343" idx="2"/>
            <a:endCxn id="315" idx="0"/>
          </p:cNvCxnSpPr>
          <p:nvPr/>
        </p:nvCxnSpPr>
        <p:spPr>
          <a:xfrm rot="5400000">
            <a:off x="3848311" y="19797581"/>
            <a:ext cx="372890" cy="11718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/>
          <p:cNvCxnSpPr>
            <a:stCxn id="317" idx="3"/>
            <a:endCxn id="343" idx="1"/>
          </p:cNvCxnSpPr>
          <p:nvPr/>
        </p:nvCxnSpPr>
        <p:spPr>
          <a:xfrm>
            <a:off x="3329653" y="19657038"/>
            <a:ext cx="2330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5953000" y="11001850"/>
            <a:ext cx="845834" cy="559081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23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8914752" y="11001185"/>
            <a:ext cx="845834" cy="55908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22</a:t>
            </a:r>
          </a:p>
        </p:txBody>
      </p:sp>
      <p:sp>
        <p:nvSpPr>
          <p:cNvPr id="352" name="Прямоугольник 351"/>
          <p:cNvSpPr/>
          <p:nvPr/>
        </p:nvSpPr>
        <p:spPr>
          <a:xfrm>
            <a:off x="7874952" y="2372590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6" name="Прямоугольник 355"/>
          <p:cNvSpPr/>
          <p:nvPr/>
        </p:nvSpPr>
        <p:spPr>
          <a:xfrm>
            <a:off x="6816994" y="23725901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6814600" y="23725901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Палестину себе</a:t>
            </a:r>
            <a:endParaRPr lang="ru-RU" sz="1400" dirty="0"/>
          </a:p>
        </p:txBody>
      </p:sp>
      <p:sp>
        <p:nvSpPr>
          <p:cNvPr id="358" name="Прямоугольник 357"/>
          <p:cNvSpPr/>
          <p:nvPr/>
        </p:nvSpPr>
        <p:spPr>
          <a:xfrm>
            <a:off x="7872441" y="2534590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6814483" y="25345901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6812089" y="25345901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Предать Сирию революционному огню</a:t>
            </a:r>
            <a:endParaRPr lang="ru-RU" sz="1400" dirty="0"/>
          </a:p>
        </p:txBody>
      </p:sp>
      <p:sp>
        <p:nvSpPr>
          <p:cNvPr id="366" name="Прямоугольник 365"/>
          <p:cNvSpPr/>
          <p:nvPr/>
        </p:nvSpPr>
        <p:spPr>
          <a:xfrm>
            <a:off x="10162398" y="2534366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7" name="Прямоугольник 366"/>
          <p:cNvSpPr/>
          <p:nvPr/>
        </p:nvSpPr>
        <p:spPr>
          <a:xfrm>
            <a:off x="9104440" y="2534366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8" name="Прямоугольник 367"/>
          <p:cNvSpPr/>
          <p:nvPr/>
        </p:nvSpPr>
        <p:spPr>
          <a:xfrm>
            <a:off x="9102046" y="25343663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левый режим в Ираке</a:t>
            </a:r>
            <a:endParaRPr lang="ru-RU" sz="1400" dirty="0"/>
          </a:p>
        </p:txBody>
      </p:sp>
      <p:sp>
        <p:nvSpPr>
          <p:cNvPr id="369" name="Прямоугольник 368"/>
          <p:cNvSpPr/>
          <p:nvPr/>
        </p:nvSpPr>
        <p:spPr>
          <a:xfrm>
            <a:off x="5614837" y="2534590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4556879" y="25345901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2" name="Прямоугольник 371"/>
          <p:cNvSpPr/>
          <p:nvPr/>
        </p:nvSpPr>
        <p:spPr>
          <a:xfrm>
            <a:off x="4554485" y="25345901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 err="1" smtClean="0"/>
              <a:t>Саудитов</a:t>
            </a:r>
            <a:endParaRPr lang="ru-RU" sz="1400" dirty="0"/>
          </a:p>
        </p:txBody>
      </p:sp>
      <p:sp>
        <p:nvSpPr>
          <p:cNvPr id="373" name="Прямоугольник 372"/>
          <p:cNvSpPr/>
          <p:nvPr/>
        </p:nvSpPr>
        <p:spPr>
          <a:xfrm>
            <a:off x="10157863" y="237259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Британию в пламени революции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2390894" y="2228349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Египетско-Суданская республика</a:t>
            </a:r>
            <a:endParaRPr lang="ru-RU" sz="1400" dirty="0"/>
          </a:p>
        </p:txBody>
      </p:sp>
      <p:cxnSp>
        <p:nvCxnSpPr>
          <p:cNvPr id="375" name="Прямая со стрелкой 374"/>
          <p:cNvCxnSpPr>
            <a:stCxn id="315" idx="2"/>
            <a:endCxn id="374" idx="0"/>
          </p:cNvCxnSpPr>
          <p:nvPr/>
        </p:nvCxnSpPr>
        <p:spPr>
          <a:xfrm>
            <a:off x="3448853" y="21649928"/>
            <a:ext cx="0" cy="63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/>
          <p:cNvSpPr/>
          <p:nvPr/>
        </p:nvSpPr>
        <p:spPr>
          <a:xfrm>
            <a:off x="2390894" y="2372590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Посадить на трон Эфиопии Раса </a:t>
            </a:r>
            <a:r>
              <a:rPr lang="ru-RU" sz="1400" dirty="0" err="1"/>
              <a:t>Имру</a:t>
            </a:r>
            <a:r>
              <a:rPr lang="ru-RU" sz="1400" dirty="0"/>
              <a:t> Хайле </a:t>
            </a:r>
            <a:r>
              <a:rPr lang="ru-RU" sz="1400" dirty="0" err="1"/>
              <a:t>Селассие</a:t>
            </a:r>
            <a:endParaRPr lang="ru-RU" sz="1400" dirty="0"/>
          </a:p>
        </p:txBody>
      </p:sp>
      <p:cxnSp>
        <p:nvCxnSpPr>
          <p:cNvPr id="378" name="Shape 248"/>
          <p:cNvCxnSpPr>
            <a:stCxn id="339" idx="2"/>
            <a:endCxn id="377" idx="0"/>
          </p:cNvCxnSpPr>
          <p:nvPr/>
        </p:nvCxnSpPr>
        <p:spPr>
          <a:xfrm rot="5400000">
            <a:off x="5478963" y="21332027"/>
            <a:ext cx="363764" cy="4423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74" idx="2"/>
            <a:endCxn id="377" idx="0"/>
          </p:cNvCxnSpPr>
          <p:nvPr/>
        </p:nvCxnSpPr>
        <p:spPr>
          <a:xfrm>
            <a:off x="3448853" y="23363496"/>
            <a:ext cx="0" cy="362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7874834" y="2697225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6816876" y="2697225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6814482" y="26972259"/>
            <a:ext cx="2115918" cy="10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наше влияние до Турции</a:t>
            </a:r>
            <a:endParaRPr lang="ru-RU" sz="1400" dirty="0"/>
          </a:p>
        </p:txBody>
      </p:sp>
      <p:cxnSp>
        <p:nvCxnSpPr>
          <p:cNvPr id="389" name="Shape 248"/>
          <p:cNvCxnSpPr>
            <a:stCxn id="339" idx="2"/>
            <a:endCxn id="373" idx="0"/>
          </p:cNvCxnSpPr>
          <p:nvPr/>
        </p:nvCxnSpPr>
        <p:spPr>
          <a:xfrm rot="16200000" flipH="1">
            <a:off x="9362447" y="21872525"/>
            <a:ext cx="363765" cy="33429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hape 248"/>
          <p:cNvCxnSpPr>
            <a:stCxn id="357" idx="2"/>
            <a:endCxn id="372" idx="0"/>
          </p:cNvCxnSpPr>
          <p:nvPr/>
        </p:nvCxnSpPr>
        <p:spPr>
          <a:xfrm rot="5400000">
            <a:off x="6472502" y="23945844"/>
            <a:ext cx="540000" cy="22601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hape 248"/>
          <p:cNvCxnSpPr>
            <a:stCxn id="357" idx="2"/>
            <a:endCxn id="368" idx="0"/>
          </p:cNvCxnSpPr>
          <p:nvPr/>
        </p:nvCxnSpPr>
        <p:spPr>
          <a:xfrm rot="16200000" flipH="1">
            <a:off x="8747401" y="23931059"/>
            <a:ext cx="537762" cy="22874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hape 248"/>
          <p:cNvCxnSpPr>
            <a:stCxn id="372" idx="2"/>
            <a:endCxn id="387" idx="0"/>
          </p:cNvCxnSpPr>
          <p:nvPr/>
        </p:nvCxnSpPr>
        <p:spPr>
          <a:xfrm rot="16200000" flipH="1">
            <a:off x="6469263" y="25569081"/>
            <a:ext cx="546358" cy="22599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hape 248"/>
          <p:cNvCxnSpPr>
            <a:stCxn id="368" idx="2"/>
            <a:endCxn id="387" idx="0"/>
          </p:cNvCxnSpPr>
          <p:nvPr/>
        </p:nvCxnSpPr>
        <p:spPr>
          <a:xfrm rot="5400000">
            <a:off x="8741925" y="25554179"/>
            <a:ext cx="548596" cy="2287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 стрелкой 393"/>
          <p:cNvCxnSpPr>
            <a:stCxn id="357" idx="2"/>
            <a:endCxn id="364" idx="0"/>
          </p:cNvCxnSpPr>
          <p:nvPr/>
        </p:nvCxnSpPr>
        <p:spPr>
          <a:xfrm flipH="1">
            <a:off x="7870048" y="24805901"/>
            <a:ext cx="2511" cy="54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>
            <a:stCxn id="364" idx="2"/>
            <a:endCxn id="387" idx="0"/>
          </p:cNvCxnSpPr>
          <p:nvPr/>
        </p:nvCxnSpPr>
        <p:spPr>
          <a:xfrm>
            <a:off x="7870048" y="26425901"/>
            <a:ext cx="2393" cy="5463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 стрелкой 395"/>
          <p:cNvCxnSpPr>
            <a:stCxn id="339" idx="2"/>
            <a:endCxn id="357" idx="0"/>
          </p:cNvCxnSpPr>
          <p:nvPr/>
        </p:nvCxnSpPr>
        <p:spPr>
          <a:xfrm flipH="1">
            <a:off x="7872559" y="23362136"/>
            <a:ext cx="277" cy="3637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hape 248"/>
          <p:cNvCxnSpPr>
            <a:stCxn id="263" idx="2"/>
            <a:endCxn id="399" idx="0"/>
          </p:cNvCxnSpPr>
          <p:nvPr/>
        </p:nvCxnSpPr>
        <p:spPr>
          <a:xfrm rot="16200000" flipH="1">
            <a:off x="1279663" y="15573615"/>
            <a:ext cx="2158195" cy="2139853"/>
          </a:xfrm>
          <a:prstGeom prst="bentConnector3">
            <a:avLst>
              <a:gd name="adj1" fmla="val 18781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hape 248"/>
          <p:cNvCxnSpPr>
            <a:stCxn id="248" idx="2"/>
            <a:endCxn id="399" idx="0"/>
          </p:cNvCxnSpPr>
          <p:nvPr/>
        </p:nvCxnSpPr>
        <p:spPr>
          <a:xfrm rot="5400000">
            <a:off x="3458431" y="15534701"/>
            <a:ext cx="2158195" cy="2217682"/>
          </a:xfrm>
          <a:prstGeom prst="bentConnector3">
            <a:avLst>
              <a:gd name="adj1" fmla="val 18636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/>
          <p:cNvSpPr/>
          <p:nvPr/>
        </p:nvSpPr>
        <p:spPr>
          <a:xfrm>
            <a:off x="2370728" y="1772264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Требование досрочных выборов</a:t>
            </a:r>
            <a:endParaRPr lang="ru-RU" sz="1400" dirty="0"/>
          </a:p>
        </p:txBody>
      </p:sp>
      <p:cxnSp>
        <p:nvCxnSpPr>
          <p:cNvPr id="400" name="Shape 248"/>
          <p:cNvCxnSpPr>
            <a:stCxn id="399" idx="2"/>
            <a:endCxn id="317" idx="0"/>
          </p:cNvCxnSpPr>
          <p:nvPr/>
        </p:nvCxnSpPr>
        <p:spPr>
          <a:xfrm rot="5400000">
            <a:off x="2692992" y="18381343"/>
            <a:ext cx="314398" cy="11569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hape 248"/>
          <p:cNvCxnSpPr>
            <a:stCxn id="399" idx="2"/>
            <a:endCxn id="343" idx="0"/>
          </p:cNvCxnSpPr>
          <p:nvPr/>
        </p:nvCxnSpPr>
        <p:spPr>
          <a:xfrm rot="16200000" flipH="1">
            <a:off x="3867473" y="18363853"/>
            <a:ext cx="314398" cy="11919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>
            <a:stCxn id="265" idx="2"/>
            <a:endCxn id="266" idx="0"/>
          </p:cNvCxnSpPr>
          <p:nvPr/>
        </p:nvCxnSpPr>
        <p:spPr>
          <a:xfrm flipH="1">
            <a:off x="11160345" y="14156059"/>
            <a:ext cx="3394" cy="327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266" idx="2"/>
            <a:endCxn id="268" idx="0"/>
          </p:cNvCxnSpPr>
          <p:nvPr/>
        </p:nvCxnSpPr>
        <p:spPr>
          <a:xfrm>
            <a:off x="11160345" y="15563849"/>
            <a:ext cx="3395" cy="6810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Прямоугольник 403"/>
          <p:cNvSpPr/>
          <p:nvPr/>
        </p:nvSpPr>
        <p:spPr>
          <a:xfrm>
            <a:off x="10691377" y="876589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Ивент</a:t>
            </a:r>
            <a:r>
              <a:rPr lang="ru-RU" sz="1400" dirty="0" smtClean="0"/>
              <a:t> на смену названия в середине 1940 теперь хлеб и свобода. Речи </a:t>
            </a:r>
            <a:r>
              <a:rPr lang="ru-RU" sz="1400" dirty="0"/>
              <a:t>и публичные встречи были посвящены экономическим проблемам, включая бедность и класс, а также необходимость трансформации существующих партий. Действительно, «Хлеб и свобода» имели ограниченный успех среди работников текстильной и авиационной промышленности.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8149044" y="20569622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Мирное существование с буржуазной элитой</a:t>
            </a:r>
            <a:endParaRPr lang="ru-RU" sz="1400" dirty="0"/>
          </a:p>
        </p:txBody>
      </p:sp>
      <p:cxnSp>
        <p:nvCxnSpPr>
          <p:cNvPr id="406" name="Прямая соединительная линия 405"/>
          <p:cNvCxnSpPr>
            <a:stCxn id="322" idx="3"/>
            <a:endCxn id="405" idx="1"/>
          </p:cNvCxnSpPr>
          <p:nvPr/>
        </p:nvCxnSpPr>
        <p:spPr>
          <a:xfrm flipV="1">
            <a:off x="7606109" y="21109622"/>
            <a:ext cx="542935" cy="3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7" name="Прямоугольник 406"/>
          <p:cNvSpPr/>
          <p:nvPr/>
        </p:nvSpPr>
        <p:spPr>
          <a:xfrm>
            <a:off x="10110363" y="191162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Планомерная коллективизация (Миссия на получение фабрики раз в полгода)</a:t>
            </a:r>
            <a:endParaRPr lang="ru-RU" sz="1400" dirty="0"/>
          </a:p>
        </p:txBody>
      </p:sp>
      <p:sp>
        <p:nvSpPr>
          <p:cNvPr id="408" name="Прямоугольник 407"/>
          <p:cNvSpPr/>
          <p:nvPr/>
        </p:nvSpPr>
        <p:spPr>
          <a:xfrm>
            <a:off x="11217964" y="205696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производства</a:t>
            </a:r>
            <a:endParaRPr lang="ru-RU" sz="1400" dirty="0"/>
          </a:p>
        </p:txBody>
      </p:sp>
      <p:cxnSp>
        <p:nvCxnSpPr>
          <p:cNvPr id="409" name="Прямая со стрелкой 408"/>
          <p:cNvCxnSpPr>
            <a:stCxn id="271" idx="2"/>
            <a:endCxn id="407" idx="0"/>
          </p:cNvCxnSpPr>
          <p:nvPr/>
        </p:nvCxnSpPr>
        <p:spPr>
          <a:xfrm>
            <a:off x="11163740" y="18802640"/>
            <a:ext cx="4582" cy="3136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hape 248"/>
          <p:cNvCxnSpPr>
            <a:stCxn id="407" idx="2"/>
            <a:endCxn id="405" idx="0"/>
          </p:cNvCxnSpPr>
          <p:nvPr/>
        </p:nvCxnSpPr>
        <p:spPr>
          <a:xfrm rot="5400000">
            <a:off x="10000999" y="19402299"/>
            <a:ext cx="373328" cy="1961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hape 248"/>
          <p:cNvCxnSpPr>
            <a:stCxn id="407" idx="2"/>
            <a:endCxn id="408" idx="0"/>
          </p:cNvCxnSpPr>
          <p:nvPr/>
        </p:nvCxnSpPr>
        <p:spPr>
          <a:xfrm rot="16200000" flipH="1">
            <a:off x="11535459" y="19829156"/>
            <a:ext cx="373326" cy="11076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408" idx="2"/>
            <a:endCxn id="342" idx="0"/>
          </p:cNvCxnSpPr>
          <p:nvPr/>
        </p:nvCxnSpPr>
        <p:spPr>
          <a:xfrm rot="16200000" flipH="1">
            <a:off x="11967975" y="21957567"/>
            <a:ext cx="618288" cy="23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408" idx="2"/>
            <a:endCxn id="267" idx="0"/>
          </p:cNvCxnSpPr>
          <p:nvPr/>
        </p:nvCxnSpPr>
        <p:spPr>
          <a:xfrm rot="5400000">
            <a:off x="10873947" y="20865932"/>
            <a:ext cx="618288" cy="2185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34" idx="2"/>
            <a:endCxn id="322" idx="0"/>
          </p:cNvCxnSpPr>
          <p:nvPr/>
        </p:nvCxnSpPr>
        <p:spPr>
          <a:xfrm rot="5400000">
            <a:off x="7017102" y="19732628"/>
            <a:ext cx="368347" cy="1306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334" idx="2"/>
            <a:endCxn id="405" idx="0"/>
          </p:cNvCxnSpPr>
          <p:nvPr/>
        </p:nvCxnSpPr>
        <p:spPr>
          <a:xfrm rot="16200000" flipH="1">
            <a:off x="8346680" y="19709299"/>
            <a:ext cx="368042" cy="13526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hape 248"/>
          <p:cNvCxnSpPr>
            <a:stCxn id="317" idx="2"/>
            <a:endCxn id="322" idx="0"/>
          </p:cNvCxnSpPr>
          <p:nvPr/>
        </p:nvCxnSpPr>
        <p:spPr>
          <a:xfrm rot="16200000" flipH="1">
            <a:off x="4223478" y="18245254"/>
            <a:ext cx="372889" cy="427645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hape 248"/>
          <p:cNvCxnSpPr>
            <a:stCxn id="408" idx="2"/>
            <a:endCxn id="339" idx="0"/>
          </p:cNvCxnSpPr>
          <p:nvPr/>
        </p:nvCxnSpPr>
        <p:spPr>
          <a:xfrm rot="5400000">
            <a:off x="9758122" y="19764335"/>
            <a:ext cx="632516" cy="4403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4582055" y="2228213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советского генералитета</a:t>
            </a:r>
            <a:endParaRPr lang="ru-RU" sz="1400" dirty="0"/>
          </a:p>
        </p:txBody>
      </p:sp>
      <p:cxnSp>
        <p:nvCxnSpPr>
          <p:cNvPr id="419" name="Shape 248"/>
          <p:cNvCxnSpPr>
            <a:stCxn id="315" idx="2"/>
            <a:endCxn id="418" idx="0"/>
          </p:cNvCxnSpPr>
          <p:nvPr/>
        </p:nvCxnSpPr>
        <p:spPr>
          <a:xfrm rot="16200000" flipH="1">
            <a:off x="4228330" y="20870450"/>
            <a:ext cx="632207" cy="21911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hape 248"/>
          <p:cNvCxnSpPr>
            <a:endCxn id="294" idx="0"/>
          </p:cNvCxnSpPr>
          <p:nvPr/>
        </p:nvCxnSpPr>
        <p:spPr>
          <a:xfrm>
            <a:off x="0" y="9736343"/>
            <a:ext cx="7856793" cy="126550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/>
          <p:cNvCxnSpPr>
            <a:endCxn id="294" idx="1"/>
          </p:cNvCxnSpPr>
          <p:nvPr/>
        </p:nvCxnSpPr>
        <p:spPr>
          <a:xfrm flipV="1">
            <a:off x="0" y="11541850"/>
            <a:ext cx="6798834" cy="190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2" name="Прямоугольник 421"/>
          <p:cNvSpPr/>
          <p:nvPr/>
        </p:nvSpPr>
        <p:spPr>
          <a:xfrm>
            <a:off x="9337669" y="289868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рабочих всего мира!</a:t>
            </a:r>
            <a:endParaRPr lang="ru-RU" sz="14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6197203" y="26982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0" dirty="0" smtClean="0"/>
              <a:t>131 фокусов</a:t>
            </a:r>
            <a:endParaRPr lang="ru-RU" sz="40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29079107" y="5937172"/>
            <a:ext cx="3676650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После расширение произойдёт удачное покушение на </a:t>
            </a:r>
            <a:r>
              <a:rPr lang="ru-RU" sz="1400" dirty="0" err="1" smtClean="0"/>
              <a:t>Нахаса</a:t>
            </a:r>
            <a:r>
              <a:rPr lang="ru-RU" sz="1400" dirty="0" smtClean="0"/>
              <a:t> </a:t>
            </a:r>
            <a:br>
              <a:rPr lang="ru-RU" sz="1400" dirty="0" smtClean="0"/>
            </a:br>
            <a:r>
              <a:rPr lang="ru-RU" sz="1400" dirty="0"/>
              <a:t>В </a:t>
            </a:r>
            <a:r>
              <a:rPr lang="ru-RU" sz="1400" dirty="0">
                <a:hlinkClick r:id="rId2" tooltip="1938"/>
              </a:rPr>
              <a:t>1938 году</a:t>
            </a:r>
            <a:r>
              <a:rPr lang="ru-RU" sz="1400" dirty="0"/>
              <a:t> была предпринята третья попытка напасть на лидера Мустафу аль-</a:t>
            </a:r>
            <a:r>
              <a:rPr lang="ru-RU" sz="1400" dirty="0" err="1"/>
              <a:t>Нахаса</a:t>
            </a:r>
            <a:r>
              <a:rPr lang="ru-RU" sz="1400" dirty="0"/>
              <a:t>, поместив взрывчатку в двигатель его машины, и он обнаружил ее дело и был депортирован, а лидер, Мустафа аль-</a:t>
            </a:r>
            <a:r>
              <a:rPr lang="ru-RU" sz="1400" dirty="0" err="1"/>
              <a:t>Нахас</a:t>
            </a:r>
            <a:r>
              <a:rPr lang="ru-RU" sz="1400" dirty="0"/>
              <a:t>, выжил, если Бог даст. С самого начала разгорелся спор из-за желания Мухаммеда Махмуда включить в свое министерство наибольшее число конституционалистов, потому что его партия получила большинство, поэтому король отказался и настоял на том, чтобы представлять </a:t>
            </a:r>
            <a:r>
              <a:rPr lang="ru-RU" sz="1400" dirty="0" err="1"/>
              <a:t>саидцев</a:t>
            </a:r>
            <a:r>
              <a:rPr lang="ru-RU" sz="1400" dirty="0"/>
              <a:t> по разумной ставке, и конфликт с дворцом продолжался в лице </a:t>
            </a:r>
            <a:r>
              <a:rPr lang="ru-RU" sz="1400" dirty="0">
                <a:hlinkClick r:id="rId3" tooltip="Али Махер Паша"/>
              </a:rPr>
              <a:t>Али </a:t>
            </a:r>
            <a:r>
              <a:rPr lang="ru-RU" sz="1400" dirty="0" err="1">
                <a:hlinkClick r:id="rId3" tooltip="Али Махер Паша"/>
              </a:rPr>
              <a:t>Махера</a:t>
            </a:r>
            <a:r>
              <a:rPr lang="ru-RU" sz="1400" dirty="0">
                <a:hlinkClick r:id="rId3" tooltip="Али Махер Паша"/>
              </a:rPr>
              <a:t>-паши,</a:t>
            </a:r>
            <a:r>
              <a:rPr lang="ru-RU" sz="1400" dirty="0"/>
              <a:t> главы королевского двора.</a:t>
            </a:r>
          </a:p>
        </p:txBody>
      </p:sp>
      <p:cxnSp>
        <p:nvCxnSpPr>
          <p:cNvPr id="425" name="Прямая со стрелкой 424"/>
          <p:cNvCxnSpPr>
            <a:stCxn id="329" idx="2"/>
            <a:endCxn id="237" idx="0"/>
          </p:cNvCxnSpPr>
          <p:nvPr/>
        </p:nvCxnSpPr>
        <p:spPr>
          <a:xfrm>
            <a:off x="43323223" y="25180288"/>
            <a:ext cx="23004" cy="38065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4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29721</TotalTime>
  <Words>2203</Words>
  <Application>Microsoft Office PowerPoint</Application>
  <PresentationFormat>Произвольный</PresentationFormat>
  <Paragraphs>359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1678</cp:revision>
  <dcterms:created xsi:type="dcterms:W3CDTF">2018-10-23T08:09:21Z</dcterms:created>
  <dcterms:modified xsi:type="dcterms:W3CDTF">2020-05-22T08:58:50Z</dcterms:modified>
</cp:coreProperties>
</file>