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287" autoAdjust="0"/>
  </p:normalViewPr>
  <p:slideViewPr>
    <p:cSldViewPr snapToGrid="0">
      <p:cViewPr>
        <p:scale>
          <a:sx n="130" d="100"/>
          <a:sy n="130" d="100"/>
        </p:scale>
        <p:origin x="-78" y="22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Shuddhi&amp;xid=17259,15700022,15700186,15700191,15700256,15700259,15700262,15700265,15700271&amp;usg=ALkJrhg59KaglEggVKCiO6f_U_DESGD2qg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Gurukul&amp;xid=17259,15700022,15700186,15700191,15700256,15700259,15700262,15700265,15700271&amp;usg=ALkJrhihSeo4lD6O5NxWEW2srjV_TcFZZg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British_Raj&amp;xid=17259,15700022,15700186,15700191,15700256,15700259,15700262,15700265,15700271&amp;usg=ALkJrhi-KnWUnVKSHtR2utpRt3V1Ae9pew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Sanatana_Dharma&amp;xid=17259,15700022,15700186,15700191,15700256,15700259,15700262,15700265,15700271&amp;usg=ALkJrhjDT0pSQykNI1b0sdDcAc8-SrqxTg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Satya&amp;xid=17259,15700022,15700186,15700191,15700256,15700259,15700262,15700265,15700271&amp;usg=ALkJrhj87ecMKKvd8IbUQcANSo7_rYXgDA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Vedas&amp;xid=17259,15700022,15700186,15700191,15700256,15700259,15700262,15700265,15700271&amp;usg=ALkJrhi-uanU8ZimxG__fFMiUdLNkJDOJA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Shivaji&amp;xid=17259,15700022,15700186,15700191,15700256,15700259,15700262,15700265,15700271&amp;usg=ALkJrhin_svMoVeERLudP2x0364oVdN8R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Прямоугольник 35"/>
          <p:cNvSpPr/>
          <p:nvPr/>
        </p:nvSpPr>
        <p:spPr>
          <a:xfrm>
            <a:off x="8529" y="541332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Добавить ресурсы</a:t>
            </a:r>
            <a:r>
              <a:rPr lang="en-US" sz="700" dirty="0" smtClean="0"/>
              <a:t>: </a:t>
            </a:r>
            <a:r>
              <a:rPr lang="ru-RU" sz="700" dirty="0" smtClean="0"/>
              <a:t>железо, каучук</a:t>
            </a:r>
            <a:endParaRPr lang="ru-RU" sz="700" dirty="0"/>
          </a:p>
        </p:txBody>
      </p:sp>
      <p:sp>
        <p:nvSpPr>
          <p:cNvPr id="114" name="TextBox 113"/>
          <p:cNvSpPr txBox="1"/>
          <p:nvPr/>
        </p:nvSpPr>
        <p:spPr>
          <a:xfrm>
            <a:off x="-45731" y="2588"/>
            <a:ext cx="4093963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ru-RU" dirty="0" smtClean="0"/>
              <a:t>Заметки Ангола</a:t>
            </a:r>
          </a:p>
          <a:p>
            <a:endParaRPr lang="ru-RU" dirty="0" smtClean="0"/>
          </a:p>
          <a:p>
            <a:endParaRPr lang="ru-RU" dirty="0" smtClean="0"/>
          </a:p>
        </p:txBody>
      </p:sp>
      <p:sp>
        <p:nvSpPr>
          <p:cNvPr id="268" name="Прямоугольник 267"/>
          <p:cNvSpPr/>
          <p:nvPr/>
        </p:nvSpPr>
        <p:spPr>
          <a:xfrm>
            <a:off x="6999908" y="29450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Выборы в провинциальные собрания 1937 г</a:t>
            </a:r>
          </a:p>
        </p:txBody>
      </p:sp>
      <p:cxnSp>
        <p:nvCxnSpPr>
          <p:cNvPr id="296" name="Прямая соединительная линия 295"/>
          <p:cNvCxnSpPr/>
          <p:nvPr/>
        </p:nvCxnSpPr>
        <p:spPr>
          <a:xfrm>
            <a:off x="1880273" y="1836641"/>
            <a:ext cx="1149530" cy="1945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Соединительная линия уступом 301"/>
          <p:cNvCxnSpPr>
            <a:stCxn id="787" idx="2"/>
            <a:endCxn id="788" idx="0"/>
          </p:cNvCxnSpPr>
          <p:nvPr/>
        </p:nvCxnSpPr>
        <p:spPr>
          <a:xfrm rot="5400000">
            <a:off x="11631783" y="3513040"/>
            <a:ext cx="335729" cy="254985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/>
          <p:nvPr/>
        </p:nvCxnSpPr>
        <p:spPr>
          <a:xfrm>
            <a:off x="1576283" y="1653518"/>
            <a:ext cx="2274" cy="27431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4171641" y="259997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 smtClean="0"/>
              <a:t>119</a:t>
            </a:r>
            <a:endParaRPr lang="ru-RU" sz="3600" b="1" dirty="0"/>
          </a:p>
        </p:txBody>
      </p:sp>
      <p:cxnSp>
        <p:nvCxnSpPr>
          <p:cNvPr id="641" name="Соединительная линия уступом 640"/>
          <p:cNvCxnSpPr/>
          <p:nvPr/>
        </p:nvCxnSpPr>
        <p:spPr>
          <a:xfrm>
            <a:off x="922589" y="1874238"/>
            <a:ext cx="660551" cy="541416"/>
          </a:xfrm>
          <a:prstGeom prst="bentConnector3">
            <a:avLst>
              <a:gd name="adj1" fmla="val 50000"/>
            </a:avLst>
          </a:prstGeom>
          <a:ln w="19050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5" name="Прямоугольник 764"/>
          <p:cNvSpPr/>
          <p:nvPr/>
        </p:nvSpPr>
        <p:spPr>
          <a:xfrm>
            <a:off x="6401709" y="791512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Сталинское влияние</a:t>
            </a:r>
          </a:p>
        </p:txBody>
      </p:sp>
      <p:sp>
        <p:nvSpPr>
          <p:cNvPr id="766" name="Прямоугольник 765"/>
          <p:cNvSpPr/>
          <p:nvPr/>
        </p:nvSpPr>
        <p:spPr>
          <a:xfrm>
            <a:off x="4165751" y="787645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Мировая революция</a:t>
            </a:r>
          </a:p>
        </p:txBody>
      </p:sp>
      <p:sp>
        <p:nvSpPr>
          <p:cNvPr id="767" name="Прямоугольник 766"/>
          <p:cNvSpPr/>
          <p:nvPr/>
        </p:nvSpPr>
        <p:spPr>
          <a:xfrm>
            <a:off x="5246198" y="705986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Перенять методы партии «</a:t>
            </a:r>
            <a:r>
              <a:rPr lang="ru-RU" sz="800" dirty="0" err="1" smtClean="0"/>
              <a:t>Джугантар</a:t>
            </a:r>
            <a:r>
              <a:rPr lang="ru-RU" sz="800" dirty="0" smtClean="0"/>
              <a:t>» (</a:t>
            </a:r>
            <a:r>
              <a:rPr lang="en-US" sz="800" dirty="0" err="1" smtClean="0"/>
              <a:t>Jugantar</a:t>
            </a:r>
            <a:r>
              <a:rPr lang="ru-RU" sz="800" dirty="0" smtClean="0"/>
              <a:t>)</a:t>
            </a:r>
          </a:p>
        </p:txBody>
      </p:sp>
      <p:sp>
        <p:nvSpPr>
          <p:cNvPr id="768" name="Прямоугольник 767"/>
          <p:cNvSpPr/>
          <p:nvPr/>
        </p:nvSpPr>
        <p:spPr>
          <a:xfrm>
            <a:off x="4156653" y="702119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Всеиндийская молодёжная лига</a:t>
            </a:r>
          </a:p>
        </p:txBody>
      </p:sp>
      <p:sp>
        <p:nvSpPr>
          <p:cNvPr id="769" name="Прямоугольник 768"/>
          <p:cNvSpPr/>
          <p:nvPr/>
        </p:nvSpPr>
        <p:spPr>
          <a:xfrm>
            <a:off x="6383511" y="624554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Создание газеты «</a:t>
            </a:r>
            <a:r>
              <a:rPr lang="en-US" sz="800" i="1" dirty="0" smtClean="0"/>
              <a:t>Forward Bloc</a:t>
            </a:r>
            <a:r>
              <a:rPr lang="ru-RU" sz="800" i="1" dirty="0" smtClean="0"/>
              <a:t>»</a:t>
            </a:r>
            <a:endParaRPr lang="ru-RU" sz="800" dirty="0" smtClean="0"/>
          </a:p>
        </p:txBody>
      </p:sp>
      <p:sp>
        <p:nvSpPr>
          <p:cNvPr id="771" name="Прямоугольник 770"/>
          <p:cNvSpPr/>
          <p:nvPr/>
        </p:nvSpPr>
        <p:spPr>
          <a:xfrm>
            <a:off x="5239375" y="624782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Резолюция «Вся власть Индийскому народу» призывающую к активным действиям в борьбе против британского колониального правления.</a:t>
            </a:r>
            <a:endParaRPr lang="ru-RU" sz="800" dirty="0" smtClean="0"/>
          </a:p>
        </p:txBody>
      </p:sp>
      <p:sp>
        <p:nvSpPr>
          <p:cNvPr id="772" name="Прямоугольник 771"/>
          <p:cNvSpPr/>
          <p:nvPr/>
        </p:nvSpPr>
        <p:spPr>
          <a:xfrm>
            <a:off x="4149829" y="626374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Рабочая ассамблея партии</a:t>
            </a:r>
          </a:p>
        </p:txBody>
      </p:sp>
      <p:sp>
        <p:nvSpPr>
          <p:cNvPr id="774" name="Прямоугольник 773"/>
          <p:cNvSpPr/>
          <p:nvPr/>
        </p:nvSpPr>
        <p:spPr>
          <a:xfrm>
            <a:off x="1094976" y="632061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Торговое эмбарго фашистским режимам</a:t>
            </a:r>
          </a:p>
        </p:txBody>
      </p:sp>
      <p:sp>
        <p:nvSpPr>
          <p:cNvPr id="775" name="Прямоугольник 774"/>
          <p:cNvSpPr/>
          <p:nvPr/>
        </p:nvSpPr>
        <p:spPr>
          <a:xfrm>
            <a:off x="0" y="6295591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Отказать мусульманской лиге в сотрудничестве</a:t>
            </a:r>
          </a:p>
        </p:txBody>
      </p:sp>
      <p:sp>
        <p:nvSpPr>
          <p:cNvPr id="777" name="Прямоугольник 776"/>
          <p:cNvSpPr/>
          <p:nvPr/>
        </p:nvSpPr>
        <p:spPr>
          <a:xfrm>
            <a:off x="5234825" y="556088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Блок вперёд всей Индией!(</a:t>
            </a:r>
            <a:r>
              <a:rPr lang="ru-RU" sz="800" b="1" dirty="0" err="1" smtClean="0"/>
              <a:t>Субхас</a:t>
            </a:r>
            <a:r>
              <a:rPr lang="ru-RU" sz="800" b="1" dirty="0" smtClean="0"/>
              <a:t> </a:t>
            </a:r>
            <a:r>
              <a:rPr lang="ru-RU" sz="800" b="1" dirty="0" err="1" smtClean="0"/>
              <a:t>Чандра</a:t>
            </a:r>
            <a:r>
              <a:rPr lang="ru-RU" sz="800" b="1" dirty="0" smtClean="0"/>
              <a:t> </a:t>
            </a:r>
            <a:r>
              <a:rPr lang="ru-RU" sz="800" b="1" dirty="0" err="1" smtClean="0"/>
              <a:t>Бозе</a:t>
            </a:r>
            <a:r>
              <a:rPr lang="ru-RU" sz="800" dirty="0" smtClean="0"/>
              <a:t>)</a:t>
            </a:r>
            <a:endParaRPr lang="ru-RU" sz="800" b="1" dirty="0"/>
          </a:p>
        </p:txBody>
      </p:sp>
      <p:sp>
        <p:nvSpPr>
          <p:cNvPr id="778" name="Прямоугольник 777"/>
          <p:cNvSpPr/>
          <p:nvPr/>
        </p:nvSpPr>
        <p:spPr>
          <a:xfrm>
            <a:off x="405764" y="55085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Демократический путь (</a:t>
            </a:r>
            <a:r>
              <a:rPr lang="ru-RU" sz="800" dirty="0" err="1" smtClean="0"/>
              <a:t>Дем-соц</a:t>
            </a:r>
            <a:r>
              <a:rPr lang="ru-RU" sz="800" dirty="0" smtClean="0"/>
              <a:t> с Неру, исторический)</a:t>
            </a:r>
          </a:p>
        </p:txBody>
      </p:sp>
      <p:sp>
        <p:nvSpPr>
          <p:cNvPr id="781" name="Прямоугольник 780"/>
          <p:cNvSpPr/>
          <p:nvPr/>
        </p:nvSpPr>
        <p:spPr>
          <a:xfrm>
            <a:off x="3315040" y="4760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Социалисты (Неру, С.Ч. Бос, </a:t>
            </a:r>
            <a:r>
              <a:rPr lang="ru-RU" sz="800" dirty="0" err="1" smtClean="0"/>
              <a:t>Сринисава</a:t>
            </a:r>
            <a:r>
              <a:rPr lang="ru-RU" sz="800" dirty="0" smtClean="0"/>
              <a:t> </a:t>
            </a:r>
            <a:r>
              <a:rPr lang="ru-RU" sz="800" dirty="0" err="1" smtClean="0"/>
              <a:t>Айянгар</a:t>
            </a:r>
            <a:r>
              <a:rPr lang="ru-RU" sz="800" dirty="0" smtClean="0"/>
              <a:t>)</a:t>
            </a:r>
          </a:p>
        </p:txBody>
      </p:sp>
      <p:sp>
        <p:nvSpPr>
          <p:cNvPr id="782" name="Прямоугольник 781"/>
          <p:cNvSpPr/>
          <p:nvPr/>
        </p:nvSpPr>
        <p:spPr>
          <a:xfrm>
            <a:off x="3344610" y="394362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Индийский национальный конгресс</a:t>
            </a:r>
          </a:p>
        </p:txBody>
      </p:sp>
      <p:sp>
        <p:nvSpPr>
          <p:cNvPr id="785" name="Прямоугольник 784"/>
          <p:cNvSpPr/>
          <p:nvPr/>
        </p:nvSpPr>
        <p:spPr>
          <a:xfrm>
            <a:off x="7056773" y="3998217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Умеренные – Нарам (возвращение Ганди)</a:t>
            </a:r>
          </a:p>
        </p:txBody>
      </p:sp>
      <p:sp>
        <p:nvSpPr>
          <p:cNvPr id="787" name="Прямоугольник 786"/>
          <p:cNvSpPr/>
          <p:nvPr/>
        </p:nvSpPr>
        <p:spPr>
          <a:xfrm>
            <a:off x="12611412" y="4080104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Экстремисты – </a:t>
            </a:r>
            <a:r>
              <a:rPr lang="ru-RU" sz="800" dirty="0" err="1" smtClean="0"/>
              <a:t>Гарам</a:t>
            </a:r>
            <a:r>
              <a:rPr lang="ru-RU" sz="800" dirty="0" smtClean="0"/>
              <a:t>(горячие)</a:t>
            </a:r>
          </a:p>
        </p:txBody>
      </p:sp>
      <p:sp>
        <p:nvSpPr>
          <p:cNvPr id="788" name="Прямоугольник 787"/>
          <p:cNvSpPr/>
          <p:nvPr/>
        </p:nvSpPr>
        <p:spPr>
          <a:xfrm>
            <a:off x="10061555" y="495583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Хинду </a:t>
            </a:r>
            <a:r>
              <a:rPr lang="ru-RU" sz="800" dirty="0" err="1" smtClean="0"/>
              <a:t>Махасабхи</a:t>
            </a:r>
            <a:endParaRPr lang="ru-RU" sz="800" dirty="0" smtClean="0"/>
          </a:p>
        </p:txBody>
      </p:sp>
      <p:sp>
        <p:nvSpPr>
          <p:cNvPr id="790" name="Прямоугольник 789"/>
          <p:cNvSpPr/>
          <p:nvPr/>
        </p:nvSpPr>
        <p:spPr>
          <a:xfrm>
            <a:off x="12613685" y="505137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Национальная патриотическая организация (РСС) (</a:t>
            </a:r>
            <a:r>
              <a:rPr lang="ru-RU" sz="800" b="1" dirty="0" err="1" smtClean="0"/>
              <a:t>Кешав</a:t>
            </a:r>
            <a:r>
              <a:rPr lang="ru-RU" sz="800" dirty="0" smtClean="0"/>
              <a:t> </a:t>
            </a:r>
            <a:r>
              <a:rPr lang="ru-RU" sz="800" dirty="0" err="1" smtClean="0"/>
              <a:t>Балирам</a:t>
            </a:r>
            <a:r>
              <a:rPr lang="ru-RU" sz="800" dirty="0" smtClean="0"/>
              <a:t> </a:t>
            </a:r>
            <a:r>
              <a:rPr lang="ru-RU" sz="800" dirty="0" err="1" smtClean="0"/>
              <a:t>Хеджевар</a:t>
            </a:r>
            <a:r>
              <a:rPr lang="ru-RU" sz="800" dirty="0" smtClean="0"/>
              <a:t>)</a:t>
            </a:r>
            <a:endParaRPr lang="ru-RU" sz="800" dirty="0"/>
          </a:p>
        </p:txBody>
      </p:sp>
      <p:sp>
        <p:nvSpPr>
          <p:cNvPr id="791" name="Прямоугольник 790"/>
          <p:cNvSpPr/>
          <p:nvPr/>
        </p:nvSpPr>
        <p:spPr>
          <a:xfrm>
            <a:off x="16093866" y="49558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Арья</a:t>
            </a:r>
            <a:r>
              <a:rPr lang="ru-RU" sz="800" dirty="0" smtClean="0"/>
              <a:t> </a:t>
            </a:r>
            <a:r>
              <a:rPr lang="ru-RU" sz="800" dirty="0" err="1" smtClean="0"/>
              <a:t>Самадж</a:t>
            </a:r>
            <a:endParaRPr lang="ru-RU" sz="800" dirty="0" smtClean="0"/>
          </a:p>
        </p:txBody>
      </p:sp>
      <p:sp>
        <p:nvSpPr>
          <p:cNvPr id="794" name="Прямоугольник 793"/>
          <p:cNvSpPr/>
          <p:nvPr/>
        </p:nvSpPr>
        <p:spPr>
          <a:xfrm>
            <a:off x="12013185" y="5883883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Белые рубашки(молодёжная организация)</a:t>
            </a:r>
            <a:endParaRPr lang="ru-RU" sz="800" dirty="0"/>
          </a:p>
        </p:txBody>
      </p:sp>
      <p:sp>
        <p:nvSpPr>
          <p:cNvPr id="795" name="Прямоугольник 794"/>
          <p:cNvSpPr/>
          <p:nvPr/>
        </p:nvSpPr>
        <p:spPr>
          <a:xfrm>
            <a:off x="13432553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Женское крыло организации</a:t>
            </a:r>
            <a:endParaRPr lang="ru-RU" sz="800" dirty="0"/>
          </a:p>
        </p:txBody>
      </p:sp>
      <p:sp>
        <p:nvSpPr>
          <p:cNvPr id="796" name="Прямоугольник 795"/>
          <p:cNvSpPr/>
          <p:nvPr/>
        </p:nvSpPr>
        <p:spPr>
          <a:xfrm>
            <a:off x="14633555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i="1" dirty="0" err="1" smtClean="0">
                <a:hlinkClick r:id="rId3" tooltip="Gurukul"/>
              </a:rPr>
              <a:t>Гурукул</a:t>
            </a:r>
            <a:r>
              <a:rPr lang="ru-RU" sz="800" dirty="0" smtClean="0"/>
              <a:t> ( </a:t>
            </a:r>
            <a:r>
              <a:rPr lang="ru-RU" sz="800" dirty="0" smtClean="0">
                <a:hlinkClick r:id="rId4" tooltip="веды"/>
              </a:rPr>
              <a:t>ведические</a:t>
            </a:r>
            <a:r>
              <a:rPr lang="ru-RU" sz="800" dirty="0" smtClean="0"/>
              <a:t> школы), в котором подчеркивались ведические ценности, культура, </a:t>
            </a:r>
            <a:r>
              <a:rPr lang="ru-RU" sz="800" i="1" dirty="0" err="1" smtClean="0">
                <a:hlinkClick r:id="rId5" tooltip="Satya"/>
              </a:rPr>
              <a:t>сатья</a:t>
            </a:r>
            <a:r>
              <a:rPr lang="ru-RU" sz="800" dirty="0" smtClean="0"/>
              <a:t> (добродетель) и </a:t>
            </a:r>
            <a:r>
              <a:rPr lang="ru-RU" sz="800" i="1" dirty="0" err="1" smtClean="0">
                <a:hlinkClick r:id="rId6" tooltip="Санатана Дхарма"/>
              </a:rPr>
              <a:t>санатана-дхарма</a:t>
            </a:r>
            <a:r>
              <a:rPr lang="ru-RU" sz="800" dirty="0" smtClean="0"/>
              <a:t> (сущность жизни). Отдельное образование мальчикам и девочкам на основе древних ведических принципов. Система ведической школы также должна была освободить индийцев от </a:t>
            </a:r>
            <a:r>
              <a:rPr lang="ru-RU" sz="800" dirty="0" smtClean="0">
                <a:hlinkClick r:id="rId7" tooltip="Британский радж"/>
              </a:rPr>
              <a:t>британского</a:t>
            </a:r>
            <a:r>
              <a:rPr lang="ru-RU" sz="800" dirty="0" smtClean="0"/>
              <a:t> образования.</a:t>
            </a:r>
            <a:endParaRPr lang="ru-RU" sz="800" dirty="0" smtClean="0"/>
          </a:p>
        </p:txBody>
      </p:sp>
      <p:sp>
        <p:nvSpPr>
          <p:cNvPr id="797" name="Прямоугольник 796"/>
          <p:cNvSpPr/>
          <p:nvPr/>
        </p:nvSpPr>
        <p:spPr>
          <a:xfrm>
            <a:off x="17144744" y="5911179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err="1" smtClean="0"/>
              <a:t>Шраддхананд</a:t>
            </a:r>
            <a:r>
              <a:rPr lang="ru-RU" sz="800" dirty="0" smtClean="0"/>
              <a:t> возглавил движение </a:t>
            </a:r>
            <a:r>
              <a:rPr lang="ru-RU" sz="800" dirty="0" err="1" smtClean="0">
                <a:hlinkClick r:id="rId8" tooltip="шуддхи"/>
              </a:rPr>
              <a:t>шуддхи</a:t>
            </a:r>
            <a:r>
              <a:rPr lang="ru-RU" sz="800" dirty="0" smtClean="0"/>
              <a:t> , целью которого было вернуть индуистов, которые обратились в другие религии, обратно в индуизм</a:t>
            </a:r>
          </a:p>
        </p:txBody>
      </p:sp>
      <p:sp>
        <p:nvSpPr>
          <p:cNvPr id="798" name="Прямоугольник 797"/>
          <p:cNvSpPr/>
          <p:nvPr/>
        </p:nvSpPr>
        <p:spPr>
          <a:xfrm>
            <a:off x="11289854" y="6784636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 </a:t>
            </a:r>
            <a:r>
              <a:rPr lang="ru-RU" sz="800" i="1" dirty="0" err="1" smtClean="0"/>
              <a:t>бодхик</a:t>
            </a:r>
            <a:r>
              <a:rPr lang="ru-RU" sz="800" dirty="0" smtClean="0"/>
              <a:t> (идеологическое образование), состоящий из простых вопросов новичкам, касающимся индуистской нации, ее истории и героев, особенно короля-воина </a:t>
            </a:r>
            <a:r>
              <a:rPr lang="ru-RU" sz="800" dirty="0" err="1" smtClean="0">
                <a:hlinkClick r:id="rId9" tooltip="Шиваджи"/>
              </a:rPr>
              <a:t>Шиваджи</a:t>
            </a:r>
            <a:endParaRPr lang="ru-RU" sz="800" dirty="0"/>
          </a:p>
        </p:txBody>
      </p:sp>
      <p:sp>
        <p:nvSpPr>
          <p:cNvPr id="799" name="Прямоугольник 798"/>
          <p:cNvSpPr/>
          <p:nvPr/>
        </p:nvSpPr>
        <p:spPr>
          <a:xfrm>
            <a:off x="12763813" y="6784635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организовал «тренировочный лагерь офицеров» с целью формирования корпуса ключевых рабочих, которых он называл </a:t>
            </a:r>
            <a:r>
              <a:rPr lang="ru-RU" sz="800" i="1" dirty="0" err="1" smtClean="0"/>
              <a:t>прачараками</a:t>
            </a:r>
            <a:endParaRPr lang="ru-RU" sz="800" dirty="0"/>
          </a:p>
        </p:txBody>
      </p:sp>
      <p:sp>
        <p:nvSpPr>
          <p:cNvPr id="800" name="Прямоугольник 799"/>
          <p:cNvSpPr/>
          <p:nvPr/>
        </p:nvSpPr>
        <p:spPr>
          <a:xfrm>
            <a:off x="14060349" y="6757340"/>
            <a:ext cx="926325" cy="540000"/>
          </a:xfrm>
          <a:prstGeom prst="rect">
            <a:avLst/>
          </a:prstGeom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 smtClean="0"/>
              <a:t>Женское образование</a:t>
            </a:r>
            <a:endParaRPr lang="ru-RU" sz="800" dirty="0"/>
          </a:p>
        </p:txBody>
      </p:sp>
      <p:cxnSp>
        <p:nvCxnSpPr>
          <p:cNvPr id="803" name="Соединительная линия уступом 802"/>
          <p:cNvCxnSpPr>
            <a:stCxn id="787" idx="2"/>
            <a:endCxn id="791" idx="0"/>
          </p:cNvCxnSpPr>
          <p:nvPr/>
        </p:nvCxnSpPr>
        <p:spPr>
          <a:xfrm rot="16200000" flipH="1">
            <a:off x="14647937" y="3046742"/>
            <a:ext cx="335731" cy="34824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9" name="Соединительная линия уступом 808"/>
          <p:cNvCxnSpPr>
            <a:stCxn id="787" idx="2"/>
            <a:endCxn id="790" idx="0"/>
          </p:cNvCxnSpPr>
          <p:nvPr/>
        </p:nvCxnSpPr>
        <p:spPr>
          <a:xfrm rot="16200000" flipH="1">
            <a:off x="12860078" y="4834600"/>
            <a:ext cx="431266" cy="227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4" name="Соединительная линия уступом 813"/>
          <p:cNvCxnSpPr>
            <a:stCxn id="790" idx="2"/>
            <a:endCxn id="794" idx="0"/>
          </p:cNvCxnSpPr>
          <p:nvPr/>
        </p:nvCxnSpPr>
        <p:spPr>
          <a:xfrm rot="5400000">
            <a:off x="12630342" y="5437376"/>
            <a:ext cx="292513" cy="6005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8" name="Соединительная линия уступом 817"/>
          <p:cNvCxnSpPr>
            <a:stCxn id="790" idx="2"/>
            <a:endCxn id="795" idx="0"/>
          </p:cNvCxnSpPr>
          <p:nvPr/>
        </p:nvCxnSpPr>
        <p:spPr>
          <a:xfrm rot="16200000" flipH="1">
            <a:off x="13326378" y="5341840"/>
            <a:ext cx="319809" cy="81886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1" name="Соединительная линия уступом 820"/>
          <p:cNvCxnSpPr>
            <a:stCxn id="795" idx="2"/>
            <a:endCxn id="800" idx="0"/>
          </p:cNvCxnSpPr>
          <p:nvPr/>
        </p:nvCxnSpPr>
        <p:spPr>
          <a:xfrm rot="16200000" flipH="1">
            <a:off x="14056534" y="6290361"/>
            <a:ext cx="306161" cy="6277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7" name="Соединительная линия уступом 826"/>
          <p:cNvCxnSpPr>
            <a:stCxn id="796" idx="2"/>
            <a:endCxn id="800" idx="0"/>
          </p:cNvCxnSpPr>
          <p:nvPr/>
        </p:nvCxnSpPr>
        <p:spPr>
          <a:xfrm rot="5400000">
            <a:off x="14657035" y="6317656"/>
            <a:ext cx="306161" cy="5732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Соединительная линия уступом 832"/>
          <p:cNvCxnSpPr>
            <a:stCxn id="791" idx="2"/>
            <a:endCxn id="796" idx="0"/>
          </p:cNvCxnSpPr>
          <p:nvPr/>
        </p:nvCxnSpPr>
        <p:spPr>
          <a:xfrm rot="5400000">
            <a:off x="15619202" y="4973352"/>
            <a:ext cx="415344" cy="14603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Соединительная линия уступом 837"/>
          <p:cNvCxnSpPr>
            <a:stCxn id="791" idx="2"/>
            <a:endCxn id="797" idx="0"/>
          </p:cNvCxnSpPr>
          <p:nvPr/>
        </p:nvCxnSpPr>
        <p:spPr>
          <a:xfrm rot="16200000" flipH="1">
            <a:off x="16874796" y="5178068"/>
            <a:ext cx="415344" cy="10508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Соединительная линия уступом 840"/>
          <p:cNvCxnSpPr>
            <a:stCxn id="794" idx="2"/>
            <a:endCxn id="799" idx="0"/>
          </p:cNvCxnSpPr>
          <p:nvPr/>
        </p:nvCxnSpPr>
        <p:spPr>
          <a:xfrm rot="16200000" flipH="1">
            <a:off x="12671286" y="6228945"/>
            <a:ext cx="360752" cy="75062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Соединительная линия уступом 844"/>
          <p:cNvCxnSpPr>
            <a:stCxn id="794" idx="2"/>
            <a:endCxn id="798" idx="0"/>
          </p:cNvCxnSpPr>
          <p:nvPr/>
        </p:nvCxnSpPr>
        <p:spPr>
          <a:xfrm rot="5400000">
            <a:off x="11934307" y="6242594"/>
            <a:ext cx="360753" cy="72333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Соединительная линия уступом 849"/>
          <p:cNvCxnSpPr>
            <a:stCxn id="767" idx="2"/>
            <a:endCxn id="765" idx="0"/>
          </p:cNvCxnSpPr>
          <p:nvPr/>
        </p:nvCxnSpPr>
        <p:spPr>
          <a:xfrm rot="16200000" flipH="1">
            <a:off x="6129487" y="7179738"/>
            <a:ext cx="315259" cy="115551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Соединительная линия уступом 853"/>
          <p:cNvCxnSpPr>
            <a:stCxn id="767" idx="2"/>
            <a:endCxn id="766" idx="0"/>
          </p:cNvCxnSpPr>
          <p:nvPr/>
        </p:nvCxnSpPr>
        <p:spPr>
          <a:xfrm rot="5400000">
            <a:off x="5030843" y="7197937"/>
            <a:ext cx="276591" cy="10804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8" name="Соединительная линия уступом 857"/>
          <p:cNvCxnSpPr>
            <a:stCxn id="777" idx="2"/>
            <a:endCxn id="772" idx="0"/>
          </p:cNvCxnSpPr>
          <p:nvPr/>
        </p:nvCxnSpPr>
        <p:spPr>
          <a:xfrm rot="5400000">
            <a:off x="5074061" y="5639817"/>
            <a:ext cx="162859" cy="10849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2" name="Соединительная линия уступом 861"/>
          <p:cNvCxnSpPr>
            <a:stCxn id="777" idx="2"/>
            <a:endCxn id="769" idx="0"/>
          </p:cNvCxnSpPr>
          <p:nvPr/>
        </p:nvCxnSpPr>
        <p:spPr>
          <a:xfrm rot="16200000" flipH="1">
            <a:off x="6200000" y="5598874"/>
            <a:ext cx="144663" cy="1148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28378</TotalTime>
  <Words>152</Words>
  <Application>Microsoft Office PowerPoint</Application>
  <PresentationFormat>Произвольный</PresentationFormat>
  <Paragraphs>30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1761</cp:revision>
  <dcterms:created xsi:type="dcterms:W3CDTF">2018-10-23T08:09:21Z</dcterms:created>
  <dcterms:modified xsi:type="dcterms:W3CDTF">2021-02-10T20:42:51Z</dcterms:modified>
</cp:coreProperties>
</file>