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543" autoAdjust="0"/>
  </p:normalViewPr>
  <p:slideViewPr>
    <p:cSldViewPr snapToGrid="0">
      <p:cViewPr>
        <p:scale>
          <a:sx n="70" d="100"/>
          <a:sy n="70" d="100"/>
        </p:scale>
        <p:origin x="-72" y="-12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rurl=translate.google.com&amp;sl=auto&amp;sp=nmt4&amp;tl=ru&amp;u=https://en.m.wikipedia.org/wiki/British_Raj&amp;xid=17259,15700022,15700186,15700191,15700256,15700259,15700262,15700265,15700271&amp;usg=ALkJrhi-KnWUnVKSHtR2utpRt3V1Ae9pew" TargetMode="External"/><Relationship Id="rId3" Type="http://schemas.openxmlformats.org/officeDocument/2006/relationships/hyperlink" Target="https://translate.googleusercontent.com/translate_c?depth=1&amp;rurl=translate.google.com&amp;sl=auto&amp;sp=nmt4&amp;tl=ru&amp;u=https://en.m.wikipedia.org/wiki/Shivaji&amp;xid=17259,15700022,15700186,15700191,15700256,15700259,15700262,15700265,15700271&amp;usg=ALkJrhin_svMoVeERLudP2x0364oVdN8Rg" TargetMode="External"/><Relationship Id="rId7" Type="http://schemas.openxmlformats.org/officeDocument/2006/relationships/hyperlink" Target="https://translate.googleusercontent.com/translate_c?depth=1&amp;rurl=translate.google.com&amp;sl=auto&amp;sp=nmt4&amp;tl=ru&amp;u=https://en.m.wikipedia.org/wiki/Sanatana_Dharma&amp;xid=17259,15700022,15700186,15700191,15700256,15700259,15700262,15700265,15700271&amp;usg=ALkJrhjDT0pSQykNI1b0sdDcAc8-SrqxT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anslate.googleusercontent.com/translate_c?depth=1&amp;rurl=translate.google.com&amp;sl=auto&amp;sp=nmt4&amp;tl=ru&amp;u=https://en.m.wikipedia.org/wiki/Satya&amp;xid=17259,15700022,15700186,15700191,15700256,15700259,15700262,15700265,15700271&amp;usg=ALkJrhj87ecMKKvd8IbUQcANSo7_rYXgDA" TargetMode="External"/><Relationship Id="rId5" Type="http://schemas.openxmlformats.org/officeDocument/2006/relationships/hyperlink" Target="https://translate.googleusercontent.com/translate_c?depth=1&amp;rurl=translate.google.com&amp;sl=auto&amp;sp=nmt4&amp;tl=ru&amp;u=https://en.m.wikipedia.org/wiki/Vedas&amp;xid=17259,15700022,15700186,15700191,15700256,15700259,15700262,15700265,15700271&amp;usg=ALkJrhi-uanU8ZimxG__fFMiUdLNkJDOJA" TargetMode="External"/><Relationship Id="rId4" Type="http://schemas.openxmlformats.org/officeDocument/2006/relationships/hyperlink" Target="https://translate.googleusercontent.com/translate_c?depth=1&amp;rurl=translate.google.com&amp;sl=auto&amp;sp=nmt4&amp;tl=ru&amp;u=https://en.m.wikipedia.org/wiki/Gurukul&amp;xid=17259,15700022,15700186,15700191,15700256,15700259,15700262,15700265,15700271&amp;usg=ALkJrhihSeo4lD6O5NxWEW2srjV_TcFZZg" TargetMode="External"/><Relationship Id="rId9" Type="http://schemas.openxmlformats.org/officeDocument/2006/relationships/hyperlink" Target="https://translate.googleusercontent.com/translate_c?depth=1&amp;rurl=translate.google.com&amp;sl=auto&amp;sp=nmt4&amp;tl=ru&amp;u=https://en.m.wikipedia.org/wiki/Shuddhi&amp;xid=17259,15700022,15700186,15700191,15700256,15700259,15700262,15700265,15700271&amp;usg=ALkJrhg59KaglEggVKCiO6f_U_DESGD2q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183"/>
          <p:cNvSpPr/>
          <p:nvPr/>
        </p:nvSpPr>
        <p:spPr>
          <a:xfrm>
            <a:off x="1042990" y="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183" name="Прямоугольник 182"/>
          <p:cNvSpPr/>
          <p:nvPr/>
        </p:nvSpPr>
        <p:spPr>
          <a:xfrm>
            <a:off x="-14970" y="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-14969" y="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25-25     фокусов</a:t>
            </a:r>
            <a:endParaRPr lang="ru-RU" sz="32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5657460" y="1479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Выборы в государственный совет 1936г.</a:t>
            </a:r>
          </a:p>
        </p:txBody>
      </p:sp>
      <p:sp>
        <p:nvSpPr>
          <p:cNvPr id="485" name="Овал 484"/>
          <p:cNvSpPr/>
          <p:nvPr/>
        </p:nvSpPr>
        <p:spPr>
          <a:xfrm>
            <a:off x="2310191" y="-40942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327860" y="359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Умеренные – </a:t>
            </a:r>
            <a:r>
              <a:rPr lang="ru-RU" sz="1400" dirty="0"/>
              <a:t>Н</a:t>
            </a:r>
            <a:r>
              <a:rPr lang="ru-RU" sz="1400" dirty="0" smtClean="0"/>
              <a:t>арам (возвращение Ганди)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756921" y="359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Индийский национальный конгресс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566059" y="11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Свадеши – товары собственного производства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236384" y="1749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Стр</a:t>
            </a:r>
            <a:r>
              <a:rPr lang="ru-RU" sz="1400" dirty="0" smtClean="0"/>
              <a:t> 133 индусы-фанатики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756921" y="53512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Социалисты (Неру, С.Ч. Бос, </a:t>
            </a:r>
            <a:r>
              <a:rPr lang="ru-RU" sz="1400" dirty="0" err="1" smtClean="0"/>
              <a:t>Сринисава</a:t>
            </a:r>
            <a:r>
              <a:rPr lang="ru-RU" sz="1400" dirty="0" smtClean="0"/>
              <a:t> </a:t>
            </a:r>
            <a:r>
              <a:rPr lang="ru-RU" sz="1400" dirty="0" err="1" smtClean="0"/>
              <a:t>Айянгар</a:t>
            </a:r>
            <a:r>
              <a:rPr lang="ru-RU" sz="1400" dirty="0" smtClean="0"/>
              <a:t>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300080" y="865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 мусульманской лиге в сотрудничестве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35067" y="15677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Мусульманская Лига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35067" y="33252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Теория двух наций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3919873" y="53037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Хинду </a:t>
            </a:r>
            <a:r>
              <a:rPr lang="ru-RU" sz="1400" dirty="0" err="1" smtClean="0"/>
              <a:t>Махасабхи</a:t>
            </a:r>
            <a:endParaRPr lang="ru-RU" sz="1400" dirty="0" smtClean="0"/>
          </a:p>
        </p:txBody>
      </p:sp>
      <p:sp>
        <p:nvSpPr>
          <p:cNvPr id="17" name="Прямоугольник 16"/>
          <p:cNvSpPr/>
          <p:nvPr/>
        </p:nvSpPr>
        <p:spPr>
          <a:xfrm>
            <a:off x="23327860" y="14423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Выборы в провинциальные собрания 1937 г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9456731" y="35936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Экстремисты – </a:t>
            </a:r>
            <a:r>
              <a:rPr lang="ru-RU" sz="1400" dirty="0" err="1" smtClean="0"/>
              <a:t>Гарам</a:t>
            </a:r>
            <a:r>
              <a:rPr lang="ru-RU" sz="1400" dirty="0" smtClean="0"/>
              <a:t>(горячие)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9451794" y="53138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Национальная </a:t>
            </a:r>
            <a:r>
              <a:rPr lang="ru-RU" sz="1400" dirty="0" smtClean="0"/>
              <a:t>патриотическая организация (РСС) (</a:t>
            </a:r>
            <a:r>
              <a:rPr lang="ru-RU" sz="1400" b="1" dirty="0" err="1"/>
              <a:t>Кешав</a:t>
            </a:r>
            <a:r>
              <a:rPr lang="ru-RU" sz="1400" dirty="0"/>
              <a:t> </a:t>
            </a:r>
            <a:r>
              <a:rPr lang="ru-RU" sz="1400" dirty="0" err="1"/>
              <a:t>Балирам</a:t>
            </a:r>
            <a:r>
              <a:rPr lang="ru-RU" sz="1400" dirty="0"/>
              <a:t> </a:t>
            </a:r>
            <a:r>
              <a:rPr lang="ru-RU" sz="1400" dirty="0" err="1"/>
              <a:t>Хеджевар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283183" y="7058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Белые рубашки(молодёжная организация)</a:t>
            </a:r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6119764" y="871666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 </a:t>
            </a:r>
            <a:r>
              <a:rPr lang="ru-RU" sz="1400" i="1" dirty="0" err="1"/>
              <a:t>бодхик</a:t>
            </a:r>
            <a:r>
              <a:rPr lang="ru-RU" sz="1400" dirty="0"/>
              <a:t> (идеологическое образование), состоящий из простых вопросов новичкам, касающимся индуистской нации, ее истории и героев, особенно короля-воина </a:t>
            </a:r>
            <a:r>
              <a:rPr lang="ru-RU" sz="1400" dirty="0" err="1">
                <a:hlinkClick r:id="rId3" tooltip="Шиваджи"/>
              </a:rPr>
              <a:t>Шиваджи</a:t>
            </a:r>
            <a:endParaRPr lang="ru-RU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0413933" y="8715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организовал «тренировочный лагерь офицеров» с целью формирования корпуса ключевых рабочих, которых он называл </a:t>
            </a:r>
            <a:r>
              <a:rPr lang="ru-RU" sz="1400" i="1" dirty="0" err="1"/>
              <a:t>прачараками</a:t>
            </a:r>
            <a:endParaRPr lang="ru-RU" sz="1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3193813" y="70512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Женское крыло организации</a:t>
            </a:r>
            <a:endParaRPr lang="ru-RU" sz="1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8741254" y="53138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Арья</a:t>
            </a:r>
            <a:r>
              <a:rPr lang="ru-RU" sz="1400" dirty="0"/>
              <a:t> </a:t>
            </a:r>
            <a:r>
              <a:rPr lang="ru-RU" sz="1400" dirty="0" err="1"/>
              <a:t>Самадж</a:t>
            </a:r>
            <a:endParaRPr lang="ru-RU" sz="1400" dirty="0" smtClean="0"/>
          </a:p>
        </p:txBody>
      </p:sp>
      <p:sp>
        <p:nvSpPr>
          <p:cNvPr id="26" name="Прямоугольник 25"/>
          <p:cNvSpPr/>
          <p:nvPr/>
        </p:nvSpPr>
        <p:spPr>
          <a:xfrm>
            <a:off x="46035790" y="70593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i="1" dirty="0" err="1">
                <a:hlinkClick r:id="rId4" tooltip="Gurukul"/>
              </a:rPr>
              <a:t>Гурукул</a:t>
            </a:r>
            <a:r>
              <a:rPr lang="ru-RU" sz="1400" dirty="0"/>
              <a:t> ( </a:t>
            </a:r>
            <a:r>
              <a:rPr lang="ru-RU" sz="1400" dirty="0">
                <a:hlinkClick r:id="rId5" tooltip="веды"/>
              </a:rPr>
              <a:t>ведические</a:t>
            </a:r>
            <a:r>
              <a:rPr lang="ru-RU" sz="1400" dirty="0"/>
              <a:t> школы</a:t>
            </a:r>
            <a:r>
              <a:rPr lang="ru-RU" sz="1400" dirty="0" smtClean="0"/>
              <a:t>), в котором подчеркивались ведические ценности, культура,</a:t>
            </a:r>
            <a:r>
              <a:rPr lang="ru-RU" sz="1400" dirty="0"/>
              <a:t> </a:t>
            </a:r>
            <a:r>
              <a:rPr lang="ru-RU" sz="1400" i="1" dirty="0" err="1">
                <a:hlinkClick r:id="rId6" tooltip="Satya"/>
              </a:rPr>
              <a:t>сатья</a:t>
            </a:r>
            <a:r>
              <a:rPr lang="ru-RU" sz="1400" dirty="0"/>
              <a:t> (добродетель) и </a:t>
            </a:r>
            <a:r>
              <a:rPr lang="ru-RU" sz="1400" i="1" dirty="0" err="1">
                <a:hlinkClick r:id="rId7" tooltip="Санатана Дхарма"/>
              </a:rPr>
              <a:t>санатана</a:t>
            </a:r>
            <a:r>
              <a:rPr lang="ru-RU" sz="1400" i="1" dirty="0">
                <a:hlinkClick r:id="rId7" tooltip="Санатана Дхарма"/>
              </a:rPr>
              <a:t>-дхарма</a:t>
            </a:r>
            <a:r>
              <a:rPr lang="ru-RU" sz="1400" dirty="0"/>
              <a:t> (сущность жизни). О</a:t>
            </a:r>
            <a:r>
              <a:rPr lang="ru-RU" sz="1400" dirty="0" smtClean="0"/>
              <a:t>тдельное </a:t>
            </a:r>
            <a:r>
              <a:rPr lang="ru-RU" sz="1400" dirty="0"/>
              <a:t>образование мальчикам и девочкам на основе древних ведических принципов. Система ведической школы также должна была освободить индийцев от </a:t>
            </a:r>
            <a:r>
              <a:rPr lang="ru-RU" sz="1400" dirty="0">
                <a:hlinkClick r:id="rId8" tooltip="Британский радж"/>
              </a:rPr>
              <a:t>британского</a:t>
            </a:r>
            <a:r>
              <a:rPr lang="ru-RU" sz="1400" dirty="0"/>
              <a:t> образования.</a:t>
            </a:r>
            <a:endParaRPr lang="ru-RU" sz="1400" dirty="0" smtClean="0"/>
          </a:p>
        </p:txBody>
      </p:sp>
      <p:sp>
        <p:nvSpPr>
          <p:cNvPr id="27" name="Прямоугольник 26"/>
          <p:cNvSpPr/>
          <p:nvPr/>
        </p:nvSpPr>
        <p:spPr>
          <a:xfrm>
            <a:off x="43193813" y="8715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Женское образование</a:t>
            </a:r>
            <a:endParaRPr lang="ru-RU" sz="1400" dirty="0"/>
          </a:p>
        </p:txBody>
      </p:sp>
      <p:cxnSp>
        <p:nvCxnSpPr>
          <p:cNvPr id="28" name="Соединительная линия уступом 27"/>
          <p:cNvCxnSpPr>
            <a:stCxn id="26" idx="2"/>
            <a:endCxn id="27" idx="0"/>
          </p:cNvCxnSpPr>
          <p:nvPr/>
        </p:nvCxnSpPr>
        <p:spPr>
          <a:xfrm rot="5400000">
            <a:off x="45384531" y="7006551"/>
            <a:ext cx="576461" cy="28419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20" idx="2"/>
            <a:endCxn id="21" idx="0"/>
          </p:cNvCxnSpPr>
          <p:nvPr/>
        </p:nvCxnSpPr>
        <p:spPr>
          <a:xfrm rot="5400000">
            <a:off x="39593151" y="6141808"/>
            <a:ext cx="664594" cy="116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20" idx="2"/>
            <a:endCxn id="24" idx="0"/>
          </p:cNvCxnSpPr>
          <p:nvPr/>
        </p:nvCxnSpPr>
        <p:spPr>
          <a:xfrm rot="16200000" flipH="1">
            <a:off x="42052047" y="4851521"/>
            <a:ext cx="657430" cy="37420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4" idx="2"/>
            <a:endCxn id="27" idx="0"/>
          </p:cNvCxnSpPr>
          <p:nvPr/>
        </p:nvCxnSpPr>
        <p:spPr>
          <a:xfrm>
            <a:off x="44251772" y="8131246"/>
            <a:ext cx="0" cy="584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21" idx="2"/>
            <a:endCxn id="22" idx="0"/>
          </p:cNvCxnSpPr>
          <p:nvPr/>
        </p:nvCxnSpPr>
        <p:spPr>
          <a:xfrm rot="5400000">
            <a:off x="37970304" y="7345830"/>
            <a:ext cx="578259" cy="21634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21" idx="2"/>
            <a:endCxn id="23" idx="0"/>
          </p:cNvCxnSpPr>
          <p:nvPr/>
        </p:nvCxnSpPr>
        <p:spPr>
          <a:xfrm rot="16200000" flipH="1">
            <a:off x="40117837" y="7361715"/>
            <a:ext cx="577360" cy="21307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25" idx="2"/>
            <a:endCxn id="26" idx="0"/>
          </p:cNvCxnSpPr>
          <p:nvPr/>
        </p:nvCxnSpPr>
        <p:spPr>
          <a:xfrm rot="5400000">
            <a:off x="48113735" y="5373830"/>
            <a:ext cx="665493" cy="2705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8" idx="2"/>
            <a:endCxn id="16" idx="0"/>
          </p:cNvCxnSpPr>
          <p:nvPr/>
        </p:nvCxnSpPr>
        <p:spPr>
          <a:xfrm rot="5400000">
            <a:off x="37431237" y="2220287"/>
            <a:ext cx="630049" cy="5536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8" idx="2"/>
            <a:endCxn id="25" idx="0"/>
          </p:cNvCxnSpPr>
          <p:nvPr/>
        </p:nvCxnSpPr>
        <p:spPr>
          <a:xfrm rot="16200000" flipH="1">
            <a:off x="44836889" y="351492"/>
            <a:ext cx="640124" cy="92845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8" idx="2"/>
            <a:endCxn id="20" idx="0"/>
          </p:cNvCxnSpPr>
          <p:nvPr/>
        </p:nvCxnSpPr>
        <p:spPr>
          <a:xfrm flipH="1">
            <a:off x="40509753" y="4673692"/>
            <a:ext cx="4937" cy="6401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8741255" y="70593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Шраддхананд</a:t>
            </a:r>
            <a:r>
              <a:rPr lang="ru-RU" sz="1400" dirty="0"/>
              <a:t> возглавил движение </a:t>
            </a:r>
            <a:r>
              <a:rPr lang="ru-RU" sz="1400" dirty="0" err="1">
                <a:hlinkClick r:id="rId9" tooltip="шуддхи"/>
              </a:rPr>
              <a:t>шуддхи</a:t>
            </a:r>
            <a:r>
              <a:rPr lang="ru-RU" sz="1400" dirty="0"/>
              <a:t> , целью которого было вернуть индуистов, которые обратились в другие религии, обратно в индуизм</a:t>
            </a:r>
            <a:endParaRPr lang="ru-RU" sz="1400" dirty="0" smtClean="0"/>
          </a:p>
        </p:txBody>
      </p:sp>
      <p:cxnSp>
        <p:nvCxnSpPr>
          <p:cNvPr id="60" name="Прямая со стрелкой 59"/>
          <p:cNvCxnSpPr>
            <a:stCxn id="25" idx="2"/>
          </p:cNvCxnSpPr>
          <p:nvPr/>
        </p:nvCxnSpPr>
        <p:spPr>
          <a:xfrm>
            <a:off x="49799213" y="6393816"/>
            <a:ext cx="0" cy="598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17" idx="2"/>
            <a:endCxn id="18" idx="0"/>
          </p:cNvCxnSpPr>
          <p:nvPr/>
        </p:nvCxnSpPr>
        <p:spPr>
          <a:xfrm rot="16200000" flipH="1">
            <a:off x="31914596" y="-5006402"/>
            <a:ext cx="1071316" cy="16128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17" idx="2"/>
            <a:endCxn id="9" idx="0"/>
          </p:cNvCxnSpPr>
          <p:nvPr/>
        </p:nvCxnSpPr>
        <p:spPr>
          <a:xfrm rot="5400000">
            <a:off x="16564693" y="-4227436"/>
            <a:ext cx="1071315" cy="14570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3300080" y="69925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Демократический путь (</a:t>
            </a:r>
            <a:r>
              <a:rPr lang="ru-RU" sz="1400" dirty="0" err="1" smtClean="0"/>
              <a:t>Дем-соц</a:t>
            </a:r>
            <a:r>
              <a:rPr lang="ru-RU" sz="1400" dirty="0" smtClean="0"/>
              <a:t> с Неру, исторический)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13364678" y="69999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Блок вперёд всей Индией!(</a:t>
            </a:r>
            <a:r>
              <a:rPr lang="ru-RU" sz="1400" b="1" dirty="0" err="1"/>
              <a:t>Субхас</a:t>
            </a:r>
            <a:r>
              <a:rPr lang="ru-RU" sz="1400" b="1" dirty="0"/>
              <a:t> </a:t>
            </a:r>
            <a:r>
              <a:rPr lang="ru-RU" sz="1400" b="1" dirty="0" err="1"/>
              <a:t>Чандра</a:t>
            </a:r>
            <a:r>
              <a:rPr lang="ru-RU" sz="1400" b="1" dirty="0"/>
              <a:t> </a:t>
            </a:r>
            <a:r>
              <a:rPr lang="ru-RU" sz="1400" b="1" dirty="0" err="1" smtClean="0"/>
              <a:t>Бозе</a:t>
            </a:r>
            <a:r>
              <a:rPr lang="ru-RU" sz="1400" dirty="0"/>
              <a:t>)</a:t>
            </a:r>
            <a:endParaRPr lang="ru-RU" sz="1400" b="1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16237320" y="871666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газеты «</a:t>
            </a:r>
            <a:r>
              <a:rPr lang="en-US" sz="1400" i="1" dirty="0"/>
              <a:t>Forward </a:t>
            </a:r>
            <a:r>
              <a:rPr lang="en-US" sz="1400" i="1" dirty="0" smtClean="0"/>
              <a:t>Bloc</a:t>
            </a:r>
            <a:r>
              <a:rPr lang="ru-RU" sz="1400" i="1" dirty="0" smtClean="0"/>
              <a:t>»</a:t>
            </a:r>
            <a:endParaRPr lang="ru-RU" sz="1400" dirty="0" smtClean="0"/>
          </a:p>
        </p:txBody>
      </p:sp>
      <p:sp>
        <p:nvSpPr>
          <p:cNvPr id="74" name="Прямоугольник 73"/>
          <p:cNvSpPr/>
          <p:nvPr/>
        </p:nvSpPr>
        <p:spPr>
          <a:xfrm>
            <a:off x="13364678" y="87191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Резолюция «Вся власть Индийскому народу» </a:t>
            </a:r>
            <a:r>
              <a:rPr lang="ru-RU" sz="1400" dirty="0"/>
              <a:t>призывающую к активным действиям в борьбе против британского колониального правления.</a:t>
            </a:r>
            <a:endParaRPr lang="ru-RU" sz="1400" dirty="0" smtClean="0"/>
          </a:p>
        </p:txBody>
      </p:sp>
      <p:sp>
        <p:nvSpPr>
          <p:cNvPr id="75" name="Прямоугольник 74"/>
          <p:cNvSpPr/>
          <p:nvPr/>
        </p:nvSpPr>
        <p:spPr>
          <a:xfrm>
            <a:off x="10566059" y="10412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Всеиндийская молодёжная лига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13364678" y="10412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методы партии </a:t>
            </a:r>
            <a:r>
              <a:rPr lang="ru-RU" sz="1400" dirty="0"/>
              <a:t>«</a:t>
            </a:r>
            <a:r>
              <a:rPr lang="ru-RU" sz="1400" dirty="0" err="1"/>
              <a:t>Джугантар</a:t>
            </a:r>
            <a:r>
              <a:rPr lang="ru-RU" sz="1400" dirty="0" smtClean="0"/>
              <a:t>» (</a:t>
            </a:r>
            <a:r>
              <a:rPr lang="en-US" sz="1400" dirty="0" err="1"/>
              <a:t>Jugantar</a:t>
            </a:r>
            <a:r>
              <a:rPr lang="ru-RU" sz="1400" dirty="0" smtClean="0"/>
              <a:t>)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10566059" y="87191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Рабочая ассамблея партии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10566059" y="121803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Мировая революция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16237320" y="121803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Сталинское влияние</a:t>
            </a:r>
          </a:p>
        </p:txBody>
      </p:sp>
      <p:cxnSp>
        <p:nvCxnSpPr>
          <p:cNvPr id="80" name="Соединительная линия уступом 79"/>
          <p:cNvCxnSpPr>
            <a:stCxn id="12" idx="2"/>
            <a:endCxn id="69" idx="0"/>
          </p:cNvCxnSpPr>
          <p:nvPr/>
        </p:nvCxnSpPr>
        <p:spPr>
          <a:xfrm rot="5400000">
            <a:off x="6805815" y="3983466"/>
            <a:ext cx="561290" cy="54568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12" idx="2"/>
            <a:endCxn id="70" idx="0"/>
          </p:cNvCxnSpPr>
          <p:nvPr/>
        </p:nvCxnSpPr>
        <p:spPr>
          <a:xfrm rot="16200000" flipH="1">
            <a:off x="11834412" y="4411708"/>
            <a:ext cx="568693" cy="46077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ная линия уступом 85"/>
          <p:cNvCxnSpPr>
            <a:stCxn id="70" idx="2"/>
            <a:endCxn id="73" idx="0"/>
          </p:cNvCxnSpPr>
          <p:nvPr/>
        </p:nvCxnSpPr>
        <p:spPr>
          <a:xfrm rot="16200000" flipH="1">
            <a:off x="15540591" y="6961980"/>
            <a:ext cx="636735" cy="28726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70" idx="2"/>
            <a:endCxn id="77" idx="0"/>
          </p:cNvCxnSpPr>
          <p:nvPr/>
        </p:nvCxnSpPr>
        <p:spPr>
          <a:xfrm rot="5400000">
            <a:off x="12703713" y="7000240"/>
            <a:ext cx="639230" cy="27986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76" idx="2"/>
            <a:endCxn id="79" idx="0"/>
          </p:cNvCxnSpPr>
          <p:nvPr/>
        </p:nvCxnSpPr>
        <p:spPr>
          <a:xfrm rot="16200000" flipH="1">
            <a:off x="15515236" y="10400262"/>
            <a:ext cx="687444" cy="28726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76" idx="2"/>
            <a:endCxn id="78" idx="0"/>
          </p:cNvCxnSpPr>
          <p:nvPr/>
        </p:nvCxnSpPr>
        <p:spPr>
          <a:xfrm rot="5400000">
            <a:off x="12679606" y="10437274"/>
            <a:ext cx="687444" cy="27986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74" idx="2"/>
            <a:endCxn id="76" idx="0"/>
          </p:cNvCxnSpPr>
          <p:nvPr/>
        </p:nvCxnSpPr>
        <p:spPr>
          <a:xfrm>
            <a:off x="14422637" y="9799164"/>
            <a:ext cx="0" cy="613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77" idx="2"/>
            <a:endCxn id="75" idx="0"/>
          </p:cNvCxnSpPr>
          <p:nvPr/>
        </p:nvCxnSpPr>
        <p:spPr>
          <a:xfrm>
            <a:off x="11624018" y="9799164"/>
            <a:ext cx="0" cy="613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5827191" y="86810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Торговое эмбарго фашистским режимам</a:t>
            </a:r>
          </a:p>
        </p:txBody>
      </p:sp>
      <p:cxnSp>
        <p:nvCxnSpPr>
          <p:cNvPr id="58" name="Прямая со стрелкой 57"/>
          <p:cNvCxnSpPr>
            <a:stCxn id="70" idx="2"/>
            <a:endCxn id="74" idx="0"/>
          </p:cNvCxnSpPr>
          <p:nvPr/>
        </p:nvCxnSpPr>
        <p:spPr>
          <a:xfrm>
            <a:off x="14422637" y="8079934"/>
            <a:ext cx="0" cy="6392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9" idx="2"/>
            <a:endCxn id="12" idx="0"/>
          </p:cNvCxnSpPr>
          <p:nvPr/>
        </p:nvCxnSpPr>
        <p:spPr>
          <a:xfrm>
            <a:off x="9814880" y="4673691"/>
            <a:ext cx="0" cy="677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407460" y="52940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Танковые заводы (2 завода +100% танкам)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44046" y="4472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металлургических заводов (+ к стали)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407460" y="20363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заводы по производству боеприпасов (2 завода)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407460" y="36313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Оружейные заводы (3 завода +100%  пехотному снаряжению)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32517" y="20363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Фабрики химической промышленности (2 фабрики)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644046" y="20363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Наращивание пищевой промышленности (серия решений против голода, 1943 голодала треть страны)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644046" y="36313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Борьба с коррупцией и спекуляцией в торговле</a:t>
            </a:r>
          </a:p>
        </p:txBody>
      </p:sp>
    </p:spTree>
    <p:extLst>
      <p:ext uri="{BB962C8B-B14F-4D97-AF65-F5344CB8AC3E}">
        <p14:creationId xmlns:p14="http://schemas.microsoft.com/office/powerpoint/2010/main" val="3124599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25010</TotalTime>
  <Words>230</Words>
  <Application>Microsoft Office PowerPoint</Application>
  <PresentationFormat>Произвольный</PresentationFormat>
  <Paragraphs>41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1348</cp:revision>
  <dcterms:created xsi:type="dcterms:W3CDTF">2018-10-23T08:09:21Z</dcterms:created>
  <dcterms:modified xsi:type="dcterms:W3CDTF">2019-10-17T08:31:42Z</dcterms:modified>
</cp:coreProperties>
</file>