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70" d="100"/>
          <a:sy n="70" d="100"/>
        </p:scale>
        <p:origin x="12096" y="-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J._Thivy&amp;xid=17259,15700022,15700186,15700191,15700256,15700259,15700262,15700265,15700271&amp;usg=ALkJrhjzLs_JldG3aYVMAglBrzUI6utIW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793286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Город колония </a:t>
            </a:r>
            <a:r>
              <a:rPr lang="ru-RU" sz="1400" b="1" dirty="0" err="1"/>
              <a:t>Чанданнагар</a:t>
            </a:r>
            <a:r>
              <a:rPr lang="ru-RU" sz="1400" dirty="0" smtClean="0"/>
              <a:t>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237624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 err="1"/>
              <a:t>Заминда́р</a:t>
            </a:r>
            <a:r>
              <a:rPr lang="ru-RU" sz="1400" dirty="0"/>
              <a:t> (от перс. </a:t>
            </a:r>
            <a:r>
              <a:rPr lang="ru-RU" sz="1400" dirty="0" err="1"/>
              <a:t>земиндер</a:t>
            </a:r>
            <a:r>
              <a:rPr lang="ru-RU" sz="1400" dirty="0"/>
              <a:t> — «землевладелец») — в государствах средневековой Индии в широком значении слова — феодальный наследственный держатель земли.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0707691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Языковая проблема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3189097" y="241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Проблема каст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5546694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Субсидии западному Пакистану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0615479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Министр </a:t>
            </a:r>
            <a:r>
              <a:rPr lang="ru-RU" sz="1400" dirty="0">
                <a:hlinkClick r:id="rId3" tooltip="Дж. Тиви"/>
              </a:rPr>
              <a:t>Дж. </a:t>
            </a:r>
            <a:r>
              <a:rPr lang="ru-RU" sz="1400" dirty="0" err="1">
                <a:hlinkClick r:id="rId3" tooltip="Дж. Тиви"/>
              </a:rPr>
              <a:t>Тиви</a:t>
            </a:r>
            <a:endParaRPr lang="ru-RU" sz="1400" dirty="0" smtClean="0"/>
          </a:p>
        </p:txBody>
      </p:sp>
      <p:sp>
        <p:nvSpPr>
          <p:cNvPr id="218" name="Прямоугольник 217"/>
          <p:cNvSpPr/>
          <p:nvPr/>
        </p:nvSpPr>
        <p:spPr>
          <a:xfrm>
            <a:off x="194273" y="19430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Демлидер</a:t>
            </a:r>
            <a:r>
              <a:rPr lang="ru-RU" sz="1400" dirty="0" smtClean="0"/>
              <a:t> </a:t>
            </a:r>
            <a:r>
              <a:rPr lang="en-US" sz="1400" dirty="0"/>
              <a:t>Abdul Hamid Khan </a:t>
            </a:r>
            <a:r>
              <a:rPr lang="en-US" sz="1400" dirty="0" err="1"/>
              <a:t>Bhashani</a:t>
            </a:r>
            <a:endParaRPr lang="ru-RU" sz="1400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2542661" y="100109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Предложить неприкасаемым принять </a:t>
            </a:r>
            <a:r>
              <a:rPr lang="ru-RU" sz="1400" dirty="0" smtClean="0"/>
              <a:t>Буддизм (Религиозная разобщённость увеличится, доступно только если движение против неприкасаемости провалилось</a:t>
            </a:r>
            <a:endParaRPr lang="ru-RU" sz="14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3801094" y="131524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«Будда и его </a:t>
            </a:r>
            <a:r>
              <a:rPr lang="ru-RU" sz="1400" dirty="0" err="1" smtClean="0"/>
              <a:t>Дхамма</a:t>
            </a:r>
            <a:r>
              <a:rPr lang="ru-RU" sz="1400" dirty="0" smtClean="0"/>
              <a:t>»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2531852" y="114601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Наваяна</a:t>
            </a:r>
            <a:r>
              <a:rPr lang="ru-RU" sz="1400" dirty="0" smtClean="0"/>
              <a:t> (</a:t>
            </a:r>
            <a:r>
              <a:rPr lang="ru-RU" sz="1400" dirty="0" err="1" smtClean="0"/>
              <a:t>Необуддизм</a:t>
            </a:r>
            <a:r>
              <a:rPr lang="ru-RU" sz="1400" dirty="0" smtClean="0"/>
              <a:t>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360419" y="148470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буддизма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346771" y="131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буддистов к политике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830664" y="148743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буддистов к радикальным действиям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672879" y="165007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буддизм и </a:t>
            </a:r>
            <a:r>
              <a:rPr lang="ru-RU" sz="1400" dirty="0" err="1" smtClean="0"/>
              <a:t>языг</a:t>
            </a:r>
            <a:r>
              <a:rPr lang="ru-RU" sz="1400" dirty="0" smtClean="0"/>
              <a:t> бенгали государственными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1364420" y="10867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Справедливости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438004" y="10862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храмов для всех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438004" y="123980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начальном образовании (</a:t>
            </a:r>
            <a:r>
              <a:rPr lang="ru-RU" sz="1400" i="1" dirty="0"/>
              <a:t> в соответствии</a:t>
            </a:r>
            <a:r>
              <a:rPr lang="ru-RU" sz="1400" dirty="0"/>
              <a:t> с которым Шри </a:t>
            </a:r>
            <a:r>
              <a:rPr lang="ru-RU" sz="1400" dirty="0" err="1"/>
              <a:t>Читира</a:t>
            </a:r>
            <a:r>
              <a:rPr lang="ru-RU" sz="1400" dirty="0"/>
              <a:t> </a:t>
            </a:r>
            <a:r>
              <a:rPr lang="ru-RU" sz="1400" dirty="0" err="1"/>
              <a:t>Тирунал</a:t>
            </a:r>
            <a:r>
              <a:rPr lang="ru-RU" sz="1400" dirty="0"/>
              <a:t> ввел бесплатное, всеобщее и обязательное образование независимо от касты, пола и т. Д</a:t>
            </a:r>
            <a:r>
              <a:rPr lang="ru-RU" sz="1400" dirty="0" smtClean="0"/>
              <a:t>. так же запрещает обучение в религиозных целях</a:t>
            </a:r>
          </a:p>
        </p:txBody>
      </p:sp>
      <p:cxnSp>
        <p:nvCxnSpPr>
          <p:cNvPr id="25" name="Прямая со стрелкой 24"/>
          <p:cNvCxnSpPr>
            <a:endCxn id="24" idx="0"/>
          </p:cNvCxnSpPr>
          <p:nvPr/>
        </p:nvCxnSpPr>
        <p:spPr>
          <a:xfrm>
            <a:off x="7495963" y="11947088"/>
            <a:ext cx="0" cy="4509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3987065" y="10867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облегчении бремени задолженности сельского </a:t>
            </a:r>
            <a:r>
              <a:rPr lang="ru-RU" sz="1400" dirty="0" smtClean="0"/>
              <a:t>хозяйства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1364420" y="9274935"/>
            <a:ext cx="2115918" cy="1080000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Президентство Мадраса</a:t>
            </a:r>
          </a:p>
        </p:txBody>
      </p:sp>
      <p:cxnSp>
        <p:nvCxnSpPr>
          <p:cNvPr id="28" name="Соединительная линия уступом 27"/>
          <p:cNvCxnSpPr>
            <a:stCxn id="27" idx="2"/>
            <a:endCxn id="23" idx="0"/>
          </p:cNvCxnSpPr>
          <p:nvPr/>
        </p:nvCxnSpPr>
        <p:spPr>
          <a:xfrm rot="5400000">
            <a:off x="9705236" y="8145662"/>
            <a:ext cx="507870" cy="49264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932844" y="108600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</a:t>
            </a:r>
            <a:r>
              <a:rPr lang="ru-RU" sz="1400" dirty="0" err="1" smtClean="0"/>
              <a:t>Девадаси</a:t>
            </a:r>
            <a:r>
              <a:rPr lang="ru-RU" sz="1400" dirty="0" smtClean="0"/>
              <a:t> (</a:t>
            </a:r>
            <a:r>
              <a:rPr lang="ru-RU" sz="1400" b="1" dirty="0" err="1"/>
              <a:t>девадаси</a:t>
            </a:r>
            <a:r>
              <a:rPr lang="ru-RU" sz="1400" dirty="0"/>
              <a:t> - это девушка, «посвященная» поклонению и служению божеству или храму до конца своей жизни. Посвящение происходит в церемонии </a:t>
            </a:r>
            <a:r>
              <a:rPr lang="ru-RU" sz="1400" dirty="0" err="1"/>
              <a:t>Pottukattu</a:t>
            </a:r>
            <a:r>
              <a:rPr lang="ru-RU" sz="1400" dirty="0"/>
              <a:t>, которая в некотором роде похожа на брак.</a:t>
            </a:r>
            <a:r>
              <a:rPr lang="ru-RU" sz="1400" dirty="0" smtClean="0"/>
              <a:t>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8928508" y="123753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права женщин</a:t>
            </a:r>
          </a:p>
        </p:txBody>
      </p:sp>
      <p:cxnSp>
        <p:nvCxnSpPr>
          <p:cNvPr id="37" name="Прямая со стрелкой 36"/>
          <p:cNvCxnSpPr>
            <a:stCxn id="29" idx="2"/>
            <a:endCxn id="34" idx="0"/>
          </p:cNvCxnSpPr>
          <p:nvPr/>
        </p:nvCxnSpPr>
        <p:spPr>
          <a:xfrm flipH="1">
            <a:off x="9986467" y="11940082"/>
            <a:ext cx="4336" cy="4352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29" idx="2"/>
            <a:endCxn id="24" idx="0"/>
          </p:cNvCxnSpPr>
          <p:nvPr/>
        </p:nvCxnSpPr>
        <p:spPr>
          <a:xfrm rot="5400000">
            <a:off x="8514422" y="10921623"/>
            <a:ext cx="457923" cy="24948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7" idx="2"/>
            <a:endCxn id="29" idx="0"/>
          </p:cNvCxnSpPr>
          <p:nvPr/>
        </p:nvCxnSpPr>
        <p:spPr>
          <a:xfrm rot="5400000">
            <a:off x="10954018" y="9391720"/>
            <a:ext cx="505147" cy="24315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11364421" y="123832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поддержку премьер-министра </a:t>
            </a:r>
            <a:r>
              <a:rPr lang="ru-RU" sz="1400" dirty="0" err="1" smtClean="0"/>
              <a:t>Триванкора</a:t>
            </a:r>
            <a:r>
              <a:rPr lang="ru-RU" sz="1400" dirty="0" smtClean="0"/>
              <a:t> (</a:t>
            </a:r>
            <a:r>
              <a:rPr lang="ru-RU" sz="1400" b="1" dirty="0" err="1"/>
              <a:t>Айянкали</a:t>
            </a:r>
            <a:r>
              <a:rPr lang="ru-RU" sz="1400" dirty="0"/>
              <a:t> (также </a:t>
            </a:r>
            <a:r>
              <a:rPr lang="ru-RU" sz="1400" b="1" dirty="0" err="1"/>
              <a:t>Айян</a:t>
            </a:r>
            <a:r>
              <a:rPr lang="ru-RU" sz="1400" b="1" dirty="0"/>
              <a:t> </a:t>
            </a:r>
            <a:r>
              <a:rPr lang="ru-RU" sz="1400" b="1" dirty="0" smtClean="0"/>
              <a:t>Кали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1364421" y="138132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Американское административное устройство</a:t>
            </a:r>
            <a:endParaRPr lang="ru-RU" sz="1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2901495" y="153815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Торговля с Америкой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9899605" y="153815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Мирные переговоры с Союзом Индии</a:t>
            </a:r>
            <a:endParaRPr lang="ru-RU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9895268" y="169237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Индийская </a:t>
            </a:r>
            <a:r>
              <a:rPr lang="ru-RU" sz="1400" dirty="0" err="1"/>
              <a:t>К</a:t>
            </a:r>
            <a:r>
              <a:rPr lang="ru-RU" sz="1400" dirty="0" err="1" smtClean="0"/>
              <a:t>онфидерация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2901495" y="169237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Америкой</a:t>
            </a:r>
            <a:endParaRPr lang="ru-RU" sz="1400" dirty="0"/>
          </a:p>
        </p:txBody>
      </p:sp>
      <p:cxnSp>
        <p:nvCxnSpPr>
          <p:cNvPr id="46" name="Прямая со стрелкой 45"/>
          <p:cNvCxnSpPr>
            <a:stCxn id="27" idx="2"/>
            <a:endCxn id="22" idx="0"/>
          </p:cNvCxnSpPr>
          <p:nvPr/>
        </p:nvCxnSpPr>
        <p:spPr>
          <a:xfrm>
            <a:off x="12422379" y="10354935"/>
            <a:ext cx="0" cy="5121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2" idx="2"/>
            <a:endCxn id="40" idx="0"/>
          </p:cNvCxnSpPr>
          <p:nvPr/>
        </p:nvCxnSpPr>
        <p:spPr>
          <a:xfrm>
            <a:off x="12422379" y="11947088"/>
            <a:ext cx="1" cy="436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0" idx="2"/>
            <a:endCxn id="41" idx="0"/>
          </p:cNvCxnSpPr>
          <p:nvPr/>
        </p:nvCxnSpPr>
        <p:spPr>
          <a:xfrm>
            <a:off x="12422380" y="13463262"/>
            <a:ext cx="0" cy="350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3" idx="2"/>
            <a:endCxn id="44" idx="0"/>
          </p:cNvCxnSpPr>
          <p:nvPr/>
        </p:nvCxnSpPr>
        <p:spPr>
          <a:xfrm flipH="1">
            <a:off x="10953227" y="16461510"/>
            <a:ext cx="4337" cy="462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2" idx="2"/>
            <a:endCxn id="45" idx="0"/>
          </p:cNvCxnSpPr>
          <p:nvPr/>
        </p:nvCxnSpPr>
        <p:spPr>
          <a:xfrm>
            <a:off x="13959454" y="16461511"/>
            <a:ext cx="0" cy="4621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1" idx="2"/>
            <a:endCxn id="43" idx="0"/>
          </p:cNvCxnSpPr>
          <p:nvPr/>
        </p:nvCxnSpPr>
        <p:spPr>
          <a:xfrm rot="5400000">
            <a:off x="11445861" y="14404990"/>
            <a:ext cx="488223" cy="1464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34" idx="2"/>
            <a:endCxn id="41" idx="0"/>
          </p:cNvCxnSpPr>
          <p:nvPr/>
        </p:nvCxnSpPr>
        <p:spPr>
          <a:xfrm rot="16200000" flipH="1">
            <a:off x="11025452" y="12416358"/>
            <a:ext cx="357943" cy="24359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27" idx="2"/>
            <a:endCxn id="26" idx="0"/>
          </p:cNvCxnSpPr>
          <p:nvPr/>
        </p:nvCxnSpPr>
        <p:spPr>
          <a:xfrm rot="16200000" flipH="1">
            <a:off x="13477625" y="9299688"/>
            <a:ext cx="512153" cy="26226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41" idx="2"/>
            <a:endCxn id="42" idx="0"/>
          </p:cNvCxnSpPr>
          <p:nvPr/>
        </p:nvCxnSpPr>
        <p:spPr>
          <a:xfrm rot="16200000" flipH="1">
            <a:off x="12946805" y="14368862"/>
            <a:ext cx="488224" cy="1537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1364420" y="18414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интеграция буддистских соседей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1364422" y="1976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Всебуддистская</a:t>
            </a:r>
            <a:r>
              <a:rPr lang="ru-RU" sz="1400" dirty="0" smtClean="0"/>
              <a:t> </a:t>
            </a:r>
            <a:r>
              <a:rPr lang="ru-RU" sz="1400" dirty="0" err="1" smtClean="0"/>
              <a:t>конфидерация</a:t>
            </a:r>
            <a:endParaRPr lang="ru-RU" sz="1400" dirty="0"/>
          </a:p>
        </p:txBody>
      </p:sp>
      <p:cxnSp>
        <p:nvCxnSpPr>
          <p:cNvPr id="57" name="Соединительная линия уступом 56"/>
          <p:cNvCxnSpPr>
            <a:stCxn id="44" idx="2"/>
            <a:endCxn id="55" idx="0"/>
          </p:cNvCxnSpPr>
          <p:nvPr/>
        </p:nvCxnSpPr>
        <p:spPr>
          <a:xfrm rot="16200000" flipH="1">
            <a:off x="11482441" y="17474488"/>
            <a:ext cx="410725" cy="1469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45" idx="2"/>
            <a:endCxn id="55" idx="0"/>
          </p:cNvCxnSpPr>
          <p:nvPr/>
        </p:nvCxnSpPr>
        <p:spPr>
          <a:xfrm rot="5400000">
            <a:off x="12985555" y="17440528"/>
            <a:ext cx="410724" cy="15370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5" idx="2"/>
            <a:endCxn id="56" idx="0"/>
          </p:cNvCxnSpPr>
          <p:nvPr/>
        </p:nvCxnSpPr>
        <p:spPr>
          <a:xfrm>
            <a:off x="12422379" y="19494427"/>
            <a:ext cx="2" cy="2749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424999" y="21032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 наших руках!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9456349" y="3616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Земли для всех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3525960" y="36160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Дороги и водоёмы для всех!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6414556" y="3616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Образование для всех!</a:t>
            </a:r>
          </a:p>
        </p:txBody>
      </p:sp>
      <p:cxnSp>
        <p:nvCxnSpPr>
          <p:cNvPr id="90" name="Соединительная линия уступом 89"/>
          <p:cNvCxnSpPr>
            <a:stCxn id="86" idx="2"/>
            <a:endCxn id="87" idx="0"/>
          </p:cNvCxnSpPr>
          <p:nvPr/>
        </p:nvCxnSpPr>
        <p:spPr>
          <a:xfrm rot="16200000" flipH="1">
            <a:off x="8782231" y="1884018"/>
            <a:ext cx="432804" cy="3031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86" idx="2"/>
            <a:endCxn id="88" idx="0"/>
          </p:cNvCxnSpPr>
          <p:nvPr/>
        </p:nvCxnSpPr>
        <p:spPr>
          <a:xfrm rot="5400000">
            <a:off x="5817036" y="1950175"/>
            <a:ext cx="432807" cy="289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6" idx="2"/>
            <a:endCxn id="89" idx="0"/>
          </p:cNvCxnSpPr>
          <p:nvPr/>
        </p:nvCxnSpPr>
        <p:spPr>
          <a:xfrm flipH="1">
            <a:off x="7472515" y="3183291"/>
            <a:ext cx="10443" cy="432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6425000" y="52039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Варн!(кастовой системы)</a:t>
            </a:r>
          </a:p>
        </p:txBody>
      </p:sp>
      <p:cxnSp>
        <p:nvCxnSpPr>
          <p:cNvPr id="94" name="Прямая со стрелкой 93"/>
          <p:cNvCxnSpPr>
            <a:stCxn id="89" idx="2"/>
            <a:endCxn id="93" idx="0"/>
          </p:cNvCxnSpPr>
          <p:nvPr/>
        </p:nvCxnSpPr>
        <p:spPr>
          <a:xfrm>
            <a:off x="7472515" y="4696095"/>
            <a:ext cx="10444" cy="507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9459818" y="67165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Неприкасаемым служить  в армии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6425000" y="67165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священные тексты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6425000" y="81544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Выбрать буддизм как альтернативу</a:t>
            </a:r>
          </a:p>
        </p:txBody>
      </p:sp>
      <p:cxnSp>
        <p:nvCxnSpPr>
          <p:cNvPr id="98" name="Прямая со стрелкой 97"/>
          <p:cNvCxnSpPr>
            <a:stCxn id="93" idx="2"/>
            <a:endCxn id="96" idx="0"/>
          </p:cNvCxnSpPr>
          <p:nvPr/>
        </p:nvCxnSpPr>
        <p:spPr>
          <a:xfrm>
            <a:off x="7482959" y="6283965"/>
            <a:ext cx="0" cy="432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6" idx="2"/>
            <a:endCxn id="97" idx="0"/>
          </p:cNvCxnSpPr>
          <p:nvPr/>
        </p:nvCxnSpPr>
        <p:spPr>
          <a:xfrm>
            <a:off x="7482959" y="7796504"/>
            <a:ext cx="0" cy="357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93" idx="2"/>
            <a:endCxn id="95" idx="0"/>
          </p:cNvCxnSpPr>
          <p:nvPr/>
        </p:nvCxnSpPr>
        <p:spPr>
          <a:xfrm rot="16200000" flipH="1">
            <a:off x="8784099" y="4982825"/>
            <a:ext cx="432539" cy="30348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88" idx="2"/>
            <a:endCxn id="93" idx="0"/>
          </p:cNvCxnSpPr>
          <p:nvPr/>
        </p:nvCxnSpPr>
        <p:spPr>
          <a:xfrm rot="16200000" flipH="1">
            <a:off x="5779506" y="3500511"/>
            <a:ext cx="507867" cy="2899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87" idx="2"/>
            <a:endCxn id="93" idx="0"/>
          </p:cNvCxnSpPr>
          <p:nvPr/>
        </p:nvCxnSpPr>
        <p:spPr>
          <a:xfrm rot="5400000">
            <a:off x="8744699" y="3434356"/>
            <a:ext cx="507870" cy="30313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27481" y="198575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Непал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5297540" y="179627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учения  буддистов </a:t>
            </a:r>
            <a:r>
              <a:rPr lang="ru-RU" sz="1400" dirty="0" err="1" smtClean="0"/>
              <a:t>Тамилнаду</a:t>
            </a:r>
            <a:r>
              <a:rPr lang="ru-RU" sz="1400" dirty="0" smtClean="0"/>
              <a:t> </a:t>
            </a:r>
            <a:r>
              <a:rPr lang="ru-RU" sz="1400" dirty="0" err="1" smtClean="0"/>
              <a:t>еретичными</a:t>
            </a:r>
            <a:endParaRPr lang="ru-RU" sz="1400" dirty="0" smtClean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02460" y="180037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Буддистский альянс (Союз с </a:t>
            </a:r>
            <a:r>
              <a:rPr lang="ru-RU" sz="1400" dirty="0" err="1" smtClean="0"/>
              <a:t>Тамилнаду</a:t>
            </a:r>
            <a:r>
              <a:rPr lang="ru-RU" sz="1400" dirty="0" smtClean="0"/>
              <a:t>)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343404" y="213474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Цейлон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5381702" y="19862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учения  буддистов Непала </a:t>
            </a:r>
            <a:r>
              <a:rPr lang="ru-RU" sz="1400" dirty="0" err="1" smtClean="0"/>
              <a:t>еретичными</a:t>
            </a:r>
            <a:endParaRPr lang="ru-RU" sz="1400" dirty="0" smtClean="0"/>
          </a:p>
        </p:txBody>
      </p:sp>
      <p:sp>
        <p:nvSpPr>
          <p:cNvPr id="108" name="Прямоугольник 107"/>
          <p:cNvSpPr/>
          <p:nvPr/>
        </p:nvSpPr>
        <p:spPr>
          <a:xfrm>
            <a:off x="5395349" y="212814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учения  буддистов Цейлона </a:t>
            </a:r>
            <a:r>
              <a:rPr lang="ru-RU" sz="1400" dirty="0" err="1" smtClean="0"/>
              <a:t>еретичными</a:t>
            </a:r>
            <a:endParaRPr lang="ru-RU" sz="1400" dirty="0" smtClean="0"/>
          </a:p>
        </p:txBody>
      </p:sp>
      <p:sp>
        <p:nvSpPr>
          <p:cNvPr id="109" name="Прямоугольник 108"/>
          <p:cNvSpPr/>
          <p:nvPr/>
        </p:nvSpPr>
        <p:spPr>
          <a:xfrm>
            <a:off x="479880" y="229305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Тибет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5313463" y="229328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учения  буддистов Тибета </a:t>
            </a:r>
            <a:r>
              <a:rPr lang="ru-RU" sz="1400" dirty="0" err="1" smtClean="0"/>
              <a:t>еретичными</a:t>
            </a:r>
            <a:endParaRPr lang="ru-RU" sz="1400" dirty="0" smtClean="0"/>
          </a:p>
        </p:txBody>
      </p:sp>
      <p:sp>
        <p:nvSpPr>
          <p:cNvPr id="111" name="Прямоугольник 110"/>
          <p:cNvSpPr/>
          <p:nvPr/>
        </p:nvSpPr>
        <p:spPr>
          <a:xfrm>
            <a:off x="2786355" y="189044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за Пакистанское господство</a:t>
            </a:r>
          </a:p>
        </p:txBody>
      </p:sp>
      <p:sp>
        <p:nvSpPr>
          <p:cNvPr id="112" name="Прямоугольник 111"/>
          <p:cNvSpPr/>
          <p:nvPr/>
        </p:nvSpPr>
        <p:spPr>
          <a:xfrm>
            <a:off x="2802276" y="207218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за Пакистанское господство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22528769" y="4974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Хлопчатая промышленность Мадраса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22528769" y="6470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Мадрасской фондовой биржи</a:t>
            </a:r>
            <a:endParaRPr lang="ru-RU" sz="1400" dirty="0" smtClean="0"/>
          </a:p>
        </p:txBody>
      </p:sp>
      <p:cxnSp>
        <p:nvCxnSpPr>
          <p:cNvPr id="81" name="Прямая со стрелкой 80"/>
          <p:cNvCxnSpPr>
            <a:stCxn id="79" idx="2"/>
            <a:endCxn id="80" idx="0"/>
          </p:cNvCxnSpPr>
          <p:nvPr/>
        </p:nvCxnSpPr>
        <p:spPr>
          <a:xfrm>
            <a:off x="23586728" y="6054607"/>
            <a:ext cx="0" cy="415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36138082" y="33621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Мадрасский полк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36138082" y="49952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Мадрасский инженерно-сапёрный полк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38624248" y="33621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ООО "Мадрас Автомобили"</a:t>
            </a:r>
            <a:endParaRPr lang="ru-RU" sz="1400" dirty="0" smtClean="0"/>
          </a:p>
        </p:txBody>
      </p:sp>
      <p:sp>
        <p:nvSpPr>
          <p:cNvPr id="85" name="Прямоугольник 84"/>
          <p:cNvSpPr/>
          <p:nvPr/>
        </p:nvSpPr>
        <p:spPr>
          <a:xfrm>
            <a:off x="39818686" y="4974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Мадрасский технологический институт , который ввел такие курсы, как авиационная и автомобильная инженерия,</a:t>
            </a:r>
            <a:endParaRPr lang="ru-RU" sz="1400" dirty="0" smtClean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8624249" y="64852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бронетехники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41007735" y="64852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ВС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46033482" y="49952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Верфи </a:t>
            </a:r>
            <a:r>
              <a:rPr lang="ru-RU" sz="1400" dirty="0" smtClean="0"/>
              <a:t>Мадраса</a:t>
            </a:r>
            <a:endParaRPr lang="ru-RU" sz="14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36138082" y="6423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адиотелефонная служба между </a:t>
            </a:r>
            <a:r>
              <a:rPr lang="ru-RU" sz="1400" dirty="0"/>
              <a:t>Мадрасом и Рангуном.</a:t>
            </a:r>
            <a:endParaRPr lang="ru-RU" sz="1400" dirty="0" smtClean="0"/>
          </a:p>
        </p:txBody>
      </p:sp>
      <p:sp>
        <p:nvSpPr>
          <p:cNvPr id="117" name="Прямоугольник 116"/>
          <p:cNvSpPr/>
          <p:nvPr/>
        </p:nvSpPr>
        <p:spPr>
          <a:xfrm>
            <a:off x="30196523" y="6462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Электрификация междугородних </a:t>
            </a:r>
            <a:r>
              <a:rPr lang="ru-RU" sz="1400" dirty="0" err="1" smtClean="0"/>
              <a:t>жд</a:t>
            </a:r>
            <a:r>
              <a:rPr lang="ru-RU" sz="1400" dirty="0" smtClean="0"/>
              <a:t> путей</a:t>
            </a:r>
          </a:p>
        </p:txBody>
      </p:sp>
      <p:sp>
        <p:nvSpPr>
          <p:cNvPr id="118" name="Прямоугольник 117"/>
          <p:cNvSpPr/>
          <p:nvPr/>
        </p:nvSpPr>
        <p:spPr>
          <a:xfrm>
            <a:off x="32551042" y="94824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Бригады связи Тамилнаду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24763</TotalTime>
  <Words>277</Words>
  <Application>Microsoft Office PowerPoint</Application>
  <PresentationFormat>Произвольный</PresentationFormat>
  <Paragraphs>62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1359</cp:revision>
  <dcterms:created xsi:type="dcterms:W3CDTF">2018-10-23T08:09:21Z</dcterms:created>
  <dcterms:modified xsi:type="dcterms:W3CDTF">2020-06-29T11:05:56Z</dcterms:modified>
</cp:coreProperties>
</file>