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673" autoAdjust="0"/>
    <p:restoredTop sz="87886" autoAdjust="0"/>
  </p:normalViewPr>
  <p:slideViewPr>
    <p:cSldViewPr snapToGrid="0">
      <p:cViewPr>
        <p:scale>
          <a:sx n="70" d="100"/>
          <a:sy n="70" d="100"/>
        </p:scale>
        <p:origin x="-84" y="433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27.07.2020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&amp;sl=auto&amp;sp=nmt4&amp;tl=ru&amp;u=https://en.m.wikipedia.org/wiki/Travancore-Cochin&amp;xid=17259,15700022,15700186,15700191,15700256,15700259,15700262,15700265,15700271&amp;usg=ALkJrhircQSK6uu7eiYWdyNAxXrs-lY9NA" TargetMode="External"/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C.P._Ramaswami_Iyer&amp;xid=17259,15700022,15700186,15700191,15700256,15700259,15700262,15700265,15700271&amp;usg=ALkJrhgtDMngdd3IsmgAEVodzjltyus_SA" TargetMode="External"/><Relationship Id="rId7" Type="http://schemas.openxmlformats.org/officeDocument/2006/relationships/hyperlink" Target="https://translate.googleusercontent.com/translate_c?depth=1&amp;rurl=translate.google.com&amp;sl=auto&amp;sp=nmt4&amp;tl=ru&amp;u=https://en.m.wikipedia.org/wiki/Travancore&amp;xid=17259,15700022,15700186,15700191,15700256,15700259,15700262,15700265,15700271&amp;usg=ALkJrhhlmiQjo_t59YQux699P-UIbI6us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1&amp;rurl=translate.google.com&amp;sl=auto&amp;sp=nmt4&amp;tl=ru&amp;u=https://en.m.wikipedia.org/wiki/Colonel&amp;xid=17259,15700022,15700186,15700191,15700256,15700259,15700262,15700265,15700271&amp;usg=ALkJrhi-MrTz6lOqaXMB4-lrAhVMO1lzIg" TargetMode="External"/><Relationship Id="rId11" Type="http://schemas.openxmlformats.org/officeDocument/2006/relationships/hyperlink" Target="https://translate.googleusercontent.com/translate_c?depth=1&amp;rurl=translate.google.com&amp;sl=auto&amp;sp=nmt4&amp;tl=ru&amp;u=https://en.m.wikipedia.org/wiki/G._V._Raja&amp;xid=17259,15700022,15700186,15700191,15700256,15700259,15700262,15700265,15700271&amp;usg=ALkJrhiIGsvHl0fGsdzL1hYQRRfJa2xv9Q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British_Indian_Army&amp;xid=17259,15700022,15700186,15700191,15700256,15700259,15700262,15700265,15700271&amp;usg=ALkJrhgUP0tNBCiC192GS27L7dwiE0-aGA" TargetMode="External"/><Relationship Id="rId10" Type="http://schemas.openxmlformats.org/officeDocument/2006/relationships/hyperlink" Target="https://translate.googleusercontent.com/translate_c?depth=1&amp;rurl=translate.google.com&amp;sl=auto&amp;sp=nmt4&amp;tl=ru&amp;u=https://en.m.wikipedia.org/wiki/Lt._Col.&amp;xid=17259,15700022,15700186,15700191,15700256,15700259,15700262,15700265,15700271&amp;usg=ALkJrhgO2Z_EJww3rvYyjr4iZQoFAqHx4w" TargetMode="External"/><Relationship Id="rId4" Type="http://schemas.openxmlformats.org/officeDocument/2006/relationships/hyperlink" Target="https://translate.googleusercontent.com/translate_c?depth=1&amp;rurl=translate.google.com&amp;sl=auto&amp;sp=nmt4&amp;tl=ru&amp;u=https://en.m.wikipedia.org/wiki/Major_General&amp;xid=17259,15700022,15700186,15700191,15700256,15700259,15700262,15700265,15700271&amp;usg=ALkJrhg7jJXYmLQYSCl7TIRBbWmCPh_ydA" TargetMode="External"/><Relationship Id="rId9" Type="http://schemas.openxmlformats.org/officeDocument/2006/relationships/hyperlink" Target="https://translate.googleusercontent.com/translate_c?depth=1&amp;rurl=translate.google.com&amp;sl=auto&amp;sp=nmt4&amp;tl=ru&amp;u=https://en.m.wikipedia.org/wiki/Thiruvananthapuram_International_Airport&amp;xid=17259,15700022,15700186,15700191,15700256,15700259,15700262,15700265,15700271&amp;usg=ALkJrhh1Ix8s--q1f725nD1tT6_wct6Qa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042990" y="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-14970" y="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-14969" y="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25-25     фокусов</a:t>
            </a:r>
            <a:endParaRPr lang="ru-RU" sz="3200" dirty="0"/>
          </a:p>
        </p:txBody>
      </p:sp>
      <p:sp>
        <p:nvSpPr>
          <p:cNvPr id="485" name="Овал 484"/>
          <p:cNvSpPr/>
          <p:nvPr/>
        </p:nvSpPr>
        <p:spPr>
          <a:xfrm>
            <a:off x="2310191" y="-4094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12" name="Прямоугольник 11"/>
          <p:cNvSpPr/>
          <p:nvPr/>
        </p:nvSpPr>
        <p:spPr>
          <a:xfrm>
            <a:off x="9003909" y="317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смягчении судьбы неприкасаемых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12242642" y="785822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Монархия </a:t>
            </a:r>
            <a:r>
              <a:rPr lang="ru-RU" sz="1400" dirty="0" err="1" smtClean="0"/>
              <a:t>Траванкора</a:t>
            </a:r>
            <a:endParaRPr lang="ru-RU" sz="1400" dirty="0" smtClean="0"/>
          </a:p>
        </p:txBody>
      </p:sp>
      <p:sp>
        <p:nvSpPr>
          <p:cNvPr id="20" name="Прямоугольник 19"/>
          <p:cNvSpPr/>
          <p:nvPr/>
        </p:nvSpPr>
        <p:spPr>
          <a:xfrm>
            <a:off x="5751187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Демлидер</a:t>
            </a:r>
            <a:r>
              <a:rPr lang="ru-RU" sz="1400" dirty="0" smtClean="0"/>
              <a:t> реформатор </a:t>
            </a:r>
            <a:r>
              <a:rPr lang="ru-RU" sz="1400" b="1" dirty="0" err="1"/>
              <a:t>Чакраварти</a:t>
            </a:r>
            <a:r>
              <a:rPr lang="ru-RU" sz="1400" b="1" dirty="0"/>
              <a:t> </a:t>
            </a:r>
            <a:r>
              <a:rPr lang="ru-RU" sz="1400" b="1" dirty="0" err="1" smtClean="0"/>
              <a:t>Раджагопалачари</a:t>
            </a:r>
            <a:endParaRPr lang="ru-RU" sz="1400" dirty="0" smtClean="0"/>
          </a:p>
        </p:txBody>
      </p:sp>
      <p:sp>
        <p:nvSpPr>
          <p:cNvPr id="21" name="Прямоугольник 20"/>
          <p:cNvSpPr/>
          <p:nvPr/>
        </p:nvSpPr>
        <p:spPr>
          <a:xfrm>
            <a:off x="20296769" y="31996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Первая система общественного транспорта (</a:t>
            </a:r>
            <a:r>
              <a:rPr lang="ru-RU" sz="1400" dirty="0" err="1"/>
              <a:t>Thiruvananthapuram-Mavelikkara</a:t>
            </a:r>
            <a:r>
              <a:rPr lang="ru-RU" sz="1400" dirty="0"/>
              <a:t>)</a:t>
            </a:r>
            <a:endParaRPr lang="ru-RU" sz="1400" dirty="0" smtClean="0"/>
          </a:p>
        </p:txBody>
      </p:sp>
      <p:sp>
        <p:nvSpPr>
          <p:cNvPr id="22" name="Прямоугольник 21"/>
          <p:cNvSpPr/>
          <p:nvPr/>
        </p:nvSpPr>
        <p:spPr>
          <a:xfrm>
            <a:off x="17787036" y="929617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Открытие храмов для всех</a:t>
            </a:r>
          </a:p>
        </p:txBody>
      </p:sp>
      <p:sp>
        <p:nvSpPr>
          <p:cNvPr id="23" name="Прямоугольник 22"/>
          <p:cNvSpPr/>
          <p:nvPr/>
        </p:nvSpPr>
        <p:spPr>
          <a:xfrm>
            <a:off x="8109975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Монархолидер</a:t>
            </a:r>
            <a:r>
              <a:rPr lang="ru-RU" sz="1400" dirty="0" smtClean="0"/>
              <a:t> </a:t>
            </a:r>
            <a:r>
              <a:rPr lang="ru-RU" sz="1400" b="1" dirty="0" err="1"/>
              <a:t>Читира</a:t>
            </a:r>
            <a:r>
              <a:rPr lang="ru-RU" sz="1400" b="1" dirty="0"/>
              <a:t> </a:t>
            </a:r>
            <a:r>
              <a:rPr lang="ru-RU" sz="1400" b="1" dirty="0" err="1"/>
              <a:t>Тирунал</a:t>
            </a:r>
            <a:r>
              <a:rPr lang="ru-RU" sz="1400" b="1" dirty="0"/>
              <a:t> </a:t>
            </a:r>
            <a:r>
              <a:rPr lang="ru-RU" sz="1400" b="1" dirty="0" err="1"/>
              <a:t>Баларама</a:t>
            </a:r>
            <a:r>
              <a:rPr lang="ru-RU" sz="1400" b="1" dirty="0"/>
              <a:t> </a:t>
            </a:r>
            <a:r>
              <a:rPr lang="ru-RU" sz="1400" b="1" dirty="0" err="1" smtClean="0"/>
              <a:t>Варма</a:t>
            </a:r>
            <a:endParaRPr lang="ru-RU" sz="1400" b="1" dirty="0"/>
          </a:p>
        </p:txBody>
      </p:sp>
      <p:sp>
        <p:nvSpPr>
          <p:cNvPr id="25" name="Прямоугольник 24"/>
          <p:cNvSpPr/>
          <p:nvPr/>
        </p:nvSpPr>
        <p:spPr>
          <a:xfrm>
            <a:off x="22930787" y="475781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Индустриализация государства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25485182" y="475781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Телекоммуникационная </a:t>
            </a:r>
            <a:r>
              <a:rPr lang="ru-RU" sz="1400" dirty="0" smtClean="0"/>
              <a:t>система</a:t>
            </a:r>
            <a:endParaRPr lang="ru-RU" sz="1400" dirty="0"/>
          </a:p>
        </p:txBody>
      </p:sp>
      <p:sp>
        <p:nvSpPr>
          <p:cNvPr id="27" name="Прямоугольник 26"/>
          <p:cNvSpPr/>
          <p:nvPr/>
        </p:nvSpPr>
        <p:spPr>
          <a:xfrm>
            <a:off x="22930787" y="634568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Тяжёлая промышленность княжества </a:t>
            </a:r>
            <a:r>
              <a:rPr lang="ru-RU" sz="1400" dirty="0" err="1" smtClean="0"/>
              <a:t>Траванкора</a:t>
            </a:r>
            <a:endParaRPr lang="ru-RU" sz="1400" dirty="0" smtClean="0"/>
          </a:p>
        </p:txBody>
      </p:sp>
      <p:sp>
        <p:nvSpPr>
          <p:cNvPr id="28" name="Прямоугольник 27"/>
          <p:cNvSpPr/>
          <p:nvPr/>
        </p:nvSpPr>
        <p:spPr>
          <a:xfrm>
            <a:off x="25485182" y="634568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Предприятия государственного сектора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0083117" y="929617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Покровительство творческим профессиям </a:t>
            </a:r>
            <a:endParaRPr lang="ru-RU" sz="1100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10541551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Шри </a:t>
            </a:r>
            <a:r>
              <a:rPr lang="ru-RU" sz="1400" dirty="0" err="1"/>
              <a:t>Читира</a:t>
            </a:r>
            <a:r>
              <a:rPr lang="ru-RU" sz="1400" dirty="0"/>
              <a:t> </a:t>
            </a:r>
            <a:r>
              <a:rPr lang="ru-RU" sz="1400" dirty="0" err="1"/>
              <a:t>Тирунал</a:t>
            </a:r>
            <a:r>
              <a:rPr lang="ru-RU" sz="1400" dirty="0"/>
              <a:t> впервые назначил </a:t>
            </a:r>
            <a:r>
              <a:rPr lang="ru-RU" sz="1400" i="1" dirty="0"/>
              <a:t>художественного советника</a:t>
            </a:r>
            <a:r>
              <a:rPr lang="ru-RU" sz="1400" dirty="0"/>
              <a:t> правительства доктора Г.Х. </a:t>
            </a:r>
            <a:r>
              <a:rPr lang="ru-RU" sz="1400" dirty="0" err="1"/>
              <a:t>Казинса</a:t>
            </a:r>
            <a:endParaRPr lang="ru-RU" sz="1400" b="1" dirty="0"/>
          </a:p>
        </p:txBody>
      </p:sp>
      <p:sp>
        <p:nvSpPr>
          <p:cNvPr id="31" name="Прямоугольник 30"/>
          <p:cNvSpPr/>
          <p:nvPr/>
        </p:nvSpPr>
        <p:spPr>
          <a:xfrm>
            <a:off x="20299043" y="475781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Новые отрасли (</a:t>
            </a:r>
            <a:r>
              <a:rPr lang="ru-RU" sz="1400" dirty="0"/>
              <a:t>Целых двадцать отраслей были созданы, в основном для использования местного сырья, таких как резина, керамика и </a:t>
            </a:r>
            <a:r>
              <a:rPr lang="ru-RU" sz="1400" dirty="0" smtClean="0"/>
              <a:t>минералы)</a:t>
            </a:r>
          </a:p>
        </p:txBody>
      </p:sp>
      <p:sp>
        <p:nvSpPr>
          <p:cNvPr id="32" name="Прямоугольник 31"/>
          <p:cNvSpPr/>
          <p:nvPr/>
        </p:nvSpPr>
        <p:spPr>
          <a:xfrm>
            <a:off x="24322859" y="9282522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Передать контроль над колледжами университету</a:t>
            </a:r>
            <a:endParaRPr lang="ru-RU" sz="1400" dirty="0"/>
          </a:p>
        </p:txBody>
      </p:sp>
      <p:sp>
        <p:nvSpPr>
          <p:cNvPr id="33" name="Прямоугольник 32"/>
          <p:cNvSpPr/>
          <p:nvPr/>
        </p:nvSpPr>
        <p:spPr>
          <a:xfrm>
            <a:off x="12236773" y="10988740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дворец резиденцией правительства</a:t>
            </a:r>
            <a:endParaRPr lang="ru-RU" sz="7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12809869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Однако его премьер-министр сэр </a:t>
            </a:r>
            <a:r>
              <a:rPr lang="ru-RU" sz="1400" dirty="0">
                <a:hlinkClick r:id="rId3" tooltip="Č.p. Рамасвами Айер"/>
              </a:rPr>
              <a:t>К.П. </a:t>
            </a:r>
            <a:r>
              <a:rPr lang="ru-RU" sz="1400" dirty="0" err="1">
                <a:hlinkClick r:id="rId3" tooltip="Č.p. Рамасвами Айер"/>
              </a:rPr>
              <a:t>Рамасвами</a:t>
            </a:r>
            <a:r>
              <a:rPr lang="ru-RU" sz="1400" dirty="0">
                <a:hlinkClick r:id="rId3" tooltip="Č.p. Рамасвами Айер"/>
              </a:rPr>
              <a:t> </a:t>
            </a:r>
            <a:r>
              <a:rPr lang="ru-RU" sz="1400" dirty="0" err="1">
                <a:hlinkClick r:id="rId3" tooltip="Č.p. Рамасвами Айер"/>
              </a:rPr>
              <a:t>Айер</a:t>
            </a:r>
            <a:r>
              <a:rPr lang="ru-RU" sz="1400" dirty="0"/>
              <a:t> был непопулярен среди коммунистов </a:t>
            </a:r>
            <a:r>
              <a:rPr lang="ru-RU" sz="1400" dirty="0" err="1"/>
              <a:t>Траванкора</a:t>
            </a:r>
            <a:endParaRPr lang="ru-RU" sz="1400" b="1" dirty="0"/>
          </a:p>
        </p:txBody>
      </p:sp>
      <p:sp>
        <p:nvSpPr>
          <p:cNvPr id="35" name="Прямоугольник 34"/>
          <p:cNvSpPr/>
          <p:nvPr/>
        </p:nvSpPr>
        <p:spPr>
          <a:xfrm>
            <a:off x="22930787" y="785822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 smtClean="0"/>
              <a:t>Траванкора</a:t>
            </a:r>
            <a:endParaRPr lang="ru-RU" sz="1400" dirty="0"/>
          </a:p>
        </p:txBody>
      </p:sp>
      <p:sp>
        <p:nvSpPr>
          <p:cNvPr id="36" name="Прямоугольник 35"/>
          <p:cNvSpPr/>
          <p:nvPr/>
        </p:nvSpPr>
        <p:spPr>
          <a:xfrm>
            <a:off x="15241445" y="177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Шри </a:t>
            </a:r>
            <a:r>
              <a:rPr lang="ru-RU" sz="1400" dirty="0" err="1"/>
              <a:t>Читира</a:t>
            </a:r>
            <a:r>
              <a:rPr lang="ru-RU" sz="1400" dirty="0"/>
              <a:t> </a:t>
            </a:r>
            <a:r>
              <a:rPr lang="ru-RU" sz="1400" dirty="0" err="1"/>
              <a:t>Тирунал</a:t>
            </a:r>
            <a:r>
              <a:rPr lang="ru-RU" sz="1400" dirty="0"/>
              <a:t> был Достопочтенным. </a:t>
            </a:r>
            <a:r>
              <a:rPr lang="ru-RU" sz="1400" dirty="0">
                <a:hlinkClick r:id="rId4" tooltip="Генерал майор"/>
              </a:rPr>
              <a:t>Генерал-майор</a:t>
            </a:r>
            <a:r>
              <a:rPr lang="ru-RU" sz="1400" dirty="0"/>
              <a:t> </a:t>
            </a:r>
            <a:r>
              <a:rPr lang="ru-RU" sz="1400" dirty="0">
                <a:hlinkClick r:id="rId5" tooltip="Британская индийская армия"/>
              </a:rPr>
              <a:t>британской индийской армии,</a:t>
            </a:r>
            <a:r>
              <a:rPr lang="ru-RU" sz="1400" dirty="0"/>
              <a:t> </a:t>
            </a:r>
            <a:r>
              <a:rPr lang="ru-RU" sz="1400" dirty="0">
                <a:hlinkClick r:id="rId6" tooltip="Полковник"/>
              </a:rPr>
              <a:t>полковник</a:t>
            </a:r>
            <a:r>
              <a:rPr lang="ru-RU" sz="1400" dirty="0"/>
              <a:t> и верховный главнокомандующий вооруженными силами </a:t>
            </a:r>
            <a:r>
              <a:rPr lang="ru-RU" sz="1400" dirty="0" err="1">
                <a:hlinkClick r:id="rId7" tooltip="Travancore"/>
              </a:rPr>
              <a:t>Траванкора</a:t>
            </a:r>
            <a:r>
              <a:rPr lang="ru-RU" sz="1400" dirty="0"/>
              <a:t> и государственных сил </a:t>
            </a:r>
            <a:r>
              <a:rPr lang="ru-RU" sz="1400" dirty="0" err="1">
                <a:hlinkClick r:id="rId8" tooltip="Travancore-Кочин"/>
              </a:rPr>
              <a:t>Траванкора-Кочина</a:t>
            </a:r>
            <a:r>
              <a:rPr lang="ru-RU" sz="1400" dirty="0"/>
              <a:t> на период 1924–56.</a:t>
            </a:r>
            <a:endParaRPr lang="ru-RU" sz="1400" b="1" dirty="0"/>
          </a:p>
        </p:txBody>
      </p:sp>
      <p:sp>
        <p:nvSpPr>
          <p:cNvPr id="37" name="Прямоугольник 36"/>
          <p:cNvSpPr/>
          <p:nvPr/>
        </p:nvSpPr>
        <p:spPr>
          <a:xfrm>
            <a:off x="19066899" y="10929513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начальном образовании</a:t>
            </a:r>
            <a:endParaRPr lang="ru-RU" sz="900" dirty="0" smtClean="0"/>
          </a:p>
        </p:txBody>
      </p:sp>
      <p:sp>
        <p:nvSpPr>
          <p:cNvPr id="38" name="Прямоугольник 37"/>
          <p:cNvSpPr/>
          <p:nvPr/>
        </p:nvSpPr>
        <p:spPr>
          <a:xfrm>
            <a:off x="20299043" y="6349971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Резиновый завод </a:t>
            </a:r>
            <a:r>
              <a:rPr lang="ru-RU" sz="1400" dirty="0" err="1"/>
              <a:t>Траванкора</a:t>
            </a:r>
            <a:endParaRPr lang="ru-RU" sz="1400" dirty="0" smtClean="0"/>
          </a:p>
        </p:txBody>
      </p:sp>
      <p:sp>
        <p:nvSpPr>
          <p:cNvPr id="39" name="Прямоугольник 38"/>
          <p:cNvSpPr/>
          <p:nvPr/>
        </p:nvSpPr>
        <p:spPr>
          <a:xfrm>
            <a:off x="31611633" y="47578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u="sng" dirty="0">
                <a:hlinkClick r:id="rId9" tooltip="Международный аэропорт Тируванантапурам"/>
              </a:rPr>
              <a:t>Международный аэропорт </a:t>
            </a:r>
            <a:r>
              <a:rPr lang="ru-RU" sz="1400" u="sng" dirty="0" err="1">
                <a:hlinkClick r:id="rId9" tooltip="Международный аэропорт Тируванантапурам"/>
              </a:rPr>
              <a:t>Тируванантапурам</a:t>
            </a:r>
            <a:endParaRPr lang="ru-RU" sz="1400" dirty="0" smtClean="0"/>
          </a:p>
        </p:txBody>
      </p:sp>
      <p:sp>
        <p:nvSpPr>
          <p:cNvPr id="40" name="Прямоугольник 39"/>
          <p:cNvSpPr/>
          <p:nvPr/>
        </p:nvSpPr>
        <p:spPr>
          <a:xfrm>
            <a:off x="20299043" y="785822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Гидроэлектрический проект </a:t>
            </a:r>
            <a:r>
              <a:rPr lang="ru-RU" sz="1400" b="1" dirty="0" err="1"/>
              <a:t>Палливасал</a:t>
            </a:r>
            <a:endParaRPr lang="ru-RU" sz="1400" dirty="0" smtClean="0"/>
          </a:p>
        </p:txBody>
      </p:sp>
      <p:sp>
        <p:nvSpPr>
          <p:cNvPr id="41" name="Прямоугольник 40"/>
          <p:cNvSpPr/>
          <p:nvPr/>
        </p:nvSpPr>
        <p:spPr>
          <a:xfrm>
            <a:off x="17687253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Шри </a:t>
            </a:r>
            <a:r>
              <a:rPr lang="ru-RU" sz="1400" dirty="0" err="1"/>
              <a:t>Читира</a:t>
            </a:r>
            <a:r>
              <a:rPr lang="ru-RU" sz="1400" dirty="0"/>
              <a:t> </a:t>
            </a:r>
            <a:r>
              <a:rPr lang="ru-RU" sz="1400" dirty="0" err="1"/>
              <a:t>Тирунал</a:t>
            </a:r>
            <a:r>
              <a:rPr lang="ru-RU" sz="1400" dirty="0"/>
              <a:t> поддержал видение и неустанные работы его зятя, </a:t>
            </a:r>
            <a:r>
              <a:rPr lang="ru-RU" sz="1400" dirty="0">
                <a:hlinkClick r:id="rId10" tooltip="Подполковник"/>
              </a:rPr>
              <a:t>полковника</a:t>
            </a:r>
            <a:r>
              <a:rPr lang="ru-RU" sz="1400" dirty="0"/>
              <a:t> </a:t>
            </a:r>
            <a:r>
              <a:rPr lang="ru-RU" sz="1400" dirty="0">
                <a:hlinkClick r:id="rId11" tooltip="Г. В. Раджа"/>
              </a:rPr>
              <a:t>Г.В. Раджа</a:t>
            </a:r>
            <a:r>
              <a:rPr lang="ru-RU" sz="1400" dirty="0"/>
              <a:t> , в области спорта и туризма</a:t>
            </a:r>
            <a:endParaRPr lang="ru-RU" sz="1400" dirty="0" smtClean="0"/>
          </a:p>
        </p:txBody>
      </p:sp>
      <p:sp>
        <p:nvSpPr>
          <p:cNvPr id="42" name="Прямоугольник 41"/>
          <p:cNvSpPr/>
          <p:nvPr/>
        </p:nvSpPr>
        <p:spPr>
          <a:xfrm>
            <a:off x="5221824" y="78582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Всесоюзный </a:t>
            </a:r>
            <a:r>
              <a:rPr lang="ru-RU" sz="1400" dirty="0" err="1" smtClean="0"/>
              <a:t>Траванкорский</a:t>
            </a:r>
            <a:r>
              <a:rPr lang="ru-RU" sz="1400" dirty="0" smtClean="0"/>
              <a:t> конгресс</a:t>
            </a:r>
            <a:endParaRPr lang="ru-RU" sz="1200" dirty="0" smtClean="0"/>
          </a:p>
        </p:txBody>
      </p:sp>
      <p:sp>
        <p:nvSpPr>
          <p:cNvPr id="43" name="Прямоугольник 42"/>
          <p:cNvSpPr/>
          <p:nvPr/>
        </p:nvSpPr>
        <p:spPr>
          <a:xfrm>
            <a:off x="12236773" y="12577006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Махараджа Индии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5221824" y="1257700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Коммунизм на одну страну</a:t>
            </a:r>
          </a:p>
        </p:txBody>
      </p:sp>
      <p:sp>
        <p:nvSpPr>
          <p:cNvPr id="45" name="Прямоугольник 44"/>
          <p:cNvSpPr/>
          <p:nvPr/>
        </p:nvSpPr>
        <p:spPr>
          <a:xfrm>
            <a:off x="20186512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Комлидер</a:t>
            </a:r>
            <a:r>
              <a:rPr lang="ru-RU" sz="1400" dirty="0" smtClean="0"/>
              <a:t> </a:t>
            </a:r>
            <a:r>
              <a:rPr lang="en-US" sz="1400" dirty="0"/>
              <a:t>TV Thomas</a:t>
            </a:r>
            <a:endParaRPr lang="ru-RU" sz="1400" dirty="0" smtClean="0"/>
          </a:p>
        </p:txBody>
      </p:sp>
      <p:sp>
        <p:nvSpPr>
          <p:cNvPr id="46" name="Прямоугольник 45"/>
          <p:cNvSpPr/>
          <p:nvPr/>
        </p:nvSpPr>
        <p:spPr>
          <a:xfrm>
            <a:off x="22545300" y="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smtClean="0"/>
              <a:t>TV Thomas </a:t>
            </a:r>
            <a:r>
              <a:rPr lang="ru-RU" sz="1400" dirty="0" smtClean="0"/>
              <a:t>министр промышленности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221826" y="109295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Изгнание </a:t>
            </a:r>
            <a:r>
              <a:rPr lang="ru-RU" sz="1400" dirty="0" err="1" smtClean="0"/>
              <a:t>махараджы</a:t>
            </a:r>
            <a:endParaRPr lang="ru-RU" sz="1400" dirty="0" smtClean="0"/>
          </a:p>
        </p:txBody>
      </p:sp>
      <p:sp>
        <p:nvSpPr>
          <p:cNvPr id="48" name="Прямоугольник 47"/>
          <p:cNvSpPr/>
          <p:nvPr/>
        </p:nvSpPr>
        <p:spPr>
          <a:xfrm>
            <a:off x="2610962" y="92965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профсоюзов</a:t>
            </a:r>
          </a:p>
        </p:txBody>
      </p:sp>
      <p:sp>
        <p:nvSpPr>
          <p:cNvPr id="50" name="Прямоугольник 49"/>
          <p:cNvSpPr/>
          <p:nvPr/>
        </p:nvSpPr>
        <p:spPr>
          <a:xfrm>
            <a:off x="7756746" y="929617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инфраструктуры</a:t>
            </a:r>
          </a:p>
        </p:txBody>
      </p:sp>
      <p:sp>
        <p:nvSpPr>
          <p:cNvPr id="52" name="Прямоугольник 51"/>
          <p:cNvSpPr/>
          <p:nvPr/>
        </p:nvSpPr>
        <p:spPr>
          <a:xfrm>
            <a:off x="5514411" y="1716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Махараджа Бутана</a:t>
            </a:r>
            <a:r>
              <a:rPr lang="en-US" sz="1400" dirty="0" smtClean="0"/>
              <a:t>/</a:t>
            </a:r>
            <a:r>
              <a:rPr lang="ru-RU" sz="1400" dirty="0" smtClean="0"/>
              <a:t>Бутанская республика</a:t>
            </a:r>
          </a:p>
        </p:txBody>
      </p:sp>
      <p:sp>
        <p:nvSpPr>
          <p:cNvPr id="53" name="Прямоугольник 52"/>
          <p:cNvSpPr/>
          <p:nvPr/>
        </p:nvSpPr>
        <p:spPr>
          <a:xfrm>
            <a:off x="12277876" y="17163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Махараджа </a:t>
            </a:r>
            <a:r>
              <a:rPr lang="ru-RU" sz="1400" dirty="0" err="1" smtClean="0"/>
              <a:t>Сиккима</a:t>
            </a:r>
            <a:r>
              <a:rPr lang="en-US" sz="1400" dirty="0" smtClean="0"/>
              <a:t> /</a:t>
            </a:r>
            <a:r>
              <a:rPr lang="ru-RU" sz="1400" dirty="0" smtClean="0"/>
              <a:t>Республика </a:t>
            </a:r>
            <a:r>
              <a:rPr lang="ru-RU" sz="1400" dirty="0" err="1" smtClean="0"/>
              <a:t>Сиккима</a:t>
            </a:r>
            <a:endParaRPr lang="ru-RU" sz="1400" dirty="0" smtClean="0"/>
          </a:p>
        </p:txBody>
      </p:sp>
      <p:sp>
        <p:nvSpPr>
          <p:cNvPr id="54" name="Прямоугольник 53"/>
          <p:cNvSpPr/>
          <p:nvPr/>
        </p:nvSpPr>
        <p:spPr>
          <a:xfrm>
            <a:off x="7729076" y="171632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Махараджа </a:t>
            </a:r>
            <a:r>
              <a:rPr lang="ru-RU" sz="1400" dirty="0" smtClean="0"/>
              <a:t>Бирмы</a:t>
            </a:r>
            <a:r>
              <a:rPr lang="en-US" sz="1400" dirty="0" smtClean="0"/>
              <a:t> /</a:t>
            </a:r>
            <a:r>
              <a:rPr lang="ru-RU" sz="1400" dirty="0" smtClean="0"/>
              <a:t> </a:t>
            </a:r>
            <a:r>
              <a:rPr lang="ru-RU" sz="1400" dirty="0" smtClean="0"/>
              <a:t>Р</a:t>
            </a:r>
            <a:r>
              <a:rPr lang="ru-RU" sz="1400" dirty="0" smtClean="0"/>
              <a:t>еспублика Бирма</a:t>
            </a:r>
            <a:endParaRPr lang="ru-RU" sz="1400" dirty="0" smtClean="0"/>
          </a:p>
        </p:txBody>
      </p:sp>
      <p:sp>
        <p:nvSpPr>
          <p:cNvPr id="55" name="Прямоугольник 54"/>
          <p:cNvSpPr/>
          <p:nvPr/>
        </p:nvSpPr>
        <p:spPr>
          <a:xfrm>
            <a:off x="8879944" y="156874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Подчинение </a:t>
            </a:r>
            <a:r>
              <a:rPr lang="ru-RU" sz="1400" dirty="0" smtClean="0"/>
              <a:t>буддистских народов (+к атаке и защите против буддистов)</a:t>
            </a:r>
          </a:p>
        </p:txBody>
      </p:sp>
      <p:sp>
        <p:nvSpPr>
          <p:cNvPr id="56" name="Прямоугольник 55"/>
          <p:cNvSpPr/>
          <p:nvPr/>
        </p:nvSpPr>
        <p:spPr>
          <a:xfrm>
            <a:off x="8894679" y="185331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Махараджа </a:t>
            </a:r>
            <a:r>
              <a:rPr lang="ru-RU" sz="1400" dirty="0" smtClean="0"/>
              <a:t>Тибета</a:t>
            </a:r>
            <a:r>
              <a:rPr lang="en-US" sz="1400" dirty="0" smtClean="0"/>
              <a:t>/</a:t>
            </a:r>
            <a:r>
              <a:rPr lang="ru-RU" sz="1400" dirty="0" smtClean="0"/>
              <a:t>Тибетская республика</a:t>
            </a:r>
            <a:endParaRPr lang="ru-RU" sz="1400" dirty="0" smtClean="0"/>
          </a:p>
        </p:txBody>
      </p:sp>
      <p:sp>
        <p:nvSpPr>
          <p:cNvPr id="59" name="Прямоугольник 58"/>
          <p:cNvSpPr/>
          <p:nvPr/>
        </p:nvSpPr>
        <p:spPr>
          <a:xfrm>
            <a:off x="5221824" y="141452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идеалы СССР</a:t>
            </a:r>
          </a:p>
        </p:txBody>
      </p:sp>
      <p:sp>
        <p:nvSpPr>
          <p:cNvPr id="60" name="Прямоугольник 59"/>
          <p:cNvSpPr/>
          <p:nvPr/>
        </p:nvSpPr>
        <p:spPr>
          <a:xfrm>
            <a:off x="12236773" y="1414522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малыми соседями</a:t>
            </a:r>
          </a:p>
        </p:txBody>
      </p:sp>
      <p:sp>
        <p:nvSpPr>
          <p:cNvPr id="61" name="Прямоугольник 60"/>
          <p:cNvSpPr/>
          <p:nvPr/>
        </p:nvSpPr>
        <p:spPr>
          <a:xfrm>
            <a:off x="8881031" y="141452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Свой путь</a:t>
            </a:r>
          </a:p>
        </p:txBody>
      </p:sp>
      <p:sp>
        <p:nvSpPr>
          <p:cNvPr id="63" name="Прямоугольник 62"/>
          <p:cNvSpPr/>
          <p:nvPr/>
        </p:nvSpPr>
        <p:spPr>
          <a:xfrm>
            <a:off x="5221824" y="156874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Военные советники из СССР</a:t>
            </a:r>
          </a:p>
        </p:txBody>
      </p:sp>
      <p:cxnSp>
        <p:nvCxnSpPr>
          <p:cNvPr id="64" name="Соединительная линия уступом 63"/>
          <p:cNvCxnSpPr>
            <a:stCxn id="42" idx="2"/>
            <a:endCxn id="48" idx="0"/>
          </p:cNvCxnSpPr>
          <p:nvPr/>
        </p:nvCxnSpPr>
        <p:spPr>
          <a:xfrm rot="5400000">
            <a:off x="4795165" y="7811978"/>
            <a:ext cx="358375" cy="261086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42" idx="2"/>
            <a:endCxn id="47" idx="0"/>
          </p:cNvCxnSpPr>
          <p:nvPr/>
        </p:nvCxnSpPr>
        <p:spPr>
          <a:xfrm>
            <a:off x="6279783" y="8938222"/>
            <a:ext cx="2" cy="19912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Соединительная линия уступом 68"/>
          <p:cNvCxnSpPr>
            <a:stCxn id="42" idx="2"/>
            <a:endCxn id="50" idx="0"/>
          </p:cNvCxnSpPr>
          <p:nvPr/>
        </p:nvCxnSpPr>
        <p:spPr>
          <a:xfrm rot="16200000" flipH="1">
            <a:off x="7368268" y="7849737"/>
            <a:ext cx="357952" cy="25349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Прямая со стрелкой 74"/>
          <p:cNvCxnSpPr>
            <a:stCxn id="47" idx="2"/>
            <a:endCxn id="44" idx="0"/>
          </p:cNvCxnSpPr>
          <p:nvPr/>
        </p:nvCxnSpPr>
        <p:spPr>
          <a:xfrm flipH="1">
            <a:off x="6279783" y="12009510"/>
            <a:ext cx="2" cy="5674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Прямая со стрелкой 77"/>
          <p:cNvCxnSpPr>
            <a:stCxn id="44" idx="2"/>
            <a:endCxn id="59" idx="0"/>
          </p:cNvCxnSpPr>
          <p:nvPr/>
        </p:nvCxnSpPr>
        <p:spPr>
          <a:xfrm>
            <a:off x="6279783" y="13657006"/>
            <a:ext cx="0" cy="488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stCxn id="59" idx="2"/>
            <a:endCxn id="63" idx="0"/>
          </p:cNvCxnSpPr>
          <p:nvPr/>
        </p:nvCxnSpPr>
        <p:spPr>
          <a:xfrm>
            <a:off x="6279783" y="15225229"/>
            <a:ext cx="0" cy="4621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Соединительная линия уступом 83"/>
          <p:cNvCxnSpPr>
            <a:stCxn id="44" idx="2"/>
            <a:endCxn id="61" idx="0"/>
          </p:cNvCxnSpPr>
          <p:nvPr/>
        </p:nvCxnSpPr>
        <p:spPr>
          <a:xfrm rot="16200000" flipH="1">
            <a:off x="7865275" y="12071513"/>
            <a:ext cx="488223" cy="365920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Соединительная линия уступом 86"/>
          <p:cNvCxnSpPr>
            <a:stCxn id="43" idx="2"/>
            <a:endCxn id="61" idx="0"/>
          </p:cNvCxnSpPr>
          <p:nvPr/>
        </p:nvCxnSpPr>
        <p:spPr>
          <a:xfrm rot="5400000">
            <a:off x="11372750" y="12223246"/>
            <a:ext cx="488223" cy="335574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59" idx="2"/>
            <a:endCxn id="55" idx="0"/>
          </p:cNvCxnSpPr>
          <p:nvPr/>
        </p:nvCxnSpPr>
        <p:spPr>
          <a:xfrm rot="16200000" flipH="1">
            <a:off x="7877747" y="13627265"/>
            <a:ext cx="462193" cy="365812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60" idx="2"/>
            <a:endCxn id="55" idx="0"/>
          </p:cNvCxnSpPr>
          <p:nvPr/>
        </p:nvCxnSpPr>
        <p:spPr>
          <a:xfrm rot="5400000">
            <a:off x="11385222" y="13777911"/>
            <a:ext cx="462193" cy="33568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stCxn id="61" idx="2"/>
            <a:endCxn id="55" idx="0"/>
          </p:cNvCxnSpPr>
          <p:nvPr/>
        </p:nvCxnSpPr>
        <p:spPr>
          <a:xfrm flipH="1">
            <a:off x="9937903" y="15225229"/>
            <a:ext cx="1087" cy="462193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55" idx="2"/>
            <a:endCxn id="54" idx="0"/>
          </p:cNvCxnSpPr>
          <p:nvPr/>
        </p:nvCxnSpPr>
        <p:spPr>
          <a:xfrm rot="5400000">
            <a:off x="9164577" y="16389880"/>
            <a:ext cx="395784" cy="11508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55" idx="2"/>
            <a:endCxn id="52" idx="0"/>
          </p:cNvCxnSpPr>
          <p:nvPr/>
        </p:nvCxnSpPr>
        <p:spPr>
          <a:xfrm rot="5400000">
            <a:off x="8057245" y="15282548"/>
            <a:ext cx="395784" cy="3365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52" idx="2"/>
            <a:endCxn id="56" idx="0"/>
          </p:cNvCxnSpPr>
          <p:nvPr/>
        </p:nvCxnSpPr>
        <p:spPr>
          <a:xfrm rot="16200000" flipH="1">
            <a:off x="8117539" y="16698037"/>
            <a:ext cx="289930" cy="3380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53" idx="2"/>
            <a:endCxn id="56" idx="0"/>
          </p:cNvCxnSpPr>
          <p:nvPr/>
        </p:nvCxnSpPr>
        <p:spPr>
          <a:xfrm rot="5400000">
            <a:off x="11499273" y="16696573"/>
            <a:ext cx="289929" cy="33831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Соединительная линия уступом 121"/>
          <p:cNvCxnSpPr>
            <a:stCxn id="19" idx="2"/>
            <a:endCxn id="29" idx="0"/>
          </p:cNvCxnSpPr>
          <p:nvPr/>
        </p:nvCxnSpPr>
        <p:spPr>
          <a:xfrm rot="5400000">
            <a:off x="12041863" y="8037435"/>
            <a:ext cx="357952" cy="215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Прямая со стрелкой 124"/>
          <p:cNvCxnSpPr>
            <a:stCxn id="19" idx="2"/>
            <a:endCxn id="33" idx="0"/>
          </p:cNvCxnSpPr>
          <p:nvPr/>
        </p:nvCxnSpPr>
        <p:spPr>
          <a:xfrm flipH="1">
            <a:off x="13294732" y="8938221"/>
            <a:ext cx="5869" cy="20505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Прямая со стрелкой 127"/>
          <p:cNvCxnSpPr>
            <a:stCxn id="33" idx="2"/>
            <a:endCxn id="43" idx="0"/>
          </p:cNvCxnSpPr>
          <p:nvPr/>
        </p:nvCxnSpPr>
        <p:spPr>
          <a:xfrm>
            <a:off x="13294732" y="12068740"/>
            <a:ext cx="0" cy="5082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Прямая со стрелкой 130"/>
          <p:cNvCxnSpPr>
            <a:stCxn id="43" idx="2"/>
            <a:endCxn id="60" idx="0"/>
          </p:cNvCxnSpPr>
          <p:nvPr/>
        </p:nvCxnSpPr>
        <p:spPr>
          <a:xfrm>
            <a:off x="13294732" y="13657006"/>
            <a:ext cx="0" cy="4882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Прямая соединительная линия 500"/>
          <p:cNvCxnSpPr>
            <a:stCxn id="42" idx="3"/>
            <a:endCxn id="19" idx="1"/>
          </p:cNvCxnSpPr>
          <p:nvPr/>
        </p:nvCxnSpPr>
        <p:spPr>
          <a:xfrm flipV="1">
            <a:off x="7337742" y="8398221"/>
            <a:ext cx="49049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8881031" y="109295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Сближение с молодёжными организациями</a:t>
            </a:r>
          </a:p>
        </p:txBody>
      </p:sp>
      <p:cxnSp>
        <p:nvCxnSpPr>
          <p:cNvPr id="151" name="Соединительная линия уступом 150"/>
          <p:cNvCxnSpPr>
            <a:stCxn id="50" idx="2"/>
            <a:endCxn id="150" idx="0"/>
          </p:cNvCxnSpPr>
          <p:nvPr/>
        </p:nvCxnSpPr>
        <p:spPr>
          <a:xfrm rot="16200000" flipH="1">
            <a:off x="9100179" y="10090699"/>
            <a:ext cx="553337" cy="11242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Соединительная линия уступом 153"/>
          <p:cNvCxnSpPr>
            <a:stCxn id="29" idx="2"/>
            <a:endCxn id="150" idx="0"/>
          </p:cNvCxnSpPr>
          <p:nvPr/>
        </p:nvCxnSpPr>
        <p:spPr>
          <a:xfrm rot="5400000">
            <a:off x="10263364" y="10051799"/>
            <a:ext cx="553338" cy="1202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Соединительная линия уступом 163"/>
          <p:cNvCxnSpPr>
            <a:stCxn id="19" idx="2"/>
            <a:endCxn id="22" idx="0"/>
          </p:cNvCxnSpPr>
          <p:nvPr/>
        </p:nvCxnSpPr>
        <p:spPr>
          <a:xfrm rot="16200000" flipH="1">
            <a:off x="15893822" y="6345000"/>
            <a:ext cx="357952" cy="554439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Прямоугольник 171"/>
          <p:cNvSpPr/>
          <p:nvPr/>
        </p:nvSpPr>
        <p:spPr>
          <a:xfrm>
            <a:off x="26614894" y="92825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Наирская</a:t>
            </a:r>
            <a:r>
              <a:rPr lang="ru-RU" sz="1400" dirty="0" smtClean="0"/>
              <a:t> бригада </a:t>
            </a:r>
            <a:r>
              <a:rPr lang="ru-RU" sz="1400" dirty="0" err="1" smtClean="0"/>
              <a:t>Траванкора</a:t>
            </a:r>
            <a:endParaRPr lang="ru-RU" sz="1400" dirty="0" smtClean="0"/>
          </a:p>
        </p:txBody>
      </p:sp>
      <p:sp>
        <p:nvSpPr>
          <p:cNvPr id="177" name="Прямоугольник 176"/>
          <p:cNvSpPr/>
          <p:nvPr/>
        </p:nvSpPr>
        <p:spPr>
          <a:xfrm>
            <a:off x="33983142" y="4757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Tata Airlines</a:t>
            </a:r>
            <a:endParaRPr lang="ru-RU" sz="1400" dirty="0" smtClean="0"/>
          </a:p>
        </p:txBody>
      </p:sp>
      <p:sp>
        <p:nvSpPr>
          <p:cNvPr id="178" name="Прямоугольник 177"/>
          <p:cNvSpPr/>
          <p:nvPr/>
        </p:nvSpPr>
        <p:spPr>
          <a:xfrm>
            <a:off x="32807517" y="6337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Почтовая </a:t>
            </a:r>
            <a:r>
              <a:rPr lang="ru-RU" sz="1400" dirty="0" err="1" smtClean="0"/>
              <a:t>авиаслужба</a:t>
            </a:r>
            <a:endParaRPr lang="ru-RU" sz="1400" dirty="0" smtClean="0"/>
          </a:p>
        </p:txBody>
      </p:sp>
      <p:cxnSp>
        <p:nvCxnSpPr>
          <p:cNvPr id="260" name="Соединительная линия уступом 259"/>
          <p:cNvCxnSpPr>
            <a:stCxn id="21" idx="2"/>
            <a:endCxn id="31" idx="0"/>
          </p:cNvCxnSpPr>
          <p:nvPr/>
        </p:nvCxnSpPr>
        <p:spPr>
          <a:xfrm rot="16200000" flipH="1">
            <a:off x="21116805" y="4517621"/>
            <a:ext cx="478120" cy="2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21" idx="2"/>
            <a:endCxn id="26" idx="0"/>
          </p:cNvCxnSpPr>
          <p:nvPr/>
        </p:nvCxnSpPr>
        <p:spPr>
          <a:xfrm rot="16200000" flipH="1">
            <a:off x="23709874" y="1924551"/>
            <a:ext cx="478120" cy="5188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6" name="Прямая со стрелкой 265"/>
          <p:cNvCxnSpPr>
            <a:stCxn id="31" idx="2"/>
            <a:endCxn id="38" idx="0"/>
          </p:cNvCxnSpPr>
          <p:nvPr/>
        </p:nvCxnSpPr>
        <p:spPr>
          <a:xfrm>
            <a:off x="21357002" y="5837818"/>
            <a:ext cx="0" cy="5121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Прямая со стрелкой 268"/>
          <p:cNvCxnSpPr>
            <a:stCxn id="38" idx="2"/>
            <a:endCxn id="40" idx="0"/>
          </p:cNvCxnSpPr>
          <p:nvPr/>
        </p:nvCxnSpPr>
        <p:spPr>
          <a:xfrm>
            <a:off x="21357002" y="7429971"/>
            <a:ext cx="0" cy="4282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25" idx="2"/>
            <a:endCxn id="27" idx="0"/>
          </p:cNvCxnSpPr>
          <p:nvPr/>
        </p:nvCxnSpPr>
        <p:spPr>
          <a:xfrm>
            <a:off x="23988746" y="5837818"/>
            <a:ext cx="0" cy="507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27" idx="2"/>
            <a:endCxn id="35" idx="0"/>
          </p:cNvCxnSpPr>
          <p:nvPr/>
        </p:nvCxnSpPr>
        <p:spPr>
          <a:xfrm>
            <a:off x="23988746" y="7425688"/>
            <a:ext cx="0" cy="43253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Прямая со стрелкой 323"/>
          <p:cNvCxnSpPr>
            <a:stCxn id="26" idx="2"/>
            <a:endCxn id="28" idx="0"/>
          </p:cNvCxnSpPr>
          <p:nvPr/>
        </p:nvCxnSpPr>
        <p:spPr>
          <a:xfrm>
            <a:off x="26543141" y="5837818"/>
            <a:ext cx="0" cy="5078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3" name="Прямоугольник 332"/>
          <p:cNvSpPr/>
          <p:nvPr/>
        </p:nvSpPr>
        <p:spPr>
          <a:xfrm>
            <a:off x="30309207" y="63456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Традиции королевских войск </a:t>
            </a:r>
            <a:r>
              <a:rPr lang="ru-RU" sz="1400" dirty="0" err="1" smtClean="0"/>
              <a:t>Траванкора</a:t>
            </a:r>
            <a:endParaRPr lang="ru-RU" sz="1400" dirty="0" smtClean="0"/>
          </a:p>
        </p:txBody>
      </p:sp>
      <p:sp>
        <p:nvSpPr>
          <p:cNvPr id="334" name="Прямоугольник 333"/>
          <p:cNvSpPr/>
          <p:nvPr/>
        </p:nvSpPr>
        <p:spPr>
          <a:xfrm>
            <a:off x="29029266" y="47578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 </a:t>
            </a:r>
            <a:r>
              <a:rPr lang="ru-RU" sz="1400" dirty="0" err="1"/>
              <a:t>Траванкора</a:t>
            </a:r>
            <a:endParaRPr lang="ru-RU" sz="1400" dirty="0"/>
          </a:p>
        </p:txBody>
      </p:sp>
      <p:cxnSp>
        <p:nvCxnSpPr>
          <p:cNvPr id="336" name="Соединительная линия уступом 335"/>
          <p:cNvCxnSpPr>
            <a:stCxn id="334" idx="2"/>
            <a:endCxn id="442" idx="0"/>
          </p:cNvCxnSpPr>
          <p:nvPr/>
        </p:nvCxnSpPr>
        <p:spPr>
          <a:xfrm rot="5400000">
            <a:off x="29194735" y="5445143"/>
            <a:ext cx="499817" cy="12851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8" name="Прямоугольник 337"/>
          <p:cNvSpPr/>
          <p:nvPr/>
        </p:nvSpPr>
        <p:spPr>
          <a:xfrm>
            <a:off x="32780848" y="3172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ВВС </a:t>
            </a:r>
            <a:r>
              <a:rPr lang="ru-RU" sz="1400" dirty="0" err="1" smtClean="0"/>
              <a:t>Траванкора</a:t>
            </a:r>
            <a:endParaRPr lang="ru-RU" sz="1400" dirty="0" smtClean="0"/>
          </a:p>
        </p:txBody>
      </p:sp>
      <p:cxnSp>
        <p:nvCxnSpPr>
          <p:cNvPr id="340" name="Соединительная линия уступом 339"/>
          <p:cNvCxnSpPr>
            <a:stCxn id="338" idx="2"/>
            <a:endCxn id="39" idx="0"/>
          </p:cNvCxnSpPr>
          <p:nvPr/>
        </p:nvCxnSpPr>
        <p:spPr>
          <a:xfrm rot="5400000">
            <a:off x="33001493" y="3920501"/>
            <a:ext cx="505415" cy="11692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Соединительная линия уступом 340"/>
          <p:cNvCxnSpPr>
            <a:stCxn id="338" idx="2"/>
            <a:endCxn id="177" idx="0"/>
          </p:cNvCxnSpPr>
          <p:nvPr/>
        </p:nvCxnSpPr>
        <p:spPr>
          <a:xfrm rot="16200000" flipH="1">
            <a:off x="34187248" y="3903960"/>
            <a:ext cx="505412" cy="12022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29029265" y="78672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военная академия</a:t>
            </a:r>
          </a:p>
        </p:txBody>
      </p:sp>
      <p:sp>
        <p:nvSpPr>
          <p:cNvPr id="352" name="Прямоугольник 351"/>
          <p:cNvSpPr/>
          <p:nvPr/>
        </p:nvSpPr>
        <p:spPr>
          <a:xfrm>
            <a:off x="29029265" y="92961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связь</a:t>
            </a:r>
          </a:p>
        </p:txBody>
      </p:sp>
      <p:sp>
        <p:nvSpPr>
          <p:cNvPr id="355" name="Прямоугольник 354"/>
          <p:cNvSpPr/>
          <p:nvPr/>
        </p:nvSpPr>
        <p:spPr>
          <a:xfrm>
            <a:off x="32807517" y="78661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Тренировка ВВС</a:t>
            </a:r>
          </a:p>
        </p:txBody>
      </p:sp>
      <p:cxnSp>
        <p:nvCxnSpPr>
          <p:cNvPr id="358" name="Соединительная линия уступом 357"/>
          <p:cNvCxnSpPr>
            <a:stCxn id="333" idx="2"/>
            <a:endCxn id="349" idx="0"/>
          </p:cNvCxnSpPr>
          <p:nvPr/>
        </p:nvCxnSpPr>
        <p:spPr>
          <a:xfrm rot="5400000">
            <a:off x="30506417" y="7006493"/>
            <a:ext cx="441556" cy="12799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9" name="Соединительная линия уступом 358"/>
          <p:cNvCxnSpPr>
            <a:stCxn id="442" idx="2"/>
            <a:endCxn id="349" idx="0"/>
          </p:cNvCxnSpPr>
          <p:nvPr/>
        </p:nvCxnSpPr>
        <p:spPr>
          <a:xfrm rot="16200000" flipH="1">
            <a:off x="29219838" y="6999856"/>
            <a:ext cx="449608" cy="12851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Прямая со стрелкой 359"/>
          <p:cNvCxnSpPr>
            <a:stCxn id="349" idx="2"/>
            <a:endCxn id="352" idx="0"/>
          </p:cNvCxnSpPr>
          <p:nvPr/>
        </p:nvCxnSpPr>
        <p:spPr>
          <a:xfrm>
            <a:off x="30087224" y="8947242"/>
            <a:ext cx="0" cy="3489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Прямая со стрелкой 365"/>
          <p:cNvCxnSpPr>
            <a:stCxn id="178" idx="2"/>
            <a:endCxn id="355" idx="0"/>
          </p:cNvCxnSpPr>
          <p:nvPr/>
        </p:nvCxnSpPr>
        <p:spPr>
          <a:xfrm>
            <a:off x="33865476" y="7417634"/>
            <a:ext cx="0" cy="4485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0" name="Прямоугольник 369"/>
          <p:cNvSpPr/>
          <p:nvPr/>
        </p:nvSpPr>
        <p:spPr>
          <a:xfrm>
            <a:off x="36879611" y="47848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ВМФ </a:t>
            </a:r>
            <a:r>
              <a:rPr lang="ru-RU" sz="1400" dirty="0" err="1" smtClean="0"/>
              <a:t>Траванкора</a:t>
            </a:r>
            <a:endParaRPr lang="ru-RU" sz="1400" dirty="0"/>
          </a:p>
        </p:txBody>
      </p:sp>
      <p:sp>
        <p:nvSpPr>
          <p:cNvPr id="371" name="Прямоугольник 370"/>
          <p:cNvSpPr/>
          <p:nvPr/>
        </p:nvSpPr>
        <p:spPr>
          <a:xfrm>
            <a:off x="38355847" y="632930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Набрать моряков из числа рыбаков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35462522" y="632931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Верфи </a:t>
            </a:r>
            <a:r>
              <a:rPr lang="ru-RU" sz="1400" dirty="0" err="1" smtClean="0"/>
              <a:t>Траванкора</a:t>
            </a:r>
            <a:endParaRPr lang="ru-RU" sz="1400" dirty="0"/>
          </a:p>
        </p:txBody>
      </p:sp>
      <p:sp>
        <p:nvSpPr>
          <p:cNvPr id="374" name="Прямоугольник 373"/>
          <p:cNvSpPr/>
          <p:nvPr/>
        </p:nvSpPr>
        <p:spPr>
          <a:xfrm>
            <a:off x="34136382" y="929616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Взаимодействие флота и ВВС (доктрине </a:t>
            </a:r>
            <a:r>
              <a:rPr lang="ru-RU" sz="1400" dirty="0" err="1" smtClean="0"/>
              <a:t>взаимодествия</a:t>
            </a:r>
            <a:r>
              <a:rPr lang="ru-RU" sz="1400" dirty="0" smtClean="0"/>
              <a:t>, авианосцев и самолётов)</a:t>
            </a:r>
          </a:p>
        </p:txBody>
      </p:sp>
      <p:cxnSp>
        <p:nvCxnSpPr>
          <p:cNvPr id="375" name="Соединительная линия уступом 374"/>
          <p:cNvCxnSpPr>
            <a:stCxn id="39" idx="2"/>
            <a:endCxn id="178" idx="0"/>
          </p:cNvCxnSpPr>
          <p:nvPr/>
        </p:nvCxnSpPr>
        <p:spPr>
          <a:xfrm rot="16200000" flipH="1">
            <a:off x="33017625" y="5489783"/>
            <a:ext cx="499818" cy="11958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55" idx="2"/>
            <a:endCxn id="374" idx="0"/>
          </p:cNvCxnSpPr>
          <p:nvPr/>
        </p:nvCxnSpPr>
        <p:spPr>
          <a:xfrm rot="16200000" flipH="1">
            <a:off x="34354895" y="8456723"/>
            <a:ext cx="350026" cy="1328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4" name="Прямоугольник 383"/>
          <p:cNvSpPr/>
          <p:nvPr/>
        </p:nvSpPr>
        <p:spPr>
          <a:xfrm>
            <a:off x="35462522" y="785822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Модернизация кораблестроения</a:t>
            </a:r>
            <a:endParaRPr lang="ru-RU" sz="1400" dirty="0"/>
          </a:p>
        </p:txBody>
      </p:sp>
      <p:cxnSp>
        <p:nvCxnSpPr>
          <p:cNvPr id="385" name="Соединительная линия уступом 384"/>
          <p:cNvCxnSpPr>
            <a:stCxn id="384" idx="2"/>
            <a:endCxn id="374" idx="0"/>
          </p:cNvCxnSpPr>
          <p:nvPr/>
        </p:nvCxnSpPr>
        <p:spPr>
          <a:xfrm rot="5400000">
            <a:off x="35678438" y="8454125"/>
            <a:ext cx="357947" cy="1326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8" name="Соединительная линия уступом 387"/>
          <p:cNvCxnSpPr>
            <a:stCxn id="370" idx="2"/>
            <a:endCxn id="372" idx="0"/>
          </p:cNvCxnSpPr>
          <p:nvPr/>
        </p:nvCxnSpPr>
        <p:spPr>
          <a:xfrm rot="5400000">
            <a:off x="36996791" y="5388532"/>
            <a:ext cx="464471" cy="14170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1" name="Соединительная линия уступом 390"/>
          <p:cNvCxnSpPr>
            <a:stCxn id="370" idx="2"/>
            <a:endCxn id="371" idx="0"/>
          </p:cNvCxnSpPr>
          <p:nvPr/>
        </p:nvCxnSpPr>
        <p:spPr>
          <a:xfrm rot="16200000" flipH="1">
            <a:off x="38443454" y="5358957"/>
            <a:ext cx="464468" cy="147623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Прямая со стрелкой 393"/>
          <p:cNvCxnSpPr>
            <a:stCxn id="372" idx="2"/>
            <a:endCxn id="384" idx="0"/>
          </p:cNvCxnSpPr>
          <p:nvPr/>
        </p:nvCxnSpPr>
        <p:spPr>
          <a:xfrm>
            <a:off x="36520481" y="7409312"/>
            <a:ext cx="0" cy="4489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3" name="Прямоугольник 402"/>
          <p:cNvSpPr/>
          <p:nvPr/>
        </p:nvSpPr>
        <p:spPr>
          <a:xfrm>
            <a:off x="29123397" y="119700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Единая Индия!</a:t>
            </a:r>
          </a:p>
        </p:txBody>
      </p:sp>
      <p:sp>
        <p:nvSpPr>
          <p:cNvPr id="404" name="Прямоугольник 403"/>
          <p:cNvSpPr/>
          <p:nvPr/>
        </p:nvSpPr>
        <p:spPr>
          <a:xfrm>
            <a:off x="29123397" y="141381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Хардабарад</a:t>
            </a:r>
            <a:endParaRPr lang="ru-RU" sz="1400" dirty="0"/>
          </a:p>
        </p:txBody>
      </p:sp>
      <p:sp>
        <p:nvSpPr>
          <p:cNvPr id="405" name="Прямоугольник 404"/>
          <p:cNvSpPr/>
          <p:nvPr/>
        </p:nvSpPr>
        <p:spPr>
          <a:xfrm>
            <a:off x="27935487" y="159657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Пакистан</a:t>
            </a:r>
          </a:p>
        </p:txBody>
      </p:sp>
      <p:sp>
        <p:nvSpPr>
          <p:cNvPr id="406" name="Прямоугольник 405"/>
          <p:cNvSpPr/>
          <p:nvPr/>
        </p:nvSpPr>
        <p:spPr>
          <a:xfrm>
            <a:off x="30331718" y="1596572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центральные провинции</a:t>
            </a:r>
          </a:p>
        </p:txBody>
      </p:sp>
      <p:sp>
        <p:nvSpPr>
          <p:cNvPr id="407" name="Прямоугольник 406"/>
          <p:cNvSpPr/>
          <p:nvPr/>
        </p:nvSpPr>
        <p:spPr>
          <a:xfrm>
            <a:off x="26745313" y="141767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Кашмир</a:t>
            </a:r>
          </a:p>
        </p:txBody>
      </p:sp>
      <p:sp>
        <p:nvSpPr>
          <p:cNvPr id="408" name="Прямоугольник 407"/>
          <p:cNvSpPr/>
          <p:nvPr/>
        </p:nvSpPr>
        <p:spPr>
          <a:xfrm>
            <a:off x="31559680" y="141790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Бенгали</a:t>
            </a:r>
          </a:p>
        </p:txBody>
      </p:sp>
      <p:cxnSp>
        <p:nvCxnSpPr>
          <p:cNvPr id="409" name="Соединительная линия уступом 408"/>
          <p:cNvCxnSpPr>
            <a:stCxn id="403" idx="2"/>
            <a:endCxn id="407" idx="0"/>
          </p:cNvCxnSpPr>
          <p:nvPr/>
        </p:nvCxnSpPr>
        <p:spPr>
          <a:xfrm rot="5400000">
            <a:off x="28428967" y="12424343"/>
            <a:ext cx="1126694" cy="2378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2" name="Соединительная линия уступом 411"/>
          <p:cNvCxnSpPr>
            <a:stCxn id="403" idx="2"/>
            <a:endCxn id="408" idx="0"/>
          </p:cNvCxnSpPr>
          <p:nvPr/>
        </p:nvCxnSpPr>
        <p:spPr>
          <a:xfrm rot="16200000" flipH="1">
            <a:off x="30834978" y="12396415"/>
            <a:ext cx="1129038" cy="24362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5" name="Соединительная линия уступом 414"/>
          <p:cNvCxnSpPr>
            <a:stCxn id="403" idx="2"/>
            <a:endCxn id="405" idx="0"/>
          </p:cNvCxnSpPr>
          <p:nvPr/>
        </p:nvCxnSpPr>
        <p:spPr>
          <a:xfrm rot="5400000">
            <a:off x="28129557" y="13913927"/>
            <a:ext cx="2915689" cy="1187910"/>
          </a:xfrm>
          <a:prstGeom prst="bentConnector3">
            <a:avLst>
              <a:gd name="adj1" fmla="val 197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403" idx="2"/>
            <a:endCxn id="406" idx="0"/>
          </p:cNvCxnSpPr>
          <p:nvPr/>
        </p:nvCxnSpPr>
        <p:spPr>
          <a:xfrm rot="16200000" flipH="1">
            <a:off x="29327672" y="13903721"/>
            <a:ext cx="2915689" cy="1208321"/>
          </a:xfrm>
          <a:prstGeom prst="bentConnector3">
            <a:avLst>
              <a:gd name="adj1" fmla="val 1972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 стрелкой 422"/>
          <p:cNvCxnSpPr>
            <a:stCxn id="403" idx="2"/>
            <a:endCxn id="404" idx="0"/>
          </p:cNvCxnSpPr>
          <p:nvPr/>
        </p:nvCxnSpPr>
        <p:spPr>
          <a:xfrm>
            <a:off x="30181356" y="13050038"/>
            <a:ext cx="0" cy="1088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Прямоугольник 425"/>
          <p:cNvSpPr/>
          <p:nvPr/>
        </p:nvSpPr>
        <p:spPr>
          <a:xfrm>
            <a:off x="12035260" y="4757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Земли для всех</a:t>
            </a:r>
          </a:p>
        </p:txBody>
      </p:sp>
      <p:sp>
        <p:nvSpPr>
          <p:cNvPr id="427" name="Прямоугольник 426"/>
          <p:cNvSpPr/>
          <p:nvPr/>
        </p:nvSpPr>
        <p:spPr>
          <a:xfrm>
            <a:off x="6054908" y="4757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Дороги и водоёмы для всех!</a:t>
            </a:r>
          </a:p>
        </p:txBody>
      </p:sp>
      <p:sp>
        <p:nvSpPr>
          <p:cNvPr id="428" name="Прямоугольник 427"/>
          <p:cNvSpPr/>
          <p:nvPr/>
        </p:nvSpPr>
        <p:spPr>
          <a:xfrm>
            <a:off x="9007114" y="475781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образование доступным для неприкасаемых</a:t>
            </a:r>
          </a:p>
        </p:txBody>
      </p:sp>
      <p:cxnSp>
        <p:nvCxnSpPr>
          <p:cNvPr id="429" name="Соединительная линия уступом 428"/>
          <p:cNvCxnSpPr>
            <a:stCxn id="12" idx="2"/>
            <a:endCxn id="426" idx="0"/>
          </p:cNvCxnSpPr>
          <p:nvPr/>
        </p:nvCxnSpPr>
        <p:spPr>
          <a:xfrm rot="16200000" flipH="1">
            <a:off x="11324837" y="2989431"/>
            <a:ext cx="505412" cy="3031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2" name="Соединительная линия уступом 431"/>
          <p:cNvCxnSpPr>
            <a:stCxn id="12" idx="2"/>
            <a:endCxn id="427" idx="0"/>
          </p:cNvCxnSpPr>
          <p:nvPr/>
        </p:nvCxnSpPr>
        <p:spPr>
          <a:xfrm rot="5400000">
            <a:off x="8334662" y="3030607"/>
            <a:ext cx="505412" cy="29490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5" name="Прямая со стрелкой 434"/>
          <p:cNvCxnSpPr>
            <a:stCxn id="12" idx="2"/>
            <a:endCxn id="428" idx="0"/>
          </p:cNvCxnSpPr>
          <p:nvPr/>
        </p:nvCxnSpPr>
        <p:spPr>
          <a:xfrm>
            <a:off x="10061868" y="4252401"/>
            <a:ext cx="3205" cy="5054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8" name="Прямоугольник 437"/>
          <p:cNvSpPr/>
          <p:nvPr/>
        </p:nvSpPr>
        <p:spPr>
          <a:xfrm>
            <a:off x="9003910" y="63512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Отмена Варн(кастовой системы)</a:t>
            </a:r>
          </a:p>
        </p:txBody>
      </p:sp>
      <p:cxnSp>
        <p:nvCxnSpPr>
          <p:cNvPr id="439" name="Прямая со стрелкой 438"/>
          <p:cNvCxnSpPr>
            <a:stCxn id="428" idx="2"/>
            <a:endCxn id="438" idx="0"/>
          </p:cNvCxnSpPr>
          <p:nvPr/>
        </p:nvCxnSpPr>
        <p:spPr>
          <a:xfrm flipH="1">
            <a:off x="10061869" y="5837813"/>
            <a:ext cx="3204" cy="5134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2" name="Прямоугольник 441"/>
          <p:cNvSpPr/>
          <p:nvPr/>
        </p:nvSpPr>
        <p:spPr>
          <a:xfrm>
            <a:off x="27744102" y="6337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Неприкасаемым служить  в армии</a:t>
            </a:r>
          </a:p>
        </p:txBody>
      </p:sp>
      <p:cxnSp>
        <p:nvCxnSpPr>
          <p:cNvPr id="459" name="Соединительная линия уступом 458"/>
          <p:cNvCxnSpPr>
            <a:stCxn id="427" idx="2"/>
            <a:endCxn id="438" idx="0"/>
          </p:cNvCxnSpPr>
          <p:nvPr/>
        </p:nvCxnSpPr>
        <p:spPr>
          <a:xfrm rot="16200000" flipH="1">
            <a:off x="8330634" y="4620046"/>
            <a:ext cx="513469" cy="29490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2" name="Соединительная линия уступом 461"/>
          <p:cNvCxnSpPr>
            <a:stCxn id="426" idx="2"/>
            <a:endCxn id="438" idx="0"/>
          </p:cNvCxnSpPr>
          <p:nvPr/>
        </p:nvCxnSpPr>
        <p:spPr>
          <a:xfrm rot="5400000">
            <a:off x="11320810" y="4578872"/>
            <a:ext cx="513469" cy="30313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8" name="Соединительная линия уступом 467"/>
          <p:cNvCxnSpPr>
            <a:stCxn id="438" idx="2"/>
            <a:endCxn id="42" idx="0"/>
          </p:cNvCxnSpPr>
          <p:nvPr/>
        </p:nvCxnSpPr>
        <p:spPr>
          <a:xfrm rot="5400000">
            <a:off x="7957356" y="5753709"/>
            <a:ext cx="426940" cy="3782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Соединительная линия уступом 205"/>
          <p:cNvCxnSpPr>
            <a:stCxn id="334" idx="2"/>
            <a:endCxn id="333" idx="0"/>
          </p:cNvCxnSpPr>
          <p:nvPr/>
        </p:nvCxnSpPr>
        <p:spPr>
          <a:xfrm rot="16200000" flipH="1">
            <a:off x="30473261" y="5451780"/>
            <a:ext cx="507869" cy="12799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Соединительная линия уступом 208"/>
          <p:cNvCxnSpPr>
            <a:stCxn id="438" idx="2"/>
            <a:endCxn id="19" idx="0"/>
          </p:cNvCxnSpPr>
          <p:nvPr/>
        </p:nvCxnSpPr>
        <p:spPr>
          <a:xfrm rot="16200000" flipH="1">
            <a:off x="11467766" y="6025385"/>
            <a:ext cx="426939" cy="32387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Соединительная линия уступом 220"/>
          <p:cNvCxnSpPr>
            <a:stCxn id="442" idx="2"/>
            <a:endCxn id="172" idx="0"/>
          </p:cNvCxnSpPr>
          <p:nvPr/>
        </p:nvCxnSpPr>
        <p:spPr>
          <a:xfrm rot="5400000">
            <a:off x="27305012" y="7785475"/>
            <a:ext cx="1864891" cy="1129208"/>
          </a:xfrm>
          <a:prstGeom prst="bentConnector3">
            <a:avLst>
              <a:gd name="adj1" fmla="val 117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7" name="Прямоугольник 146"/>
          <p:cNvSpPr/>
          <p:nvPr/>
        </p:nvSpPr>
        <p:spPr>
          <a:xfrm>
            <a:off x="0" y="15843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НД «Принижения неприкасаемых»</a:t>
            </a:r>
          </a:p>
        </p:txBody>
      </p:sp>
      <p:sp>
        <p:nvSpPr>
          <p:cNvPr id="148" name="Прямоугольник 147"/>
          <p:cNvSpPr/>
          <p:nvPr/>
        </p:nvSpPr>
        <p:spPr>
          <a:xfrm>
            <a:off x="2445224" y="15843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НД «Аграрная страна»</a:t>
            </a:r>
          </a:p>
        </p:txBody>
      </p:sp>
      <p:sp>
        <p:nvSpPr>
          <p:cNvPr id="149" name="Прямоугольник 148"/>
          <p:cNvSpPr/>
          <p:nvPr/>
        </p:nvSpPr>
        <p:spPr>
          <a:xfrm>
            <a:off x="4974352" y="15843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НД «Аграрная страна»</a:t>
            </a:r>
          </a:p>
        </p:txBody>
      </p:sp>
      <p:cxnSp>
        <p:nvCxnSpPr>
          <p:cNvPr id="155" name="Соединительная линия уступом 154"/>
          <p:cNvCxnSpPr>
            <a:stCxn id="26" idx="2"/>
            <a:endCxn id="27" idx="0"/>
          </p:cNvCxnSpPr>
          <p:nvPr/>
        </p:nvCxnSpPr>
        <p:spPr>
          <a:xfrm rot="5400000">
            <a:off x="25012009" y="4814556"/>
            <a:ext cx="507870" cy="2554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Прямоугольник 155"/>
          <p:cNvSpPr/>
          <p:nvPr/>
        </p:nvSpPr>
        <p:spPr>
          <a:xfrm>
            <a:off x="17833959" y="4754494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Цементный завод</a:t>
            </a:r>
          </a:p>
        </p:txBody>
      </p:sp>
      <p:sp>
        <p:nvSpPr>
          <p:cNvPr id="157" name="Прямоугольник 156"/>
          <p:cNvSpPr/>
          <p:nvPr/>
        </p:nvSpPr>
        <p:spPr>
          <a:xfrm>
            <a:off x="25010384" y="154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Подполковник </a:t>
            </a:r>
            <a:r>
              <a:rPr lang="en-US" sz="1400" dirty="0"/>
              <a:t>G. V. </a:t>
            </a:r>
            <a:r>
              <a:rPr lang="en-US" sz="1400" dirty="0" smtClean="0"/>
              <a:t>Raja</a:t>
            </a:r>
            <a:r>
              <a:rPr lang="ru-RU" sz="1400" dirty="0" smtClean="0"/>
              <a:t>, муж сестры монарха</a:t>
            </a:r>
          </a:p>
        </p:txBody>
      </p:sp>
      <p:sp>
        <p:nvSpPr>
          <p:cNvPr id="159" name="Прямоугольник 158"/>
          <p:cNvSpPr/>
          <p:nvPr/>
        </p:nvSpPr>
        <p:spPr>
          <a:xfrm>
            <a:off x="16444452" y="10929512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работорговлю и детские браки</a:t>
            </a:r>
          </a:p>
        </p:txBody>
      </p:sp>
      <p:sp>
        <p:nvSpPr>
          <p:cNvPr id="160" name="Прямоугольник 159"/>
          <p:cNvSpPr/>
          <p:nvPr/>
        </p:nvSpPr>
        <p:spPr>
          <a:xfrm>
            <a:off x="17787035" y="1262583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 о пособиях для беременных</a:t>
            </a:r>
          </a:p>
        </p:txBody>
      </p:sp>
      <p:cxnSp>
        <p:nvCxnSpPr>
          <p:cNvPr id="161" name="Соединительная линия уступом 160"/>
          <p:cNvCxnSpPr>
            <a:stCxn id="22" idx="2"/>
            <a:endCxn id="159" idx="0"/>
          </p:cNvCxnSpPr>
          <p:nvPr/>
        </p:nvCxnSpPr>
        <p:spPr>
          <a:xfrm rot="5400000">
            <a:off x="17897034" y="9981550"/>
            <a:ext cx="553339" cy="13425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Соединительная линия уступом 162"/>
          <p:cNvCxnSpPr>
            <a:stCxn id="22" idx="2"/>
            <a:endCxn id="37" idx="0"/>
          </p:cNvCxnSpPr>
          <p:nvPr/>
        </p:nvCxnSpPr>
        <p:spPr>
          <a:xfrm rot="16200000" flipH="1">
            <a:off x="19208256" y="10012911"/>
            <a:ext cx="553340" cy="12798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Соединительная линия уступом 165"/>
          <p:cNvCxnSpPr>
            <a:stCxn id="159" idx="2"/>
            <a:endCxn id="160" idx="0"/>
          </p:cNvCxnSpPr>
          <p:nvPr/>
        </p:nvCxnSpPr>
        <p:spPr>
          <a:xfrm rot="16200000" flipH="1">
            <a:off x="17865539" y="11646383"/>
            <a:ext cx="616327" cy="1342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Соединительная линия уступом 168"/>
          <p:cNvCxnSpPr>
            <a:stCxn id="37" idx="2"/>
            <a:endCxn id="160" idx="0"/>
          </p:cNvCxnSpPr>
          <p:nvPr/>
        </p:nvCxnSpPr>
        <p:spPr>
          <a:xfrm rot="5400000">
            <a:off x="19176763" y="11677744"/>
            <a:ext cx="616326" cy="12798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Прямоугольник 173"/>
          <p:cNvSpPr/>
          <p:nvPr/>
        </p:nvSpPr>
        <p:spPr>
          <a:xfrm>
            <a:off x="21609226" y="9282525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Медицинский колледж и больницы в </a:t>
            </a:r>
            <a:r>
              <a:rPr lang="ru-RU" sz="1400" dirty="0" err="1" smtClean="0"/>
              <a:t>Уллуре</a:t>
            </a:r>
            <a:r>
              <a:rPr lang="ru-RU" sz="1400" dirty="0" smtClean="0"/>
              <a:t>, </a:t>
            </a:r>
            <a:r>
              <a:rPr lang="ru-RU" sz="1400" dirty="0" err="1" smtClean="0"/>
              <a:t>Тривандуме</a:t>
            </a:r>
            <a:r>
              <a:rPr lang="ru-RU" sz="1400" dirty="0" smtClean="0"/>
              <a:t>.</a:t>
            </a:r>
            <a:endParaRPr lang="ru-RU" sz="1400" dirty="0"/>
          </a:p>
        </p:txBody>
      </p:sp>
      <p:cxnSp>
        <p:nvCxnSpPr>
          <p:cNvPr id="175" name="Соединительная линия уступом 174"/>
          <p:cNvCxnSpPr>
            <a:stCxn id="35" idx="2"/>
            <a:endCxn id="174" idx="0"/>
          </p:cNvCxnSpPr>
          <p:nvPr/>
        </p:nvCxnSpPr>
        <p:spPr>
          <a:xfrm rot="5400000">
            <a:off x="23155814" y="8449592"/>
            <a:ext cx="344305" cy="13215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Прямоугольник 180"/>
          <p:cNvSpPr/>
          <p:nvPr/>
        </p:nvSpPr>
        <p:spPr>
          <a:xfrm>
            <a:off x="1382666" y="109295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Отменить мерзкое рабство и детские браки</a:t>
            </a:r>
          </a:p>
        </p:txBody>
      </p:sp>
      <p:sp>
        <p:nvSpPr>
          <p:cNvPr id="158" name="Прямоугольник 157"/>
          <p:cNvSpPr/>
          <p:nvPr/>
        </p:nvSpPr>
        <p:spPr>
          <a:xfrm>
            <a:off x="15038446" y="6338137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Туризм на «Краю земли» (СР провела много новаторских работ для скалы </a:t>
            </a:r>
            <a:r>
              <a:rPr lang="ru-RU" sz="1400" dirty="0" err="1" smtClean="0"/>
              <a:t>Вивекананда</a:t>
            </a:r>
            <a:r>
              <a:rPr lang="ru-RU" sz="1400" dirty="0" smtClean="0"/>
              <a:t> на мысе </a:t>
            </a:r>
            <a:r>
              <a:rPr lang="ru-RU" sz="1400" dirty="0" err="1" smtClean="0"/>
              <a:t>Коморин</a:t>
            </a:r>
            <a:r>
              <a:rPr lang="ru-RU" sz="1400" dirty="0" smtClean="0"/>
              <a:t> и построила гостевые дома на </a:t>
            </a:r>
            <a:r>
              <a:rPr lang="ru-RU" sz="1400" dirty="0" err="1" smtClean="0"/>
              <a:t>Каньякумари</a:t>
            </a:r>
            <a:r>
              <a:rPr lang="ru-RU" sz="1400" dirty="0" smtClean="0"/>
              <a:t>)</a:t>
            </a:r>
          </a:p>
        </p:txBody>
      </p:sp>
      <p:cxnSp>
        <p:nvCxnSpPr>
          <p:cNvPr id="162" name="Прямая со стрелкой 161"/>
          <p:cNvCxnSpPr>
            <a:stCxn id="200" idx="2"/>
            <a:endCxn id="192" idx="0"/>
          </p:cNvCxnSpPr>
          <p:nvPr/>
        </p:nvCxnSpPr>
        <p:spPr>
          <a:xfrm flipH="1">
            <a:off x="18894192" y="7433557"/>
            <a:ext cx="1" cy="434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Соединительная линия уступом 169"/>
          <p:cNvCxnSpPr>
            <a:stCxn id="21" idx="2"/>
            <a:endCxn id="156" idx="0"/>
          </p:cNvCxnSpPr>
          <p:nvPr/>
        </p:nvCxnSpPr>
        <p:spPr>
          <a:xfrm rot="5400000">
            <a:off x="19885925" y="3285691"/>
            <a:ext cx="474796" cy="24628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Соединительная линия уступом 186"/>
          <p:cNvCxnSpPr>
            <a:stCxn id="21" idx="2"/>
            <a:endCxn id="25" idx="0"/>
          </p:cNvCxnSpPr>
          <p:nvPr/>
        </p:nvCxnSpPr>
        <p:spPr>
          <a:xfrm rot="16200000" flipH="1">
            <a:off x="22432677" y="3201749"/>
            <a:ext cx="478120" cy="26340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Прямоугольник 191"/>
          <p:cNvSpPr/>
          <p:nvPr/>
        </p:nvSpPr>
        <p:spPr>
          <a:xfrm>
            <a:off x="17836233" y="786845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Траванкор</a:t>
            </a:r>
            <a:r>
              <a:rPr lang="ru-RU" sz="1400" dirty="0"/>
              <a:t> удобрений и химических веществ (ФАКТ)</a:t>
            </a:r>
            <a:endParaRPr lang="ru-RU" sz="1400" dirty="0" smtClean="0"/>
          </a:p>
        </p:txBody>
      </p:sp>
      <p:sp>
        <p:nvSpPr>
          <p:cNvPr id="200" name="Прямоугольник 199"/>
          <p:cNvSpPr/>
          <p:nvPr/>
        </p:nvSpPr>
        <p:spPr>
          <a:xfrm>
            <a:off x="17836234" y="6353557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Первая цементная магистраль (между столицей </a:t>
            </a:r>
            <a:r>
              <a:rPr lang="ru-RU" sz="1400" dirty="0" err="1" smtClean="0"/>
              <a:t>Тривандрумом</a:t>
            </a:r>
            <a:r>
              <a:rPr lang="ru-RU" sz="1400" dirty="0" smtClean="0"/>
              <a:t> и </a:t>
            </a:r>
            <a:r>
              <a:rPr lang="ru-RU" sz="1400" dirty="0" err="1" smtClean="0"/>
              <a:t>Канниякумари</a:t>
            </a:r>
            <a:r>
              <a:rPr lang="ru-RU" sz="1400" dirty="0" smtClean="0"/>
              <a:t>)</a:t>
            </a:r>
          </a:p>
        </p:txBody>
      </p:sp>
      <p:cxnSp>
        <p:nvCxnSpPr>
          <p:cNvPr id="202" name="Соединительная линия уступом 201"/>
          <p:cNvCxnSpPr>
            <a:stCxn id="156" idx="2"/>
            <a:endCxn id="27" idx="0"/>
          </p:cNvCxnSpPr>
          <p:nvPr/>
        </p:nvCxnSpPr>
        <p:spPr>
          <a:xfrm rot="16200000" flipH="1">
            <a:off x="21184735" y="3541677"/>
            <a:ext cx="511194" cy="50968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Соединительная линия уступом 204"/>
          <p:cNvCxnSpPr>
            <a:stCxn id="156" idx="2"/>
            <a:endCxn id="38" idx="0"/>
          </p:cNvCxnSpPr>
          <p:nvPr/>
        </p:nvCxnSpPr>
        <p:spPr>
          <a:xfrm rot="16200000" flipH="1">
            <a:off x="19866722" y="4859690"/>
            <a:ext cx="515477" cy="2465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156" idx="2"/>
            <a:endCxn id="28" idx="0"/>
          </p:cNvCxnSpPr>
          <p:nvPr/>
        </p:nvCxnSpPr>
        <p:spPr>
          <a:xfrm rot="16200000" flipH="1">
            <a:off x="22461932" y="2264479"/>
            <a:ext cx="511194" cy="76512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6" idx="2"/>
            <a:endCxn id="200" idx="0"/>
          </p:cNvCxnSpPr>
          <p:nvPr/>
        </p:nvCxnSpPr>
        <p:spPr>
          <a:xfrm>
            <a:off x="18891918" y="5834494"/>
            <a:ext cx="2275" cy="519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0" name="Прямоугольник 219"/>
          <p:cNvSpPr/>
          <p:nvPr/>
        </p:nvSpPr>
        <p:spPr>
          <a:xfrm>
            <a:off x="15052091" y="785481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автомобильного транспорта</a:t>
            </a:r>
          </a:p>
        </p:txBody>
      </p:sp>
      <p:cxnSp>
        <p:nvCxnSpPr>
          <p:cNvPr id="222" name="Соединительная линия уступом 221"/>
          <p:cNvCxnSpPr>
            <a:stCxn id="200" idx="2"/>
            <a:endCxn id="220" idx="0"/>
          </p:cNvCxnSpPr>
          <p:nvPr/>
        </p:nvCxnSpPr>
        <p:spPr>
          <a:xfrm rot="5400000">
            <a:off x="17291496" y="6252112"/>
            <a:ext cx="421253" cy="27841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Соединительная линия уступом 224"/>
          <p:cNvCxnSpPr>
            <a:stCxn id="156" idx="2"/>
            <a:endCxn id="158" idx="0"/>
          </p:cNvCxnSpPr>
          <p:nvPr/>
        </p:nvCxnSpPr>
        <p:spPr>
          <a:xfrm rot="5400000">
            <a:off x="17242341" y="4688559"/>
            <a:ext cx="503643" cy="2795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6" name="Прямоугольник 245"/>
          <p:cNvSpPr/>
          <p:nvPr/>
        </p:nvSpPr>
        <p:spPr>
          <a:xfrm>
            <a:off x="15042731" y="9293511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Вотум недоверия британцам</a:t>
            </a:r>
          </a:p>
        </p:txBody>
      </p:sp>
      <p:cxnSp>
        <p:nvCxnSpPr>
          <p:cNvPr id="247" name="Соединительная линия уступом 246"/>
          <p:cNvCxnSpPr>
            <a:stCxn id="19" idx="2"/>
            <a:endCxn id="246" idx="0"/>
          </p:cNvCxnSpPr>
          <p:nvPr/>
        </p:nvCxnSpPr>
        <p:spPr>
          <a:xfrm rot="16200000" flipH="1">
            <a:off x="14523000" y="7715821"/>
            <a:ext cx="355290" cy="28000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2" name="Прямоугольник 251"/>
          <p:cNvSpPr/>
          <p:nvPr/>
        </p:nvSpPr>
        <p:spPr>
          <a:xfrm>
            <a:off x="8879944" y="125831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женскую службу</a:t>
            </a:r>
          </a:p>
        </p:txBody>
      </p:sp>
      <p:sp>
        <p:nvSpPr>
          <p:cNvPr id="259" name="Прямоугольник 258"/>
          <p:cNvSpPr/>
          <p:nvPr/>
        </p:nvSpPr>
        <p:spPr>
          <a:xfrm>
            <a:off x="15044984" y="12625839"/>
            <a:ext cx="2115918" cy="1080000"/>
          </a:xfrm>
          <a:prstGeom prst="rect">
            <a:avLst/>
          </a:prstGeom>
          <a:solidFill>
            <a:srgbClr val="CC00CC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Конституция независимости </a:t>
            </a:r>
            <a:r>
              <a:rPr lang="ru-RU" sz="1400" dirty="0" err="1" smtClean="0"/>
              <a:t>Траванкора</a:t>
            </a:r>
            <a:endParaRPr lang="ru-RU" sz="1400" dirty="0" smtClean="0"/>
          </a:p>
        </p:txBody>
      </p:sp>
      <p:cxnSp>
        <p:nvCxnSpPr>
          <p:cNvPr id="261" name="Прямая со стрелкой 260"/>
          <p:cNvCxnSpPr>
            <a:stCxn id="246" idx="2"/>
            <a:endCxn id="259" idx="0"/>
          </p:cNvCxnSpPr>
          <p:nvPr/>
        </p:nvCxnSpPr>
        <p:spPr>
          <a:xfrm>
            <a:off x="16100690" y="10373511"/>
            <a:ext cx="2253" cy="22523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Прямая соединительная линия 264"/>
          <p:cNvCxnSpPr>
            <a:stCxn id="59" idx="3"/>
            <a:endCxn id="61" idx="1"/>
          </p:cNvCxnSpPr>
          <p:nvPr/>
        </p:nvCxnSpPr>
        <p:spPr>
          <a:xfrm>
            <a:off x="7337742" y="14685229"/>
            <a:ext cx="1543289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0" name="Прямая соединительная линия 269"/>
          <p:cNvCxnSpPr>
            <a:stCxn id="61" idx="3"/>
            <a:endCxn id="60" idx="1"/>
          </p:cNvCxnSpPr>
          <p:nvPr/>
        </p:nvCxnSpPr>
        <p:spPr>
          <a:xfrm>
            <a:off x="10996949" y="14685229"/>
            <a:ext cx="123982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Прямоугольник 279"/>
          <p:cNvSpPr/>
          <p:nvPr/>
        </p:nvSpPr>
        <p:spPr>
          <a:xfrm>
            <a:off x="15038443" y="4729473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Решить продовольственный вопрос (если не выполнить решения на это, пойдёт миссия на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, рыбная ловля)</a:t>
            </a:r>
          </a:p>
        </p:txBody>
      </p:sp>
      <p:cxnSp>
        <p:nvCxnSpPr>
          <p:cNvPr id="281" name="Соединительная линия уступом 280"/>
          <p:cNvCxnSpPr>
            <a:stCxn id="21" idx="2"/>
            <a:endCxn id="280" idx="0"/>
          </p:cNvCxnSpPr>
          <p:nvPr/>
        </p:nvCxnSpPr>
        <p:spPr>
          <a:xfrm rot="5400000">
            <a:off x="18500678" y="1875422"/>
            <a:ext cx="449775" cy="525832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>
            <a:off x="2613236" y="125712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Коллективизация промышленного сектора</a:t>
            </a:r>
          </a:p>
        </p:txBody>
      </p:sp>
      <p:cxnSp>
        <p:nvCxnSpPr>
          <p:cNvPr id="286" name="Соединительная линия уступом 285"/>
          <p:cNvCxnSpPr>
            <a:stCxn id="47" idx="2"/>
            <a:endCxn id="285" idx="0"/>
          </p:cNvCxnSpPr>
          <p:nvPr/>
        </p:nvCxnSpPr>
        <p:spPr>
          <a:xfrm rot="5400000">
            <a:off x="4694599" y="10986106"/>
            <a:ext cx="561782" cy="2608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9" name="Прямоугольник 288"/>
          <p:cNvSpPr/>
          <p:nvPr/>
        </p:nvSpPr>
        <p:spPr>
          <a:xfrm rot="16200000">
            <a:off x="4456631" y="820129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smtClean="0"/>
              <a:t>T. V. Thomas</a:t>
            </a:r>
            <a:endParaRPr lang="ru-RU" sz="1600" b="1" spc="300" dirty="0"/>
          </a:p>
        </p:txBody>
      </p:sp>
      <p:sp>
        <p:nvSpPr>
          <p:cNvPr id="290" name="Прямоугольник 289"/>
          <p:cNvSpPr/>
          <p:nvPr/>
        </p:nvSpPr>
        <p:spPr>
          <a:xfrm rot="16200000">
            <a:off x="7933672" y="3189430"/>
            <a:ext cx="1080000" cy="1034046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 smtClean="0"/>
              <a:t>Chithira Thirunal Balarama Varma</a:t>
            </a:r>
            <a:endParaRPr lang="ru-RU" sz="1600" b="1" spc="300" dirty="0"/>
          </a:p>
        </p:txBody>
      </p:sp>
      <p:sp>
        <p:nvSpPr>
          <p:cNvPr id="291" name="Прямоугольник 290"/>
          <p:cNvSpPr/>
          <p:nvPr/>
        </p:nvSpPr>
        <p:spPr>
          <a:xfrm>
            <a:off x="183935" y="929405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Поблажки для крестьян</a:t>
            </a:r>
          </a:p>
        </p:txBody>
      </p:sp>
      <p:cxnSp>
        <p:nvCxnSpPr>
          <p:cNvPr id="292" name="Соединительная линия уступом 291"/>
          <p:cNvCxnSpPr>
            <a:stCxn id="42" idx="2"/>
            <a:endCxn id="291" idx="0"/>
          </p:cNvCxnSpPr>
          <p:nvPr/>
        </p:nvCxnSpPr>
        <p:spPr>
          <a:xfrm rot="5400000">
            <a:off x="3582922" y="6597195"/>
            <a:ext cx="355834" cy="50378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5" name="Соединительная линия уступом 294"/>
          <p:cNvCxnSpPr>
            <a:stCxn id="291" idx="2"/>
            <a:endCxn id="181" idx="0"/>
          </p:cNvCxnSpPr>
          <p:nvPr/>
        </p:nvCxnSpPr>
        <p:spPr>
          <a:xfrm rot="16200000" flipH="1">
            <a:off x="1563531" y="10052418"/>
            <a:ext cx="555457" cy="11987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48" idx="2"/>
            <a:endCxn id="181" idx="0"/>
          </p:cNvCxnSpPr>
          <p:nvPr/>
        </p:nvCxnSpPr>
        <p:spPr>
          <a:xfrm rot="5400000">
            <a:off x="2778315" y="10038907"/>
            <a:ext cx="552916" cy="12282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/>
          <p:cNvSpPr/>
          <p:nvPr/>
        </p:nvSpPr>
        <p:spPr>
          <a:xfrm>
            <a:off x="1359918" y="14141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Вера в коммунизм! </a:t>
            </a:r>
            <a:endParaRPr lang="ru-RU" sz="1400" dirty="0" smtClean="0"/>
          </a:p>
        </p:txBody>
      </p:sp>
      <p:cxnSp>
        <p:nvCxnSpPr>
          <p:cNvPr id="302" name="Соединительная линия уступом 301"/>
          <p:cNvCxnSpPr>
            <a:stCxn id="285" idx="2"/>
            <a:endCxn id="301" idx="0"/>
          </p:cNvCxnSpPr>
          <p:nvPr/>
        </p:nvCxnSpPr>
        <p:spPr>
          <a:xfrm rot="5400000">
            <a:off x="2799539" y="13269630"/>
            <a:ext cx="489994" cy="12533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Прямая со стрелкой 304"/>
          <p:cNvCxnSpPr>
            <a:stCxn id="181" idx="2"/>
            <a:endCxn id="301" idx="0"/>
          </p:cNvCxnSpPr>
          <p:nvPr/>
        </p:nvCxnSpPr>
        <p:spPr>
          <a:xfrm flipH="1">
            <a:off x="2417877" y="12009513"/>
            <a:ext cx="22748" cy="213177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/>
          <p:cNvSpPr/>
          <p:nvPr/>
        </p:nvSpPr>
        <p:spPr>
          <a:xfrm>
            <a:off x="13285684" y="296874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77 фокуса</a:t>
            </a:r>
            <a:endParaRPr lang="en-US" sz="2400" b="1" dirty="0" smtClean="0"/>
          </a:p>
        </p:txBody>
      </p:sp>
      <p:cxnSp>
        <p:nvCxnSpPr>
          <p:cNvPr id="310" name="Соединительная линия уступом 309"/>
          <p:cNvCxnSpPr>
            <a:stCxn id="35" idx="2"/>
            <a:endCxn id="32" idx="0"/>
          </p:cNvCxnSpPr>
          <p:nvPr/>
        </p:nvCxnSpPr>
        <p:spPr>
          <a:xfrm rot="16200000" flipH="1">
            <a:off x="24512631" y="8414335"/>
            <a:ext cx="344302" cy="13920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25485182" y="7866142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Государственные военные заводы</a:t>
            </a:r>
          </a:p>
        </p:txBody>
      </p:sp>
      <p:cxnSp>
        <p:nvCxnSpPr>
          <p:cNvPr id="199" name="Соединительная линия уступом 198"/>
          <p:cNvCxnSpPr>
            <a:stCxn id="442" idx="2"/>
            <a:endCxn id="198" idx="0"/>
          </p:cNvCxnSpPr>
          <p:nvPr/>
        </p:nvCxnSpPr>
        <p:spPr>
          <a:xfrm rot="5400000">
            <a:off x="27448347" y="6512428"/>
            <a:ext cx="448508" cy="225892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28" idx="2"/>
            <a:endCxn id="198" idx="0"/>
          </p:cNvCxnSpPr>
          <p:nvPr/>
        </p:nvCxnSpPr>
        <p:spPr>
          <a:xfrm>
            <a:off x="26543141" y="7425688"/>
            <a:ext cx="0" cy="4404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4" name="Прямоугольник 203"/>
          <p:cNvSpPr/>
          <p:nvPr/>
        </p:nvSpPr>
        <p:spPr>
          <a:xfrm>
            <a:off x="22930787" y="1089003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Перестроить индийскую систему образования (захватив всю индию, можно перестроить всю её систему образования под свою)</a:t>
            </a:r>
            <a:endParaRPr lang="ru-RU" sz="1400" dirty="0"/>
          </a:p>
        </p:txBody>
      </p:sp>
      <p:cxnSp>
        <p:nvCxnSpPr>
          <p:cNvPr id="208" name="Соединительная линия уступом 207"/>
          <p:cNvCxnSpPr>
            <a:stCxn id="174" idx="2"/>
            <a:endCxn id="204" idx="0"/>
          </p:cNvCxnSpPr>
          <p:nvPr/>
        </p:nvCxnSpPr>
        <p:spPr>
          <a:xfrm rot="16200000" flipH="1">
            <a:off x="23064209" y="9965500"/>
            <a:ext cx="527513" cy="13215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Соединительная линия уступом 210"/>
          <p:cNvCxnSpPr>
            <a:stCxn id="32" idx="2"/>
            <a:endCxn id="204" idx="0"/>
          </p:cNvCxnSpPr>
          <p:nvPr/>
        </p:nvCxnSpPr>
        <p:spPr>
          <a:xfrm rot="5400000">
            <a:off x="24421024" y="9930244"/>
            <a:ext cx="527516" cy="13920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8" idx="2"/>
            <a:endCxn id="220" idx="0"/>
          </p:cNvCxnSpPr>
          <p:nvPr/>
        </p:nvCxnSpPr>
        <p:spPr>
          <a:xfrm rot="5400000">
            <a:off x="18521107" y="5018914"/>
            <a:ext cx="424839" cy="5246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Соединительная линия уступом 202"/>
          <p:cNvCxnSpPr>
            <a:stCxn id="177" idx="2"/>
            <a:endCxn id="178" idx="0"/>
          </p:cNvCxnSpPr>
          <p:nvPr/>
        </p:nvCxnSpPr>
        <p:spPr>
          <a:xfrm rot="5400000">
            <a:off x="34203379" y="5499911"/>
            <a:ext cx="499821" cy="11756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Прямоугольник 206"/>
          <p:cNvSpPr/>
          <p:nvPr/>
        </p:nvSpPr>
        <p:spPr>
          <a:xfrm>
            <a:off x="183935" y="1257700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образование обязательным</a:t>
            </a:r>
          </a:p>
        </p:txBody>
      </p:sp>
      <p:cxnSp>
        <p:nvCxnSpPr>
          <p:cNvPr id="212" name="Прямая со стрелкой 211"/>
          <p:cNvCxnSpPr>
            <a:stCxn id="291" idx="2"/>
            <a:endCxn id="207" idx="0"/>
          </p:cNvCxnSpPr>
          <p:nvPr/>
        </p:nvCxnSpPr>
        <p:spPr>
          <a:xfrm>
            <a:off x="1241894" y="10374056"/>
            <a:ext cx="0" cy="220295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48" idx="2"/>
            <a:endCxn id="285" idx="0"/>
          </p:cNvCxnSpPr>
          <p:nvPr/>
        </p:nvCxnSpPr>
        <p:spPr>
          <a:xfrm>
            <a:off x="3668921" y="10376597"/>
            <a:ext cx="2274" cy="2194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Соединительная линия уступом 214"/>
          <p:cNvCxnSpPr>
            <a:stCxn id="207" idx="2"/>
            <a:endCxn id="301" idx="0"/>
          </p:cNvCxnSpPr>
          <p:nvPr/>
        </p:nvCxnSpPr>
        <p:spPr>
          <a:xfrm rot="16200000" flipH="1">
            <a:off x="1587745" y="13311154"/>
            <a:ext cx="484280" cy="11759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150" idx="2"/>
            <a:endCxn id="252" idx="0"/>
          </p:cNvCxnSpPr>
          <p:nvPr/>
        </p:nvCxnSpPr>
        <p:spPr>
          <a:xfrm flipH="1">
            <a:off x="9937903" y="12009511"/>
            <a:ext cx="1087" cy="5736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Прямоугольник 215"/>
          <p:cNvSpPr/>
          <p:nvPr/>
        </p:nvSpPr>
        <p:spPr>
          <a:xfrm>
            <a:off x="10066910" y="171632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Махараджа Цейлона</a:t>
            </a:r>
            <a:r>
              <a:rPr lang="en-US" sz="1400" dirty="0" smtClean="0"/>
              <a:t> /</a:t>
            </a:r>
            <a:r>
              <a:rPr lang="ru-RU" sz="1400" dirty="0" smtClean="0"/>
              <a:t>Цейлонская республика</a:t>
            </a:r>
          </a:p>
        </p:txBody>
      </p:sp>
      <p:cxnSp>
        <p:nvCxnSpPr>
          <p:cNvPr id="218" name="Соединительная линия уступом 217"/>
          <p:cNvCxnSpPr>
            <a:stCxn id="55" idx="2"/>
            <a:endCxn id="53" idx="0"/>
          </p:cNvCxnSpPr>
          <p:nvPr/>
        </p:nvCxnSpPr>
        <p:spPr>
          <a:xfrm rot="16200000" flipH="1">
            <a:off x="11438977" y="15266348"/>
            <a:ext cx="395785" cy="33979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Соединительная линия уступом 223"/>
          <p:cNvCxnSpPr>
            <a:stCxn id="55" idx="2"/>
            <a:endCxn id="216" idx="0"/>
          </p:cNvCxnSpPr>
          <p:nvPr/>
        </p:nvCxnSpPr>
        <p:spPr>
          <a:xfrm rot="16200000" flipH="1">
            <a:off x="10333494" y="16371831"/>
            <a:ext cx="395785" cy="11869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26879</TotalTime>
  <Words>447</Words>
  <Application>Microsoft Office PowerPoint</Application>
  <PresentationFormat>Произвольный</PresentationFormat>
  <Paragraphs>96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it</cp:lastModifiedBy>
  <cp:revision>1431</cp:revision>
  <dcterms:created xsi:type="dcterms:W3CDTF">2018-10-23T08:09:21Z</dcterms:created>
  <dcterms:modified xsi:type="dcterms:W3CDTF">2020-07-27T11:45:24Z</dcterms:modified>
</cp:coreProperties>
</file>