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062" autoAdjust="0"/>
  </p:normalViewPr>
  <p:slideViewPr>
    <p:cSldViewPr snapToGrid="0">
      <p:cViewPr>
        <p:scale>
          <a:sx n="40" d="100"/>
          <a:sy n="40" d="100"/>
        </p:scale>
        <p:origin x="-84" y="28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rurl=translate.google.com&amp;sl=auto&amp;sp=nmt4&amp;tl=ru&amp;u=https://no.m.wikipedia.org/w/index.php?title=Ravi_Narayana_Reddy&amp;action=edit&amp;redlink=1&amp;xid=25657,15700021,15700186,15700190,15700256,15700259,15700262,15700265,15700271&amp;usg=ALkJrhiGIqw56Q2wzdNgJBd-SgyQVelz6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83"/>
          <p:cNvSpPr/>
          <p:nvPr/>
        </p:nvSpPr>
        <p:spPr>
          <a:xfrm>
            <a:off x="1042990" y="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-14970" y="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-14969" y="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25-25     фокусов</a:t>
            </a:r>
            <a:endParaRPr lang="ru-RU" sz="32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20094027" y="32022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Хайдарабадский</a:t>
            </a:r>
            <a:r>
              <a:rPr lang="ru-RU" sz="1400" dirty="0"/>
              <a:t> государственный банк</a:t>
            </a:r>
            <a:endParaRPr lang="ru-RU" sz="1400" dirty="0" smtClean="0"/>
          </a:p>
        </p:txBody>
      </p:sp>
      <p:sp>
        <p:nvSpPr>
          <p:cNvPr id="485" name="Овал 484"/>
          <p:cNvSpPr/>
          <p:nvPr/>
        </p:nvSpPr>
        <p:spPr>
          <a:xfrm>
            <a:off x="2310191" y="-40942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50938" y="4778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Обязательное мусульманство (открывает решение на обращение в свою веру)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756468" y="644415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Разакар</a:t>
            </a:r>
            <a:endParaRPr lang="ru-RU" sz="14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7754500" y="14395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Иттихад</a:t>
            </a:r>
            <a:endParaRPr lang="ru-RU" sz="1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7751968" y="3099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крестьянские и коммунистические движения 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249469" y="116121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Пакистаном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705649" y="116121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Независимость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129382" y="116121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Британии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791338" y="9832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Законодательное собрание (по 58 на индусов и мусульман, 1 для христиан, мусульман всего 15% населения)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8643954" y="31884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Переобучить Уланов на обращение с </a:t>
            </a:r>
            <a:r>
              <a:rPr lang="ru-RU" sz="1400" dirty="0" err="1" smtClean="0"/>
              <a:t>огнестрелом</a:t>
            </a:r>
            <a:endParaRPr lang="ru-RU" sz="1400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27031803" y="16611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Усовершенствовать наследие </a:t>
            </a:r>
            <a:r>
              <a:rPr lang="ru-RU" sz="1400" dirty="0" err="1" smtClean="0"/>
              <a:t>Моголского</a:t>
            </a:r>
            <a:r>
              <a:rPr lang="ru-RU" sz="1400" dirty="0" smtClean="0"/>
              <a:t> королевства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529563" y="31884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Артиллерийский отдел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529563" y="50650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Приспособить слонов для артиллерии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784069" y="81565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Реформы низама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7380397" y="3218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разработку железной руды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7382672" y="48991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золота и алмазов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8643527" y="50945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 Хайдарабаде была хорошо организованная тайная полиция </a:t>
            </a:r>
            <a:r>
              <a:rPr lang="ru-RU" sz="1400" i="1" dirty="0" err="1" smtClean="0"/>
              <a:t>Хофи</a:t>
            </a:r>
            <a:endParaRPr lang="ru-RU" sz="14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20098576" y="64277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разработку железной руды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7384947" y="64709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Выращивание опиума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20098576" y="494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Хайдабарадская</a:t>
            </a:r>
            <a:r>
              <a:rPr lang="ru-RU" sz="1400" dirty="0" smtClean="0"/>
              <a:t> железная дорога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6191595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Механика на обращение индусов в свою веру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дух на стабильность и фактор военнообязанного населения)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2748516" y="32227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Переоборудовать текстильные фабрики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2748516" y="49150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Перенаправить </a:t>
            </a:r>
            <a:r>
              <a:rPr lang="ru-RU" sz="1400" dirty="0" err="1" smtClean="0"/>
              <a:t>кожевные</a:t>
            </a:r>
            <a:r>
              <a:rPr lang="ru-RU" sz="1400" dirty="0" smtClean="0"/>
              <a:t> заводы на нужды армии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748517" y="64163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табачные фабрики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31320196" y="16087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Авиационное воздушное управление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31318548" y="32529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Tata </a:t>
            </a:r>
            <a:r>
              <a:rPr lang="en-US" sz="1400" dirty="0"/>
              <a:t>Airlines</a:t>
            </a:r>
            <a:endParaRPr lang="ru-RU" sz="1400" dirty="0" smtClean="0"/>
          </a:p>
        </p:txBody>
      </p:sp>
      <p:sp>
        <p:nvSpPr>
          <p:cNvPr id="35" name="Прямоугольник 34"/>
          <p:cNvSpPr/>
          <p:nvPr/>
        </p:nvSpPr>
        <p:spPr>
          <a:xfrm>
            <a:off x="31320823" y="50977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новых аэропортов в </a:t>
            </a:r>
            <a:r>
              <a:rPr lang="ru-RU" sz="1400" dirty="0" err="1" smtClean="0"/>
              <a:t>в</a:t>
            </a:r>
            <a:r>
              <a:rPr lang="ru-RU" sz="1400" dirty="0" smtClean="0"/>
              <a:t> </a:t>
            </a:r>
            <a:r>
              <a:rPr lang="ru-RU" sz="1400" dirty="0" err="1" smtClean="0"/>
              <a:t>Аурангабаде</a:t>
            </a:r>
            <a:r>
              <a:rPr lang="ru-RU" sz="1400" dirty="0" smtClean="0"/>
              <a:t> и </a:t>
            </a:r>
            <a:r>
              <a:rPr lang="ru-RU" sz="1400" dirty="0" err="1" smtClean="0"/>
              <a:t>Адилабаде</a:t>
            </a:r>
            <a:endParaRPr lang="ru-RU" sz="1400" dirty="0" smtClean="0"/>
          </a:p>
        </p:txBody>
      </p:sp>
      <p:sp>
        <p:nvSpPr>
          <p:cNvPr id="36" name="Прямоугольник 35"/>
          <p:cNvSpPr/>
          <p:nvPr/>
        </p:nvSpPr>
        <p:spPr>
          <a:xfrm>
            <a:off x="34011707" y="32302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Авиакомпания </a:t>
            </a:r>
            <a:r>
              <a:rPr lang="ru-RU" sz="1400" dirty="0" err="1" smtClean="0"/>
              <a:t>Deccan</a:t>
            </a:r>
            <a:r>
              <a:rPr lang="ru-RU" sz="1400" dirty="0" smtClean="0"/>
              <a:t> </a:t>
            </a:r>
            <a:r>
              <a:rPr lang="ru-RU" sz="1400" dirty="0" err="1" smtClean="0"/>
              <a:t>Airwaysбыла</a:t>
            </a:r>
            <a:r>
              <a:rPr lang="ru-RU" sz="1400" dirty="0" smtClean="0"/>
              <a:t> основана в 1945 году. [102] Хайдарабад был единственным королевским штатом в Индии, создавшим свою собственную авиакомпанию.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20100851" y="1653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Хардабарадскую</a:t>
            </a:r>
            <a:r>
              <a:rPr lang="ru-RU" sz="1400" dirty="0" smtClean="0"/>
              <a:t> академию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20100851" y="79312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университет </a:t>
            </a:r>
            <a:r>
              <a:rPr lang="ru-RU" sz="1400" dirty="0" err="1" smtClean="0"/>
              <a:t>Османия</a:t>
            </a:r>
            <a:endParaRPr lang="ru-RU" sz="1400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0100850" y="94324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</a:t>
            </a:r>
            <a:r>
              <a:rPr lang="ru-RU" sz="1400" dirty="0" err="1" smtClean="0"/>
              <a:t>низамский</a:t>
            </a:r>
            <a:r>
              <a:rPr lang="ru-RU" sz="1400" dirty="0" smtClean="0"/>
              <a:t> колледж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22750792" y="79335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Запуск </a:t>
            </a:r>
            <a:r>
              <a:rPr lang="en-US" sz="1400" dirty="0" smtClean="0"/>
              <a:t>Deccan Radio</a:t>
            </a:r>
            <a:endParaRPr lang="ru-RU" sz="1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1339282" y="644642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Крестьянское восстание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15109871" y="808415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мусульманскую национальную гвардию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2696491" y="808643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силы местной обороны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5876162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>
                <a:hlinkClick r:id="rId3" tooltip="Рави Нараяна Редди (страница не существует)"/>
              </a:rPr>
              <a:t>Рави</a:t>
            </a:r>
            <a:r>
              <a:rPr lang="ru-RU" sz="1400" dirty="0" smtClean="0">
                <a:hlinkClick r:id="rId3" tooltip="Рави Нараяна Редди (страница не существует)"/>
              </a:rPr>
              <a:t> </a:t>
            </a:r>
            <a:r>
              <a:rPr lang="ru-RU" sz="1400" dirty="0" err="1" smtClean="0">
                <a:hlinkClick r:id="rId3" tooltip="Рави Нараяна Редди (страница не существует)"/>
              </a:rPr>
              <a:t>Нараяна</a:t>
            </a:r>
            <a:r>
              <a:rPr lang="ru-RU" sz="1400" dirty="0" smtClean="0">
                <a:hlinkClick r:id="rId3" tooltip="Рави Нараяна Редди (страница не существует)"/>
              </a:rPr>
              <a:t> </a:t>
            </a:r>
            <a:r>
              <a:rPr lang="ru-RU" sz="1400" dirty="0" err="1" smtClean="0">
                <a:hlinkClick r:id="rId3" tooltip="Рави Нараяна Редди (страница не существует)"/>
              </a:rPr>
              <a:t>Редди</a:t>
            </a:r>
            <a:r>
              <a:rPr lang="ru-RU" sz="1400" dirty="0" smtClean="0"/>
              <a:t> комм лидер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2460671" y="80727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Андхра</a:t>
            </a:r>
            <a:r>
              <a:rPr lang="ru-RU" sz="1400" dirty="0" smtClean="0"/>
              <a:t> </a:t>
            </a:r>
            <a:r>
              <a:rPr lang="ru-RU" sz="1400" dirty="0" err="1" smtClean="0"/>
              <a:t>Махасабха</a:t>
            </a:r>
            <a:r>
              <a:rPr lang="ru-RU" sz="1400" dirty="0" smtClean="0"/>
              <a:t> -Народное общество </a:t>
            </a:r>
            <a:r>
              <a:rPr lang="ru-RU" sz="1400" dirty="0" err="1" smtClean="0"/>
              <a:t>Андхра</a:t>
            </a:r>
            <a:endParaRPr lang="ru-RU" sz="1400" dirty="0" smtClean="0"/>
          </a:p>
        </p:txBody>
      </p:sp>
      <p:sp>
        <p:nvSpPr>
          <p:cNvPr id="47" name="Прямоугольник 46"/>
          <p:cNvSpPr/>
          <p:nvPr/>
        </p:nvSpPr>
        <p:spPr>
          <a:xfrm>
            <a:off x="245664" y="807506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Андхра</a:t>
            </a:r>
            <a:r>
              <a:rPr lang="ru-RU" sz="1400" dirty="0" smtClean="0"/>
              <a:t> </a:t>
            </a:r>
            <a:r>
              <a:rPr lang="ru-RU" sz="1400" dirty="0" err="1" smtClean="0"/>
              <a:t>Махила</a:t>
            </a:r>
            <a:r>
              <a:rPr lang="ru-RU" sz="1400" dirty="0" smtClean="0"/>
              <a:t> </a:t>
            </a:r>
            <a:r>
              <a:rPr lang="ru-RU" sz="1400" dirty="0" err="1" smtClean="0"/>
              <a:t>Сабху</a:t>
            </a:r>
            <a:r>
              <a:rPr lang="ru-RU" sz="1400" dirty="0" smtClean="0"/>
              <a:t> – женское крыло организации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330182" y="1156889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Обязательное образование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1332456" y="1316795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кастовой системы неприкасаемых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3804234" y="983562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Заставить крестьян работать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3820157" y="1309971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Трепет перед Аллахом!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330181" y="982197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</a:t>
            </a:r>
            <a:r>
              <a:rPr lang="ru-RU" sz="1400" dirty="0" err="1" smtClean="0"/>
              <a:t>ягирдаров</a:t>
            </a:r>
            <a:r>
              <a:rPr lang="ru-RU" sz="1400" dirty="0" smtClean="0"/>
              <a:t>! (помещиков, которые управляли деревнями)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13808784" y="115597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новых мечетей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37968930" y="1583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ВМФ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6861574" y="84119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Единая Индия!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861574" y="103112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</a:t>
            </a:r>
            <a:r>
              <a:rPr lang="ru-RU" sz="1400" dirty="0" err="1" smtClean="0"/>
              <a:t>Тамилнаду</a:t>
            </a:r>
            <a:endParaRPr lang="ru-RU" sz="1400" dirty="0" smtClean="0"/>
          </a:p>
        </p:txBody>
      </p:sp>
      <p:sp>
        <p:nvSpPr>
          <p:cNvPr id="57" name="Прямоугольник 56"/>
          <p:cNvSpPr/>
          <p:nvPr/>
        </p:nvSpPr>
        <p:spPr>
          <a:xfrm>
            <a:off x="25389885" y="121388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Пакистан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28353674" y="121388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центральные провинции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23915932" y="103498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Бирму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770822" y="103112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Бенгали</a:t>
            </a:r>
          </a:p>
        </p:txBody>
      </p:sp>
      <p:cxnSp>
        <p:nvCxnSpPr>
          <p:cNvPr id="61" name="Соединительная линия уступом 60"/>
          <p:cNvCxnSpPr>
            <a:stCxn id="55" idx="2"/>
            <a:endCxn id="59" idx="0"/>
          </p:cNvCxnSpPr>
          <p:nvPr/>
        </p:nvCxnSpPr>
        <p:spPr>
          <a:xfrm rot="5400000">
            <a:off x="26017754" y="8448084"/>
            <a:ext cx="857916" cy="29456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5" idx="2"/>
            <a:endCxn id="60" idx="0"/>
          </p:cNvCxnSpPr>
          <p:nvPr/>
        </p:nvCxnSpPr>
        <p:spPr>
          <a:xfrm rot="16200000" flipH="1">
            <a:off x="28964499" y="8446981"/>
            <a:ext cx="819316" cy="29092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55" idx="2"/>
            <a:endCxn id="57" idx="0"/>
          </p:cNvCxnSpPr>
          <p:nvPr/>
        </p:nvCxnSpPr>
        <p:spPr>
          <a:xfrm rot="5400000">
            <a:off x="25860234" y="10079558"/>
            <a:ext cx="2646911" cy="1471689"/>
          </a:xfrm>
          <a:prstGeom prst="bentConnector3">
            <a:avLst>
              <a:gd name="adj1" fmla="val 159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55" idx="2"/>
            <a:endCxn id="58" idx="0"/>
          </p:cNvCxnSpPr>
          <p:nvPr/>
        </p:nvCxnSpPr>
        <p:spPr>
          <a:xfrm rot="16200000" flipH="1">
            <a:off x="27342128" y="10069352"/>
            <a:ext cx="2646911" cy="1492100"/>
          </a:xfrm>
          <a:prstGeom prst="bentConnector3">
            <a:avLst>
              <a:gd name="adj1" fmla="val 159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5" idx="2"/>
            <a:endCxn id="56" idx="0"/>
          </p:cNvCxnSpPr>
          <p:nvPr/>
        </p:nvCxnSpPr>
        <p:spPr>
          <a:xfrm>
            <a:off x="27919533" y="9491947"/>
            <a:ext cx="0" cy="8193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36811146" y="31555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Первые верфи и порты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39515678" y="31578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кораблестроение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36815695" y="49752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Морские учения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39520226" y="50048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Рзработка</a:t>
            </a:r>
            <a:r>
              <a:rPr lang="ru-RU" sz="1400" dirty="0" smtClean="0"/>
              <a:t> тактики морского флота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10275977" y="147283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исламский мир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5119397" y="1473066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Путь на север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5121672" y="1627513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Мост в Китай (аннексия против Тибета)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6775327" y="17724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Забраться на горы (аннексия Бутана и Непала)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3581750" y="17724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Путешествие в пустыню (аннексия </a:t>
            </a:r>
            <a:r>
              <a:rPr lang="ru-RU" sz="1400" dirty="0" err="1" smtClean="0"/>
              <a:t>синьцзяня</a:t>
            </a:r>
            <a:r>
              <a:rPr lang="ru-RU" sz="1400" dirty="0" smtClean="0"/>
              <a:t>, </a:t>
            </a:r>
            <a:r>
              <a:rPr lang="ru-RU" sz="1400" dirty="0" err="1" smtClean="0"/>
              <a:t>тунганистана</a:t>
            </a:r>
            <a:r>
              <a:rPr lang="ru-RU" sz="1400" dirty="0" smtClean="0"/>
              <a:t>, </a:t>
            </a:r>
            <a:r>
              <a:rPr lang="ru-RU" sz="1400" dirty="0" err="1" smtClean="0"/>
              <a:t>Кумуля</a:t>
            </a:r>
            <a:r>
              <a:rPr lang="ru-RU" sz="1400" dirty="0" smtClean="0"/>
              <a:t>)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5112576" y="193094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Ударить в сердце Китайских клик(аннексия </a:t>
            </a:r>
            <a:r>
              <a:rPr lang="ru-RU" sz="1400" dirty="0" err="1" smtClean="0"/>
              <a:t>Сибэй</a:t>
            </a:r>
            <a:r>
              <a:rPr lang="ru-RU" sz="1400" dirty="0" smtClean="0"/>
              <a:t> Сань </a:t>
            </a:r>
            <a:r>
              <a:rPr lang="ru-RU" sz="1400" dirty="0" err="1" smtClean="0"/>
              <a:t>Ма</a:t>
            </a:r>
            <a:r>
              <a:rPr lang="ru-RU" sz="1400" dirty="0" smtClean="0"/>
              <a:t>)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10278252" y="1621826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Наша очередь! (Аннексия Афганистана)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10280528" y="1774909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Уничтожить </a:t>
            </a:r>
            <a:r>
              <a:rPr lang="ru-RU" sz="1400" dirty="0" err="1" smtClean="0"/>
              <a:t>Шиннитов</a:t>
            </a:r>
            <a:r>
              <a:rPr lang="ru-RU" sz="1400" dirty="0" smtClean="0"/>
              <a:t> (Аннексия Ирана)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8999913" y="19416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Порты в </a:t>
            </a:r>
            <a:r>
              <a:rPr lang="ru-RU" sz="1400" dirty="0" err="1" smtClean="0"/>
              <a:t>Европпу</a:t>
            </a:r>
            <a:r>
              <a:rPr lang="ru-RU" sz="1400" dirty="0" smtClean="0"/>
              <a:t> (Аннексия Турции)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11620283" y="19416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Захватить полуостров (Аннексия Ирака и Аравии)</a:t>
            </a:r>
          </a:p>
        </p:txBody>
      </p:sp>
      <p:cxnSp>
        <p:nvCxnSpPr>
          <p:cNvPr id="82" name="Соединительная линия уступом 81"/>
          <p:cNvCxnSpPr>
            <a:stCxn id="7" idx="2"/>
            <a:endCxn id="42" idx="0"/>
          </p:cNvCxnSpPr>
          <p:nvPr/>
        </p:nvCxnSpPr>
        <p:spPr>
          <a:xfrm rot="5400000">
            <a:off x="5309065" y="2946595"/>
            <a:ext cx="588009" cy="6411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7" idx="2"/>
            <a:endCxn id="8" idx="0"/>
          </p:cNvCxnSpPr>
          <p:nvPr/>
        </p:nvCxnSpPr>
        <p:spPr>
          <a:xfrm rot="16200000" flipH="1">
            <a:off x="11518794" y="3148522"/>
            <a:ext cx="585737" cy="6005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42" idx="2"/>
            <a:endCxn id="47" idx="0"/>
          </p:cNvCxnSpPr>
          <p:nvPr/>
        </p:nvCxnSpPr>
        <p:spPr>
          <a:xfrm rot="5400000">
            <a:off x="1576115" y="7253936"/>
            <a:ext cx="548635" cy="1093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42" idx="2"/>
            <a:endCxn id="46" idx="0"/>
          </p:cNvCxnSpPr>
          <p:nvPr/>
        </p:nvCxnSpPr>
        <p:spPr>
          <a:xfrm rot="16200000" flipH="1">
            <a:off x="2684755" y="7238913"/>
            <a:ext cx="546361" cy="1121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46" idx="2"/>
            <a:endCxn id="52" idx="0"/>
          </p:cNvCxnSpPr>
          <p:nvPr/>
        </p:nvCxnSpPr>
        <p:spPr>
          <a:xfrm rot="5400000">
            <a:off x="2618792" y="8922137"/>
            <a:ext cx="669187" cy="1130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stCxn id="47" idx="2"/>
            <a:endCxn id="52" idx="0"/>
          </p:cNvCxnSpPr>
          <p:nvPr/>
        </p:nvCxnSpPr>
        <p:spPr>
          <a:xfrm rot="16200000" flipH="1">
            <a:off x="1512425" y="8946260"/>
            <a:ext cx="666913" cy="10845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16" idx="2"/>
            <a:endCxn id="14" idx="0"/>
          </p:cNvCxnSpPr>
          <p:nvPr/>
        </p:nvCxnSpPr>
        <p:spPr>
          <a:xfrm rot="5400000">
            <a:off x="7168561" y="9931414"/>
            <a:ext cx="699516" cy="26619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16" idx="2"/>
            <a:endCxn id="12" idx="0"/>
          </p:cNvCxnSpPr>
          <p:nvPr/>
        </p:nvCxnSpPr>
        <p:spPr>
          <a:xfrm rot="16200000" flipH="1">
            <a:off x="9728604" y="10033326"/>
            <a:ext cx="699517" cy="2458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8" idx="2"/>
            <a:endCxn id="44" idx="0"/>
          </p:cNvCxnSpPr>
          <p:nvPr/>
        </p:nvCxnSpPr>
        <p:spPr>
          <a:xfrm rot="5400000">
            <a:off x="14003302" y="7275305"/>
            <a:ext cx="562274" cy="10599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8" idx="2"/>
            <a:endCxn id="43" idx="0"/>
          </p:cNvCxnSpPr>
          <p:nvPr/>
        </p:nvCxnSpPr>
        <p:spPr>
          <a:xfrm rot="16200000" flipH="1">
            <a:off x="15211128" y="7127454"/>
            <a:ext cx="560001" cy="135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13" idx="2"/>
            <a:endCxn id="73" idx="0"/>
          </p:cNvCxnSpPr>
          <p:nvPr/>
        </p:nvCxnSpPr>
        <p:spPr>
          <a:xfrm rot="5400000">
            <a:off x="6451226" y="12418281"/>
            <a:ext cx="2038512" cy="25862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13" idx="2"/>
            <a:endCxn id="72" idx="0"/>
          </p:cNvCxnSpPr>
          <p:nvPr/>
        </p:nvCxnSpPr>
        <p:spPr>
          <a:xfrm rot="16200000" flipH="1">
            <a:off x="9030653" y="12425106"/>
            <a:ext cx="2036238" cy="2570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79" idx="2"/>
            <a:endCxn id="80" idx="0"/>
          </p:cNvCxnSpPr>
          <p:nvPr/>
        </p:nvCxnSpPr>
        <p:spPr>
          <a:xfrm rot="5400000">
            <a:off x="10404529" y="18482437"/>
            <a:ext cx="587302" cy="1280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ная линия уступом 125"/>
          <p:cNvCxnSpPr>
            <a:stCxn id="79" idx="2"/>
            <a:endCxn id="81" idx="0"/>
          </p:cNvCxnSpPr>
          <p:nvPr/>
        </p:nvCxnSpPr>
        <p:spPr>
          <a:xfrm rot="16200000" flipH="1">
            <a:off x="11714714" y="18452865"/>
            <a:ext cx="587301" cy="1339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74" idx="2"/>
            <a:endCxn id="76" idx="0"/>
          </p:cNvCxnSpPr>
          <p:nvPr/>
        </p:nvCxnSpPr>
        <p:spPr>
          <a:xfrm rot="5400000">
            <a:off x="5225201" y="16769642"/>
            <a:ext cx="368938" cy="1539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74" idx="2"/>
            <a:endCxn id="75" idx="0"/>
          </p:cNvCxnSpPr>
          <p:nvPr/>
        </p:nvCxnSpPr>
        <p:spPr>
          <a:xfrm rot="16200000" flipH="1">
            <a:off x="6821989" y="16712775"/>
            <a:ext cx="368938" cy="16536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75" idx="2"/>
            <a:endCxn id="77" idx="0"/>
          </p:cNvCxnSpPr>
          <p:nvPr/>
        </p:nvCxnSpPr>
        <p:spPr>
          <a:xfrm rot="5400000">
            <a:off x="6749204" y="18225404"/>
            <a:ext cx="505414" cy="1662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76" idx="2"/>
            <a:endCxn id="77" idx="0"/>
          </p:cNvCxnSpPr>
          <p:nvPr/>
        </p:nvCxnSpPr>
        <p:spPr>
          <a:xfrm rot="16200000" flipH="1">
            <a:off x="5152415" y="18291366"/>
            <a:ext cx="505414" cy="1530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51" idx="2"/>
            <a:endCxn id="72" idx="0"/>
          </p:cNvCxnSpPr>
          <p:nvPr/>
        </p:nvCxnSpPr>
        <p:spPr>
          <a:xfrm rot="5400000">
            <a:off x="12831690" y="12681963"/>
            <a:ext cx="548672" cy="35441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49" idx="2"/>
            <a:endCxn id="73" idx="0"/>
          </p:cNvCxnSpPr>
          <p:nvPr/>
        </p:nvCxnSpPr>
        <p:spPr>
          <a:xfrm rot="16200000" flipH="1">
            <a:off x="4042530" y="12595837"/>
            <a:ext cx="482710" cy="37869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43" idx="2"/>
            <a:endCxn id="50" idx="0"/>
          </p:cNvCxnSpPr>
          <p:nvPr/>
        </p:nvCxnSpPr>
        <p:spPr>
          <a:xfrm rot="5400000">
            <a:off x="15179281" y="8847070"/>
            <a:ext cx="671463" cy="1305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ная линия уступом 150"/>
          <p:cNvCxnSpPr>
            <a:stCxn id="44" idx="2"/>
            <a:endCxn id="50" idx="0"/>
          </p:cNvCxnSpPr>
          <p:nvPr/>
        </p:nvCxnSpPr>
        <p:spPr>
          <a:xfrm rot="16200000" flipH="1">
            <a:off x="13973726" y="8947153"/>
            <a:ext cx="669190" cy="11077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Соединительная линия уступом 153"/>
          <p:cNvCxnSpPr>
            <a:stCxn id="37" idx="2"/>
            <a:endCxn id="29" idx="0"/>
          </p:cNvCxnSpPr>
          <p:nvPr/>
        </p:nvCxnSpPr>
        <p:spPr>
          <a:xfrm rot="16200000" flipH="1">
            <a:off x="22237897" y="1654188"/>
            <a:ext cx="489491" cy="26476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37" idx="2"/>
            <a:endCxn id="22" idx="0"/>
          </p:cNvCxnSpPr>
          <p:nvPr/>
        </p:nvCxnSpPr>
        <p:spPr>
          <a:xfrm rot="5400000">
            <a:off x="19556112" y="1615520"/>
            <a:ext cx="484942" cy="2720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8" idx="2"/>
            <a:endCxn id="17" idx="0"/>
          </p:cNvCxnSpPr>
          <p:nvPr/>
        </p:nvCxnSpPr>
        <p:spPr>
          <a:xfrm rot="16200000" flipH="1">
            <a:off x="28672160" y="2158707"/>
            <a:ext cx="447354" cy="161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18" idx="2"/>
            <a:endCxn id="19" idx="0"/>
          </p:cNvCxnSpPr>
          <p:nvPr/>
        </p:nvCxnSpPr>
        <p:spPr>
          <a:xfrm rot="5400000">
            <a:off x="27114965" y="2213663"/>
            <a:ext cx="447354" cy="1502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32" idx="2"/>
            <a:endCxn id="36" idx="0"/>
          </p:cNvCxnSpPr>
          <p:nvPr/>
        </p:nvCxnSpPr>
        <p:spPr>
          <a:xfrm rot="16200000" flipH="1">
            <a:off x="33453188" y="1613756"/>
            <a:ext cx="541445" cy="2691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54" idx="2"/>
            <a:endCxn id="66" idx="0"/>
          </p:cNvCxnSpPr>
          <p:nvPr/>
        </p:nvCxnSpPr>
        <p:spPr>
          <a:xfrm rot="5400000">
            <a:off x="38202115" y="2330760"/>
            <a:ext cx="491765" cy="11577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54" idx="2"/>
            <a:endCxn id="67" idx="0"/>
          </p:cNvCxnSpPr>
          <p:nvPr/>
        </p:nvCxnSpPr>
        <p:spPr>
          <a:xfrm rot="16200000" flipH="1">
            <a:off x="39553243" y="2137416"/>
            <a:ext cx="494040" cy="15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/>
          <p:cNvSpPr/>
          <p:nvPr/>
        </p:nvSpPr>
        <p:spPr>
          <a:xfrm>
            <a:off x="25531838" y="6568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Построить слоновьи фермы</a:t>
            </a:r>
          </a:p>
        </p:txBody>
      </p:sp>
      <p:cxnSp>
        <p:nvCxnSpPr>
          <p:cNvPr id="176" name="Прямая со стрелкой 175"/>
          <p:cNvCxnSpPr>
            <a:stCxn id="19" idx="2"/>
            <a:endCxn id="20" idx="0"/>
          </p:cNvCxnSpPr>
          <p:nvPr/>
        </p:nvCxnSpPr>
        <p:spPr>
          <a:xfrm>
            <a:off x="26587522" y="4268460"/>
            <a:ext cx="0" cy="796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>
            <a:stCxn id="20" idx="2"/>
            <a:endCxn id="175" idx="0"/>
          </p:cNvCxnSpPr>
          <p:nvPr/>
        </p:nvCxnSpPr>
        <p:spPr>
          <a:xfrm>
            <a:off x="26587522" y="6145022"/>
            <a:ext cx="2275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" idx="2"/>
            <a:endCxn id="24" idx="0"/>
          </p:cNvCxnSpPr>
          <p:nvPr/>
        </p:nvCxnSpPr>
        <p:spPr>
          <a:xfrm flipH="1">
            <a:off x="29701486" y="4268460"/>
            <a:ext cx="427" cy="826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33" idx="2"/>
            <a:endCxn id="35" idx="0"/>
          </p:cNvCxnSpPr>
          <p:nvPr/>
        </p:nvCxnSpPr>
        <p:spPr>
          <a:xfrm>
            <a:off x="32376507" y="4332981"/>
            <a:ext cx="2275" cy="764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>
            <a:stCxn id="32" idx="2"/>
            <a:endCxn id="33" idx="0"/>
          </p:cNvCxnSpPr>
          <p:nvPr/>
        </p:nvCxnSpPr>
        <p:spPr>
          <a:xfrm flipH="1">
            <a:off x="32376507" y="2688790"/>
            <a:ext cx="1648" cy="564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66" idx="2"/>
            <a:endCxn id="69" idx="0"/>
          </p:cNvCxnSpPr>
          <p:nvPr/>
        </p:nvCxnSpPr>
        <p:spPr>
          <a:xfrm>
            <a:off x="37869105" y="4235535"/>
            <a:ext cx="4549" cy="7397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67" idx="2"/>
            <a:endCxn id="70" idx="0"/>
          </p:cNvCxnSpPr>
          <p:nvPr/>
        </p:nvCxnSpPr>
        <p:spPr>
          <a:xfrm>
            <a:off x="40573637" y="4237810"/>
            <a:ext cx="4548" cy="7669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>
            <a:stCxn id="29" idx="2"/>
            <a:endCxn id="30" idx="0"/>
          </p:cNvCxnSpPr>
          <p:nvPr/>
        </p:nvCxnSpPr>
        <p:spPr>
          <a:xfrm>
            <a:off x="23806475" y="4302767"/>
            <a:ext cx="0" cy="6123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30" idx="2"/>
            <a:endCxn id="31" idx="0"/>
          </p:cNvCxnSpPr>
          <p:nvPr/>
        </p:nvCxnSpPr>
        <p:spPr>
          <a:xfrm>
            <a:off x="23806475" y="5995090"/>
            <a:ext cx="1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31" idx="2"/>
            <a:endCxn id="40" idx="0"/>
          </p:cNvCxnSpPr>
          <p:nvPr/>
        </p:nvCxnSpPr>
        <p:spPr>
          <a:xfrm>
            <a:off x="23806476" y="7496343"/>
            <a:ext cx="2275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252" idx="2"/>
            <a:endCxn id="27" idx="0"/>
          </p:cNvCxnSpPr>
          <p:nvPr/>
        </p:nvCxnSpPr>
        <p:spPr>
          <a:xfrm>
            <a:off x="21151986" y="4282296"/>
            <a:ext cx="4549" cy="657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37" idx="2"/>
            <a:endCxn id="252" idx="0"/>
          </p:cNvCxnSpPr>
          <p:nvPr/>
        </p:nvCxnSpPr>
        <p:spPr>
          <a:xfrm flipH="1">
            <a:off x="21151986" y="2733276"/>
            <a:ext cx="6824" cy="469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7" idx="2"/>
            <a:endCxn id="25" idx="0"/>
          </p:cNvCxnSpPr>
          <p:nvPr/>
        </p:nvCxnSpPr>
        <p:spPr>
          <a:xfrm>
            <a:off x="21156535" y="6020111"/>
            <a:ext cx="0" cy="407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5" idx="2"/>
            <a:endCxn id="38" idx="0"/>
          </p:cNvCxnSpPr>
          <p:nvPr/>
        </p:nvCxnSpPr>
        <p:spPr>
          <a:xfrm>
            <a:off x="21156535" y="7507717"/>
            <a:ext cx="2275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/>
          <p:cNvCxnSpPr>
            <a:stCxn id="38" idx="2"/>
            <a:endCxn id="39" idx="0"/>
          </p:cNvCxnSpPr>
          <p:nvPr/>
        </p:nvCxnSpPr>
        <p:spPr>
          <a:xfrm flipH="1">
            <a:off x="21158809" y="9011245"/>
            <a:ext cx="1" cy="421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22" idx="2"/>
            <a:endCxn id="23" idx="0"/>
          </p:cNvCxnSpPr>
          <p:nvPr/>
        </p:nvCxnSpPr>
        <p:spPr>
          <a:xfrm>
            <a:off x="18438356" y="4298218"/>
            <a:ext cx="2275" cy="6009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/>
          <p:cNvCxnSpPr>
            <a:stCxn id="23" idx="2"/>
            <a:endCxn id="26" idx="0"/>
          </p:cNvCxnSpPr>
          <p:nvPr/>
        </p:nvCxnSpPr>
        <p:spPr>
          <a:xfrm>
            <a:off x="18440631" y="5979167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 стрелкой 229"/>
          <p:cNvCxnSpPr>
            <a:stCxn id="9" idx="2"/>
            <a:endCxn id="11" idx="0"/>
          </p:cNvCxnSpPr>
          <p:nvPr/>
        </p:nvCxnSpPr>
        <p:spPr>
          <a:xfrm flipH="1">
            <a:off x="8809927" y="2519585"/>
            <a:ext cx="2532" cy="58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 стрелкой 232"/>
          <p:cNvCxnSpPr>
            <a:stCxn id="11" idx="2"/>
            <a:endCxn id="7" idx="0"/>
          </p:cNvCxnSpPr>
          <p:nvPr/>
        </p:nvCxnSpPr>
        <p:spPr>
          <a:xfrm flipH="1">
            <a:off x="8808897" y="4179745"/>
            <a:ext cx="1030" cy="598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/>
          <p:cNvCxnSpPr>
            <a:stCxn id="7" idx="2"/>
            <a:endCxn id="21" idx="0"/>
          </p:cNvCxnSpPr>
          <p:nvPr/>
        </p:nvCxnSpPr>
        <p:spPr>
          <a:xfrm>
            <a:off x="8808897" y="5858419"/>
            <a:ext cx="33131" cy="2298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/>
          <p:cNvCxnSpPr>
            <a:stCxn id="21" idx="2"/>
            <a:endCxn id="16" idx="0"/>
          </p:cNvCxnSpPr>
          <p:nvPr/>
        </p:nvCxnSpPr>
        <p:spPr>
          <a:xfrm>
            <a:off x="8842028" y="9236555"/>
            <a:ext cx="7269" cy="5960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/>
          <p:cNvCxnSpPr>
            <a:stCxn id="14" idx="2"/>
            <a:endCxn id="73" idx="0"/>
          </p:cNvCxnSpPr>
          <p:nvPr/>
        </p:nvCxnSpPr>
        <p:spPr>
          <a:xfrm flipH="1">
            <a:off x="6177356" y="12692150"/>
            <a:ext cx="9985" cy="203851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2" idx="2"/>
            <a:endCxn id="72" idx="0"/>
          </p:cNvCxnSpPr>
          <p:nvPr/>
        </p:nvCxnSpPr>
        <p:spPr>
          <a:xfrm>
            <a:off x="11307428" y="12692151"/>
            <a:ext cx="26508" cy="20362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52" idx="2"/>
            <a:endCxn id="48" idx="0"/>
          </p:cNvCxnSpPr>
          <p:nvPr/>
        </p:nvCxnSpPr>
        <p:spPr>
          <a:xfrm>
            <a:off x="2388140" y="10901976"/>
            <a:ext cx="1" cy="6669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48" idx="2"/>
            <a:endCxn id="49" idx="0"/>
          </p:cNvCxnSpPr>
          <p:nvPr/>
        </p:nvCxnSpPr>
        <p:spPr>
          <a:xfrm>
            <a:off x="2388141" y="12648890"/>
            <a:ext cx="2274" cy="5190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/>
          <p:cNvCxnSpPr>
            <a:stCxn id="50" idx="2"/>
            <a:endCxn id="53" idx="0"/>
          </p:cNvCxnSpPr>
          <p:nvPr/>
        </p:nvCxnSpPr>
        <p:spPr>
          <a:xfrm>
            <a:off x="14862193" y="10915620"/>
            <a:ext cx="4550" cy="6441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 стрелкой 257"/>
          <p:cNvCxnSpPr>
            <a:stCxn id="53" idx="2"/>
            <a:endCxn id="51" idx="0"/>
          </p:cNvCxnSpPr>
          <p:nvPr/>
        </p:nvCxnSpPr>
        <p:spPr>
          <a:xfrm>
            <a:off x="14866743" y="12639789"/>
            <a:ext cx="11373" cy="4599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72" idx="2"/>
            <a:endCxn id="78" idx="0"/>
          </p:cNvCxnSpPr>
          <p:nvPr/>
        </p:nvCxnSpPr>
        <p:spPr>
          <a:xfrm>
            <a:off x="11333936" y="15808389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78" idx="2"/>
            <a:endCxn id="79" idx="0"/>
          </p:cNvCxnSpPr>
          <p:nvPr/>
        </p:nvCxnSpPr>
        <p:spPr>
          <a:xfrm>
            <a:off x="11336211" y="17298269"/>
            <a:ext cx="2276" cy="4508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73" idx="2"/>
            <a:endCxn id="74" idx="0"/>
          </p:cNvCxnSpPr>
          <p:nvPr/>
        </p:nvCxnSpPr>
        <p:spPr>
          <a:xfrm>
            <a:off x="6177356" y="15810663"/>
            <a:ext cx="2275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/>
          <p:cNvCxnSpPr>
            <a:stCxn id="42" idx="3"/>
            <a:endCxn id="8" idx="1"/>
          </p:cNvCxnSpPr>
          <p:nvPr/>
        </p:nvCxnSpPr>
        <p:spPr>
          <a:xfrm flipV="1">
            <a:off x="3455200" y="6984156"/>
            <a:ext cx="10301268" cy="22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единительная линия 273"/>
          <p:cNvCxnSpPr>
            <a:stCxn id="14" idx="3"/>
            <a:endCxn id="13" idx="1"/>
          </p:cNvCxnSpPr>
          <p:nvPr/>
        </p:nvCxnSpPr>
        <p:spPr>
          <a:xfrm>
            <a:off x="7245300" y="12152150"/>
            <a:ext cx="46034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/>
          <p:cNvCxnSpPr>
            <a:stCxn id="13" idx="3"/>
            <a:endCxn id="12" idx="1"/>
          </p:cNvCxnSpPr>
          <p:nvPr/>
        </p:nvCxnSpPr>
        <p:spPr>
          <a:xfrm>
            <a:off x="9821567" y="12152151"/>
            <a:ext cx="4279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Прямоугольник 139"/>
          <p:cNvSpPr/>
          <p:nvPr/>
        </p:nvSpPr>
        <p:spPr>
          <a:xfrm>
            <a:off x="12192403" y="152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https://ru.m.wikipedia.org/wiki/</a:t>
            </a:r>
            <a:r>
              <a:rPr lang="ru-RU" sz="1400" dirty="0" err="1"/>
              <a:t>Дюррюшехвар</a:t>
            </a:r>
            <a:r>
              <a:rPr lang="ru-RU" sz="1400" dirty="0"/>
              <a:t>-султан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24573</TotalTime>
  <Words>331</Words>
  <Application>Microsoft Office PowerPoint</Application>
  <PresentationFormat>Произвольный</PresentationFormat>
  <Paragraphs>70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1394</cp:revision>
  <dcterms:created xsi:type="dcterms:W3CDTF">2018-10-23T08:09:21Z</dcterms:created>
  <dcterms:modified xsi:type="dcterms:W3CDTF">2020-07-11T19:22:33Z</dcterms:modified>
</cp:coreProperties>
</file>