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9" r:id="rId2"/>
    <p:sldId id="257" r:id="rId3"/>
    <p:sldId id="258" r:id="rId4"/>
  </p:sldIdLst>
  <p:sldSz cx="36720463" cy="21616988"/>
  <p:notesSz cx="6858000" cy="9144000"/>
  <p:defaultTextStyle>
    <a:defPPr>
      <a:defRPr lang="ru-RU"/>
    </a:defPPr>
    <a:lvl1pPr marL="0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1pPr>
    <a:lvl2pPr marL="561648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2pPr>
    <a:lvl3pPr marL="1123297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3pPr>
    <a:lvl4pPr marL="1684945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4pPr>
    <a:lvl5pPr marL="2246593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5pPr>
    <a:lvl6pPr marL="2808241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6pPr>
    <a:lvl7pPr marL="3369890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7pPr>
    <a:lvl8pPr marL="3931538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8pPr>
    <a:lvl9pPr marL="4493186" algn="l" defTabSz="1123297" rtl="0" eaLnBrk="1" latinLnBrk="0" hangingPunct="1">
      <a:defRPr sz="221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06" autoAdjust="0"/>
    <p:restoredTop sz="99762" autoAdjust="0"/>
  </p:normalViewPr>
  <p:slideViewPr>
    <p:cSldViewPr snapToGrid="0">
      <p:cViewPr>
        <p:scale>
          <a:sx n="100" d="100"/>
          <a:sy n="100" d="100"/>
        </p:scale>
        <p:origin x="5112" y="-78"/>
      </p:cViewPr>
      <p:guideLst>
        <p:guide orient="horz" pos="6808"/>
        <p:guide pos="1156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90058" y="3537782"/>
            <a:ext cx="27540347" cy="7525914"/>
          </a:xfrm>
        </p:spPr>
        <p:txBody>
          <a:bodyPr anchor="b"/>
          <a:lstStyle>
            <a:lvl1pPr algn="ctr">
              <a:defRPr sz="180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90058" y="11353924"/>
            <a:ext cx="27540347" cy="5219100"/>
          </a:xfrm>
        </p:spPr>
        <p:txBody>
          <a:bodyPr/>
          <a:lstStyle>
            <a:lvl1pPr marL="0" indent="0" algn="ctr">
              <a:buNone/>
              <a:defRPr sz="7228"/>
            </a:lvl1pPr>
            <a:lvl2pPr marL="1376995" indent="0" algn="ctr">
              <a:buNone/>
              <a:defRPr sz="6024"/>
            </a:lvl2pPr>
            <a:lvl3pPr marL="2753990" indent="0" algn="ctr">
              <a:buNone/>
              <a:defRPr sz="5421"/>
            </a:lvl3pPr>
            <a:lvl4pPr marL="4130985" indent="0" algn="ctr">
              <a:buNone/>
              <a:defRPr sz="4819"/>
            </a:lvl4pPr>
            <a:lvl5pPr marL="5507980" indent="0" algn="ctr">
              <a:buNone/>
              <a:defRPr sz="4819"/>
            </a:lvl5pPr>
            <a:lvl6pPr marL="6884975" indent="0" algn="ctr">
              <a:buNone/>
              <a:defRPr sz="4819"/>
            </a:lvl6pPr>
            <a:lvl7pPr marL="8261970" indent="0" algn="ctr">
              <a:buNone/>
              <a:defRPr sz="4819"/>
            </a:lvl7pPr>
            <a:lvl8pPr marL="9638965" indent="0" algn="ctr">
              <a:buNone/>
              <a:defRPr sz="4819"/>
            </a:lvl8pPr>
            <a:lvl9pPr marL="11015960" indent="0" algn="ctr">
              <a:buNone/>
              <a:defRPr sz="4819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278081" y="1150905"/>
            <a:ext cx="7917850" cy="1831939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24532" y="1150905"/>
            <a:ext cx="23294544" cy="1831939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05407" y="5389238"/>
            <a:ext cx="31671399" cy="8992065"/>
          </a:xfrm>
        </p:spPr>
        <p:txBody>
          <a:bodyPr anchor="b"/>
          <a:lstStyle>
            <a:lvl1pPr>
              <a:defRPr sz="18071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05407" y="14466372"/>
            <a:ext cx="31671399" cy="4728715"/>
          </a:xfrm>
        </p:spPr>
        <p:txBody>
          <a:bodyPr/>
          <a:lstStyle>
            <a:lvl1pPr marL="0" indent="0">
              <a:buNone/>
              <a:defRPr sz="7228">
                <a:solidFill>
                  <a:schemeClr val="tx1">
                    <a:tint val="75000"/>
                  </a:schemeClr>
                </a:solidFill>
              </a:defRPr>
            </a:lvl1pPr>
            <a:lvl2pPr marL="1376995" indent="0">
              <a:buNone/>
              <a:defRPr sz="6024">
                <a:solidFill>
                  <a:schemeClr val="tx1">
                    <a:tint val="75000"/>
                  </a:schemeClr>
                </a:solidFill>
              </a:defRPr>
            </a:lvl2pPr>
            <a:lvl3pPr marL="2753990" indent="0">
              <a:buNone/>
              <a:defRPr sz="5421">
                <a:solidFill>
                  <a:schemeClr val="tx1">
                    <a:tint val="75000"/>
                  </a:schemeClr>
                </a:solidFill>
              </a:defRPr>
            </a:lvl3pPr>
            <a:lvl4pPr marL="413098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4pPr>
            <a:lvl5pPr marL="550798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5pPr>
            <a:lvl6pPr marL="688497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6pPr>
            <a:lvl7pPr marL="826197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7pPr>
            <a:lvl8pPr marL="9638965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8pPr>
            <a:lvl9pPr marL="11015960" indent="0">
              <a:buNone/>
              <a:defRPr sz="481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24532" y="5754522"/>
            <a:ext cx="15606197" cy="137157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589734" y="5754522"/>
            <a:ext cx="15606197" cy="1371578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5" y="1150906"/>
            <a:ext cx="31671399" cy="4178285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9316" y="5299166"/>
            <a:ext cx="15534476" cy="2597039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29316" y="7896205"/>
            <a:ext cx="15534476" cy="11614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589734" y="5299166"/>
            <a:ext cx="15610980" cy="2597039"/>
          </a:xfrm>
        </p:spPr>
        <p:txBody>
          <a:bodyPr anchor="b"/>
          <a:lstStyle>
            <a:lvl1pPr marL="0" indent="0">
              <a:buNone/>
              <a:defRPr sz="7228" b="1"/>
            </a:lvl1pPr>
            <a:lvl2pPr marL="1376995" indent="0">
              <a:buNone/>
              <a:defRPr sz="6024" b="1"/>
            </a:lvl2pPr>
            <a:lvl3pPr marL="2753990" indent="0">
              <a:buNone/>
              <a:defRPr sz="5421" b="1"/>
            </a:lvl3pPr>
            <a:lvl4pPr marL="4130985" indent="0">
              <a:buNone/>
              <a:defRPr sz="4819" b="1"/>
            </a:lvl4pPr>
            <a:lvl5pPr marL="5507980" indent="0">
              <a:buNone/>
              <a:defRPr sz="4819" b="1"/>
            </a:lvl5pPr>
            <a:lvl6pPr marL="6884975" indent="0">
              <a:buNone/>
              <a:defRPr sz="4819" b="1"/>
            </a:lvl6pPr>
            <a:lvl7pPr marL="8261970" indent="0">
              <a:buNone/>
              <a:defRPr sz="4819" b="1"/>
            </a:lvl7pPr>
            <a:lvl8pPr marL="9638965" indent="0">
              <a:buNone/>
              <a:defRPr sz="4819" b="1"/>
            </a:lvl8pPr>
            <a:lvl9pPr marL="11015960" indent="0">
              <a:buNone/>
              <a:defRPr sz="4819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589734" y="7896205"/>
            <a:ext cx="15610980" cy="11614129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41132"/>
            <a:ext cx="11843304" cy="5043964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610980" y="3112448"/>
            <a:ext cx="18589734" cy="15362072"/>
          </a:xfrm>
        </p:spPr>
        <p:txBody>
          <a:bodyPr/>
          <a:lstStyle>
            <a:lvl1pPr>
              <a:defRPr sz="9638"/>
            </a:lvl1pPr>
            <a:lvl2pPr>
              <a:defRPr sz="8433"/>
            </a:lvl2pPr>
            <a:lvl3pPr>
              <a:defRPr sz="7228"/>
            </a:lvl3pPr>
            <a:lvl4pPr>
              <a:defRPr sz="6024"/>
            </a:lvl4pPr>
            <a:lvl5pPr>
              <a:defRPr sz="6024"/>
            </a:lvl5pPr>
            <a:lvl6pPr>
              <a:defRPr sz="6024"/>
            </a:lvl6pPr>
            <a:lvl7pPr>
              <a:defRPr sz="6024"/>
            </a:lvl7pPr>
            <a:lvl8pPr>
              <a:defRPr sz="6024"/>
            </a:lvl8pPr>
            <a:lvl9pPr>
              <a:defRPr sz="6024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85097"/>
            <a:ext cx="11843304" cy="12014443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29316" y="1441132"/>
            <a:ext cx="11843304" cy="5043964"/>
          </a:xfrm>
        </p:spPr>
        <p:txBody>
          <a:bodyPr anchor="b"/>
          <a:lstStyle>
            <a:lvl1pPr>
              <a:defRPr sz="9638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610980" y="3112448"/>
            <a:ext cx="18589734" cy="15362072"/>
          </a:xfrm>
        </p:spPr>
        <p:txBody>
          <a:bodyPr anchor="t"/>
          <a:lstStyle>
            <a:lvl1pPr marL="0" indent="0">
              <a:buNone/>
              <a:defRPr sz="9638"/>
            </a:lvl1pPr>
            <a:lvl2pPr marL="1376995" indent="0">
              <a:buNone/>
              <a:defRPr sz="8433"/>
            </a:lvl2pPr>
            <a:lvl3pPr marL="2753990" indent="0">
              <a:buNone/>
              <a:defRPr sz="7228"/>
            </a:lvl3pPr>
            <a:lvl4pPr marL="4130985" indent="0">
              <a:buNone/>
              <a:defRPr sz="6024"/>
            </a:lvl4pPr>
            <a:lvl5pPr marL="5507980" indent="0">
              <a:buNone/>
              <a:defRPr sz="6024"/>
            </a:lvl5pPr>
            <a:lvl6pPr marL="6884975" indent="0">
              <a:buNone/>
              <a:defRPr sz="6024"/>
            </a:lvl6pPr>
            <a:lvl7pPr marL="8261970" indent="0">
              <a:buNone/>
              <a:defRPr sz="6024"/>
            </a:lvl7pPr>
            <a:lvl8pPr marL="9638965" indent="0">
              <a:buNone/>
              <a:defRPr sz="6024"/>
            </a:lvl8pPr>
            <a:lvl9pPr marL="11015960" indent="0">
              <a:buNone/>
              <a:defRPr sz="6024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29316" y="6485097"/>
            <a:ext cx="11843304" cy="12014443"/>
          </a:xfrm>
        </p:spPr>
        <p:txBody>
          <a:bodyPr/>
          <a:lstStyle>
            <a:lvl1pPr marL="0" indent="0">
              <a:buNone/>
              <a:defRPr sz="4819"/>
            </a:lvl1pPr>
            <a:lvl2pPr marL="1376995" indent="0">
              <a:buNone/>
              <a:defRPr sz="4217"/>
            </a:lvl2pPr>
            <a:lvl3pPr marL="2753990" indent="0">
              <a:buNone/>
              <a:defRPr sz="3614"/>
            </a:lvl3pPr>
            <a:lvl4pPr marL="4130985" indent="0">
              <a:buNone/>
              <a:defRPr sz="3012"/>
            </a:lvl4pPr>
            <a:lvl5pPr marL="5507980" indent="0">
              <a:buNone/>
              <a:defRPr sz="3012"/>
            </a:lvl5pPr>
            <a:lvl6pPr marL="6884975" indent="0">
              <a:buNone/>
              <a:defRPr sz="3012"/>
            </a:lvl6pPr>
            <a:lvl7pPr marL="8261970" indent="0">
              <a:buNone/>
              <a:defRPr sz="3012"/>
            </a:lvl7pPr>
            <a:lvl8pPr marL="9638965" indent="0">
              <a:buNone/>
              <a:defRPr sz="3012"/>
            </a:lvl8pPr>
            <a:lvl9pPr marL="11015960" indent="0">
              <a:buNone/>
              <a:defRPr sz="3012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4532" y="1150906"/>
            <a:ext cx="31671399" cy="4178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24532" y="5754522"/>
            <a:ext cx="31671399" cy="137157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24532" y="20035747"/>
            <a:ext cx="8262104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20.03.2021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163654" y="20035747"/>
            <a:ext cx="12393156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933827" y="20035747"/>
            <a:ext cx="8262104" cy="1150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61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753990" rtl="0" eaLnBrk="1" latinLnBrk="0" hangingPunct="1">
        <a:lnSpc>
          <a:spcPct val="90000"/>
        </a:lnSpc>
        <a:spcBef>
          <a:spcPct val="0"/>
        </a:spcBef>
        <a:buNone/>
        <a:defRPr sz="1325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88497" indent="-688497" algn="l" defTabSz="2753990" rtl="0" eaLnBrk="1" latinLnBrk="0" hangingPunct="1">
        <a:lnSpc>
          <a:spcPct val="90000"/>
        </a:lnSpc>
        <a:spcBef>
          <a:spcPts val="3012"/>
        </a:spcBef>
        <a:buFont typeface="Arial" panose="020B0604020202020204" pitchFamily="34" charset="0"/>
        <a:buChar char="•"/>
        <a:defRPr sz="8433" kern="1200">
          <a:solidFill>
            <a:schemeClr val="tx1"/>
          </a:solidFill>
          <a:latin typeface="+mn-lt"/>
          <a:ea typeface="+mn-ea"/>
          <a:cs typeface="+mn-cs"/>
        </a:defRPr>
      </a:lvl1pPr>
      <a:lvl2pPr marL="206549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7228" kern="1200">
          <a:solidFill>
            <a:schemeClr val="tx1"/>
          </a:solidFill>
          <a:latin typeface="+mn-lt"/>
          <a:ea typeface="+mn-ea"/>
          <a:cs typeface="+mn-cs"/>
        </a:defRPr>
      </a:lvl2pPr>
      <a:lvl3pPr marL="344248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6024" kern="1200">
          <a:solidFill>
            <a:schemeClr val="tx1"/>
          </a:solidFill>
          <a:latin typeface="+mn-lt"/>
          <a:ea typeface="+mn-ea"/>
          <a:cs typeface="+mn-cs"/>
        </a:defRPr>
      </a:lvl3pPr>
      <a:lvl4pPr marL="481948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619647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757347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95046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10327462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704457" indent="-688497" algn="l" defTabSz="2753990" rtl="0" eaLnBrk="1" latinLnBrk="0" hangingPunct="1">
        <a:lnSpc>
          <a:spcPct val="90000"/>
        </a:lnSpc>
        <a:spcBef>
          <a:spcPts val="1506"/>
        </a:spcBef>
        <a:buFont typeface="Arial" panose="020B0604020202020204" pitchFamily="34" charset="0"/>
        <a:buChar char="•"/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1pPr>
      <a:lvl2pPr marL="137699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2pPr>
      <a:lvl3pPr marL="275399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3pPr>
      <a:lvl4pPr marL="413098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4pPr>
      <a:lvl5pPr marL="550798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5pPr>
      <a:lvl6pPr marL="688497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6pPr>
      <a:lvl7pPr marL="826197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7pPr>
      <a:lvl8pPr marL="9638965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8pPr>
      <a:lvl9pPr marL="11015960" algn="l" defTabSz="2753990" rtl="0" eaLnBrk="1" latinLnBrk="0" hangingPunct="1">
        <a:defRPr sz="54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/>
          <p:cNvSpPr/>
          <p:nvPr/>
        </p:nvSpPr>
        <p:spPr>
          <a:xfrm>
            <a:off x="16602936" y="327230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Создание </a:t>
            </a:r>
            <a:r>
              <a:rPr lang="ru-RU" sz="1200" dirty="0" err="1" smtClean="0"/>
              <a:t>коордиционной</a:t>
            </a:r>
            <a:r>
              <a:rPr lang="ru-RU" sz="1200" dirty="0" smtClean="0"/>
              <a:t> хунты (</a:t>
            </a:r>
            <a:r>
              <a:rPr lang="en-US" sz="1200" dirty="0" smtClean="0"/>
              <a:t>+</a:t>
            </a:r>
            <a:r>
              <a:rPr lang="ru-RU" sz="1200" dirty="0" smtClean="0"/>
              <a:t>200 очков </a:t>
            </a:r>
            <a:r>
              <a:rPr lang="ru-RU" sz="1200" dirty="0" err="1" smtClean="0"/>
              <a:t>политвласти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4967161" y="1778322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Националисты (</a:t>
            </a:r>
            <a:r>
              <a:rPr lang="en-US" sz="1200" dirty="0" smtClean="0"/>
              <a:t>+</a:t>
            </a:r>
            <a:r>
              <a:rPr lang="ru-RU" sz="1200" dirty="0" smtClean="0"/>
              <a:t>5 к фашизму)</a:t>
            </a:r>
            <a:endParaRPr lang="ru-RU" sz="12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32775534" y="1778322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Крестоносцы (</a:t>
            </a:r>
            <a:r>
              <a:rPr lang="en-US" sz="1200" dirty="0" smtClean="0"/>
              <a:t>+</a:t>
            </a:r>
            <a:r>
              <a:rPr lang="ru-RU" sz="1200" dirty="0" smtClean="0"/>
              <a:t>5 к монархизму)</a:t>
            </a:r>
            <a:endParaRPr lang="ru-RU" sz="1200" dirty="0"/>
          </a:p>
        </p:txBody>
      </p:sp>
      <p:cxnSp>
        <p:nvCxnSpPr>
          <p:cNvPr id="20" name="Прямая соединительная линия 19"/>
          <p:cNvCxnSpPr>
            <a:stCxn id="113" idx="3"/>
            <a:endCxn id="109" idx="1"/>
          </p:cNvCxnSpPr>
          <p:nvPr/>
        </p:nvCxnSpPr>
        <p:spPr>
          <a:xfrm>
            <a:off x="34528836" y="2339593"/>
            <a:ext cx="438325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16602936" y="1778322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Хунта (</a:t>
            </a:r>
            <a:r>
              <a:rPr lang="en-US" sz="1200" dirty="0" smtClean="0"/>
              <a:t>+</a:t>
            </a:r>
            <a:r>
              <a:rPr lang="ru-RU" sz="1200" dirty="0" smtClean="0"/>
              <a:t>5 к авторитаризму)</a:t>
            </a:r>
            <a:endParaRPr lang="ru-RU" sz="1200" dirty="0"/>
          </a:p>
        </p:txBody>
      </p:sp>
      <p:cxnSp>
        <p:nvCxnSpPr>
          <p:cNvPr id="238" name="Прямая со стрелкой 237"/>
          <p:cNvCxnSpPr>
            <a:stCxn id="106" idx="2"/>
            <a:endCxn id="138" idx="0"/>
          </p:cNvCxnSpPr>
          <p:nvPr/>
        </p:nvCxnSpPr>
        <p:spPr>
          <a:xfrm>
            <a:off x="17479587" y="1449771"/>
            <a:ext cx="0" cy="32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/>
          <p:cNvCxnSpPr>
            <a:stCxn id="138" idx="3"/>
            <a:endCxn id="113" idx="1"/>
          </p:cNvCxnSpPr>
          <p:nvPr/>
        </p:nvCxnSpPr>
        <p:spPr>
          <a:xfrm>
            <a:off x="18356238" y="2339593"/>
            <a:ext cx="144192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16602936" y="3229414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Каудильо </a:t>
            </a:r>
            <a:r>
              <a:rPr lang="ru-RU" sz="1200" dirty="0" err="1" smtClean="0"/>
              <a:t>Санхурхо</a:t>
            </a:r>
            <a:r>
              <a:rPr lang="ru-RU" sz="1200" dirty="0" smtClean="0"/>
              <a:t> (</a:t>
            </a:r>
            <a:r>
              <a:rPr lang="en-US" sz="1200" dirty="0" smtClean="0"/>
              <a:t>+</a:t>
            </a:r>
            <a:r>
              <a:rPr lang="ru-RU" sz="1200" dirty="0" smtClean="0"/>
              <a:t>100 </a:t>
            </a:r>
            <a:r>
              <a:rPr lang="ru-RU" sz="1200" dirty="0" err="1" smtClean="0"/>
              <a:t>политвласти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30" name="Прямая со стрелкой 29"/>
          <p:cNvCxnSpPr>
            <a:stCxn id="138" idx="2"/>
            <a:endCxn id="127" idx="0"/>
          </p:cNvCxnSpPr>
          <p:nvPr/>
        </p:nvCxnSpPr>
        <p:spPr>
          <a:xfrm>
            <a:off x="17479587" y="2900863"/>
            <a:ext cx="0" cy="3285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14411309" y="4680506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Избавиться от партийной системы (защита от смены идеологии)</a:t>
            </a:r>
            <a:endParaRPr lang="ru-RU" sz="1200" dirty="0"/>
          </a:p>
        </p:txBody>
      </p:sp>
      <p:sp>
        <p:nvSpPr>
          <p:cNvPr id="133" name="Прямоугольник 132"/>
          <p:cNvSpPr/>
          <p:nvPr/>
        </p:nvSpPr>
        <p:spPr>
          <a:xfrm>
            <a:off x="18794560" y="4680504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Избавиться от либералов (-10 к поддержке демократов)</a:t>
            </a:r>
            <a:endParaRPr lang="ru-RU" sz="1200" dirty="0"/>
          </a:p>
        </p:txBody>
      </p:sp>
      <p:cxnSp>
        <p:nvCxnSpPr>
          <p:cNvPr id="224" name="Соединительная линия уступом 223"/>
          <p:cNvCxnSpPr>
            <a:stCxn id="127" idx="2"/>
            <a:endCxn id="130" idx="0"/>
          </p:cNvCxnSpPr>
          <p:nvPr/>
        </p:nvCxnSpPr>
        <p:spPr>
          <a:xfrm rot="5400000">
            <a:off x="16219499" y="3420417"/>
            <a:ext cx="328551" cy="219162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Соединительная линия уступом 227"/>
          <p:cNvCxnSpPr>
            <a:stCxn id="127" idx="2"/>
            <a:endCxn id="133" idx="0"/>
          </p:cNvCxnSpPr>
          <p:nvPr/>
        </p:nvCxnSpPr>
        <p:spPr>
          <a:xfrm rot="16200000" flipH="1">
            <a:off x="18411125" y="3420417"/>
            <a:ext cx="328549" cy="21916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16602935" y="4680505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Новая Испанская империя (</a:t>
            </a:r>
            <a:r>
              <a:rPr lang="en-US" sz="1200" dirty="0" smtClean="0"/>
              <a:t>+</a:t>
            </a:r>
            <a:r>
              <a:rPr lang="ru-RU" sz="1200" dirty="0" smtClean="0"/>
              <a:t>10 к поддержке войны)</a:t>
            </a:r>
            <a:endParaRPr lang="ru-RU" sz="1200" dirty="0"/>
          </a:p>
        </p:txBody>
      </p:sp>
      <p:cxnSp>
        <p:nvCxnSpPr>
          <p:cNvPr id="242" name="Прямая со стрелкой 241"/>
          <p:cNvCxnSpPr>
            <a:stCxn id="127" idx="2"/>
            <a:endCxn id="140" idx="0"/>
          </p:cNvCxnSpPr>
          <p:nvPr/>
        </p:nvCxnSpPr>
        <p:spPr>
          <a:xfrm flipH="1">
            <a:off x="17479586" y="4351955"/>
            <a:ext cx="1" cy="3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Прямоугольник 143"/>
          <p:cNvSpPr/>
          <p:nvPr/>
        </p:nvSpPr>
        <p:spPr>
          <a:xfrm>
            <a:off x="16602931" y="11428544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Непобедимая Армада (будет создан одноимённый альянс)</a:t>
            </a:r>
            <a:endParaRPr lang="ru-RU" sz="1200" dirty="0"/>
          </a:p>
        </p:txBody>
      </p:sp>
      <p:sp>
        <p:nvSpPr>
          <p:cNvPr id="153" name="Прямоугольник 152"/>
          <p:cNvSpPr/>
          <p:nvPr/>
        </p:nvSpPr>
        <p:spPr>
          <a:xfrm>
            <a:off x="16602935" y="12879634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Бывшие земли Арагона (претензии на корки Сицилии)</a:t>
            </a:r>
            <a:endParaRPr lang="ru-RU" sz="1200" dirty="0"/>
          </a:p>
        </p:txBody>
      </p:sp>
      <p:sp>
        <p:nvSpPr>
          <p:cNvPr id="154" name="Прямоугольник 153"/>
          <p:cNvSpPr/>
          <p:nvPr/>
        </p:nvSpPr>
        <p:spPr>
          <a:xfrm>
            <a:off x="14411308" y="12879634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Возвращение Новой Испании (претензии на Мексику)</a:t>
            </a:r>
            <a:endParaRPr lang="ru-RU" sz="1200" dirty="0"/>
          </a:p>
        </p:txBody>
      </p:sp>
      <p:sp>
        <p:nvSpPr>
          <p:cNvPr id="158" name="Прямоугольник 157"/>
          <p:cNvSpPr/>
          <p:nvPr/>
        </p:nvSpPr>
        <p:spPr>
          <a:xfrm>
            <a:off x="18794560" y="12886031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Испанские Нидерланды</a:t>
            </a:r>
            <a:r>
              <a:rPr lang="ru-RU" sz="1200" dirty="0"/>
              <a:t> </a:t>
            </a:r>
            <a:r>
              <a:rPr lang="ru-RU" sz="1200" dirty="0" smtClean="0"/>
              <a:t>(претензии на корки Бельгии и </a:t>
            </a:r>
            <a:r>
              <a:rPr lang="ru-RU" sz="1200" smtClean="0"/>
              <a:t>регион 1019)</a:t>
            </a:r>
            <a:endParaRPr lang="ru-RU" sz="1200" dirty="0" smtClean="0"/>
          </a:p>
        </p:txBody>
      </p:sp>
      <p:sp>
        <p:nvSpPr>
          <p:cNvPr id="162" name="Прямоугольник 161"/>
          <p:cNvSpPr/>
          <p:nvPr/>
        </p:nvSpPr>
        <p:spPr>
          <a:xfrm>
            <a:off x="20986185" y="12886031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Империя Карла </a:t>
            </a:r>
            <a:r>
              <a:rPr lang="en-US" sz="1200" dirty="0" smtClean="0"/>
              <a:t>V (</a:t>
            </a:r>
            <a:r>
              <a:rPr lang="ru-RU" sz="1200" dirty="0" smtClean="0"/>
              <a:t>претензии на Австрию и Германию</a:t>
            </a:r>
            <a:r>
              <a:rPr lang="en-US" sz="1200" dirty="0" smtClean="0"/>
              <a:t>)</a:t>
            </a:r>
            <a:endParaRPr lang="ru-RU" sz="1200" dirty="0"/>
          </a:p>
        </p:txBody>
      </p:sp>
      <p:sp>
        <p:nvSpPr>
          <p:cNvPr id="170" name="Прямоугольник 169"/>
          <p:cNvSpPr/>
          <p:nvPr/>
        </p:nvSpPr>
        <p:spPr>
          <a:xfrm>
            <a:off x="12219678" y="12879633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Золотые берега (претензии на 375, 376, 377 и 378)</a:t>
            </a:r>
            <a:endParaRPr lang="ru-RU" sz="1200" dirty="0"/>
          </a:p>
        </p:txBody>
      </p:sp>
      <p:sp>
        <p:nvSpPr>
          <p:cNvPr id="173" name="Прямоугольник 172"/>
          <p:cNvSpPr/>
          <p:nvPr/>
        </p:nvSpPr>
        <p:spPr>
          <a:xfrm>
            <a:off x="15507119" y="6131595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Верность новому вождю (</a:t>
            </a:r>
            <a:r>
              <a:rPr lang="en-US" sz="1200" dirty="0" smtClean="0"/>
              <a:t>+</a:t>
            </a:r>
            <a:r>
              <a:rPr lang="ru-RU" sz="1200" dirty="0" smtClean="0"/>
              <a:t>1 к </a:t>
            </a:r>
            <a:r>
              <a:rPr lang="ru-RU" sz="1200" dirty="0" err="1" smtClean="0"/>
              <a:t>менпауэру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47" name="Соединительная линия уступом 46"/>
          <p:cNvCxnSpPr>
            <a:stCxn id="130" idx="2"/>
            <a:endCxn id="173" idx="0"/>
          </p:cNvCxnSpPr>
          <p:nvPr/>
        </p:nvCxnSpPr>
        <p:spPr>
          <a:xfrm rot="16200000" flipH="1">
            <a:off x="15671591" y="5419416"/>
            <a:ext cx="328548" cy="10958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Прямоугольник 177"/>
          <p:cNvSpPr/>
          <p:nvPr/>
        </p:nvSpPr>
        <p:spPr>
          <a:xfrm>
            <a:off x="17698745" y="6131595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Репрессии против левых (-5 к поддержке коммунистов и марксистов)</a:t>
            </a:r>
            <a:endParaRPr lang="ru-RU" sz="1200" dirty="0"/>
          </a:p>
        </p:txBody>
      </p:sp>
      <p:cxnSp>
        <p:nvCxnSpPr>
          <p:cNvPr id="49" name="Соединительная линия уступом 48"/>
          <p:cNvCxnSpPr>
            <a:stCxn id="133" idx="2"/>
            <a:endCxn id="178" idx="0"/>
          </p:cNvCxnSpPr>
          <p:nvPr/>
        </p:nvCxnSpPr>
        <p:spPr>
          <a:xfrm rot="5400000">
            <a:off x="18959029" y="5419413"/>
            <a:ext cx="328550" cy="109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Соединительная линия уступом 6"/>
          <p:cNvCxnSpPr>
            <a:stCxn id="144" idx="2"/>
            <a:endCxn id="154" idx="0"/>
          </p:cNvCxnSpPr>
          <p:nvPr/>
        </p:nvCxnSpPr>
        <p:spPr>
          <a:xfrm rot="5400000">
            <a:off x="16219497" y="11619548"/>
            <a:ext cx="328549" cy="219162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Соединительная линия уступом 10"/>
          <p:cNvCxnSpPr>
            <a:stCxn id="144" idx="2"/>
            <a:endCxn id="158" idx="0"/>
          </p:cNvCxnSpPr>
          <p:nvPr/>
        </p:nvCxnSpPr>
        <p:spPr>
          <a:xfrm rot="16200000" flipH="1">
            <a:off x="18407923" y="11622743"/>
            <a:ext cx="334946" cy="219162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ная линия уступом 12"/>
          <p:cNvCxnSpPr>
            <a:stCxn id="144" idx="2"/>
            <a:endCxn id="162" idx="0"/>
          </p:cNvCxnSpPr>
          <p:nvPr/>
        </p:nvCxnSpPr>
        <p:spPr>
          <a:xfrm rot="16200000" flipH="1">
            <a:off x="19503736" y="10526931"/>
            <a:ext cx="334946" cy="43832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44" idx="2"/>
            <a:endCxn id="153" idx="0"/>
          </p:cNvCxnSpPr>
          <p:nvPr/>
        </p:nvCxnSpPr>
        <p:spPr>
          <a:xfrm>
            <a:off x="17479582" y="12551085"/>
            <a:ext cx="4" cy="3285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Соединительная линия уступом 26"/>
          <p:cNvCxnSpPr>
            <a:stCxn id="144" idx="2"/>
            <a:endCxn id="170" idx="0"/>
          </p:cNvCxnSpPr>
          <p:nvPr/>
        </p:nvCxnSpPr>
        <p:spPr>
          <a:xfrm rot="5400000">
            <a:off x="15123682" y="10523733"/>
            <a:ext cx="328548" cy="438325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Прямоугольник 63"/>
          <p:cNvSpPr/>
          <p:nvPr/>
        </p:nvSpPr>
        <p:spPr>
          <a:xfrm>
            <a:off x="30670232" y="12886031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Король Этрурии (получит повод войны марионетка против Италии)</a:t>
            </a:r>
            <a:endParaRPr lang="ru-RU" sz="1200" dirty="0"/>
          </a:p>
        </p:txBody>
      </p:sp>
      <p:sp>
        <p:nvSpPr>
          <p:cNvPr id="65" name="Прямоугольник 64"/>
          <p:cNvSpPr/>
          <p:nvPr/>
        </p:nvSpPr>
        <p:spPr>
          <a:xfrm>
            <a:off x="32775533" y="11435892"/>
            <a:ext cx="1753303" cy="1122540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Антисоциалистический союз (будет создан одноимённый альянс)</a:t>
            </a:r>
            <a:endParaRPr lang="ru-RU" sz="1200" dirty="0"/>
          </a:p>
        </p:txBody>
      </p:sp>
      <p:sp>
        <p:nvSpPr>
          <p:cNvPr id="66" name="Прямоугольник 65"/>
          <p:cNvSpPr/>
          <p:nvPr/>
        </p:nvSpPr>
        <p:spPr>
          <a:xfrm>
            <a:off x="32775533" y="12886016"/>
            <a:ext cx="1753303" cy="1122540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Пригласить Португалию</a:t>
            </a:r>
            <a:endParaRPr lang="ru-RU" sz="1200" dirty="0"/>
          </a:p>
        </p:txBody>
      </p:sp>
      <p:cxnSp>
        <p:nvCxnSpPr>
          <p:cNvPr id="67" name="Прямая со стрелкой 66"/>
          <p:cNvCxnSpPr>
            <a:stCxn id="65" idx="2"/>
            <a:endCxn id="66" idx="0"/>
          </p:cNvCxnSpPr>
          <p:nvPr/>
        </p:nvCxnSpPr>
        <p:spPr>
          <a:xfrm>
            <a:off x="33652185" y="12558432"/>
            <a:ext cx="0" cy="32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67"/>
          <p:cNvCxnSpPr>
            <a:stCxn id="65" idx="2"/>
            <a:endCxn id="64" idx="0"/>
          </p:cNvCxnSpPr>
          <p:nvPr/>
        </p:nvCxnSpPr>
        <p:spPr>
          <a:xfrm rot="5400000">
            <a:off x="32435735" y="11669580"/>
            <a:ext cx="327599" cy="210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Прямая соединительная линия 68"/>
          <p:cNvCxnSpPr>
            <a:stCxn id="65" idx="3"/>
          </p:cNvCxnSpPr>
          <p:nvPr/>
        </p:nvCxnSpPr>
        <p:spPr>
          <a:xfrm flipV="1">
            <a:off x="34528836" y="11996199"/>
            <a:ext cx="3918491" cy="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Прямая соединительная линия 224"/>
          <p:cNvCxnSpPr>
            <a:stCxn id="144" idx="3"/>
            <a:endCxn id="65" idx="1"/>
          </p:cNvCxnSpPr>
          <p:nvPr/>
        </p:nvCxnSpPr>
        <p:spPr>
          <a:xfrm>
            <a:off x="18356233" y="11989815"/>
            <a:ext cx="14419300" cy="7347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Прямоугольник 42"/>
          <p:cNvSpPr/>
          <p:nvPr/>
        </p:nvSpPr>
        <p:spPr>
          <a:xfrm>
            <a:off x="16602931" y="7578632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Конкиста во имя </a:t>
            </a:r>
            <a:r>
              <a:rPr lang="ru-RU" sz="1200" dirty="0" err="1" smtClean="0"/>
              <a:t>Санхурхо</a:t>
            </a:r>
            <a:r>
              <a:rPr lang="ru-RU" sz="1200" dirty="0" smtClean="0"/>
              <a:t>!</a:t>
            </a:r>
            <a:br>
              <a:rPr lang="ru-RU" sz="1200" dirty="0" smtClean="0"/>
            </a:br>
            <a:r>
              <a:rPr lang="ru-RU" sz="1200" dirty="0" smtClean="0"/>
              <a:t>(уменьшение времени обоснования войны)</a:t>
            </a:r>
            <a:endParaRPr lang="ru-RU" sz="1200" dirty="0"/>
          </a:p>
        </p:txBody>
      </p:sp>
      <p:cxnSp>
        <p:nvCxnSpPr>
          <p:cNvPr id="5" name="Прямая со стрелкой 4"/>
          <p:cNvCxnSpPr>
            <a:stCxn id="140" idx="2"/>
            <a:endCxn id="43" idx="0"/>
          </p:cNvCxnSpPr>
          <p:nvPr/>
        </p:nvCxnSpPr>
        <p:spPr>
          <a:xfrm flipH="1">
            <a:off x="17479582" y="5803046"/>
            <a:ext cx="4" cy="1775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Прямоугольник 45"/>
          <p:cNvSpPr/>
          <p:nvPr/>
        </p:nvSpPr>
        <p:spPr>
          <a:xfrm>
            <a:off x="16602930" y="9025669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Армия как основа Испании (уменьшение времени формирования дивизий)</a:t>
            </a:r>
            <a:endParaRPr lang="ru-RU" sz="1200" dirty="0"/>
          </a:p>
        </p:txBody>
      </p:sp>
      <p:cxnSp>
        <p:nvCxnSpPr>
          <p:cNvPr id="9" name="Прямая со стрелкой 8"/>
          <p:cNvCxnSpPr>
            <a:stCxn id="46" idx="2"/>
            <a:endCxn id="144" idx="0"/>
          </p:cNvCxnSpPr>
          <p:nvPr/>
        </p:nvCxnSpPr>
        <p:spPr>
          <a:xfrm>
            <a:off x="17479581" y="10148210"/>
            <a:ext cx="1" cy="12803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Прямая со стрелкой 2"/>
          <p:cNvCxnSpPr>
            <a:stCxn id="43" idx="2"/>
            <a:endCxn id="46" idx="0"/>
          </p:cNvCxnSpPr>
          <p:nvPr/>
        </p:nvCxnSpPr>
        <p:spPr>
          <a:xfrm flipH="1">
            <a:off x="17479581" y="8701173"/>
            <a:ext cx="1" cy="3244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Прямоугольник 47"/>
          <p:cNvSpPr/>
          <p:nvPr/>
        </p:nvSpPr>
        <p:spPr>
          <a:xfrm>
            <a:off x="18794560" y="7578631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Торжество традиционных ценностей (</a:t>
            </a:r>
            <a:r>
              <a:rPr lang="en-US" sz="1200" dirty="0" smtClean="0"/>
              <a:t>+</a:t>
            </a:r>
            <a:r>
              <a:rPr lang="ru-RU" sz="1200" dirty="0" smtClean="0"/>
              <a:t> к обороне и атаке на национальной территории)</a:t>
            </a:r>
            <a:endParaRPr lang="ru-RU" sz="1200" dirty="0"/>
          </a:p>
        </p:txBody>
      </p:sp>
      <p:cxnSp>
        <p:nvCxnSpPr>
          <p:cNvPr id="4" name="Соединительная линия уступом 3"/>
          <p:cNvCxnSpPr>
            <a:stCxn id="178" idx="2"/>
            <a:endCxn id="48" idx="0"/>
          </p:cNvCxnSpPr>
          <p:nvPr/>
        </p:nvCxnSpPr>
        <p:spPr>
          <a:xfrm rot="16200000" flipH="1">
            <a:off x="18961056" y="6868475"/>
            <a:ext cx="324495" cy="109581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Прямоугольник 49"/>
          <p:cNvSpPr/>
          <p:nvPr/>
        </p:nvSpPr>
        <p:spPr>
          <a:xfrm>
            <a:off x="14411308" y="7578630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Новый испанский режим (</a:t>
            </a:r>
            <a:r>
              <a:rPr lang="en-US" sz="1200" dirty="0" smtClean="0"/>
              <a:t>+</a:t>
            </a:r>
            <a:r>
              <a:rPr lang="ru-RU" sz="1200" dirty="0"/>
              <a:t> </a:t>
            </a:r>
            <a:r>
              <a:rPr lang="ru-RU" sz="1200" dirty="0" smtClean="0"/>
              <a:t>к дисциплине и организованности дивизий)</a:t>
            </a:r>
            <a:endParaRPr lang="ru-RU" sz="1200" dirty="0"/>
          </a:p>
        </p:txBody>
      </p:sp>
      <p:cxnSp>
        <p:nvCxnSpPr>
          <p:cNvPr id="12" name="Соединительная линия уступом 11"/>
          <p:cNvCxnSpPr>
            <a:stCxn id="173" idx="2"/>
            <a:endCxn id="50" idx="0"/>
          </p:cNvCxnSpPr>
          <p:nvPr/>
        </p:nvCxnSpPr>
        <p:spPr>
          <a:xfrm rot="5400000">
            <a:off x="15673618" y="6868478"/>
            <a:ext cx="324494" cy="10958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106" idx="2"/>
            <a:endCxn id="113" idx="0"/>
          </p:cNvCxnSpPr>
          <p:nvPr/>
        </p:nvCxnSpPr>
        <p:spPr>
          <a:xfrm rot="16200000" flipH="1">
            <a:off x="25401611" y="-6472253"/>
            <a:ext cx="328551" cy="161725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Соединительная линия уступом 54"/>
          <p:cNvCxnSpPr>
            <a:stCxn id="106" idx="2"/>
            <a:endCxn id="109" idx="0"/>
          </p:cNvCxnSpPr>
          <p:nvPr/>
        </p:nvCxnSpPr>
        <p:spPr>
          <a:xfrm rot="16200000" flipH="1">
            <a:off x="26497424" y="-7568067"/>
            <a:ext cx="328551" cy="1836422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81658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/>
          <p:cNvSpPr/>
          <p:nvPr/>
        </p:nvSpPr>
        <p:spPr>
          <a:xfrm>
            <a:off x="16602936" y="327230"/>
            <a:ext cx="1753302" cy="11225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Создание </a:t>
            </a:r>
            <a:r>
              <a:rPr lang="ru-RU" sz="1200" dirty="0" err="1" smtClean="0"/>
              <a:t>коордиционной</a:t>
            </a:r>
            <a:r>
              <a:rPr lang="ru-RU" sz="1200" dirty="0" smtClean="0"/>
              <a:t> хунты (</a:t>
            </a:r>
            <a:r>
              <a:rPr lang="en-US" sz="1200" dirty="0" smtClean="0"/>
              <a:t>+</a:t>
            </a:r>
            <a:r>
              <a:rPr lang="ru-RU" sz="1200" dirty="0" smtClean="0"/>
              <a:t>200 очков </a:t>
            </a:r>
            <a:r>
              <a:rPr lang="ru-RU" sz="1200" dirty="0" err="1" smtClean="0"/>
              <a:t>политвласти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27228474" y="1778322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Националисты (</a:t>
            </a:r>
            <a:r>
              <a:rPr lang="en-US" sz="1200" dirty="0" smtClean="0"/>
              <a:t>+</a:t>
            </a:r>
            <a:r>
              <a:rPr lang="ru-RU" sz="1200" dirty="0" smtClean="0"/>
              <a:t>5 к фашизму)</a:t>
            </a:r>
            <a:endParaRPr lang="ru-RU" sz="1200" dirty="0"/>
          </a:p>
        </p:txBody>
      </p:sp>
      <p:sp>
        <p:nvSpPr>
          <p:cNvPr id="113" name="Прямоугольник 112"/>
          <p:cNvSpPr/>
          <p:nvPr/>
        </p:nvSpPr>
        <p:spPr>
          <a:xfrm>
            <a:off x="5977398" y="1778322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Крестоносцы (</a:t>
            </a:r>
            <a:r>
              <a:rPr lang="en-US" sz="1200" dirty="0" smtClean="0"/>
              <a:t>+</a:t>
            </a:r>
            <a:r>
              <a:rPr lang="ru-RU" sz="1200" dirty="0" smtClean="0"/>
              <a:t>5 к монархизму)</a:t>
            </a:r>
            <a:endParaRPr lang="ru-RU" sz="1200" dirty="0"/>
          </a:p>
        </p:txBody>
      </p:sp>
      <p:sp>
        <p:nvSpPr>
          <p:cNvPr id="118" name="Прямоугольник 117"/>
          <p:cNvSpPr/>
          <p:nvPr/>
        </p:nvSpPr>
        <p:spPr>
          <a:xfrm>
            <a:off x="20162403" y="3229414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Диктатура Франко (правящей партией станут фашисты, </a:t>
            </a:r>
            <a:r>
              <a:rPr lang="en-US" sz="1200" dirty="0" smtClean="0"/>
              <a:t>+</a:t>
            </a:r>
            <a:r>
              <a:rPr lang="ru-RU" sz="1200" dirty="0"/>
              <a:t>5</a:t>
            </a:r>
            <a:r>
              <a:rPr lang="ru-RU" sz="1200" dirty="0" smtClean="0"/>
              <a:t> к фашизму)</a:t>
            </a:r>
            <a:endParaRPr lang="ru-RU" sz="1200" dirty="0"/>
          </a:p>
        </p:txBody>
      </p:sp>
      <p:sp>
        <p:nvSpPr>
          <p:cNvPr id="122" name="Прямоугольник 121"/>
          <p:cNvSpPr/>
          <p:nvPr/>
        </p:nvSpPr>
        <p:spPr>
          <a:xfrm>
            <a:off x="11620237" y="4680495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Реставрация монархии</a:t>
            </a:r>
            <a:endParaRPr lang="ru-RU" sz="1200" dirty="0"/>
          </a:p>
        </p:txBody>
      </p:sp>
      <p:cxnSp>
        <p:nvCxnSpPr>
          <p:cNvPr id="20" name="Прямая соединительная линия 19"/>
          <p:cNvCxnSpPr>
            <a:stCxn id="113" idx="3"/>
            <a:endCxn id="109" idx="1"/>
          </p:cNvCxnSpPr>
          <p:nvPr/>
        </p:nvCxnSpPr>
        <p:spPr>
          <a:xfrm>
            <a:off x="7730700" y="2339593"/>
            <a:ext cx="1949777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Соединительная линия уступом 23"/>
          <p:cNvCxnSpPr>
            <a:stCxn id="113" idx="2"/>
            <a:endCxn id="122" idx="0"/>
          </p:cNvCxnSpPr>
          <p:nvPr/>
        </p:nvCxnSpPr>
        <p:spPr>
          <a:xfrm rot="16200000" flipH="1">
            <a:off x="8785652" y="969259"/>
            <a:ext cx="1779632" cy="5642839"/>
          </a:xfrm>
          <a:prstGeom prst="bentConnector3">
            <a:avLst>
              <a:gd name="adj1" fmla="val 782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Соединительная линия уступом 25"/>
          <p:cNvCxnSpPr>
            <a:stCxn id="109" idx="2"/>
            <a:endCxn id="118" idx="0"/>
          </p:cNvCxnSpPr>
          <p:nvPr/>
        </p:nvCxnSpPr>
        <p:spPr>
          <a:xfrm rot="5400000">
            <a:off x="24407815" y="-467897"/>
            <a:ext cx="328551" cy="706607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Прямоугольник 136"/>
          <p:cNvSpPr/>
          <p:nvPr/>
        </p:nvSpPr>
        <p:spPr>
          <a:xfrm>
            <a:off x="34992586" y="3229414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Председательство </a:t>
            </a:r>
            <a:r>
              <a:rPr lang="ru-RU" sz="1200" dirty="0" err="1" smtClean="0"/>
              <a:t>Эдиллы</a:t>
            </a:r>
            <a:r>
              <a:rPr lang="ru-RU" sz="1200" dirty="0" smtClean="0"/>
              <a:t> (правящей партией станут фашисты, </a:t>
            </a:r>
            <a:r>
              <a:rPr lang="en-US" sz="1200" dirty="0" smtClean="0"/>
              <a:t>+</a:t>
            </a:r>
            <a:r>
              <a:rPr lang="ru-RU" sz="1200" dirty="0" smtClean="0"/>
              <a:t>10 к фашизму)</a:t>
            </a:r>
            <a:endParaRPr lang="ru-RU" sz="1200" dirty="0"/>
          </a:p>
        </p:txBody>
      </p:sp>
      <p:cxnSp>
        <p:nvCxnSpPr>
          <p:cNvPr id="46" name="Соединительная линия уступом 45"/>
          <p:cNvCxnSpPr>
            <a:stCxn id="109" idx="2"/>
            <a:endCxn id="137" idx="0"/>
          </p:cNvCxnSpPr>
          <p:nvPr/>
        </p:nvCxnSpPr>
        <p:spPr>
          <a:xfrm rot="16200000" flipH="1">
            <a:off x="31822906" y="-816918"/>
            <a:ext cx="328551" cy="77641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>
            <a:stCxn id="118" idx="3"/>
            <a:endCxn id="137" idx="1"/>
          </p:cNvCxnSpPr>
          <p:nvPr/>
        </p:nvCxnSpPr>
        <p:spPr>
          <a:xfrm>
            <a:off x="21915705" y="3790685"/>
            <a:ext cx="13076881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Прямоугольник 151"/>
          <p:cNvSpPr/>
          <p:nvPr/>
        </p:nvSpPr>
        <p:spPr>
          <a:xfrm>
            <a:off x="20162403" y="4680503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Расширить власть генералиссимуса (</a:t>
            </a:r>
            <a:r>
              <a:rPr lang="en-US" sz="1200" dirty="0" smtClean="0"/>
              <a:t>+</a:t>
            </a:r>
            <a:r>
              <a:rPr lang="ru-RU" sz="1200" dirty="0" smtClean="0"/>
              <a:t>100 </a:t>
            </a:r>
            <a:r>
              <a:rPr lang="ru-RU" sz="1200" dirty="0" err="1" smtClean="0"/>
              <a:t>политвласти</a:t>
            </a:r>
            <a:r>
              <a:rPr lang="ru-RU" sz="1200" dirty="0" smtClean="0"/>
              <a:t>) </a:t>
            </a:r>
            <a:endParaRPr lang="ru-RU" sz="1200" dirty="0"/>
          </a:p>
        </p:txBody>
      </p:sp>
      <p:cxnSp>
        <p:nvCxnSpPr>
          <p:cNvPr id="55" name="Прямая соединительная линия 54"/>
          <p:cNvCxnSpPr>
            <a:stCxn id="122" idx="3"/>
            <a:endCxn id="152" idx="1"/>
          </p:cNvCxnSpPr>
          <p:nvPr/>
        </p:nvCxnSpPr>
        <p:spPr>
          <a:xfrm>
            <a:off x="13373539" y="5241766"/>
            <a:ext cx="6788864" cy="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118" idx="2"/>
            <a:endCxn id="152" idx="0"/>
          </p:cNvCxnSpPr>
          <p:nvPr/>
        </p:nvCxnSpPr>
        <p:spPr>
          <a:xfrm>
            <a:off x="21039054" y="4351955"/>
            <a:ext cx="0" cy="3285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Соединительная линия уступом 58"/>
          <p:cNvCxnSpPr>
            <a:stCxn id="118" idx="2"/>
            <a:endCxn id="122" idx="0"/>
          </p:cNvCxnSpPr>
          <p:nvPr/>
        </p:nvCxnSpPr>
        <p:spPr>
          <a:xfrm rot="5400000">
            <a:off x="16603701" y="245142"/>
            <a:ext cx="328540" cy="85421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Прямоугольник 158"/>
          <p:cNvSpPr/>
          <p:nvPr/>
        </p:nvSpPr>
        <p:spPr>
          <a:xfrm>
            <a:off x="22300014" y="4680502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Объединение правых вокруг Фаланги (</a:t>
            </a:r>
            <a:r>
              <a:rPr lang="en-US" sz="1200" dirty="0" smtClean="0"/>
              <a:t>+</a:t>
            </a:r>
            <a:r>
              <a:rPr lang="ru-RU" sz="1200" dirty="0" smtClean="0"/>
              <a:t>10 к фашизму, -10 к монархизму)</a:t>
            </a:r>
            <a:endParaRPr lang="ru-RU" sz="1200" dirty="0"/>
          </a:p>
        </p:txBody>
      </p:sp>
      <p:cxnSp>
        <p:nvCxnSpPr>
          <p:cNvPr id="61" name="Соединительная линия уступом 60"/>
          <p:cNvCxnSpPr>
            <a:stCxn id="118" idx="2"/>
            <a:endCxn id="159" idx="0"/>
          </p:cNvCxnSpPr>
          <p:nvPr/>
        </p:nvCxnSpPr>
        <p:spPr>
          <a:xfrm rot="16200000" flipH="1">
            <a:off x="21943586" y="3447422"/>
            <a:ext cx="328547" cy="2137611"/>
          </a:xfrm>
          <a:prstGeom prst="bentConnector3">
            <a:avLst>
              <a:gd name="adj1" fmla="val 683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Прямоугольник 162"/>
          <p:cNvSpPr/>
          <p:nvPr/>
        </p:nvSpPr>
        <p:spPr>
          <a:xfrm>
            <a:off x="24425762" y="6131588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Избавление от Старых рубашек (</a:t>
            </a:r>
            <a:r>
              <a:rPr lang="en-US" sz="1200" dirty="0" smtClean="0"/>
              <a:t>+</a:t>
            </a:r>
            <a:r>
              <a:rPr lang="ru-RU" sz="1200" dirty="0" smtClean="0"/>
              <a:t>5 к фашизму, </a:t>
            </a:r>
            <a:r>
              <a:rPr lang="en-US" sz="1200" dirty="0" smtClean="0"/>
              <a:t>+</a:t>
            </a:r>
            <a:r>
              <a:rPr lang="ru-RU" sz="1200" dirty="0" smtClean="0"/>
              <a:t>5 к стабильности)</a:t>
            </a:r>
            <a:endParaRPr lang="ru-RU" sz="1200" dirty="0"/>
          </a:p>
        </p:txBody>
      </p:sp>
      <p:sp>
        <p:nvSpPr>
          <p:cNvPr id="166" name="Прямоугольник 165"/>
          <p:cNvSpPr/>
          <p:nvPr/>
        </p:nvSpPr>
        <p:spPr>
          <a:xfrm>
            <a:off x="22294083" y="6131587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Принятие 26 принципов </a:t>
            </a:r>
            <a:r>
              <a:rPr lang="ru-RU" sz="1200" dirty="0" err="1" smtClean="0"/>
              <a:t>фалангизма</a:t>
            </a:r>
            <a:r>
              <a:rPr lang="ru-RU" sz="1200" dirty="0" smtClean="0"/>
              <a:t> (</a:t>
            </a:r>
            <a:r>
              <a:rPr lang="en-US" sz="1200" dirty="0" smtClean="0"/>
              <a:t>+</a:t>
            </a:r>
            <a:r>
              <a:rPr lang="ru-RU" sz="1200" dirty="0" smtClean="0"/>
              <a:t>5 к стабильности, </a:t>
            </a:r>
            <a:r>
              <a:rPr lang="en-US" sz="1200" dirty="0" smtClean="0"/>
              <a:t>+</a:t>
            </a:r>
            <a:r>
              <a:rPr lang="ru-RU" sz="1200" dirty="0" smtClean="0"/>
              <a:t>5 к поддержке войны)</a:t>
            </a:r>
            <a:endParaRPr lang="ru-RU" sz="1200" dirty="0"/>
          </a:p>
        </p:txBody>
      </p:sp>
      <p:cxnSp>
        <p:nvCxnSpPr>
          <p:cNvPr id="67" name="Соединительная линия уступом 66"/>
          <p:cNvCxnSpPr>
            <a:stCxn id="159" idx="2"/>
            <a:endCxn id="166" idx="0"/>
          </p:cNvCxnSpPr>
          <p:nvPr/>
        </p:nvCxnSpPr>
        <p:spPr>
          <a:xfrm rot="5400000">
            <a:off x="23009428" y="5964350"/>
            <a:ext cx="328544" cy="593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Прямоугольник 168"/>
          <p:cNvSpPr/>
          <p:nvPr/>
        </p:nvSpPr>
        <p:spPr>
          <a:xfrm>
            <a:off x="18025474" y="6131587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Пригласить Отто фон Габсбурга</a:t>
            </a:r>
            <a:endParaRPr lang="ru-RU" sz="1200" dirty="0"/>
          </a:p>
        </p:txBody>
      </p:sp>
      <p:cxnSp>
        <p:nvCxnSpPr>
          <p:cNvPr id="69" name="Соединительная линия уступом 68"/>
          <p:cNvCxnSpPr>
            <a:stCxn id="122" idx="2"/>
            <a:endCxn id="169" idx="0"/>
          </p:cNvCxnSpPr>
          <p:nvPr/>
        </p:nvCxnSpPr>
        <p:spPr>
          <a:xfrm rot="16200000" flipH="1">
            <a:off x="15535231" y="2764692"/>
            <a:ext cx="328551" cy="640523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70"/>
          <p:cNvCxnSpPr>
            <a:stCxn id="118" idx="2"/>
            <a:endCxn id="169" idx="0"/>
          </p:cNvCxnSpPr>
          <p:nvPr/>
        </p:nvCxnSpPr>
        <p:spPr>
          <a:xfrm rot="5400000">
            <a:off x="19080774" y="4173307"/>
            <a:ext cx="1779632" cy="2136929"/>
          </a:xfrm>
          <a:prstGeom prst="bentConnector3">
            <a:avLst>
              <a:gd name="adj1" fmla="val 537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15899713" y="10444464"/>
            <a:ext cx="1753302" cy="145107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Восстановление после войны (даст </a:t>
            </a:r>
            <a:r>
              <a:rPr lang="ru-RU" sz="1200" dirty="0" err="1" smtClean="0"/>
              <a:t>нацдух</a:t>
            </a:r>
            <a:r>
              <a:rPr lang="ru-RU" sz="1200" dirty="0" smtClean="0"/>
              <a:t> «Восстанавливается после гражданской войны», </a:t>
            </a:r>
            <a:r>
              <a:rPr lang="en-US" sz="1200" dirty="0" smtClean="0"/>
              <a:t>+</a:t>
            </a:r>
            <a:r>
              <a:rPr lang="ru-RU" sz="1200" dirty="0" smtClean="0"/>
              <a:t>10 стабильности), (недоступно во время ГВ)</a:t>
            </a:r>
            <a:endParaRPr lang="ru-RU" sz="1200" dirty="0"/>
          </a:p>
        </p:txBody>
      </p:sp>
      <p:sp>
        <p:nvSpPr>
          <p:cNvPr id="177" name="Прямоугольник 176"/>
          <p:cNvSpPr/>
          <p:nvPr/>
        </p:nvSpPr>
        <p:spPr>
          <a:xfrm>
            <a:off x="18024791" y="10444463"/>
            <a:ext cx="1753302" cy="112254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Переговоры о вступлении в Ось (недоступно во время ГВ)</a:t>
            </a:r>
            <a:endParaRPr lang="ru-RU" sz="1200" dirty="0"/>
          </a:p>
        </p:txBody>
      </p:sp>
      <p:sp>
        <p:nvSpPr>
          <p:cNvPr id="185" name="Прямоугольник 184"/>
          <p:cNvSpPr/>
          <p:nvPr/>
        </p:nvSpPr>
        <p:spPr>
          <a:xfrm>
            <a:off x="20162402" y="11895553"/>
            <a:ext cx="1753302" cy="112254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Претензии на французские колонии</a:t>
            </a:r>
            <a:endParaRPr lang="ru-RU" sz="1200" dirty="0"/>
          </a:p>
        </p:txBody>
      </p:sp>
      <p:cxnSp>
        <p:nvCxnSpPr>
          <p:cNvPr id="85" name="Соединительная линия уступом 84"/>
          <p:cNvCxnSpPr>
            <a:stCxn id="177" idx="2"/>
            <a:endCxn id="185" idx="0"/>
          </p:cNvCxnSpPr>
          <p:nvPr/>
        </p:nvCxnSpPr>
        <p:spPr>
          <a:xfrm rot="16200000" flipH="1">
            <a:off x="19805973" y="10662472"/>
            <a:ext cx="328549" cy="213761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Прямоугольник 187"/>
          <p:cNvSpPr/>
          <p:nvPr/>
        </p:nvSpPr>
        <p:spPr>
          <a:xfrm>
            <a:off x="18024791" y="11895549"/>
            <a:ext cx="1753302" cy="112254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err="1" smtClean="0"/>
              <a:t>Реинтеграция</a:t>
            </a:r>
            <a:r>
              <a:rPr lang="ru-RU" sz="1200" dirty="0"/>
              <a:t> </a:t>
            </a:r>
            <a:r>
              <a:rPr lang="ru-RU" sz="1200" dirty="0" smtClean="0"/>
              <a:t>Гибралтара (118 станет национальным регионом)</a:t>
            </a:r>
            <a:endParaRPr lang="ru-RU" sz="1200" dirty="0"/>
          </a:p>
        </p:txBody>
      </p:sp>
      <p:cxnSp>
        <p:nvCxnSpPr>
          <p:cNvPr id="88" name="Прямая со стрелкой 87"/>
          <p:cNvCxnSpPr>
            <a:stCxn id="177" idx="2"/>
            <a:endCxn id="188" idx="0"/>
          </p:cNvCxnSpPr>
          <p:nvPr/>
        </p:nvCxnSpPr>
        <p:spPr>
          <a:xfrm>
            <a:off x="18901442" y="11567004"/>
            <a:ext cx="0" cy="32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20162403" y="6131587"/>
            <a:ext cx="1753302" cy="1122539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Избавление от несогласного генералитета (-</a:t>
            </a:r>
            <a:r>
              <a:rPr lang="ru-RU" sz="1200" dirty="0"/>
              <a:t>2</a:t>
            </a:r>
            <a:r>
              <a:rPr lang="ru-RU" sz="1200" dirty="0" smtClean="0"/>
              <a:t>0 авторитаризма) </a:t>
            </a:r>
            <a:endParaRPr lang="ru-RU" sz="1200" dirty="0"/>
          </a:p>
        </p:txBody>
      </p:sp>
      <p:cxnSp>
        <p:nvCxnSpPr>
          <p:cNvPr id="90" name="Прямая со стрелкой 89"/>
          <p:cNvCxnSpPr>
            <a:stCxn id="152" idx="2"/>
            <a:endCxn id="192" idx="0"/>
          </p:cNvCxnSpPr>
          <p:nvPr/>
        </p:nvCxnSpPr>
        <p:spPr>
          <a:xfrm>
            <a:off x="21039054" y="5803044"/>
            <a:ext cx="0" cy="328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Прямоугольник 208"/>
          <p:cNvSpPr/>
          <p:nvPr/>
        </p:nvSpPr>
        <p:spPr>
          <a:xfrm>
            <a:off x="34992586" y="4680497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Социальные реформы</a:t>
            </a:r>
          </a:p>
          <a:p>
            <a:pPr algn="ctr"/>
            <a:r>
              <a:rPr lang="ru-RU" sz="1200" dirty="0" smtClean="0"/>
              <a:t>(</a:t>
            </a:r>
            <a:r>
              <a:rPr lang="en-US" sz="1200" dirty="0" smtClean="0"/>
              <a:t>+</a:t>
            </a:r>
            <a:r>
              <a:rPr lang="ru-RU" sz="1200" dirty="0" smtClean="0"/>
              <a:t>10 стабильности)</a:t>
            </a:r>
            <a:endParaRPr lang="ru-RU" sz="1200" dirty="0"/>
          </a:p>
        </p:txBody>
      </p:sp>
      <p:sp>
        <p:nvSpPr>
          <p:cNvPr id="210" name="Прямоугольник 209"/>
          <p:cNvSpPr/>
          <p:nvPr/>
        </p:nvSpPr>
        <p:spPr>
          <a:xfrm>
            <a:off x="22294083" y="7590341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Закон о национальной безопасности (защита от смены идеологии)</a:t>
            </a:r>
            <a:endParaRPr lang="ru-RU" sz="1200" dirty="0"/>
          </a:p>
        </p:txBody>
      </p:sp>
      <p:cxnSp>
        <p:nvCxnSpPr>
          <p:cNvPr id="105" name="Прямая со стрелкой 104"/>
          <p:cNvCxnSpPr>
            <a:stCxn id="166" idx="2"/>
            <a:endCxn id="210" idx="0"/>
          </p:cNvCxnSpPr>
          <p:nvPr/>
        </p:nvCxnSpPr>
        <p:spPr>
          <a:xfrm>
            <a:off x="23170734" y="7254128"/>
            <a:ext cx="0" cy="33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3" name="Прямоугольник 212"/>
          <p:cNvSpPr/>
          <p:nvPr/>
        </p:nvSpPr>
        <p:spPr>
          <a:xfrm>
            <a:off x="24431693" y="7590341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Синтез </a:t>
            </a:r>
            <a:r>
              <a:rPr lang="ru-RU" sz="1200" dirty="0" err="1" smtClean="0"/>
              <a:t>фалангизма</a:t>
            </a:r>
            <a:r>
              <a:rPr lang="ru-RU" sz="1200" dirty="0" smtClean="0"/>
              <a:t> и капитализма (</a:t>
            </a:r>
            <a:r>
              <a:rPr lang="en-US" sz="1200" dirty="0" smtClean="0"/>
              <a:t>+</a:t>
            </a:r>
            <a:r>
              <a:rPr lang="ru-RU" sz="1200" dirty="0" smtClean="0"/>
              <a:t>1 военный завод)</a:t>
            </a:r>
            <a:endParaRPr lang="ru-RU" sz="1200" dirty="0"/>
          </a:p>
        </p:txBody>
      </p:sp>
      <p:cxnSp>
        <p:nvCxnSpPr>
          <p:cNvPr id="108" name="Соединительная линия уступом 107"/>
          <p:cNvCxnSpPr>
            <a:stCxn id="166" idx="2"/>
            <a:endCxn id="213" idx="0"/>
          </p:cNvCxnSpPr>
          <p:nvPr/>
        </p:nvCxnSpPr>
        <p:spPr>
          <a:xfrm rot="16200000" flipH="1">
            <a:off x="24071433" y="6353429"/>
            <a:ext cx="336213" cy="2137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137" idx="2"/>
          </p:cNvCxnSpPr>
          <p:nvPr/>
        </p:nvCxnSpPr>
        <p:spPr>
          <a:xfrm>
            <a:off x="35869237" y="4351955"/>
            <a:ext cx="0" cy="32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9" name="Прямоугольник 218"/>
          <p:cNvSpPr/>
          <p:nvPr/>
        </p:nvSpPr>
        <p:spPr>
          <a:xfrm>
            <a:off x="34992586" y="6131580"/>
            <a:ext cx="1753302" cy="1122545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Пролетарская пропаганда (-5 к поддержке коммунизма и демократии)</a:t>
            </a:r>
            <a:endParaRPr lang="ru-RU" sz="1200" dirty="0"/>
          </a:p>
        </p:txBody>
      </p:sp>
      <p:cxnSp>
        <p:nvCxnSpPr>
          <p:cNvPr id="115" name="Прямая со стрелкой 114"/>
          <p:cNvCxnSpPr>
            <a:stCxn id="209" idx="2"/>
            <a:endCxn id="219" idx="0"/>
          </p:cNvCxnSpPr>
          <p:nvPr/>
        </p:nvCxnSpPr>
        <p:spPr>
          <a:xfrm>
            <a:off x="35869237" y="5803038"/>
            <a:ext cx="0" cy="3285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/>
          <p:cNvSpPr/>
          <p:nvPr/>
        </p:nvSpPr>
        <p:spPr>
          <a:xfrm>
            <a:off x="34992586" y="7590341"/>
            <a:ext cx="1753303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Активизация антиклерикализма (</a:t>
            </a:r>
            <a:r>
              <a:rPr lang="en-US" sz="1200" dirty="0" smtClean="0"/>
              <a:t>+</a:t>
            </a:r>
            <a:r>
              <a:rPr lang="ru-RU" sz="1200" dirty="0" smtClean="0"/>
              <a:t>10 к поддержке фашизма)</a:t>
            </a:r>
            <a:endParaRPr lang="ru-RU" sz="1200" dirty="0"/>
          </a:p>
        </p:txBody>
      </p:sp>
      <p:cxnSp>
        <p:nvCxnSpPr>
          <p:cNvPr id="119" name="Прямая со стрелкой 118"/>
          <p:cNvCxnSpPr>
            <a:stCxn id="219" idx="2"/>
            <a:endCxn id="221" idx="0"/>
          </p:cNvCxnSpPr>
          <p:nvPr/>
        </p:nvCxnSpPr>
        <p:spPr>
          <a:xfrm>
            <a:off x="35869237" y="7254125"/>
            <a:ext cx="1" cy="336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7" name="Прямоугольник 226"/>
          <p:cNvSpPr/>
          <p:nvPr/>
        </p:nvSpPr>
        <p:spPr>
          <a:xfrm>
            <a:off x="34992586" y="9033761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Защита революции (</a:t>
            </a:r>
            <a:r>
              <a:rPr lang="en-US" sz="1200" dirty="0" smtClean="0"/>
              <a:t>+</a:t>
            </a:r>
            <a:r>
              <a:rPr lang="ru-RU" sz="1200" dirty="0" smtClean="0"/>
              <a:t>5 к поддержке войны)</a:t>
            </a:r>
            <a:endParaRPr lang="ru-RU" sz="1200" dirty="0"/>
          </a:p>
        </p:txBody>
      </p:sp>
      <p:cxnSp>
        <p:nvCxnSpPr>
          <p:cNvPr id="134" name="Прямая со стрелкой 133"/>
          <p:cNvCxnSpPr>
            <a:stCxn id="221" idx="2"/>
            <a:endCxn id="227" idx="0"/>
          </p:cNvCxnSpPr>
          <p:nvPr/>
        </p:nvCxnSpPr>
        <p:spPr>
          <a:xfrm flipH="1">
            <a:off x="35869237" y="8712882"/>
            <a:ext cx="1" cy="320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Прямоугольник 238"/>
          <p:cNvSpPr/>
          <p:nvPr/>
        </p:nvSpPr>
        <p:spPr>
          <a:xfrm>
            <a:off x="32854976" y="4680497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Репрессии против правых (-10 к поддержке монархизма)</a:t>
            </a:r>
            <a:endParaRPr lang="ru-RU" sz="1200" dirty="0"/>
          </a:p>
        </p:txBody>
      </p:sp>
      <p:cxnSp>
        <p:nvCxnSpPr>
          <p:cNvPr id="136" name="Соединительная линия уступом 135"/>
          <p:cNvCxnSpPr>
            <a:stCxn id="137" idx="2"/>
            <a:endCxn id="239" idx="0"/>
          </p:cNvCxnSpPr>
          <p:nvPr/>
        </p:nvCxnSpPr>
        <p:spPr>
          <a:xfrm rot="5400000">
            <a:off x="34636161" y="3447421"/>
            <a:ext cx="328542" cy="2137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1" name="Прямоугольник 240"/>
          <p:cNvSpPr/>
          <p:nvPr/>
        </p:nvSpPr>
        <p:spPr>
          <a:xfrm>
            <a:off x="30717365" y="4680496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Национальная революция (</a:t>
            </a:r>
            <a:r>
              <a:rPr lang="en-US" sz="1200" dirty="0" smtClean="0"/>
              <a:t>+</a:t>
            </a:r>
            <a:r>
              <a:rPr lang="ru-RU" sz="1200" dirty="0" smtClean="0"/>
              <a:t>5 к поддержке войны)</a:t>
            </a:r>
            <a:endParaRPr lang="ru-RU" sz="1200" dirty="0"/>
          </a:p>
        </p:txBody>
      </p:sp>
      <p:cxnSp>
        <p:nvCxnSpPr>
          <p:cNvPr id="139" name="Соединительная линия уступом 138"/>
          <p:cNvCxnSpPr>
            <a:stCxn id="137" idx="2"/>
            <a:endCxn id="241" idx="0"/>
          </p:cNvCxnSpPr>
          <p:nvPr/>
        </p:nvCxnSpPr>
        <p:spPr>
          <a:xfrm rot="5400000">
            <a:off x="33567357" y="2378615"/>
            <a:ext cx="328541" cy="427522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Прямоугольник 243"/>
          <p:cNvSpPr/>
          <p:nvPr/>
        </p:nvSpPr>
        <p:spPr>
          <a:xfrm>
            <a:off x="31786170" y="10444463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Латинский союз (будет создан альянс Латинский союз)</a:t>
            </a:r>
            <a:endParaRPr lang="ru-RU" sz="1200" dirty="0"/>
          </a:p>
        </p:txBody>
      </p:sp>
      <p:sp>
        <p:nvSpPr>
          <p:cNvPr id="251" name="Прямоугольник 250"/>
          <p:cNvSpPr/>
          <p:nvPr/>
        </p:nvSpPr>
        <p:spPr>
          <a:xfrm>
            <a:off x="30717365" y="11895549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Приглашение Италии</a:t>
            </a:r>
            <a:endParaRPr lang="ru-RU" sz="1200" dirty="0"/>
          </a:p>
        </p:txBody>
      </p:sp>
      <p:sp>
        <p:nvSpPr>
          <p:cNvPr id="252" name="Прямоугольник 251"/>
          <p:cNvSpPr/>
          <p:nvPr/>
        </p:nvSpPr>
        <p:spPr>
          <a:xfrm>
            <a:off x="32854976" y="11895545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Приглашение Мексики</a:t>
            </a:r>
            <a:endParaRPr lang="ru-RU" sz="1200" dirty="0"/>
          </a:p>
        </p:txBody>
      </p:sp>
      <p:cxnSp>
        <p:nvCxnSpPr>
          <p:cNvPr id="147" name="Соединительная линия уступом 146"/>
          <p:cNvCxnSpPr>
            <a:stCxn id="244" idx="2"/>
            <a:endCxn id="251" idx="0"/>
          </p:cNvCxnSpPr>
          <p:nvPr/>
        </p:nvCxnSpPr>
        <p:spPr>
          <a:xfrm rot="5400000">
            <a:off x="31964147" y="11196874"/>
            <a:ext cx="328545" cy="1068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Соединительная линия уступом 148"/>
          <p:cNvCxnSpPr>
            <a:stCxn id="244" idx="2"/>
            <a:endCxn id="252" idx="0"/>
          </p:cNvCxnSpPr>
          <p:nvPr/>
        </p:nvCxnSpPr>
        <p:spPr>
          <a:xfrm rot="16200000" flipH="1">
            <a:off x="33032954" y="11196871"/>
            <a:ext cx="328541" cy="10688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Прямая соединительная линия 150"/>
          <p:cNvCxnSpPr>
            <a:stCxn id="251" idx="3"/>
            <a:endCxn id="252" idx="1"/>
          </p:cNvCxnSpPr>
          <p:nvPr/>
        </p:nvCxnSpPr>
        <p:spPr>
          <a:xfrm flipV="1">
            <a:off x="32470667" y="12456816"/>
            <a:ext cx="384309" cy="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Прямоугольник 258"/>
          <p:cNvSpPr/>
          <p:nvPr/>
        </p:nvSpPr>
        <p:spPr>
          <a:xfrm>
            <a:off x="31786170" y="13346627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Реставрация Империи (претензии на регионы Венесуэлы, Колумбии, </a:t>
            </a:r>
            <a:r>
              <a:rPr lang="ru-RU" sz="1200" dirty="0" err="1" smtClean="0"/>
              <a:t>Доминиканы</a:t>
            </a:r>
            <a:r>
              <a:rPr lang="ru-RU" sz="1200" dirty="0" smtClean="0"/>
              <a:t>, Кубы, Гаити)</a:t>
            </a:r>
            <a:endParaRPr lang="ru-RU" sz="1200" dirty="0"/>
          </a:p>
        </p:txBody>
      </p:sp>
      <p:cxnSp>
        <p:nvCxnSpPr>
          <p:cNvPr id="155" name="Прямая со стрелкой 154"/>
          <p:cNvCxnSpPr>
            <a:stCxn id="244" idx="2"/>
            <a:endCxn id="259" idx="0"/>
          </p:cNvCxnSpPr>
          <p:nvPr/>
        </p:nvCxnSpPr>
        <p:spPr>
          <a:xfrm>
            <a:off x="32662821" y="11567004"/>
            <a:ext cx="0" cy="17796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29648558" y="6131573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Неприятие капитализма (</a:t>
            </a:r>
            <a:r>
              <a:rPr lang="en-US" sz="1200" dirty="0" smtClean="0"/>
              <a:t>+5 </a:t>
            </a:r>
            <a:r>
              <a:rPr lang="ru-RU" sz="1200" dirty="0" smtClean="0"/>
              <a:t>к стабильности, Демократия</a:t>
            </a:r>
            <a:r>
              <a:rPr lang="en-US" sz="1200" dirty="0" smtClean="0"/>
              <a:t>: </a:t>
            </a:r>
            <a:r>
              <a:rPr lang="ru-RU" sz="1200" dirty="0" smtClean="0"/>
              <a:t>согласие с дипломатическими действиями</a:t>
            </a:r>
            <a:r>
              <a:rPr lang="en-US" sz="1200" dirty="0" smtClean="0"/>
              <a:t>:</a:t>
            </a:r>
            <a:r>
              <a:rPr lang="ru-RU" sz="1200" dirty="0" smtClean="0"/>
              <a:t> -10)</a:t>
            </a:r>
            <a:endParaRPr lang="ru-RU" sz="1200" dirty="0"/>
          </a:p>
        </p:txBody>
      </p:sp>
      <p:cxnSp>
        <p:nvCxnSpPr>
          <p:cNvPr id="175" name="Соединительная линия уступом 174"/>
          <p:cNvCxnSpPr>
            <a:stCxn id="241" idx="2"/>
            <a:endCxn id="274" idx="0"/>
          </p:cNvCxnSpPr>
          <p:nvPr/>
        </p:nvCxnSpPr>
        <p:spPr>
          <a:xfrm rot="5400000">
            <a:off x="30895345" y="5432902"/>
            <a:ext cx="328536" cy="1068807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Прямоугольник 278"/>
          <p:cNvSpPr/>
          <p:nvPr/>
        </p:nvSpPr>
        <p:spPr>
          <a:xfrm>
            <a:off x="18024793" y="7590341"/>
            <a:ext cx="1753300" cy="1113928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Защитник католицизма (</a:t>
            </a:r>
            <a:r>
              <a:rPr lang="en-US" sz="1200" dirty="0" smtClean="0"/>
              <a:t>+</a:t>
            </a:r>
            <a:r>
              <a:rPr lang="ru-RU" sz="1200" dirty="0" smtClean="0"/>
              <a:t>7 к поддержке войны)</a:t>
            </a:r>
            <a:endParaRPr lang="ru-RU" sz="1200" dirty="0"/>
          </a:p>
        </p:txBody>
      </p:sp>
      <p:cxnSp>
        <p:nvCxnSpPr>
          <p:cNvPr id="181" name="Прямая со стрелкой 180"/>
          <p:cNvCxnSpPr>
            <a:stCxn id="169" idx="2"/>
            <a:endCxn id="279" idx="0"/>
          </p:cNvCxnSpPr>
          <p:nvPr/>
        </p:nvCxnSpPr>
        <p:spPr>
          <a:xfrm flipH="1">
            <a:off x="18901443" y="7254128"/>
            <a:ext cx="682" cy="336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22295286" y="10445404"/>
            <a:ext cx="1753300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Католическая лига (создание альянса Католическая лига)</a:t>
            </a:r>
            <a:endParaRPr lang="ru-RU" sz="1200" dirty="0"/>
          </a:p>
        </p:txBody>
      </p:sp>
      <p:sp>
        <p:nvSpPr>
          <p:cNvPr id="285" name="Прямоугольник 284"/>
          <p:cNvSpPr/>
          <p:nvPr/>
        </p:nvSpPr>
        <p:spPr>
          <a:xfrm>
            <a:off x="22295285" y="11895544"/>
            <a:ext cx="1753301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Приглашение правоверных</a:t>
            </a:r>
            <a:endParaRPr lang="ru-RU" sz="1200" dirty="0"/>
          </a:p>
        </p:txBody>
      </p:sp>
      <p:cxnSp>
        <p:nvCxnSpPr>
          <p:cNvPr id="186" name="Прямая со стрелкой 185"/>
          <p:cNvCxnSpPr>
            <a:stCxn id="282" idx="2"/>
            <a:endCxn id="285" idx="0"/>
          </p:cNvCxnSpPr>
          <p:nvPr/>
        </p:nvCxnSpPr>
        <p:spPr>
          <a:xfrm>
            <a:off x="23171936" y="11567945"/>
            <a:ext cx="0" cy="32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/>
          <p:cNvSpPr/>
          <p:nvPr/>
        </p:nvSpPr>
        <p:spPr>
          <a:xfrm>
            <a:off x="24432895" y="11895543"/>
            <a:ext cx="1753300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Приглашение Италии</a:t>
            </a:r>
            <a:endParaRPr lang="ru-RU" sz="1200" dirty="0"/>
          </a:p>
        </p:txBody>
      </p:sp>
      <p:cxnSp>
        <p:nvCxnSpPr>
          <p:cNvPr id="193" name="Соединительная линия уступом 192"/>
          <p:cNvCxnSpPr>
            <a:stCxn id="282" idx="2"/>
            <a:endCxn id="290" idx="0"/>
          </p:cNvCxnSpPr>
          <p:nvPr/>
        </p:nvCxnSpPr>
        <p:spPr>
          <a:xfrm rot="16200000" flipH="1">
            <a:off x="24076941" y="10662939"/>
            <a:ext cx="327598" cy="213760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единительная линия 196"/>
          <p:cNvCxnSpPr>
            <a:stCxn id="285" idx="3"/>
            <a:endCxn id="290" idx="1"/>
          </p:cNvCxnSpPr>
          <p:nvPr/>
        </p:nvCxnSpPr>
        <p:spPr>
          <a:xfrm flipV="1">
            <a:off x="24048586" y="12456814"/>
            <a:ext cx="384309" cy="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/>
          <p:cNvSpPr/>
          <p:nvPr/>
        </p:nvSpPr>
        <p:spPr>
          <a:xfrm>
            <a:off x="5977397" y="3229413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Возвращение привилегий церкви (</a:t>
            </a:r>
            <a:r>
              <a:rPr lang="en-US" sz="1200" dirty="0" smtClean="0"/>
              <a:t>+</a:t>
            </a:r>
            <a:r>
              <a:rPr lang="ru-RU" sz="1200" dirty="0" smtClean="0"/>
              <a:t>10 к стабильности)</a:t>
            </a:r>
            <a:endParaRPr lang="ru-RU" sz="1200" dirty="0"/>
          </a:p>
        </p:txBody>
      </p:sp>
      <p:cxnSp>
        <p:nvCxnSpPr>
          <p:cNvPr id="206" name="Прямая со стрелкой 205"/>
          <p:cNvCxnSpPr>
            <a:stCxn id="113" idx="2"/>
            <a:endCxn id="302" idx="0"/>
          </p:cNvCxnSpPr>
          <p:nvPr/>
        </p:nvCxnSpPr>
        <p:spPr>
          <a:xfrm flipH="1">
            <a:off x="6854048" y="2900863"/>
            <a:ext cx="1" cy="328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/>
          <p:cNvSpPr/>
          <p:nvPr/>
        </p:nvSpPr>
        <p:spPr>
          <a:xfrm>
            <a:off x="3839787" y="4680496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Благословение Ватикана</a:t>
            </a:r>
            <a:endParaRPr lang="ru-RU" sz="1200" dirty="0"/>
          </a:p>
        </p:txBody>
      </p:sp>
      <p:sp>
        <p:nvSpPr>
          <p:cNvPr id="307" name="Прямоугольник 306"/>
          <p:cNvSpPr/>
          <p:nvPr/>
        </p:nvSpPr>
        <p:spPr>
          <a:xfrm>
            <a:off x="5977397" y="4680495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Репрессировать </a:t>
            </a:r>
            <a:r>
              <a:rPr lang="ru-RU" sz="1200" dirty="0" err="1" smtClean="0"/>
              <a:t>республиканистов</a:t>
            </a:r>
            <a:r>
              <a:rPr lang="ru-RU" sz="1200" dirty="0" smtClean="0"/>
              <a:t> (-5 к поддержке демократии)</a:t>
            </a:r>
            <a:endParaRPr lang="ru-RU" sz="1200" dirty="0"/>
          </a:p>
        </p:txBody>
      </p:sp>
      <p:cxnSp>
        <p:nvCxnSpPr>
          <p:cNvPr id="211" name="Соединительная линия уступом 210"/>
          <p:cNvCxnSpPr>
            <a:stCxn id="302" idx="2"/>
            <a:endCxn id="305" idx="0"/>
          </p:cNvCxnSpPr>
          <p:nvPr/>
        </p:nvCxnSpPr>
        <p:spPr>
          <a:xfrm rot="5400000">
            <a:off x="5620972" y="3447420"/>
            <a:ext cx="328542" cy="213761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/>
          <p:cNvCxnSpPr>
            <a:stCxn id="302" idx="2"/>
            <a:endCxn id="307" idx="0"/>
          </p:cNvCxnSpPr>
          <p:nvPr/>
        </p:nvCxnSpPr>
        <p:spPr>
          <a:xfrm>
            <a:off x="6854048" y="4351954"/>
            <a:ext cx="0" cy="32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/>
          <p:cNvSpPr/>
          <p:nvPr/>
        </p:nvSpPr>
        <p:spPr>
          <a:xfrm>
            <a:off x="13762103" y="6131573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Пригласить Альфонсо </a:t>
            </a:r>
            <a:r>
              <a:rPr lang="en-US" sz="1200" dirty="0" smtClean="0"/>
              <a:t>XIII</a:t>
            </a:r>
            <a:endParaRPr lang="ru-RU" sz="1200" dirty="0"/>
          </a:p>
        </p:txBody>
      </p:sp>
      <p:cxnSp>
        <p:nvCxnSpPr>
          <p:cNvPr id="229" name="Соединительная линия уступом 228"/>
          <p:cNvCxnSpPr>
            <a:stCxn id="122" idx="2"/>
            <a:endCxn id="320" idx="0"/>
          </p:cNvCxnSpPr>
          <p:nvPr/>
        </p:nvCxnSpPr>
        <p:spPr>
          <a:xfrm rot="16200000" flipH="1">
            <a:off x="13403553" y="4896371"/>
            <a:ext cx="328537" cy="2141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Прямоугольник 325"/>
          <p:cNvSpPr/>
          <p:nvPr/>
        </p:nvSpPr>
        <p:spPr>
          <a:xfrm>
            <a:off x="8088183" y="6131573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Пригласить</a:t>
            </a:r>
            <a:r>
              <a:rPr lang="en-US" sz="1200" dirty="0"/>
              <a:t> </a:t>
            </a:r>
            <a:r>
              <a:rPr lang="ru-RU" sz="1200" dirty="0" smtClean="0"/>
              <a:t>Хавьера Пармского</a:t>
            </a:r>
            <a:endParaRPr lang="ru-RU" sz="1200" dirty="0"/>
          </a:p>
        </p:txBody>
      </p:sp>
      <p:cxnSp>
        <p:nvCxnSpPr>
          <p:cNvPr id="236" name="Соединительная линия уступом 235"/>
          <p:cNvCxnSpPr>
            <a:stCxn id="122" idx="2"/>
            <a:endCxn id="326" idx="0"/>
          </p:cNvCxnSpPr>
          <p:nvPr/>
        </p:nvCxnSpPr>
        <p:spPr>
          <a:xfrm rot="5400000">
            <a:off x="10566593" y="4201277"/>
            <a:ext cx="328537" cy="353205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Прямая соединительная линия 263"/>
          <p:cNvCxnSpPr>
            <a:stCxn id="326" idx="3"/>
            <a:endCxn id="320" idx="1"/>
          </p:cNvCxnSpPr>
          <p:nvPr/>
        </p:nvCxnSpPr>
        <p:spPr>
          <a:xfrm>
            <a:off x="9841485" y="6692844"/>
            <a:ext cx="3920618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/>
          <p:cNvSpPr/>
          <p:nvPr/>
        </p:nvSpPr>
        <p:spPr>
          <a:xfrm>
            <a:off x="3839787" y="7581726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Репрессировать фалангистов (-5 к поддержке фашистов)</a:t>
            </a:r>
            <a:endParaRPr lang="ru-RU" sz="1200" dirty="0"/>
          </a:p>
        </p:txBody>
      </p:sp>
      <p:cxnSp>
        <p:nvCxnSpPr>
          <p:cNvPr id="280" name="Соединительная линия уступом 279"/>
          <p:cNvCxnSpPr>
            <a:stCxn id="326" idx="2"/>
            <a:endCxn id="362" idx="0"/>
          </p:cNvCxnSpPr>
          <p:nvPr/>
        </p:nvCxnSpPr>
        <p:spPr>
          <a:xfrm rot="5400000">
            <a:off x="6676830" y="5293722"/>
            <a:ext cx="327612" cy="42483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7" name="Прямоугольник 366"/>
          <p:cNvSpPr/>
          <p:nvPr/>
        </p:nvSpPr>
        <p:spPr>
          <a:xfrm>
            <a:off x="3835343" y="9031866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Репрессировать </a:t>
            </a:r>
            <a:r>
              <a:rPr lang="ru-RU" sz="1200" dirty="0" err="1" smtClean="0"/>
              <a:t>альфонистов</a:t>
            </a:r>
            <a:r>
              <a:rPr lang="ru-RU" sz="1200" dirty="0" smtClean="0"/>
              <a:t> (</a:t>
            </a:r>
            <a:r>
              <a:rPr lang="en-US" sz="1200" dirty="0" smtClean="0"/>
              <a:t>+</a:t>
            </a:r>
            <a:r>
              <a:rPr lang="ru-RU" sz="1200" dirty="0" smtClean="0"/>
              <a:t>10 к стабильности)</a:t>
            </a:r>
            <a:endParaRPr lang="ru-RU" sz="1200" dirty="0"/>
          </a:p>
        </p:txBody>
      </p:sp>
      <p:cxnSp>
        <p:nvCxnSpPr>
          <p:cNvPr id="3" name="Прямая со стрелкой 2"/>
          <p:cNvCxnSpPr>
            <a:stCxn id="362" idx="2"/>
            <a:endCxn id="367" idx="0"/>
          </p:cNvCxnSpPr>
          <p:nvPr/>
        </p:nvCxnSpPr>
        <p:spPr>
          <a:xfrm flipH="1">
            <a:off x="4711994" y="8704267"/>
            <a:ext cx="4444" cy="3275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Прямоугольник 95"/>
          <p:cNvSpPr/>
          <p:nvPr/>
        </p:nvSpPr>
        <p:spPr>
          <a:xfrm>
            <a:off x="13762103" y="7581725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Репрессировать </a:t>
            </a:r>
            <a:r>
              <a:rPr lang="ru-RU" sz="1200" dirty="0" err="1" smtClean="0"/>
              <a:t>карлистов</a:t>
            </a:r>
            <a:r>
              <a:rPr lang="ru-RU" sz="1200" dirty="0" smtClean="0"/>
              <a:t> (</a:t>
            </a:r>
            <a:r>
              <a:rPr lang="en-US" sz="1200" dirty="0" smtClean="0"/>
              <a:t>+</a:t>
            </a:r>
            <a:r>
              <a:rPr lang="ru-RU" sz="1200" dirty="0" smtClean="0"/>
              <a:t>5 к поддержке войны)</a:t>
            </a:r>
            <a:endParaRPr lang="ru-RU" sz="1200" dirty="0"/>
          </a:p>
        </p:txBody>
      </p:sp>
      <p:cxnSp>
        <p:nvCxnSpPr>
          <p:cNvPr id="5" name="Прямая со стрелкой 4"/>
          <p:cNvCxnSpPr>
            <a:stCxn id="320" idx="2"/>
            <a:endCxn id="96" idx="0"/>
          </p:cNvCxnSpPr>
          <p:nvPr/>
        </p:nvCxnSpPr>
        <p:spPr>
          <a:xfrm>
            <a:off x="14638754" y="7254114"/>
            <a:ext cx="0" cy="327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Прямоугольник 98"/>
          <p:cNvSpPr/>
          <p:nvPr/>
        </p:nvSpPr>
        <p:spPr>
          <a:xfrm>
            <a:off x="5982881" y="11895566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Король Этрурии (получит повод войны марионетка против Италии)</a:t>
            </a:r>
            <a:endParaRPr lang="ru-RU" sz="1200" dirty="0"/>
          </a:p>
        </p:txBody>
      </p:sp>
      <p:sp>
        <p:nvSpPr>
          <p:cNvPr id="107" name="Прямоугольник 106"/>
          <p:cNvSpPr/>
          <p:nvPr/>
        </p:nvSpPr>
        <p:spPr>
          <a:xfrm>
            <a:off x="8088182" y="10445427"/>
            <a:ext cx="1753303" cy="1122540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Антисоциалистический союз (будет создан одноимённый альянс)</a:t>
            </a:r>
            <a:endParaRPr lang="ru-RU" sz="1200" dirty="0"/>
          </a:p>
        </p:txBody>
      </p:sp>
      <p:sp>
        <p:nvSpPr>
          <p:cNvPr id="116" name="Прямоугольник 115"/>
          <p:cNvSpPr/>
          <p:nvPr/>
        </p:nvSpPr>
        <p:spPr>
          <a:xfrm>
            <a:off x="8088182" y="11895551"/>
            <a:ext cx="1753303" cy="1122540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Пригласить Португалию</a:t>
            </a:r>
            <a:endParaRPr lang="ru-RU" sz="1200" dirty="0"/>
          </a:p>
        </p:txBody>
      </p:sp>
      <p:cxnSp>
        <p:nvCxnSpPr>
          <p:cNvPr id="22" name="Прямая со стрелкой 21"/>
          <p:cNvCxnSpPr>
            <a:stCxn id="107" idx="2"/>
            <a:endCxn id="116" idx="0"/>
          </p:cNvCxnSpPr>
          <p:nvPr/>
        </p:nvCxnSpPr>
        <p:spPr>
          <a:xfrm>
            <a:off x="8964834" y="11567967"/>
            <a:ext cx="0" cy="327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Прямоугольник 122"/>
          <p:cNvSpPr/>
          <p:nvPr/>
        </p:nvSpPr>
        <p:spPr>
          <a:xfrm>
            <a:off x="11620237" y="7581711"/>
            <a:ext cx="175330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Предупреждение революции (защита от смены идеологии, </a:t>
            </a:r>
            <a:r>
              <a:rPr lang="en-US" sz="1200" dirty="0" smtClean="0"/>
              <a:t>+</a:t>
            </a:r>
            <a:r>
              <a:rPr lang="ru-RU" sz="1200" dirty="0" smtClean="0"/>
              <a:t>2 дивизии в столице)</a:t>
            </a:r>
            <a:endParaRPr lang="ru-RU" sz="1200" dirty="0"/>
          </a:p>
        </p:txBody>
      </p:sp>
      <p:cxnSp>
        <p:nvCxnSpPr>
          <p:cNvPr id="231" name="Соединительная линия уступом 230"/>
          <p:cNvCxnSpPr>
            <a:stCxn id="320" idx="2"/>
            <a:endCxn id="123" idx="0"/>
          </p:cNvCxnSpPr>
          <p:nvPr/>
        </p:nvCxnSpPr>
        <p:spPr>
          <a:xfrm rot="5400000">
            <a:off x="13404023" y="6346979"/>
            <a:ext cx="327597" cy="214186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Прямоугольник 130"/>
          <p:cNvSpPr/>
          <p:nvPr/>
        </p:nvSpPr>
        <p:spPr>
          <a:xfrm>
            <a:off x="11620237" y="9031837"/>
            <a:ext cx="1753301" cy="1122540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Претензии на французский престол (повод войны марионетка против Франции)</a:t>
            </a:r>
            <a:endParaRPr lang="ru-RU" sz="1200" dirty="0"/>
          </a:p>
        </p:txBody>
      </p:sp>
      <p:sp>
        <p:nvSpPr>
          <p:cNvPr id="132" name="Прямоугольник 131"/>
          <p:cNvSpPr/>
          <p:nvPr/>
        </p:nvSpPr>
        <p:spPr>
          <a:xfrm>
            <a:off x="13768367" y="9031837"/>
            <a:ext cx="1753301" cy="1122540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Претензии на Нидерланды (претензии на корки Бельгии и регион 1019)</a:t>
            </a:r>
            <a:endParaRPr lang="ru-RU" sz="1200" dirty="0"/>
          </a:p>
        </p:txBody>
      </p:sp>
      <p:cxnSp>
        <p:nvCxnSpPr>
          <p:cNvPr id="233" name="Прямая со стрелкой 232"/>
          <p:cNvCxnSpPr>
            <a:stCxn id="123" idx="2"/>
            <a:endCxn id="131" idx="0"/>
          </p:cNvCxnSpPr>
          <p:nvPr/>
        </p:nvCxnSpPr>
        <p:spPr>
          <a:xfrm>
            <a:off x="12496888" y="8704252"/>
            <a:ext cx="0" cy="3275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Соединительная линия уступом 234"/>
          <p:cNvCxnSpPr>
            <a:stCxn id="123" idx="2"/>
            <a:endCxn id="132" idx="0"/>
          </p:cNvCxnSpPr>
          <p:nvPr/>
        </p:nvCxnSpPr>
        <p:spPr>
          <a:xfrm rot="16200000" flipH="1">
            <a:off x="13407161" y="7793979"/>
            <a:ext cx="327585" cy="21481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Прямоугольник 137"/>
          <p:cNvSpPr/>
          <p:nvPr/>
        </p:nvSpPr>
        <p:spPr>
          <a:xfrm>
            <a:off x="0" y="1778322"/>
            <a:ext cx="1753302" cy="1122541"/>
          </a:xfrm>
          <a:prstGeom prst="rect">
            <a:avLst/>
          </a:prstGeom>
          <a:solidFill>
            <a:schemeClr val="bg2">
              <a:lumMod val="75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Хунта (</a:t>
            </a:r>
            <a:r>
              <a:rPr lang="en-US" sz="1200" dirty="0" smtClean="0"/>
              <a:t>+</a:t>
            </a:r>
            <a:r>
              <a:rPr lang="ru-RU" sz="1200" dirty="0" smtClean="0"/>
              <a:t>5 к авторитаризму)</a:t>
            </a:r>
            <a:endParaRPr lang="ru-RU" sz="1200" dirty="0"/>
          </a:p>
        </p:txBody>
      </p:sp>
      <p:cxnSp>
        <p:nvCxnSpPr>
          <p:cNvPr id="242" name="Прямая соединительная линия 241"/>
          <p:cNvCxnSpPr>
            <a:stCxn id="138" idx="3"/>
            <a:endCxn id="113" idx="1"/>
          </p:cNvCxnSpPr>
          <p:nvPr/>
        </p:nvCxnSpPr>
        <p:spPr>
          <a:xfrm>
            <a:off x="1753302" y="2339593"/>
            <a:ext cx="4224096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Прямоугольник 141"/>
          <p:cNvSpPr/>
          <p:nvPr/>
        </p:nvSpPr>
        <p:spPr>
          <a:xfrm>
            <a:off x="27228474" y="4680492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Лицом к солнцу (</a:t>
            </a:r>
            <a:r>
              <a:rPr lang="en-US" sz="1200" dirty="0" smtClean="0"/>
              <a:t>+</a:t>
            </a:r>
            <a:r>
              <a:rPr lang="ru-RU" sz="1200" dirty="0" smtClean="0"/>
              <a:t>2 к </a:t>
            </a:r>
            <a:r>
              <a:rPr lang="ru-RU" sz="1200" dirty="0" err="1" smtClean="0"/>
              <a:t>менпауэру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245" name="Прямая со стрелкой 244"/>
          <p:cNvCxnSpPr>
            <a:stCxn id="109" idx="2"/>
            <a:endCxn id="142" idx="0"/>
          </p:cNvCxnSpPr>
          <p:nvPr/>
        </p:nvCxnSpPr>
        <p:spPr>
          <a:xfrm>
            <a:off x="28105125" y="2900863"/>
            <a:ext cx="0" cy="1779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107" idx="2"/>
            <a:endCxn id="99" idx="0"/>
          </p:cNvCxnSpPr>
          <p:nvPr/>
        </p:nvCxnSpPr>
        <p:spPr>
          <a:xfrm rot="5400000">
            <a:off x="7748384" y="10679115"/>
            <a:ext cx="327599" cy="210530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/>
          <p:cNvSpPr/>
          <p:nvPr/>
        </p:nvSpPr>
        <p:spPr>
          <a:xfrm>
            <a:off x="5989146" y="7590341"/>
            <a:ext cx="1741552" cy="1122541"/>
          </a:xfrm>
          <a:prstGeom prst="rect">
            <a:avLst/>
          </a:prstGeom>
          <a:solidFill>
            <a:srgbClr val="7030A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Претензии на земли Габсбургов (претензии на Австрию, Венгрию)</a:t>
            </a:r>
            <a:endParaRPr lang="ru-RU" sz="1200" dirty="0"/>
          </a:p>
        </p:txBody>
      </p:sp>
      <p:cxnSp>
        <p:nvCxnSpPr>
          <p:cNvPr id="250" name="Соединительная линия уступом 249"/>
          <p:cNvCxnSpPr>
            <a:stCxn id="326" idx="2"/>
            <a:endCxn id="148" idx="0"/>
          </p:cNvCxnSpPr>
          <p:nvPr/>
        </p:nvCxnSpPr>
        <p:spPr>
          <a:xfrm rot="5400000">
            <a:off x="7744265" y="6369771"/>
            <a:ext cx="336227" cy="210491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Прямоугольник 127"/>
          <p:cNvSpPr/>
          <p:nvPr/>
        </p:nvSpPr>
        <p:spPr>
          <a:xfrm>
            <a:off x="13759976" y="10444463"/>
            <a:ext cx="1753302" cy="1122541"/>
          </a:xfrm>
          <a:prstGeom prst="rect">
            <a:avLst/>
          </a:prstGeom>
          <a:solidFill>
            <a:schemeClr val="accent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Призыв к Италии о помощи</a:t>
            </a:r>
            <a:endParaRPr lang="ru-RU" sz="1200" dirty="0"/>
          </a:p>
        </p:txBody>
      </p:sp>
      <p:cxnSp>
        <p:nvCxnSpPr>
          <p:cNvPr id="225" name="Соединительная линия уступом 224"/>
          <p:cNvCxnSpPr>
            <a:stCxn id="106" idx="2"/>
            <a:endCxn id="176" idx="0"/>
          </p:cNvCxnSpPr>
          <p:nvPr/>
        </p:nvCxnSpPr>
        <p:spPr>
          <a:xfrm rot="5400000">
            <a:off x="12630630" y="5595506"/>
            <a:ext cx="8994693" cy="70322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Прямая соединительная линия 229"/>
          <p:cNvCxnSpPr>
            <a:stCxn id="128" idx="3"/>
            <a:endCxn id="176" idx="1"/>
          </p:cNvCxnSpPr>
          <p:nvPr/>
        </p:nvCxnSpPr>
        <p:spPr>
          <a:xfrm>
            <a:off x="15513278" y="11005734"/>
            <a:ext cx="386435" cy="16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Соединительная линия уступом 233"/>
          <p:cNvCxnSpPr>
            <a:stCxn id="106" idx="2"/>
            <a:endCxn id="128" idx="0"/>
          </p:cNvCxnSpPr>
          <p:nvPr/>
        </p:nvCxnSpPr>
        <p:spPr>
          <a:xfrm rot="5400000">
            <a:off x="11560761" y="4525637"/>
            <a:ext cx="8994692" cy="2842960"/>
          </a:xfrm>
          <a:prstGeom prst="bentConnector3">
            <a:avLst>
              <a:gd name="adj1" fmla="val 9885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единительная линия 252"/>
          <p:cNvCxnSpPr>
            <a:stCxn id="107" idx="3"/>
            <a:endCxn id="128" idx="1"/>
          </p:cNvCxnSpPr>
          <p:nvPr/>
        </p:nvCxnSpPr>
        <p:spPr>
          <a:xfrm flipV="1">
            <a:off x="9841485" y="11005734"/>
            <a:ext cx="3918491" cy="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Соединительная линия уступом 41"/>
          <p:cNvCxnSpPr>
            <a:stCxn id="159" idx="2"/>
            <a:endCxn id="163" idx="0"/>
          </p:cNvCxnSpPr>
          <p:nvPr/>
        </p:nvCxnSpPr>
        <p:spPr>
          <a:xfrm rot="16200000" flipH="1">
            <a:off x="24075267" y="4904441"/>
            <a:ext cx="328545" cy="2125748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/>
          <p:cNvCxnSpPr>
            <a:stCxn id="107" idx="1"/>
          </p:cNvCxnSpPr>
          <p:nvPr/>
        </p:nvCxnSpPr>
        <p:spPr>
          <a:xfrm flipH="1" flipV="1">
            <a:off x="-3181350" y="11005734"/>
            <a:ext cx="11269532" cy="96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Соединительная линия уступом 276"/>
          <p:cNvCxnSpPr>
            <a:stCxn id="279" idx="2"/>
            <a:endCxn id="282" idx="0"/>
          </p:cNvCxnSpPr>
          <p:nvPr/>
        </p:nvCxnSpPr>
        <p:spPr>
          <a:xfrm rot="16200000" flipH="1">
            <a:off x="20166122" y="7439589"/>
            <a:ext cx="1741135" cy="427049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Прямая соединительная линия 280"/>
          <p:cNvCxnSpPr>
            <a:stCxn id="176" idx="3"/>
            <a:endCxn id="177" idx="1"/>
          </p:cNvCxnSpPr>
          <p:nvPr/>
        </p:nvCxnSpPr>
        <p:spPr>
          <a:xfrm flipV="1">
            <a:off x="17653015" y="11005734"/>
            <a:ext cx="371776" cy="16427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единительная линия 283"/>
          <p:cNvCxnSpPr>
            <a:stCxn id="177" idx="3"/>
            <a:endCxn id="282" idx="1"/>
          </p:cNvCxnSpPr>
          <p:nvPr/>
        </p:nvCxnSpPr>
        <p:spPr>
          <a:xfrm>
            <a:off x="19778093" y="11005734"/>
            <a:ext cx="2517193" cy="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Прямая соединительная линия 286"/>
          <p:cNvCxnSpPr>
            <a:stCxn id="282" idx="3"/>
            <a:endCxn id="244" idx="1"/>
          </p:cNvCxnSpPr>
          <p:nvPr/>
        </p:nvCxnSpPr>
        <p:spPr>
          <a:xfrm flipV="1">
            <a:off x="24048586" y="11005734"/>
            <a:ext cx="7737584" cy="94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Соединительная линия уступом 65"/>
          <p:cNvCxnSpPr>
            <a:stCxn id="106" idx="2"/>
            <a:endCxn id="177" idx="0"/>
          </p:cNvCxnSpPr>
          <p:nvPr/>
        </p:nvCxnSpPr>
        <p:spPr>
          <a:xfrm rot="16200000" flipH="1">
            <a:off x="13693168" y="5236189"/>
            <a:ext cx="8994692" cy="1421855"/>
          </a:xfrm>
          <a:prstGeom prst="bentConnector3">
            <a:avLst>
              <a:gd name="adj1" fmla="val 987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31786170" y="6131573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Фалангистская революция (- к стоимости повышения идеологии в других странах, защита от смены идеологии)</a:t>
            </a:r>
            <a:endParaRPr lang="ru-RU" sz="1200" dirty="0"/>
          </a:p>
        </p:txBody>
      </p:sp>
      <p:sp>
        <p:nvSpPr>
          <p:cNvPr id="124" name="Прямоугольник 123"/>
          <p:cNvSpPr/>
          <p:nvPr/>
        </p:nvSpPr>
        <p:spPr>
          <a:xfrm>
            <a:off x="31786170" y="7581711"/>
            <a:ext cx="1753302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Португальские национал-синдикалисты (</a:t>
            </a:r>
            <a:r>
              <a:rPr lang="en-US" sz="1200" dirty="0" smtClean="0"/>
              <a:t>+</a:t>
            </a:r>
            <a:r>
              <a:rPr lang="ru-RU" sz="1200" dirty="0" smtClean="0"/>
              <a:t>0,1 к фашизму в Португалии на три месяца)</a:t>
            </a:r>
            <a:endParaRPr lang="ru-RU" sz="1200" dirty="0"/>
          </a:p>
        </p:txBody>
      </p:sp>
      <p:cxnSp>
        <p:nvCxnSpPr>
          <p:cNvPr id="4" name="Соединительная линия уступом 3"/>
          <p:cNvCxnSpPr>
            <a:stCxn id="241" idx="2"/>
            <a:endCxn id="120" idx="0"/>
          </p:cNvCxnSpPr>
          <p:nvPr/>
        </p:nvCxnSpPr>
        <p:spPr>
          <a:xfrm rot="16200000" flipH="1">
            <a:off x="31964150" y="5432902"/>
            <a:ext cx="328536" cy="1068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/>
          <p:cNvCxnSpPr>
            <a:stCxn id="120" idx="2"/>
            <a:endCxn id="124" idx="0"/>
          </p:cNvCxnSpPr>
          <p:nvPr/>
        </p:nvCxnSpPr>
        <p:spPr>
          <a:xfrm>
            <a:off x="32662821" y="7254114"/>
            <a:ext cx="0" cy="327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/>
          <p:cNvSpPr/>
          <p:nvPr/>
        </p:nvSpPr>
        <p:spPr>
          <a:xfrm>
            <a:off x="8087202" y="4680487"/>
            <a:ext cx="1753302" cy="1122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Знамя Христа (</a:t>
            </a:r>
            <a:r>
              <a:rPr lang="en-US" sz="1200" dirty="0" smtClean="0"/>
              <a:t>+</a:t>
            </a:r>
            <a:r>
              <a:rPr lang="ru-RU" sz="1200" dirty="0" smtClean="0"/>
              <a:t>1</a:t>
            </a:r>
            <a:r>
              <a:rPr lang="en-US" sz="1200" dirty="0" smtClean="0"/>
              <a:t>%</a:t>
            </a:r>
            <a:r>
              <a:rPr lang="ru-RU" sz="1200" dirty="0" smtClean="0"/>
              <a:t> к </a:t>
            </a:r>
            <a:r>
              <a:rPr lang="ru-RU" sz="1200" dirty="0" err="1" smtClean="0"/>
              <a:t>менпауэру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14" name="Соединительная линия уступом 13"/>
          <p:cNvCxnSpPr>
            <a:stCxn id="302" idx="2"/>
            <a:endCxn id="130" idx="0"/>
          </p:cNvCxnSpPr>
          <p:nvPr/>
        </p:nvCxnSpPr>
        <p:spPr>
          <a:xfrm rot="16200000" flipH="1">
            <a:off x="7744684" y="3461317"/>
            <a:ext cx="328533" cy="21098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Прямоугольник 125"/>
          <p:cNvSpPr/>
          <p:nvPr/>
        </p:nvSpPr>
        <p:spPr>
          <a:xfrm>
            <a:off x="3841914" y="6130635"/>
            <a:ext cx="1746730" cy="1123477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Поделить власть с церковью (</a:t>
            </a:r>
            <a:r>
              <a:rPr lang="en-US" sz="1200" dirty="0" smtClean="0"/>
              <a:t>+</a:t>
            </a:r>
            <a:r>
              <a:rPr lang="ru-RU" sz="1200" dirty="0" smtClean="0"/>
              <a:t> к силе дивизий)</a:t>
            </a:r>
            <a:endParaRPr lang="ru-RU" sz="1200" dirty="0"/>
          </a:p>
        </p:txBody>
      </p:sp>
      <p:cxnSp>
        <p:nvCxnSpPr>
          <p:cNvPr id="6" name="Прямая со стрелкой 5"/>
          <p:cNvCxnSpPr>
            <a:stCxn id="305" idx="2"/>
            <a:endCxn id="126" idx="0"/>
          </p:cNvCxnSpPr>
          <p:nvPr/>
        </p:nvCxnSpPr>
        <p:spPr>
          <a:xfrm flipH="1">
            <a:off x="4715279" y="5803037"/>
            <a:ext cx="1159" cy="3275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Прямоугольник 132"/>
          <p:cNvSpPr/>
          <p:nvPr/>
        </p:nvSpPr>
        <p:spPr>
          <a:xfrm>
            <a:off x="5971135" y="6130635"/>
            <a:ext cx="1760993" cy="112346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Защита чести монарха (</a:t>
            </a:r>
            <a:r>
              <a:rPr lang="en-US" sz="1200" dirty="0" smtClean="0"/>
              <a:t>+</a:t>
            </a:r>
            <a:r>
              <a:rPr lang="ru-RU" sz="1200" dirty="0" smtClean="0"/>
              <a:t> к обороне на национальной территории)</a:t>
            </a:r>
            <a:endParaRPr lang="ru-RU" sz="1200" dirty="0"/>
          </a:p>
        </p:txBody>
      </p:sp>
      <p:cxnSp>
        <p:nvCxnSpPr>
          <p:cNvPr id="16" name="Соединительная линия уступом 15"/>
          <p:cNvCxnSpPr>
            <a:stCxn id="305" idx="2"/>
            <a:endCxn id="133" idx="0"/>
          </p:cNvCxnSpPr>
          <p:nvPr/>
        </p:nvCxnSpPr>
        <p:spPr>
          <a:xfrm rot="16200000" flipH="1">
            <a:off x="5620236" y="4899239"/>
            <a:ext cx="327598" cy="213519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/>
          <p:cNvSpPr/>
          <p:nvPr/>
        </p:nvSpPr>
        <p:spPr>
          <a:xfrm>
            <a:off x="8087202" y="7590341"/>
            <a:ext cx="1753302" cy="1122541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Вражда с левым блоком (</a:t>
            </a:r>
            <a:r>
              <a:rPr lang="en-US" sz="1200" dirty="0" smtClean="0"/>
              <a:t>+</a:t>
            </a:r>
            <a:r>
              <a:rPr lang="ru-RU" sz="1200" dirty="0" smtClean="0"/>
              <a:t>5 к отношениям с фашистскими странами, -5 – с </a:t>
            </a:r>
            <a:r>
              <a:rPr lang="ru-RU" sz="1200" dirty="0" err="1" smtClean="0"/>
              <a:t>комми</a:t>
            </a:r>
            <a:r>
              <a:rPr lang="ru-RU" sz="1200" dirty="0" smtClean="0"/>
              <a:t> и </a:t>
            </a:r>
            <a:r>
              <a:rPr lang="ru-RU" sz="1200" dirty="0" err="1" smtClean="0"/>
              <a:t>дем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18" name="Прямая со стрелкой 17"/>
          <p:cNvCxnSpPr>
            <a:stCxn id="326" idx="2"/>
            <a:endCxn id="135" idx="0"/>
          </p:cNvCxnSpPr>
          <p:nvPr/>
        </p:nvCxnSpPr>
        <p:spPr>
          <a:xfrm flipH="1">
            <a:off x="8963853" y="7254114"/>
            <a:ext cx="981" cy="336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Прямоугольник 139"/>
          <p:cNvSpPr/>
          <p:nvPr/>
        </p:nvSpPr>
        <p:spPr>
          <a:xfrm>
            <a:off x="8087203" y="9031838"/>
            <a:ext cx="1753302" cy="1122539"/>
          </a:xfrm>
          <a:prstGeom prst="rect">
            <a:avLst/>
          </a:prstGeom>
          <a:solidFill>
            <a:srgbClr val="7030A0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Спасение мира от красной напасти (</a:t>
            </a:r>
            <a:r>
              <a:rPr lang="en-US" sz="1200" dirty="0" smtClean="0"/>
              <a:t>+</a:t>
            </a:r>
            <a:r>
              <a:rPr lang="ru-RU" sz="1200" dirty="0" smtClean="0"/>
              <a:t>5 к напряжённости, </a:t>
            </a:r>
            <a:r>
              <a:rPr lang="en-US" sz="1200" dirty="0" smtClean="0"/>
              <a:t>+ </a:t>
            </a:r>
            <a:r>
              <a:rPr lang="ru-RU" sz="1200" dirty="0" smtClean="0"/>
              <a:t>к атаке на национальной территории)</a:t>
            </a:r>
            <a:endParaRPr lang="ru-RU" sz="1200" dirty="0"/>
          </a:p>
        </p:txBody>
      </p:sp>
      <p:cxnSp>
        <p:nvCxnSpPr>
          <p:cNvPr id="21" name="Прямая со стрелкой 20"/>
          <p:cNvCxnSpPr>
            <a:stCxn id="135" idx="2"/>
            <a:endCxn id="140" idx="0"/>
          </p:cNvCxnSpPr>
          <p:nvPr/>
        </p:nvCxnSpPr>
        <p:spPr>
          <a:xfrm>
            <a:off x="8963853" y="8712882"/>
            <a:ext cx="1" cy="3189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/>
          <p:cNvCxnSpPr>
            <a:stCxn id="140" idx="2"/>
            <a:endCxn id="107" idx="0"/>
          </p:cNvCxnSpPr>
          <p:nvPr/>
        </p:nvCxnSpPr>
        <p:spPr>
          <a:xfrm>
            <a:off x="8963854" y="10154377"/>
            <a:ext cx="980" cy="2910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/>
          <p:cNvSpPr/>
          <p:nvPr/>
        </p:nvSpPr>
        <p:spPr>
          <a:xfrm>
            <a:off x="20156471" y="7590340"/>
            <a:ext cx="1753300" cy="1122541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Христианская империя (претензии на 980, </a:t>
            </a:r>
            <a:r>
              <a:rPr lang="en-US" sz="1200" dirty="0" smtClean="0"/>
              <a:t>+</a:t>
            </a:r>
            <a:r>
              <a:rPr lang="ru-RU" sz="1200" dirty="0" smtClean="0"/>
              <a:t> к  дисциплине дивизий)</a:t>
            </a:r>
            <a:endParaRPr lang="ru-RU" sz="1200" dirty="0"/>
          </a:p>
        </p:txBody>
      </p:sp>
      <p:cxnSp>
        <p:nvCxnSpPr>
          <p:cNvPr id="31" name="Соединительная линия уступом 30"/>
          <p:cNvCxnSpPr>
            <a:stCxn id="169" idx="2"/>
            <a:endCxn id="143" idx="0"/>
          </p:cNvCxnSpPr>
          <p:nvPr/>
        </p:nvCxnSpPr>
        <p:spPr>
          <a:xfrm rot="16200000" flipH="1">
            <a:off x="19799517" y="6356736"/>
            <a:ext cx="336212" cy="213099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31786170" y="9031838"/>
            <a:ext cx="1753302" cy="1122540"/>
          </a:xfrm>
          <a:prstGeom prst="rect">
            <a:avLst/>
          </a:prstGeom>
          <a:solidFill>
            <a:schemeClr val="accent2">
              <a:lumMod val="50000"/>
            </a:schemeClr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Превосходство Старых рубашек (</a:t>
            </a:r>
            <a:r>
              <a:rPr lang="en-US" sz="1200" dirty="0" smtClean="0"/>
              <a:t>+</a:t>
            </a:r>
            <a:r>
              <a:rPr lang="ru-RU" sz="1200" dirty="0" smtClean="0"/>
              <a:t>2 к </a:t>
            </a:r>
            <a:r>
              <a:rPr lang="ru-RU" sz="1200" dirty="0" err="1" smtClean="0"/>
              <a:t>менпауэру</a:t>
            </a:r>
            <a:r>
              <a:rPr lang="ru-RU" sz="1200" dirty="0" smtClean="0"/>
              <a:t>)</a:t>
            </a:r>
            <a:endParaRPr lang="ru-RU" sz="1200" dirty="0"/>
          </a:p>
        </p:txBody>
      </p:sp>
      <p:cxnSp>
        <p:nvCxnSpPr>
          <p:cNvPr id="226" name="Прямая со стрелкой 225"/>
          <p:cNvCxnSpPr>
            <a:stCxn id="124" idx="2"/>
            <a:endCxn id="150" idx="0"/>
          </p:cNvCxnSpPr>
          <p:nvPr/>
        </p:nvCxnSpPr>
        <p:spPr>
          <a:xfrm>
            <a:off x="32662821" y="8704252"/>
            <a:ext cx="0" cy="3275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2" name="Прямая со стрелкой 231"/>
          <p:cNvCxnSpPr>
            <a:stCxn id="150" idx="2"/>
            <a:endCxn id="244" idx="0"/>
          </p:cNvCxnSpPr>
          <p:nvPr/>
        </p:nvCxnSpPr>
        <p:spPr>
          <a:xfrm>
            <a:off x="32662821" y="10154378"/>
            <a:ext cx="0" cy="290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Соединительная линия уступом 140"/>
          <p:cNvCxnSpPr>
            <a:stCxn id="106" idx="2"/>
            <a:endCxn id="138" idx="0"/>
          </p:cNvCxnSpPr>
          <p:nvPr/>
        </p:nvCxnSpPr>
        <p:spPr>
          <a:xfrm rot="5400000">
            <a:off x="9013844" y="-6687422"/>
            <a:ext cx="328551" cy="1660293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Соединительная линия уступом 145"/>
          <p:cNvCxnSpPr>
            <a:stCxn id="106" idx="2"/>
            <a:endCxn id="113" idx="0"/>
          </p:cNvCxnSpPr>
          <p:nvPr/>
        </p:nvCxnSpPr>
        <p:spPr>
          <a:xfrm rot="5400000">
            <a:off x="12002543" y="-3698723"/>
            <a:ext cx="328551" cy="10625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Соединительная линия уступом 161"/>
          <p:cNvCxnSpPr>
            <a:stCxn id="106" idx="2"/>
            <a:endCxn id="109" idx="0"/>
          </p:cNvCxnSpPr>
          <p:nvPr/>
        </p:nvCxnSpPr>
        <p:spPr>
          <a:xfrm rot="16200000" flipH="1">
            <a:off x="22628081" y="-3698723"/>
            <a:ext cx="328551" cy="1062553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0512901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Прямоугольник 105"/>
          <p:cNvSpPr/>
          <p:nvPr/>
        </p:nvSpPr>
        <p:spPr>
          <a:xfrm>
            <a:off x="16602936" y="327230"/>
            <a:ext cx="1753302" cy="1122541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Принятие «Хартии труда» (бонус к исследованиям для промышленности)</a:t>
            </a:r>
            <a:endParaRPr lang="ru-RU" sz="1200" dirty="0"/>
          </a:p>
        </p:txBody>
      </p:sp>
      <p:sp>
        <p:nvSpPr>
          <p:cNvPr id="114" name="Прямоугольник 113"/>
          <p:cNvSpPr/>
          <p:nvPr/>
        </p:nvSpPr>
        <p:spPr>
          <a:xfrm>
            <a:off x="16602936" y="1795082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Создание синдикатов (</a:t>
            </a:r>
            <a:r>
              <a:rPr lang="en-US" sz="1200" dirty="0" smtClean="0"/>
              <a:t>+</a:t>
            </a:r>
            <a:r>
              <a:rPr lang="ru-RU" sz="1200" dirty="0" smtClean="0"/>
              <a:t>2 фабрики)</a:t>
            </a:r>
            <a:endParaRPr lang="ru-RU" sz="1200" dirty="0"/>
          </a:p>
        </p:txBody>
      </p:sp>
      <p:cxnSp>
        <p:nvCxnSpPr>
          <p:cNvPr id="4" name="Прямая со стрелкой 3"/>
          <p:cNvCxnSpPr>
            <a:stCxn id="106" idx="2"/>
            <a:endCxn id="114" idx="0"/>
          </p:cNvCxnSpPr>
          <p:nvPr/>
        </p:nvCxnSpPr>
        <p:spPr>
          <a:xfrm>
            <a:off x="17479587" y="1449771"/>
            <a:ext cx="0" cy="34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Прямоугольник 116"/>
          <p:cNvSpPr/>
          <p:nvPr/>
        </p:nvSpPr>
        <p:spPr>
          <a:xfrm>
            <a:off x="16602936" y="3244852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Взятие синдикатов под государственный контроль (уменьшение скорости конверсии фабрик в военные заводы)</a:t>
            </a:r>
            <a:endParaRPr lang="ru-RU" sz="1200" dirty="0"/>
          </a:p>
        </p:txBody>
      </p:sp>
      <p:cxnSp>
        <p:nvCxnSpPr>
          <p:cNvPr id="7" name="Прямая со стрелкой 6"/>
          <p:cNvCxnSpPr>
            <a:stCxn id="114" idx="2"/>
            <a:endCxn id="117" idx="0"/>
          </p:cNvCxnSpPr>
          <p:nvPr/>
        </p:nvCxnSpPr>
        <p:spPr>
          <a:xfrm>
            <a:off x="17479587" y="2917623"/>
            <a:ext cx="0" cy="32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/>
          <p:cNvSpPr/>
          <p:nvPr/>
        </p:nvSpPr>
        <p:spPr>
          <a:xfrm>
            <a:off x="14495530" y="1801063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Автаркия (даст </a:t>
            </a:r>
            <a:r>
              <a:rPr lang="ru-RU" sz="1200" dirty="0" err="1" smtClean="0"/>
              <a:t>нацдух</a:t>
            </a:r>
            <a:r>
              <a:rPr lang="ru-RU" sz="1200" dirty="0" smtClean="0"/>
              <a:t> «Автаркия», как у Германии)</a:t>
            </a:r>
            <a:endParaRPr lang="ru-RU" sz="1200" dirty="0"/>
          </a:p>
        </p:txBody>
      </p:sp>
      <p:cxnSp>
        <p:nvCxnSpPr>
          <p:cNvPr id="12" name="Соединительная линия уступом 11"/>
          <p:cNvCxnSpPr>
            <a:stCxn id="106" idx="2"/>
            <a:endCxn id="120" idx="0"/>
          </p:cNvCxnSpPr>
          <p:nvPr/>
        </p:nvCxnSpPr>
        <p:spPr>
          <a:xfrm rot="5400000">
            <a:off x="16250238" y="571714"/>
            <a:ext cx="351292" cy="2107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Прямоугольник 120"/>
          <p:cNvSpPr/>
          <p:nvPr/>
        </p:nvSpPr>
        <p:spPr>
          <a:xfrm>
            <a:off x="14495530" y="3244852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Развитие горнодобывающей промышленности (</a:t>
            </a:r>
            <a:r>
              <a:rPr lang="en-US" sz="1200" dirty="0" smtClean="0"/>
              <a:t>+</a:t>
            </a:r>
            <a:r>
              <a:rPr lang="ru-RU" sz="1200" dirty="0" smtClean="0"/>
              <a:t>1 фабрика в регионе 173)</a:t>
            </a:r>
            <a:endParaRPr lang="ru-RU" sz="1200" dirty="0"/>
          </a:p>
        </p:txBody>
      </p:sp>
      <p:cxnSp>
        <p:nvCxnSpPr>
          <p:cNvPr id="16" name="Прямая со стрелкой 15"/>
          <p:cNvCxnSpPr>
            <a:stCxn id="120" idx="2"/>
            <a:endCxn id="121" idx="0"/>
          </p:cNvCxnSpPr>
          <p:nvPr/>
        </p:nvCxnSpPr>
        <p:spPr>
          <a:xfrm>
            <a:off x="15372181" y="2923604"/>
            <a:ext cx="0" cy="321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Прямоугольник 123"/>
          <p:cNvSpPr/>
          <p:nvPr/>
        </p:nvSpPr>
        <p:spPr>
          <a:xfrm>
            <a:off x="18710342" y="1795082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Национальный институт колонизации (</a:t>
            </a:r>
            <a:r>
              <a:rPr lang="en-US" sz="1200" dirty="0" smtClean="0"/>
              <a:t>+</a:t>
            </a:r>
            <a:r>
              <a:rPr lang="ru-RU" sz="1200" dirty="0" smtClean="0"/>
              <a:t>2 инфраструктуры в столичном и прилегающих регионах)</a:t>
            </a:r>
            <a:endParaRPr lang="ru-RU" sz="1200" dirty="0"/>
          </a:p>
        </p:txBody>
      </p:sp>
      <p:cxnSp>
        <p:nvCxnSpPr>
          <p:cNvPr id="19" name="Соединительная линия уступом 18"/>
          <p:cNvCxnSpPr>
            <a:stCxn id="106" idx="2"/>
            <a:endCxn id="124" idx="0"/>
          </p:cNvCxnSpPr>
          <p:nvPr/>
        </p:nvCxnSpPr>
        <p:spPr>
          <a:xfrm rot="16200000" flipH="1">
            <a:off x="18360635" y="568723"/>
            <a:ext cx="345311" cy="2107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Прямоугольник 126"/>
          <p:cNvSpPr/>
          <p:nvPr/>
        </p:nvSpPr>
        <p:spPr>
          <a:xfrm>
            <a:off x="18710342" y="6144392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Трёхлетний план (дополнительная ячейка для исследований)</a:t>
            </a:r>
            <a:endParaRPr lang="ru-RU" sz="1200" dirty="0"/>
          </a:p>
        </p:txBody>
      </p:sp>
      <p:sp>
        <p:nvSpPr>
          <p:cNvPr id="135" name="Прямоугольник 134"/>
          <p:cNvSpPr/>
          <p:nvPr/>
        </p:nvSpPr>
        <p:spPr>
          <a:xfrm>
            <a:off x="12388124" y="3238800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Институт национальной промышленности (</a:t>
            </a:r>
            <a:r>
              <a:rPr lang="en-US" sz="1200" dirty="0" smtClean="0"/>
              <a:t>+</a:t>
            </a:r>
            <a:r>
              <a:rPr lang="ru-RU" sz="1200" dirty="0" smtClean="0"/>
              <a:t>2 фабрики)</a:t>
            </a:r>
            <a:endParaRPr lang="ru-RU" sz="1200" dirty="0"/>
          </a:p>
        </p:txBody>
      </p:sp>
      <p:cxnSp>
        <p:nvCxnSpPr>
          <p:cNvPr id="228" name="Соединительная линия уступом 227"/>
          <p:cNvCxnSpPr>
            <a:stCxn id="120" idx="2"/>
            <a:endCxn id="135" idx="0"/>
          </p:cNvCxnSpPr>
          <p:nvPr/>
        </p:nvCxnSpPr>
        <p:spPr>
          <a:xfrm rot="5400000">
            <a:off x="14160880" y="2027499"/>
            <a:ext cx="315196" cy="2107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Прямоугольник 19"/>
          <p:cNvSpPr/>
          <p:nvPr/>
        </p:nvSpPr>
        <p:spPr>
          <a:xfrm>
            <a:off x="20817748" y="1795081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Милитаризация экономики (</a:t>
            </a:r>
            <a:r>
              <a:rPr lang="en-US" sz="1200" dirty="0" smtClean="0"/>
              <a:t>+</a:t>
            </a:r>
            <a:r>
              <a:rPr lang="ru-RU" sz="1200" dirty="0" smtClean="0"/>
              <a:t>1 военный завод)</a:t>
            </a:r>
            <a:endParaRPr lang="ru-RU" sz="1200" dirty="0"/>
          </a:p>
        </p:txBody>
      </p:sp>
      <p:sp>
        <p:nvSpPr>
          <p:cNvPr id="21" name="Прямоугольник 20"/>
          <p:cNvSpPr/>
          <p:nvPr/>
        </p:nvSpPr>
        <p:spPr>
          <a:xfrm>
            <a:off x="20817748" y="3238799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Экономика гражданской войны (</a:t>
            </a:r>
            <a:r>
              <a:rPr lang="en-US" sz="1200" dirty="0" smtClean="0"/>
              <a:t>+</a:t>
            </a:r>
            <a:r>
              <a:rPr lang="ru-RU" sz="1200" dirty="0" smtClean="0"/>
              <a:t>2 военных завода)</a:t>
            </a:r>
            <a:endParaRPr lang="ru-RU" sz="1200" dirty="0"/>
          </a:p>
        </p:txBody>
      </p:sp>
      <p:cxnSp>
        <p:nvCxnSpPr>
          <p:cNvPr id="3" name="Прямая со стрелкой 2"/>
          <p:cNvCxnSpPr>
            <a:stCxn id="20" idx="2"/>
            <a:endCxn id="21" idx="0"/>
          </p:cNvCxnSpPr>
          <p:nvPr/>
        </p:nvCxnSpPr>
        <p:spPr>
          <a:xfrm>
            <a:off x="21694399" y="2917622"/>
            <a:ext cx="0" cy="321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Прямоугольник 23"/>
          <p:cNvSpPr/>
          <p:nvPr/>
        </p:nvSpPr>
        <p:spPr>
          <a:xfrm>
            <a:off x="16602936" y="4694622"/>
            <a:ext cx="1753302" cy="1122541"/>
          </a:xfrm>
          <a:prstGeom prst="rect">
            <a:avLst/>
          </a:prstGeom>
          <a:ln w="127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Поддержка коллективного хозяйства (</a:t>
            </a:r>
            <a:r>
              <a:rPr lang="en-US" sz="1200" dirty="0" smtClean="0"/>
              <a:t>+</a:t>
            </a:r>
            <a:r>
              <a:rPr lang="ru-RU" sz="1200" dirty="0" smtClean="0"/>
              <a:t> к строительству)</a:t>
            </a:r>
            <a:endParaRPr lang="ru-RU" sz="1200" dirty="0"/>
          </a:p>
        </p:txBody>
      </p:sp>
      <p:cxnSp>
        <p:nvCxnSpPr>
          <p:cNvPr id="6" name="Прямая со стрелкой 5"/>
          <p:cNvCxnSpPr>
            <a:stCxn id="117" idx="2"/>
            <a:endCxn id="24" idx="0"/>
          </p:cNvCxnSpPr>
          <p:nvPr/>
        </p:nvCxnSpPr>
        <p:spPr>
          <a:xfrm>
            <a:off x="17479587" y="4367393"/>
            <a:ext cx="0" cy="327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Соединительная линия уступом 8"/>
          <p:cNvCxnSpPr>
            <a:stCxn id="24" idx="2"/>
            <a:endCxn id="127" idx="0"/>
          </p:cNvCxnSpPr>
          <p:nvPr/>
        </p:nvCxnSpPr>
        <p:spPr>
          <a:xfrm rot="16200000" flipH="1">
            <a:off x="18369676" y="4927074"/>
            <a:ext cx="327229" cy="2107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Соединительная линия уступом 9"/>
          <p:cNvCxnSpPr>
            <a:stCxn id="21" idx="2"/>
            <a:endCxn id="127" idx="0"/>
          </p:cNvCxnSpPr>
          <p:nvPr/>
        </p:nvCxnSpPr>
        <p:spPr>
          <a:xfrm rot="5400000">
            <a:off x="19749170" y="4199163"/>
            <a:ext cx="1783052" cy="210740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Прямоугольник 26"/>
          <p:cNvSpPr/>
          <p:nvPr/>
        </p:nvSpPr>
        <p:spPr>
          <a:xfrm>
            <a:off x="20817748" y="327230"/>
            <a:ext cx="1753302" cy="1122540"/>
          </a:xfrm>
          <a:prstGeom prst="rect">
            <a:avLst/>
          </a:prstGeom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 smtClean="0"/>
              <a:t>Призыв к работе ради победы (</a:t>
            </a:r>
            <a:r>
              <a:rPr lang="en-US" sz="1200" dirty="0" smtClean="0"/>
              <a:t>+</a:t>
            </a:r>
            <a:r>
              <a:rPr lang="ru-RU" sz="1200" dirty="0" smtClean="0"/>
              <a:t>к скорости строительства)</a:t>
            </a:r>
            <a:endParaRPr lang="ru-RU" sz="1200" dirty="0"/>
          </a:p>
        </p:txBody>
      </p:sp>
      <p:cxnSp>
        <p:nvCxnSpPr>
          <p:cNvPr id="14" name="Прямая со стрелкой 13"/>
          <p:cNvCxnSpPr>
            <a:stCxn id="27" idx="2"/>
            <a:endCxn id="20" idx="0"/>
          </p:cNvCxnSpPr>
          <p:nvPr/>
        </p:nvCxnSpPr>
        <p:spPr>
          <a:xfrm>
            <a:off x="21694399" y="1449770"/>
            <a:ext cx="0" cy="3453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6411628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5619</TotalTime>
  <Words>885</Words>
  <Application>Microsoft Office PowerPoint</Application>
  <PresentationFormat>Произвольный</PresentationFormat>
  <Paragraphs>96</Paragraphs>
  <Slides>3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Тема Office</vt:lpstr>
      <vt:lpstr>Слайд 1</vt:lpstr>
      <vt:lpstr>Слайд 2</vt:lpstr>
      <vt:lpstr>Слайд 3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609</cp:revision>
  <dcterms:created xsi:type="dcterms:W3CDTF">2018-10-23T08:09:21Z</dcterms:created>
  <dcterms:modified xsi:type="dcterms:W3CDTF">2021-03-20T19:29:52Z</dcterms:modified>
</cp:coreProperties>
</file>