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60" d="100"/>
          <a:sy n="60" d="100"/>
        </p:scale>
        <p:origin x="9174" y="854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462"/>
          <p:cNvSpPr/>
          <p:nvPr/>
        </p:nvSpPr>
        <p:spPr>
          <a:xfrm>
            <a:off x="42059128" y="17513815"/>
            <a:ext cx="1038426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11801262" y="13984578"/>
            <a:ext cx="2115918" cy="10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Американо-либерийское господство (+100 к П.В., авторитаризм)</a:t>
            </a:r>
            <a:endParaRPr lang="ru-RU" sz="1400" dirty="0"/>
          </a:p>
        </p:txBody>
      </p:sp>
      <p:sp>
        <p:nvSpPr>
          <p:cNvPr id="180" name="Прямоугольник 179"/>
          <p:cNvSpPr/>
          <p:nvPr/>
        </p:nvSpPr>
        <p:spPr>
          <a:xfrm>
            <a:off x="22435013" y="139872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Созыв племён (+100 П.В., фашизм)</a:t>
            </a:r>
            <a:endParaRPr lang="ru-RU" sz="14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20617525" y="1858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Партия истинных вигов (+100 П.В.)</a:t>
            </a:r>
            <a:endParaRPr lang="ru-RU" sz="1400" dirty="0"/>
          </a:p>
        </p:txBody>
      </p:sp>
      <p:sp>
        <p:nvSpPr>
          <p:cNvPr id="184" name="Прямоугольник 183"/>
          <p:cNvSpPr/>
          <p:nvPr/>
        </p:nvSpPr>
        <p:spPr>
          <a:xfrm>
            <a:off x="17462082" y="221466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«</a:t>
            </a:r>
            <a:r>
              <a:rPr lang="en-US" sz="1400" dirty="0" smtClean="0"/>
              <a:t>Firestone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188" name="Прямоугольник 187"/>
          <p:cNvSpPr/>
          <p:nvPr/>
        </p:nvSpPr>
        <p:spPr>
          <a:xfrm>
            <a:off x="16229832" y="242685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Французская Гвинея и </a:t>
            </a:r>
            <a:r>
              <a:rPr lang="ru-RU" sz="1400" dirty="0" err="1" smtClean="0"/>
              <a:t>Кот-д</a:t>
            </a:r>
            <a:r>
              <a:rPr lang="en-US" sz="1400" dirty="0" smtClean="0"/>
              <a:t>’</a:t>
            </a:r>
            <a:r>
              <a:rPr lang="ru-RU" sz="1400" dirty="0" err="1" smtClean="0"/>
              <a:t>Ивуар</a:t>
            </a:r>
            <a:endParaRPr lang="ru-RU" sz="1400" dirty="0" smtClean="0"/>
          </a:p>
        </p:txBody>
      </p:sp>
      <p:sp>
        <p:nvSpPr>
          <p:cNvPr id="190" name="Прямоугольник 189"/>
          <p:cNvSpPr/>
          <p:nvPr/>
        </p:nvSpPr>
        <p:spPr>
          <a:xfrm>
            <a:off x="18553944" y="242685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Возвращение</a:t>
            </a:r>
          </a:p>
          <a:p>
            <a:pPr algn="ctr"/>
            <a:r>
              <a:rPr lang="ru-RU" sz="1400" dirty="0" err="1" smtClean="0"/>
              <a:t>Сьерр-Леон</a:t>
            </a:r>
            <a:endParaRPr lang="ru-RU" sz="1400" dirty="0"/>
          </a:p>
        </p:txBody>
      </p:sp>
      <p:sp>
        <p:nvSpPr>
          <p:cNvPr id="191" name="Прямоугольник 190"/>
          <p:cNvSpPr/>
          <p:nvPr/>
        </p:nvSpPr>
        <p:spPr>
          <a:xfrm>
            <a:off x="34264238" y="51694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каучуковых плантаций (+16 к резине)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31331854" y="51702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Железо Либерии (12 к железу)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28414623" y="51694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Кофе и какао Либерии (+НД «Экспорт кофе»)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25760515" y="51572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регистрацию судов (+НД «Налоги на судна»)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37056668" y="51702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добычи риса (-НД «Риск возникновения голода»)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4749306" y="13982976"/>
            <a:ext cx="2115918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Продолжение курса (+</a:t>
            </a:r>
            <a:r>
              <a:rPr lang="ru-RU" sz="1400" dirty="0"/>
              <a:t>10% к стабильности, +200 к </a:t>
            </a:r>
            <a:r>
              <a:rPr lang="ru-RU" sz="1400" dirty="0" err="1" smtClean="0"/>
              <a:t>полит.власти</a:t>
            </a:r>
            <a:r>
              <a:rPr lang="ru-RU" sz="1400" dirty="0" smtClean="0"/>
              <a:t>)</a:t>
            </a:r>
          </a:p>
        </p:txBody>
      </p:sp>
      <p:sp>
        <p:nvSpPr>
          <p:cNvPr id="201" name="Прямоугольник 200"/>
          <p:cNvSpPr/>
          <p:nvPr/>
        </p:nvSpPr>
        <p:spPr>
          <a:xfrm>
            <a:off x="20639859" y="115720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Принудительный набор из племён</a:t>
            </a:r>
            <a:endParaRPr lang="ru-RU" sz="1400" dirty="0"/>
          </a:p>
        </p:txBody>
      </p:sp>
      <p:cxnSp>
        <p:nvCxnSpPr>
          <p:cNvPr id="203" name="Прямая соединительная линия 202"/>
          <p:cNvCxnSpPr>
            <a:stCxn id="199" idx="3"/>
            <a:endCxn id="109" idx="1"/>
          </p:cNvCxnSpPr>
          <p:nvPr/>
        </p:nvCxnSpPr>
        <p:spPr>
          <a:xfrm>
            <a:off x="6865224" y="14522976"/>
            <a:ext cx="4936038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>
            <a:stCxn id="109" idx="3"/>
            <a:endCxn id="180" idx="1"/>
          </p:cNvCxnSpPr>
          <p:nvPr/>
        </p:nvCxnSpPr>
        <p:spPr>
          <a:xfrm>
            <a:off x="13917180" y="14524578"/>
            <a:ext cx="8517833" cy="2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81" idx="2"/>
            <a:endCxn id="201" idx="0"/>
          </p:cNvCxnSpPr>
          <p:nvPr/>
        </p:nvCxnSpPr>
        <p:spPr>
          <a:xfrm>
            <a:off x="21675484" y="1265812"/>
            <a:ext cx="22334" cy="10306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201" idx="2"/>
            <a:endCxn id="199" idx="0"/>
          </p:cNvCxnSpPr>
          <p:nvPr/>
        </p:nvCxnSpPr>
        <p:spPr>
          <a:xfrm rot="5400000">
            <a:off x="13087101" y="5372259"/>
            <a:ext cx="1330882" cy="158905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201" idx="2"/>
            <a:endCxn id="180" idx="0"/>
          </p:cNvCxnSpPr>
          <p:nvPr/>
        </p:nvCxnSpPr>
        <p:spPr>
          <a:xfrm rot="16200000" flipH="1">
            <a:off x="21927810" y="12422102"/>
            <a:ext cx="1335170" cy="1795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Прямоугольник 219"/>
          <p:cNvSpPr/>
          <p:nvPr/>
        </p:nvSpPr>
        <p:spPr>
          <a:xfrm>
            <a:off x="15214950" y="22725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Зарубежные инвесторы (+5% стабильности)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2387596" y="51694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Датские концессии (+1 фабрика)</a:t>
            </a:r>
            <a:endParaRPr lang="ru-RU" sz="14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15214950" y="51572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Германские  концессии (+2 фабрика)</a:t>
            </a:r>
            <a:endParaRPr lang="ru-RU" sz="14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18138989" y="51694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Польские концессии (+1 фабрика)</a:t>
            </a:r>
            <a:endParaRPr lang="ru-RU" sz="14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3405922" y="159835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Отзыв Германских  концессий (-2 фабрики, +20 отношений с США)</a:t>
            </a:r>
            <a:endParaRPr lang="ru-RU" sz="14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5982328" y="159835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Товарооборот только с Союзниками (+2 фабрики вне карты)</a:t>
            </a:r>
            <a:endParaRPr lang="ru-RU" sz="1400" dirty="0"/>
          </a:p>
        </p:txBody>
      </p:sp>
      <p:sp>
        <p:nvSpPr>
          <p:cNvPr id="248" name="Прямоугольник 247"/>
          <p:cNvSpPr/>
          <p:nvPr/>
        </p:nvSpPr>
        <p:spPr>
          <a:xfrm>
            <a:off x="11791846" y="18090412"/>
            <a:ext cx="2115918" cy="1080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Пропаганда о «Господстве чёрных» (+НД «Господство чёрной расы»)</a:t>
            </a:r>
            <a:endParaRPr lang="ru-RU" sz="1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4717774" y="180904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Гарантия с Америкой (Америка гарантирует вашу независимость)</a:t>
            </a:r>
          </a:p>
        </p:txBody>
      </p:sp>
      <p:sp>
        <p:nvSpPr>
          <p:cNvPr id="254" name="Прямоугольник 253"/>
          <p:cNvSpPr/>
          <p:nvPr/>
        </p:nvSpPr>
        <p:spPr>
          <a:xfrm>
            <a:off x="4717774" y="221466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Аэропорт </a:t>
            </a:r>
            <a:r>
              <a:rPr lang="ru-RU" sz="1400" dirty="0" err="1" smtClean="0"/>
              <a:t>Робертсфилд</a:t>
            </a:r>
            <a:r>
              <a:rPr lang="ru-RU" sz="1400" dirty="0" smtClean="0"/>
              <a:t> (</a:t>
            </a:r>
            <a:r>
              <a:rPr lang="ru-RU" sz="1400" dirty="0"/>
              <a:t>+4 к уровню аэродрома в </a:t>
            </a:r>
            <a:r>
              <a:rPr lang="ru-RU" sz="1400" dirty="0" smtClean="0"/>
              <a:t>столице</a:t>
            </a:r>
            <a:r>
              <a:rPr lang="ru-RU" sz="1400" dirty="0"/>
              <a:t>)</a:t>
            </a:r>
          </a:p>
        </p:txBody>
      </p:sp>
      <p:sp>
        <p:nvSpPr>
          <p:cNvPr id="257" name="Прямоугольник 256"/>
          <p:cNvSpPr/>
          <p:nvPr/>
        </p:nvSpPr>
        <p:spPr>
          <a:xfrm>
            <a:off x="2386714" y="221466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Дороги </a:t>
            </a:r>
            <a:r>
              <a:rPr lang="ru-RU" sz="1400" dirty="0"/>
              <a:t>Либерии (+2 к </a:t>
            </a:r>
            <a:r>
              <a:rPr lang="ru-RU" sz="1400" dirty="0" smtClean="0"/>
              <a:t>инфраструктуре)</a:t>
            </a:r>
          </a:p>
        </p:txBody>
      </p:sp>
      <p:sp>
        <p:nvSpPr>
          <p:cNvPr id="258" name="Прямоугольник 257"/>
          <p:cNvSpPr/>
          <p:nvPr/>
        </p:nvSpPr>
        <p:spPr>
          <a:xfrm>
            <a:off x="7080395" y="221427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склады в Либерии (+</a:t>
            </a:r>
            <a:r>
              <a:rPr lang="ru-RU" sz="1400" dirty="0"/>
              <a:t>2 хранилищу топлива и слоты под </a:t>
            </a:r>
            <a:r>
              <a:rPr lang="ru-RU" sz="1400" dirty="0" smtClean="0"/>
              <a:t>него</a:t>
            </a:r>
            <a:r>
              <a:rPr lang="ru-RU" sz="1400" dirty="0"/>
              <a:t>)</a:t>
            </a:r>
          </a:p>
        </p:txBody>
      </p:sp>
      <p:sp>
        <p:nvSpPr>
          <p:cNvPr id="260" name="Прямоугольник 259"/>
          <p:cNvSpPr/>
          <p:nvPr/>
        </p:nvSpPr>
        <p:spPr>
          <a:xfrm>
            <a:off x="4717774" y="199822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Американские строительные кампании (+НД «Американские строительные кампании»)</a:t>
            </a:r>
            <a:endParaRPr lang="ru-RU" sz="14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4717775" y="242942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Дальше каждый сам за себя (+НД «Нейтральная политика»)</a:t>
            </a:r>
          </a:p>
        </p:txBody>
      </p:sp>
      <p:cxnSp>
        <p:nvCxnSpPr>
          <p:cNvPr id="263" name="Соединительная линия уступом 262"/>
          <p:cNvCxnSpPr>
            <a:stCxn id="181" idx="2"/>
            <a:endCxn id="220" idx="0"/>
          </p:cNvCxnSpPr>
          <p:nvPr/>
        </p:nvCxnSpPr>
        <p:spPr>
          <a:xfrm rot="5400000">
            <a:off x="18470807" y="-932085"/>
            <a:ext cx="1006780" cy="5402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220" idx="2"/>
            <a:endCxn id="221" idx="0"/>
          </p:cNvCxnSpPr>
          <p:nvPr/>
        </p:nvCxnSpPr>
        <p:spPr>
          <a:xfrm rot="5400000">
            <a:off x="13950791" y="2847356"/>
            <a:ext cx="1816883" cy="2827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20" idx="2"/>
            <a:endCxn id="241" idx="0"/>
          </p:cNvCxnSpPr>
          <p:nvPr/>
        </p:nvCxnSpPr>
        <p:spPr>
          <a:xfrm rot="16200000" flipH="1">
            <a:off x="16826487" y="2799013"/>
            <a:ext cx="1816883" cy="2924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220" idx="2"/>
            <a:endCxn id="240" idx="0"/>
          </p:cNvCxnSpPr>
          <p:nvPr/>
        </p:nvCxnSpPr>
        <p:spPr>
          <a:xfrm>
            <a:off x="16272909" y="3352592"/>
            <a:ext cx="0" cy="18046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99" idx="2"/>
            <a:endCxn id="243" idx="0"/>
          </p:cNvCxnSpPr>
          <p:nvPr/>
        </p:nvCxnSpPr>
        <p:spPr>
          <a:xfrm rot="5400000">
            <a:off x="4675311" y="14851546"/>
            <a:ext cx="920525" cy="1343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269"/>
          <p:cNvCxnSpPr>
            <a:stCxn id="199" idx="2"/>
            <a:endCxn id="244" idx="0"/>
          </p:cNvCxnSpPr>
          <p:nvPr/>
        </p:nvCxnSpPr>
        <p:spPr>
          <a:xfrm rot="16200000" flipH="1">
            <a:off x="5963514" y="14906727"/>
            <a:ext cx="920525" cy="1233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244" idx="2"/>
            <a:endCxn id="250" idx="0"/>
          </p:cNvCxnSpPr>
          <p:nvPr/>
        </p:nvCxnSpPr>
        <p:spPr>
          <a:xfrm rot="5400000">
            <a:off x="5894555" y="16944679"/>
            <a:ext cx="1026911" cy="1264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243" idx="2"/>
            <a:endCxn id="250" idx="0"/>
          </p:cNvCxnSpPr>
          <p:nvPr/>
        </p:nvCxnSpPr>
        <p:spPr>
          <a:xfrm rot="16200000" flipH="1">
            <a:off x="4606352" y="16921030"/>
            <a:ext cx="1026911" cy="1311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Соединительная линия уступом 277"/>
          <p:cNvCxnSpPr>
            <a:stCxn id="260" idx="2"/>
            <a:endCxn id="257" idx="0"/>
          </p:cNvCxnSpPr>
          <p:nvPr/>
        </p:nvCxnSpPr>
        <p:spPr>
          <a:xfrm rot="5400000">
            <a:off x="4068024" y="20438931"/>
            <a:ext cx="1084359" cy="23310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Соединительная линия уступом 280"/>
          <p:cNvCxnSpPr>
            <a:stCxn id="260" idx="2"/>
            <a:endCxn id="258" idx="0"/>
          </p:cNvCxnSpPr>
          <p:nvPr/>
        </p:nvCxnSpPr>
        <p:spPr>
          <a:xfrm rot="16200000" flipH="1">
            <a:off x="6416814" y="20421200"/>
            <a:ext cx="1080458" cy="2362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285"/>
          <p:cNvCxnSpPr>
            <a:stCxn id="257" idx="2"/>
            <a:endCxn id="261" idx="0"/>
          </p:cNvCxnSpPr>
          <p:nvPr/>
        </p:nvCxnSpPr>
        <p:spPr>
          <a:xfrm rot="16200000" flipH="1">
            <a:off x="4076397" y="22594916"/>
            <a:ext cx="1067612" cy="2331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258" idx="2"/>
            <a:endCxn id="261" idx="0"/>
          </p:cNvCxnSpPr>
          <p:nvPr/>
        </p:nvCxnSpPr>
        <p:spPr>
          <a:xfrm rot="5400000">
            <a:off x="6421288" y="22577186"/>
            <a:ext cx="1071513" cy="2362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 стрелкой 293"/>
          <p:cNvCxnSpPr>
            <a:stCxn id="250" idx="2"/>
            <a:endCxn id="260" idx="0"/>
          </p:cNvCxnSpPr>
          <p:nvPr/>
        </p:nvCxnSpPr>
        <p:spPr>
          <a:xfrm>
            <a:off x="5775733" y="19170412"/>
            <a:ext cx="0" cy="811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 стрелкой 294"/>
          <p:cNvCxnSpPr>
            <a:stCxn id="260" idx="2"/>
            <a:endCxn id="254" idx="0"/>
          </p:cNvCxnSpPr>
          <p:nvPr/>
        </p:nvCxnSpPr>
        <p:spPr>
          <a:xfrm>
            <a:off x="5775733" y="21062282"/>
            <a:ext cx="0" cy="1084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/>
          <p:cNvSpPr/>
          <p:nvPr/>
        </p:nvSpPr>
        <p:spPr>
          <a:xfrm>
            <a:off x="24090444" y="180353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Общество Леопардов (+15% к поддержке войны, +НД «Общество Леопардов»)</a:t>
            </a:r>
          </a:p>
        </p:txBody>
      </p:sp>
      <p:sp>
        <p:nvSpPr>
          <p:cNvPr id="300" name="Прямоугольник 299"/>
          <p:cNvSpPr/>
          <p:nvPr/>
        </p:nvSpPr>
        <p:spPr>
          <a:xfrm>
            <a:off x="25260401" y="199822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Распитие </a:t>
            </a:r>
            <a:r>
              <a:rPr lang="ru-RU" sz="1400" dirty="0" err="1" smtClean="0"/>
              <a:t>Борфиму</a:t>
            </a:r>
            <a:r>
              <a:rPr lang="ru-RU" sz="1400" dirty="0" smtClean="0"/>
              <a:t> в армии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«Общество леопардов»)</a:t>
            </a:r>
          </a:p>
        </p:txBody>
      </p:sp>
      <p:sp>
        <p:nvSpPr>
          <p:cNvPr id="301" name="Прямоугольник 300"/>
          <p:cNvSpPr/>
          <p:nvPr/>
        </p:nvSpPr>
        <p:spPr>
          <a:xfrm>
            <a:off x="22920486" y="199822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по методике леопардов (2х 100% к темпам исследования дивизий спец.назначения)</a:t>
            </a:r>
          </a:p>
        </p:txBody>
      </p:sp>
      <p:sp>
        <p:nvSpPr>
          <p:cNvPr id="303" name="Прямоугольник 302"/>
          <p:cNvSpPr/>
          <p:nvPr/>
        </p:nvSpPr>
        <p:spPr>
          <a:xfrm>
            <a:off x="11791846" y="159835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Германских  концессий (+2 фабрики, -10 отношений с США)</a:t>
            </a:r>
            <a:endParaRPr lang="ru-RU" sz="14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9608260" y="199822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заводы Германии на каучук (+2 военных завода)</a:t>
            </a:r>
            <a:endParaRPr lang="ru-RU" sz="1400" dirty="0"/>
          </a:p>
        </p:txBody>
      </p:sp>
      <p:sp>
        <p:nvSpPr>
          <p:cNvPr id="305" name="Прямоугольник 304"/>
          <p:cNvSpPr/>
          <p:nvPr/>
        </p:nvSpPr>
        <p:spPr>
          <a:xfrm>
            <a:off x="11791846" y="199822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заводы </a:t>
            </a:r>
            <a:r>
              <a:rPr lang="ru-RU" sz="1400" dirty="0" smtClean="0"/>
              <a:t>Италии на каучук (+2 военных завода)</a:t>
            </a:r>
            <a:endParaRPr lang="ru-RU" sz="14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14198682" y="199822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заводы </a:t>
            </a:r>
            <a:r>
              <a:rPr lang="ru-RU" sz="1400" dirty="0" smtClean="0"/>
              <a:t>Японии на каучук (+2 военных завода)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13983269" y="243012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Присоединиться к ОСИ (событие к ВБ на вступление)</a:t>
            </a:r>
            <a:endParaRPr lang="ru-RU" sz="14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11854911" y="26465621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(установка военной милитаризации, +10% к поддержке войны)</a:t>
            </a:r>
            <a:endParaRPr lang="ru-RU" sz="14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11791846" y="221427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Рельсы войны (+НД «Рельсы войны»)</a:t>
            </a:r>
            <a:endParaRPr lang="ru-RU" sz="1400" dirty="0"/>
          </a:p>
        </p:txBody>
      </p:sp>
      <p:sp>
        <p:nvSpPr>
          <p:cNvPr id="312" name="Прямоугольник 311"/>
          <p:cNvSpPr/>
          <p:nvPr/>
        </p:nvSpPr>
        <p:spPr>
          <a:xfrm>
            <a:off x="11008711" y="13982976"/>
            <a:ext cx="754536" cy="5296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</a:t>
            </a:r>
            <a:endParaRPr lang="ru-RU" sz="32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3405922" y="13987264"/>
            <a:ext cx="1311851" cy="5563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23</a:t>
            </a:r>
          </a:p>
        </p:txBody>
      </p:sp>
      <p:sp>
        <p:nvSpPr>
          <p:cNvPr id="318" name="Прямоугольник 317"/>
          <p:cNvSpPr/>
          <p:nvPr/>
        </p:nvSpPr>
        <p:spPr>
          <a:xfrm>
            <a:off x="21674299" y="13982976"/>
            <a:ext cx="735493" cy="5551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</a:t>
            </a:r>
            <a:endParaRPr lang="ru-RU" sz="3200" dirty="0"/>
          </a:p>
        </p:txBody>
      </p:sp>
      <p:cxnSp>
        <p:nvCxnSpPr>
          <p:cNvPr id="319" name="Прямая со стрелкой 318"/>
          <p:cNvCxnSpPr>
            <a:stCxn id="109" idx="2"/>
            <a:endCxn id="303" idx="0"/>
          </p:cNvCxnSpPr>
          <p:nvPr/>
        </p:nvCxnSpPr>
        <p:spPr>
          <a:xfrm flipH="1">
            <a:off x="12849805" y="15064578"/>
            <a:ext cx="9416" cy="9189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 стрелкой 321"/>
          <p:cNvCxnSpPr>
            <a:stCxn id="248" idx="2"/>
            <a:endCxn id="305" idx="0"/>
          </p:cNvCxnSpPr>
          <p:nvPr/>
        </p:nvCxnSpPr>
        <p:spPr>
          <a:xfrm>
            <a:off x="12849805" y="19170412"/>
            <a:ext cx="0" cy="811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305" idx="2"/>
            <a:endCxn id="311" idx="0"/>
          </p:cNvCxnSpPr>
          <p:nvPr/>
        </p:nvCxnSpPr>
        <p:spPr>
          <a:xfrm>
            <a:off x="12849805" y="21062281"/>
            <a:ext cx="0" cy="10804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248" idx="2"/>
            <a:endCxn id="304" idx="0"/>
          </p:cNvCxnSpPr>
          <p:nvPr/>
        </p:nvCxnSpPr>
        <p:spPr>
          <a:xfrm rot="5400000">
            <a:off x="11352078" y="18484553"/>
            <a:ext cx="811869" cy="21835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325"/>
          <p:cNvCxnSpPr>
            <a:stCxn id="248" idx="2"/>
            <a:endCxn id="306" idx="0"/>
          </p:cNvCxnSpPr>
          <p:nvPr/>
        </p:nvCxnSpPr>
        <p:spPr>
          <a:xfrm rot="16200000" flipH="1">
            <a:off x="13647289" y="18372928"/>
            <a:ext cx="811869" cy="24068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330"/>
          <p:cNvCxnSpPr>
            <a:stCxn id="304" idx="2"/>
            <a:endCxn id="311" idx="0"/>
          </p:cNvCxnSpPr>
          <p:nvPr/>
        </p:nvCxnSpPr>
        <p:spPr>
          <a:xfrm rot="16200000" flipH="1">
            <a:off x="11217783" y="20510717"/>
            <a:ext cx="1080459" cy="21835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306" idx="2"/>
            <a:endCxn id="311" idx="0"/>
          </p:cNvCxnSpPr>
          <p:nvPr/>
        </p:nvCxnSpPr>
        <p:spPr>
          <a:xfrm rot="5400000">
            <a:off x="13512994" y="20399092"/>
            <a:ext cx="1080459" cy="24068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03" idx="2"/>
            <a:endCxn id="663" idx="0"/>
          </p:cNvCxnSpPr>
          <p:nvPr/>
        </p:nvCxnSpPr>
        <p:spPr>
          <a:xfrm rot="16200000" flipH="1">
            <a:off x="14213865" y="15699441"/>
            <a:ext cx="2944726" cy="5672846"/>
          </a:xfrm>
          <a:prstGeom prst="bentConnector3">
            <a:avLst>
              <a:gd name="adj1" fmla="val 16806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55" idx="2"/>
            <a:endCxn id="663" idx="0"/>
          </p:cNvCxnSpPr>
          <p:nvPr/>
        </p:nvCxnSpPr>
        <p:spPr>
          <a:xfrm rot="5400000">
            <a:off x="19535449" y="16050704"/>
            <a:ext cx="2944726" cy="4970321"/>
          </a:xfrm>
          <a:prstGeom prst="bentConnector3">
            <a:avLst>
              <a:gd name="adj1" fmla="val 16271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347"/>
          <p:cNvCxnSpPr>
            <a:stCxn id="184" idx="2"/>
            <a:endCxn id="188" idx="0"/>
          </p:cNvCxnSpPr>
          <p:nvPr/>
        </p:nvCxnSpPr>
        <p:spPr>
          <a:xfrm rot="5400000">
            <a:off x="17382972" y="23131460"/>
            <a:ext cx="1041888" cy="1232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350"/>
          <p:cNvCxnSpPr>
            <a:stCxn id="184" idx="2"/>
            <a:endCxn id="190" idx="0"/>
          </p:cNvCxnSpPr>
          <p:nvPr/>
        </p:nvCxnSpPr>
        <p:spPr>
          <a:xfrm rot="16200000" flipH="1">
            <a:off x="18545028" y="23201654"/>
            <a:ext cx="1041888" cy="10918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2435013" y="159835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совета вождей (+10% стабильности, +100 П.В.)</a:t>
            </a:r>
          </a:p>
        </p:txBody>
      </p:sp>
      <p:sp>
        <p:nvSpPr>
          <p:cNvPr id="356" name="Прямоугольник 355"/>
          <p:cNvSpPr/>
          <p:nvPr/>
        </p:nvSpPr>
        <p:spPr>
          <a:xfrm>
            <a:off x="27464201" y="180273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Общество </a:t>
            </a:r>
            <a:r>
              <a:rPr lang="ru-RU" sz="1400" dirty="0" err="1" smtClean="0"/>
              <a:t>Поро</a:t>
            </a:r>
            <a:r>
              <a:rPr lang="ru-RU" sz="1400" dirty="0" smtClean="0"/>
              <a:t> (+5% стабильности, +50 П.В., + НД «Общество </a:t>
            </a:r>
            <a:r>
              <a:rPr lang="ru-RU" sz="1400" dirty="0" err="1" smtClean="0"/>
              <a:t>Поро</a:t>
            </a:r>
            <a:r>
              <a:rPr lang="ru-RU" sz="1400" dirty="0" smtClean="0"/>
              <a:t>»)</a:t>
            </a:r>
          </a:p>
        </p:txBody>
      </p:sp>
      <p:sp>
        <p:nvSpPr>
          <p:cNvPr id="357" name="Прямоугольник 356"/>
          <p:cNvSpPr/>
          <p:nvPr/>
        </p:nvSpPr>
        <p:spPr>
          <a:xfrm>
            <a:off x="20742934" y="18035341"/>
            <a:ext cx="2115918" cy="107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Общество </a:t>
            </a:r>
            <a:r>
              <a:rPr lang="ru-RU" sz="1400" dirty="0" err="1" smtClean="0"/>
              <a:t>Санде</a:t>
            </a:r>
            <a:r>
              <a:rPr lang="ru-RU" sz="1400" dirty="0" smtClean="0"/>
              <a:t> (+5% стабильности, + НД «Общество </a:t>
            </a:r>
            <a:r>
              <a:rPr lang="ru-RU" sz="1400" dirty="0" err="1" smtClean="0"/>
              <a:t>Санде</a:t>
            </a:r>
            <a:r>
              <a:rPr lang="ru-RU" sz="1400" dirty="0" smtClean="0"/>
              <a:t>»)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27464202" y="199822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</a:t>
            </a:r>
            <a:r>
              <a:rPr lang="ru-RU" sz="1400" dirty="0" smtClean="0"/>
              <a:t>ужество </a:t>
            </a:r>
            <a:r>
              <a:rPr lang="ru-RU" sz="1400" dirty="0" err="1" smtClean="0"/>
              <a:t>Поро</a:t>
            </a:r>
            <a:r>
              <a:rPr lang="ru-RU" sz="1400" dirty="0" smtClean="0"/>
              <a:t> (+5% поддержки войны, 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«Общество </a:t>
            </a:r>
            <a:r>
              <a:rPr lang="ru-RU" sz="1400" dirty="0" err="1" smtClean="0"/>
              <a:t>Поро</a:t>
            </a:r>
            <a:r>
              <a:rPr lang="ru-RU" sz="1400" dirty="0" smtClean="0"/>
              <a:t>»)</a:t>
            </a:r>
          </a:p>
        </p:txBody>
      </p:sp>
      <p:sp>
        <p:nvSpPr>
          <p:cNvPr id="360" name="Прямоугольник 359"/>
          <p:cNvSpPr/>
          <p:nvPr/>
        </p:nvSpPr>
        <p:spPr>
          <a:xfrm>
            <a:off x="24090443" y="221466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Религия Вуду (+5% стабильности, +50 П.В.)</a:t>
            </a:r>
          </a:p>
        </p:txBody>
      </p:sp>
      <p:sp>
        <p:nvSpPr>
          <p:cNvPr id="362" name="Прямоугольник 361"/>
          <p:cNvSpPr/>
          <p:nvPr/>
        </p:nvSpPr>
        <p:spPr>
          <a:xfrm>
            <a:off x="20742934" y="199822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Женская солидарность (+50 П.В., 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«Общество </a:t>
            </a:r>
            <a:r>
              <a:rPr lang="ru-RU" sz="1400" dirty="0" err="1" smtClean="0"/>
              <a:t>Санде</a:t>
            </a:r>
            <a:r>
              <a:rPr lang="ru-RU" sz="1400" dirty="0" smtClean="0"/>
              <a:t>»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24090443" y="243012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Охота на белых (Аннексия против Франции и Британии)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24090443" y="264521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предателей </a:t>
            </a:r>
            <a:r>
              <a:rPr lang="ru-RU" sz="1400" dirty="0" err="1" smtClean="0"/>
              <a:t>лоа</a:t>
            </a:r>
            <a:r>
              <a:rPr lang="ru-RU" sz="1400" dirty="0" smtClean="0"/>
              <a:t> (Аннексия против Конго, национализация Конго)</a:t>
            </a:r>
          </a:p>
        </p:txBody>
      </p:sp>
      <p:cxnSp>
        <p:nvCxnSpPr>
          <p:cNvPr id="366" name="Соединительная линия уступом 365"/>
          <p:cNvCxnSpPr>
            <a:stCxn id="355" idx="2"/>
            <a:endCxn id="357" idx="0"/>
          </p:cNvCxnSpPr>
          <p:nvPr/>
        </p:nvCxnSpPr>
        <p:spPr>
          <a:xfrm rot="5400000">
            <a:off x="22161013" y="16703382"/>
            <a:ext cx="971840" cy="16920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298" idx="2"/>
            <a:endCxn id="301" idx="0"/>
          </p:cNvCxnSpPr>
          <p:nvPr/>
        </p:nvCxnSpPr>
        <p:spPr>
          <a:xfrm rot="5400000">
            <a:off x="24129954" y="18963832"/>
            <a:ext cx="866941" cy="11699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298" idx="2"/>
            <a:endCxn id="300" idx="0"/>
          </p:cNvCxnSpPr>
          <p:nvPr/>
        </p:nvCxnSpPr>
        <p:spPr>
          <a:xfrm rot="16200000" flipH="1">
            <a:off x="25299912" y="18963831"/>
            <a:ext cx="866939" cy="1169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59" idx="2"/>
            <a:endCxn id="360" idx="0"/>
          </p:cNvCxnSpPr>
          <p:nvPr/>
        </p:nvCxnSpPr>
        <p:spPr>
          <a:xfrm rot="5400000">
            <a:off x="26293103" y="19917582"/>
            <a:ext cx="1084359" cy="33737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374"/>
          <p:cNvCxnSpPr>
            <a:stCxn id="362" idx="2"/>
            <a:endCxn id="360" idx="0"/>
          </p:cNvCxnSpPr>
          <p:nvPr/>
        </p:nvCxnSpPr>
        <p:spPr>
          <a:xfrm rot="16200000" flipH="1">
            <a:off x="22932468" y="19930706"/>
            <a:ext cx="1084359" cy="33475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55" idx="2"/>
            <a:endCxn id="356" idx="0"/>
          </p:cNvCxnSpPr>
          <p:nvPr/>
        </p:nvCxnSpPr>
        <p:spPr>
          <a:xfrm rot="16200000" flipH="1">
            <a:off x="25525643" y="15030830"/>
            <a:ext cx="963847" cy="50291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180" idx="2"/>
            <a:endCxn id="355" idx="0"/>
          </p:cNvCxnSpPr>
          <p:nvPr/>
        </p:nvCxnSpPr>
        <p:spPr>
          <a:xfrm>
            <a:off x="23492972" y="15067264"/>
            <a:ext cx="0" cy="916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357" idx="2"/>
            <a:endCxn id="362" idx="0"/>
          </p:cNvCxnSpPr>
          <p:nvPr/>
        </p:nvCxnSpPr>
        <p:spPr>
          <a:xfrm>
            <a:off x="21800893" y="19115340"/>
            <a:ext cx="0" cy="8669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359" idx="0"/>
          </p:cNvCxnSpPr>
          <p:nvPr/>
        </p:nvCxnSpPr>
        <p:spPr>
          <a:xfrm>
            <a:off x="28522160" y="19107348"/>
            <a:ext cx="1" cy="874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 стрелкой 386"/>
          <p:cNvCxnSpPr>
            <a:stCxn id="360" idx="2"/>
            <a:endCxn id="363" idx="0"/>
          </p:cNvCxnSpPr>
          <p:nvPr/>
        </p:nvCxnSpPr>
        <p:spPr>
          <a:xfrm>
            <a:off x="25148402" y="23226641"/>
            <a:ext cx="0" cy="10746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 стрелкой 387"/>
          <p:cNvCxnSpPr>
            <a:stCxn id="363" idx="2"/>
            <a:endCxn id="364" idx="0"/>
          </p:cNvCxnSpPr>
          <p:nvPr/>
        </p:nvCxnSpPr>
        <p:spPr>
          <a:xfrm>
            <a:off x="25148402" y="25381262"/>
            <a:ext cx="0" cy="10708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 стрелкой 390"/>
          <p:cNvCxnSpPr>
            <a:stCxn id="298" idx="2"/>
            <a:endCxn id="360" idx="0"/>
          </p:cNvCxnSpPr>
          <p:nvPr/>
        </p:nvCxnSpPr>
        <p:spPr>
          <a:xfrm flipH="1">
            <a:off x="25148402" y="19115341"/>
            <a:ext cx="1" cy="3031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/>
          <p:cNvSpPr/>
          <p:nvPr/>
        </p:nvSpPr>
        <p:spPr>
          <a:xfrm>
            <a:off x="31331854" y="2273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Индустриализация добычи (+2х 200% к темпу исследования промышленности)</a:t>
            </a:r>
          </a:p>
        </p:txBody>
      </p:sp>
      <p:sp>
        <p:nvSpPr>
          <p:cNvPr id="401" name="Прямоугольник 400"/>
          <p:cNvSpPr/>
          <p:nvPr/>
        </p:nvSpPr>
        <p:spPr>
          <a:xfrm>
            <a:off x="31331854" y="78954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Индустриальный институт (+1 ячейка исследований)</a:t>
            </a:r>
          </a:p>
        </p:txBody>
      </p:sp>
      <p:cxnSp>
        <p:nvCxnSpPr>
          <p:cNvPr id="402" name="Соединительная линия уступом 401"/>
          <p:cNvCxnSpPr>
            <a:stCxn id="400" idx="2"/>
            <a:endCxn id="191" idx="0"/>
          </p:cNvCxnSpPr>
          <p:nvPr/>
        </p:nvCxnSpPr>
        <p:spPr>
          <a:xfrm rot="16200000" flipH="1">
            <a:off x="32947932" y="2795210"/>
            <a:ext cx="1816146" cy="2932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404"/>
          <p:cNvCxnSpPr>
            <a:stCxn id="400" idx="2"/>
            <a:endCxn id="197" idx="0"/>
          </p:cNvCxnSpPr>
          <p:nvPr/>
        </p:nvCxnSpPr>
        <p:spPr>
          <a:xfrm rot="16200000" flipH="1">
            <a:off x="34343737" y="1399405"/>
            <a:ext cx="1816967" cy="57248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400" idx="2"/>
            <a:endCxn id="193" idx="0"/>
          </p:cNvCxnSpPr>
          <p:nvPr/>
        </p:nvCxnSpPr>
        <p:spPr>
          <a:xfrm rot="5400000">
            <a:off x="30023125" y="2802787"/>
            <a:ext cx="1816146" cy="291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400" idx="2"/>
            <a:endCxn id="194" idx="0"/>
          </p:cNvCxnSpPr>
          <p:nvPr/>
        </p:nvCxnSpPr>
        <p:spPr>
          <a:xfrm rot="5400000">
            <a:off x="28702182" y="1469622"/>
            <a:ext cx="1803924" cy="5571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/>
          <p:cNvCxnSpPr>
            <a:stCxn id="400" idx="2"/>
            <a:endCxn id="192" idx="0"/>
          </p:cNvCxnSpPr>
          <p:nvPr/>
        </p:nvCxnSpPr>
        <p:spPr>
          <a:xfrm>
            <a:off x="32389813" y="3353329"/>
            <a:ext cx="0" cy="18169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/>
          <p:cNvCxnSpPr>
            <a:stCxn id="192" idx="2"/>
            <a:endCxn id="401" idx="0"/>
          </p:cNvCxnSpPr>
          <p:nvPr/>
        </p:nvCxnSpPr>
        <p:spPr>
          <a:xfrm>
            <a:off x="32389813" y="6250296"/>
            <a:ext cx="0" cy="16451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181" idx="2"/>
            <a:endCxn id="400" idx="0"/>
          </p:cNvCxnSpPr>
          <p:nvPr/>
        </p:nvCxnSpPr>
        <p:spPr>
          <a:xfrm rot="16200000" flipH="1">
            <a:off x="26528890" y="-3587595"/>
            <a:ext cx="1007517" cy="1071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Прямоугольник 422"/>
          <p:cNvSpPr/>
          <p:nvPr/>
        </p:nvSpPr>
        <p:spPr>
          <a:xfrm>
            <a:off x="15766" y="264415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Современный институт (+1 ячейка исследований)</a:t>
            </a:r>
          </a:p>
        </p:txBody>
      </p:sp>
      <p:sp>
        <p:nvSpPr>
          <p:cNvPr id="427" name="Прямоугольник 426"/>
          <p:cNvSpPr/>
          <p:nvPr/>
        </p:nvSpPr>
        <p:spPr>
          <a:xfrm>
            <a:off x="5877056" y="186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Современная война (2х 100% к темпам исследования </a:t>
            </a:r>
            <a:r>
              <a:rPr lang="ru-RU" sz="1400" dirty="0" err="1" smtClean="0"/>
              <a:t>пех</a:t>
            </a:r>
            <a:r>
              <a:rPr lang="ru-RU" sz="1400" dirty="0" smtClean="0"/>
              <a:t>. </a:t>
            </a:r>
            <a:r>
              <a:rPr lang="ru-RU" sz="1400" dirty="0" err="1"/>
              <a:t>с</a:t>
            </a:r>
            <a:r>
              <a:rPr lang="ru-RU" sz="1400" dirty="0" err="1" smtClean="0"/>
              <a:t>нар</a:t>
            </a:r>
            <a:r>
              <a:rPr lang="ru-RU" sz="1400" dirty="0" smtClean="0"/>
              <a:t>.)</a:t>
            </a:r>
            <a:endParaRPr lang="ru-RU" sz="1400" dirty="0"/>
          </a:p>
        </p:txBody>
      </p:sp>
      <p:sp>
        <p:nvSpPr>
          <p:cNvPr id="428" name="Прямоугольник 427"/>
          <p:cNvSpPr/>
          <p:nvPr/>
        </p:nvSpPr>
        <p:spPr>
          <a:xfrm>
            <a:off x="2380986" y="2273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Исследование самолётов (</a:t>
            </a:r>
            <a:r>
              <a:rPr lang="ru-RU" sz="1400" dirty="0"/>
              <a:t>2х 100% к темпам исследования </a:t>
            </a:r>
            <a:r>
              <a:rPr lang="ru-RU" sz="1400" dirty="0" smtClean="0"/>
              <a:t>ВВС)</a:t>
            </a:r>
            <a:endParaRPr lang="ru-RU" sz="1400" dirty="0"/>
          </a:p>
        </p:txBody>
      </p:sp>
      <p:sp>
        <p:nvSpPr>
          <p:cNvPr id="429" name="Прямоугольник 428"/>
          <p:cNvSpPr/>
          <p:nvPr/>
        </p:nvSpPr>
        <p:spPr>
          <a:xfrm>
            <a:off x="5877057" y="2273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Исследование автотранспорта (</a:t>
            </a:r>
            <a:r>
              <a:rPr lang="ru-RU" sz="1400" dirty="0"/>
              <a:t>2х 100% к темпам исследования </a:t>
            </a:r>
            <a:r>
              <a:rPr lang="ru-RU" sz="1400" dirty="0" smtClean="0"/>
              <a:t>автотранспорта</a:t>
            </a:r>
            <a:r>
              <a:rPr lang="ru-RU" sz="1400" dirty="0"/>
              <a:t>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9390341" y="2273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Исследование кораблей (</a:t>
            </a:r>
            <a:r>
              <a:rPr lang="ru-RU" sz="1400" dirty="0"/>
              <a:t>2х 100% к темпам исследования </a:t>
            </a:r>
            <a:r>
              <a:rPr lang="ru-RU" sz="1400" dirty="0" smtClean="0"/>
              <a:t>ВМФ</a:t>
            </a:r>
            <a:r>
              <a:rPr lang="ru-RU" sz="1400" dirty="0"/>
              <a:t>)</a:t>
            </a:r>
          </a:p>
        </p:txBody>
      </p:sp>
      <p:sp>
        <p:nvSpPr>
          <p:cNvPr id="431" name="Прямоугольник 430"/>
          <p:cNvSpPr/>
          <p:nvPr/>
        </p:nvSpPr>
        <p:spPr>
          <a:xfrm>
            <a:off x="2380986" y="51694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Тактика воздушных боёв (</a:t>
            </a:r>
            <a:r>
              <a:rPr lang="ru-RU" sz="1400" dirty="0"/>
              <a:t>2х 100% к темпам исследования доктрины </a:t>
            </a:r>
            <a:r>
              <a:rPr lang="ru-RU" sz="1400" dirty="0" smtClean="0"/>
              <a:t>ВВС</a:t>
            </a:r>
            <a:r>
              <a:rPr lang="ru-RU" sz="1400" dirty="0"/>
              <a:t>)</a:t>
            </a:r>
          </a:p>
        </p:txBody>
      </p:sp>
      <p:sp>
        <p:nvSpPr>
          <p:cNvPr id="432" name="Прямоугольник 431"/>
          <p:cNvSpPr/>
          <p:nvPr/>
        </p:nvSpPr>
        <p:spPr>
          <a:xfrm>
            <a:off x="5877055" y="51702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Тактика сухопутных сражений (</a:t>
            </a:r>
            <a:r>
              <a:rPr lang="ru-RU" sz="1400" dirty="0"/>
              <a:t>2х 100% к темпам исследования доктрины сухопутных </a:t>
            </a:r>
            <a:r>
              <a:rPr lang="ru-RU" sz="1400" dirty="0" smtClean="0"/>
              <a:t>войск</a:t>
            </a:r>
            <a:r>
              <a:rPr lang="ru-RU" sz="1400" dirty="0"/>
              <a:t>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9390341" y="51694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Тактика морских сражений (</a:t>
            </a:r>
            <a:r>
              <a:rPr lang="ru-RU" sz="1400" dirty="0"/>
              <a:t>2х 100% к темпам исследования доктрины </a:t>
            </a:r>
            <a:r>
              <a:rPr lang="ru-RU" sz="1400" dirty="0" smtClean="0"/>
              <a:t>ВМФ</a:t>
            </a:r>
            <a:r>
              <a:rPr lang="ru-RU" sz="1400" dirty="0"/>
              <a:t>)</a:t>
            </a:r>
          </a:p>
        </p:txBody>
      </p:sp>
      <p:sp>
        <p:nvSpPr>
          <p:cNvPr id="434" name="Прямоугольник 433"/>
          <p:cNvSpPr/>
          <p:nvPr/>
        </p:nvSpPr>
        <p:spPr>
          <a:xfrm>
            <a:off x="5877057" y="78954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Логистика войны (</a:t>
            </a:r>
            <a:r>
              <a:rPr lang="ru-RU" sz="1400" dirty="0"/>
              <a:t>2х 100% к темпам исследования рот </a:t>
            </a:r>
            <a:r>
              <a:rPr lang="ru-RU" sz="1400" dirty="0" smtClean="0"/>
              <a:t>обеспечения</a:t>
            </a:r>
            <a:r>
              <a:rPr lang="ru-RU" sz="1400" dirty="0"/>
              <a:t>)</a:t>
            </a:r>
          </a:p>
        </p:txBody>
      </p:sp>
      <p:sp>
        <p:nvSpPr>
          <p:cNvPr id="435" name="Прямоугольник 434"/>
          <p:cNvSpPr/>
          <p:nvPr/>
        </p:nvSpPr>
        <p:spPr>
          <a:xfrm>
            <a:off x="2380985" y="78954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аэродромы (</a:t>
            </a:r>
            <a:r>
              <a:rPr lang="ru-RU" sz="1400" dirty="0"/>
              <a:t>+2 к уровню аэродрома в </a:t>
            </a:r>
            <a:r>
              <a:rPr lang="ru-RU" sz="1400" dirty="0" smtClean="0"/>
              <a:t>столице</a:t>
            </a:r>
            <a:r>
              <a:rPr lang="ru-RU" sz="1400" dirty="0"/>
              <a:t>)</a:t>
            </a:r>
          </a:p>
        </p:txBody>
      </p:sp>
      <p:sp>
        <p:nvSpPr>
          <p:cNvPr id="436" name="Прямоугольник 435"/>
          <p:cNvSpPr/>
          <p:nvPr/>
        </p:nvSpPr>
        <p:spPr>
          <a:xfrm>
            <a:off x="9388859" y="78954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Морская логистика (</a:t>
            </a:r>
            <a:r>
              <a:rPr lang="ru-RU" sz="1400" dirty="0"/>
              <a:t>+2 к верфям, +2 к портам в </a:t>
            </a:r>
            <a:r>
              <a:rPr lang="ru-RU" sz="1400" dirty="0" smtClean="0"/>
              <a:t>столице)</a:t>
            </a:r>
            <a:endParaRPr lang="ru-RU" sz="14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7080396" y="180847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Запросить Сьерра-Леоне (</a:t>
            </a:r>
            <a:r>
              <a:rPr lang="ru-RU" sz="1400" dirty="0" err="1" smtClean="0"/>
              <a:t>Неисторично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438" name="Соединительная линия уступом 437"/>
          <p:cNvCxnSpPr>
            <a:stCxn id="244" idx="2"/>
            <a:endCxn id="437" idx="0"/>
          </p:cNvCxnSpPr>
          <p:nvPr/>
        </p:nvCxnSpPr>
        <p:spPr>
          <a:xfrm rot="16200000" flipH="1">
            <a:off x="7078694" y="17025094"/>
            <a:ext cx="1021254" cy="1098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Прямоугольник 440"/>
          <p:cNvSpPr/>
          <p:nvPr/>
        </p:nvSpPr>
        <p:spPr>
          <a:xfrm>
            <a:off x="2386714" y="18091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Американские концессии( +3 фабрики)</a:t>
            </a:r>
            <a:endParaRPr lang="ru-RU" sz="1400" dirty="0"/>
          </a:p>
        </p:txBody>
      </p:sp>
      <p:cxnSp>
        <p:nvCxnSpPr>
          <p:cNvPr id="443" name="Соединительная линия уступом 442"/>
          <p:cNvCxnSpPr>
            <a:stCxn id="243" idx="2"/>
            <a:endCxn id="441" idx="0"/>
          </p:cNvCxnSpPr>
          <p:nvPr/>
        </p:nvCxnSpPr>
        <p:spPr>
          <a:xfrm rot="5400000">
            <a:off x="3440527" y="17067647"/>
            <a:ext cx="1027500" cy="10192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428" idx="2"/>
            <a:endCxn id="431" idx="0"/>
          </p:cNvCxnSpPr>
          <p:nvPr/>
        </p:nvCxnSpPr>
        <p:spPr>
          <a:xfrm>
            <a:off x="3438945" y="3353329"/>
            <a:ext cx="0" cy="1816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431" idx="2"/>
            <a:endCxn id="435" idx="0"/>
          </p:cNvCxnSpPr>
          <p:nvPr/>
        </p:nvCxnSpPr>
        <p:spPr>
          <a:xfrm flipH="1">
            <a:off x="3438944" y="6249474"/>
            <a:ext cx="1" cy="1645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0" idx="2"/>
            <a:endCxn id="433" idx="0"/>
          </p:cNvCxnSpPr>
          <p:nvPr/>
        </p:nvCxnSpPr>
        <p:spPr>
          <a:xfrm>
            <a:off x="10448300" y="3353329"/>
            <a:ext cx="0" cy="1816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429" idx="2"/>
            <a:endCxn id="432" idx="0"/>
          </p:cNvCxnSpPr>
          <p:nvPr/>
        </p:nvCxnSpPr>
        <p:spPr>
          <a:xfrm flipH="1">
            <a:off x="6935014" y="3353329"/>
            <a:ext cx="2" cy="18169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432" idx="2"/>
            <a:endCxn id="434" idx="0"/>
          </p:cNvCxnSpPr>
          <p:nvPr/>
        </p:nvCxnSpPr>
        <p:spPr>
          <a:xfrm>
            <a:off x="6935014" y="6250296"/>
            <a:ext cx="2" cy="16451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427" idx="2"/>
            <a:endCxn id="429" idx="0"/>
          </p:cNvCxnSpPr>
          <p:nvPr/>
        </p:nvCxnSpPr>
        <p:spPr>
          <a:xfrm>
            <a:off x="6935015" y="1266410"/>
            <a:ext cx="1" cy="100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433" idx="2"/>
            <a:endCxn id="436" idx="0"/>
          </p:cNvCxnSpPr>
          <p:nvPr/>
        </p:nvCxnSpPr>
        <p:spPr>
          <a:xfrm flipH="1">
            <a:off x="10446818" y="6249474"/>
            <a:ext cx="1482" cy="1645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145"/>
          <p:cNvCxnSpPr>
            <a:stCxn id="427" idx="2"/>
            <a:endCxn id="428" idx="0"/>
          </p:cNvCxnSpPr>
          <p:nvPr/>
        </p:nvCxnSpPr>
        <p:spPr>
          <a:xfrm rot="5400000">
            <a:off x="4683521" y="21834"/>
            <a:ext cx="1006919" cy="3496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stCxn id="427" idx="2"/>
            <a:endCxn id="430" idx="0"/>
          </p:cNvCxnSpPr>
          <p:nvPr/>
        </p:nvCxnSpPr>
        <p:spPr>
          <a:xfrm rot="16200000" flipH="1">
            <a:off x="8188198" y="13226"/>
            <a:ext cx="1006919" cy="35132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0742934" y="221466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Обуздать железных птиц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«Неуправляемые животные»)</a:t>
            </a:r>
            <a:endParaRPr lang="ru-RU" sz="1400" dirty="0"/>
          </a:p>
        </p:txBody>
      </p:sp>
      <p:sp>
        <p:nvSpPr>
          <p:cNvPr id="177" name="Прямоугольник 176"/>
          <p:cNvSpPr/>
          <p:nvPr/>
        </p:nvSpPr>
        <p:spPr>
          <a:xfrm>
            <a:off x="20742934" y="243012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над ржавыми черепахами (-НД «Неуправляемые животные»)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27464203" y="221427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Секреты громовых палок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«Магия Белых»)</a:t>
            </a:r>
            <a:endParaRPr lang="ru-RU" sz="1400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27464203" y="243012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Наездники на стальных носорогах (-НД «Магия Белых»)</a:t>
            </a:r>
            <a:endParaRPr lang="ru-RU" sz="1400" dirty="0"/>
          </a:p>
        </p:txBody>
      </p:sp>
      <p:cxnSp>
        <p:nvCxnSpPr>
          <p:cNvPr id="183" name="Прямая со стрелкой 182"/>
          <p:cNvCxnSpPr>
            <a:stCxn id="176" idx="2"/>
            <a:endCxn id="177" idx="0"/>
          </p:cNvCxnSpPr>
          <p:nvPr/>
        </p:nvCxnSpPr>
        <p:spPr>
          <a:xfrm>
            <a:off x="21800893" y="23226641"/>
            <a:ext cx="0" cy="10746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>
            <a:stCxn id="178" idx="2"/>
            <a:endCxn id="179" idx="0"/>
          </p:cNvCxnSpPr>
          <p:nvPr/>
        </p:nvCxnSpPr>
        <p:spPr>
          <a:xfrm>
            <a:off x="28522162" y="23222740"/>
            <a:ext cx="0" cy="1078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/>
          <p:cNvSpPr/>
          <p:nvPr/>
        </p:nvSpPr>
        <p:spPr>
          <a:xfrm>
            <a:off x="7074563" y="199822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эсминцы (</a:t>
            </a:r>
            <a:r>
              <a:rPr lang="ru-RU" sz="1400" dirty="0"/>
              <a:t>2х 100% к темпам исследований </a:t>
            </a:r>
            <a:r>
              <a:rPr lang="ru-RU" sz="1400" dirty="0" smtClean="0"/>
              <a:t>эсминцев</a:t>
            </a:r>
            <a:r>
              <a:rPr lang="ru-RU" sz="1400" dirty="0"/>
              <a:t>)</a:t>
            </a:r>
          </a:p>
        </p:txBody>
      </p:sp>
      <p:cxnSp>
        <p:nvCxnSpPr>
          <p:cNvPr id="196" name="Прямая со стрелкой 195"/>
          <p:cNvCxnSpPr>
            <a:stCxn id="437" idx="2"/>
            <a:endCxn id="195" idx="0"/>
          </p:cNvCxnSpPr>
          <p:nvPr/>
        </p:nvCxnSpPr>
        <p:spPr>
          <a:xfrm flipH="1">
            <a:off x="8132522" y="19164755"/>
            <a:ext cx="5833" cy="817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2386714" y="199822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Заводы Американских инвесторов (+2 военных завода)</a:t>
            </a:r>
            <a:endParaRPr lang="ru-RU" sz="1400" dirty="0"/>
          </a:p>
        </p:txBody>
      </p:sp>
      <p:cxnSp>
        <p:nvCxnSpPr>
          <p:cNvPr id="202" name="Прямая со стрелкой 201"/>
          <p:cNvCxnSpPr>
            <a:stCxn id="441" idx="2"/>
            <a:endCxn id="198" idx="0"/>
          </p:cNvCxnSpPr>
          <p:nvPr/>
        </p:nvCxnSpPr>
        <p:spPr>
          <a:xfrm>
            <a:off x="3444673" y="19171001"/>
            <a:ext cx="0" cy="8112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Прямоугольник 203"/>
          <p:cNvSpPr/>
          <p:nvPr/>
        </p:nvSpPr>
        <p:spPr>
          <a:xfrm>
            <a:off x="9608260" y="221466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Генштаб по Германскому образцу (+НД «Генштаб Либерии»)</a:t>
            </a:r>
            <a:endParaRPr lang="ru-RU" sz="14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4198682" y="221466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Японские инструкторы во флоте (2х 100% к темпам исследования доктрин ВМФ)</a:t>
            </a:r>
          </a:p>
        </p:txBody>
      </p:sp>
      <p:cxnSp>
        <p:nvCxnSpPr>
          <p:cNvPr id="206" name="Прямая со стрелкой 205"/>
          <p:cNvCxnSpPr>
            <a:stCxn id="304" idx="2"/>
            <a:endCxn id="204" idx="0"/>
          </p:cNvCxnSpPr>
          <p:nvPr/>
        </p:nvCxnSpPr>
        <p:spPr>
          <a:xfrm>
            <a:off x="10666219" y="21062281"/>
            <a:ext cx="0" cy="1084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/>
          <p:cNvCxnSpPr>
            <a:stCxn id="306" idx="2"/>
            <a:endCxn id="205" idx="0"/>
          </p:cNvCxnSpPr>
          <p:nvPr/>
        </p:nvCxnSpPr>
        <p:spPr>
          <a:xfrm>
            <a:off x="15256641" y="21062281"/>
            <a:ext cx="0" cy="1084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Прямоугольник 209"/>
          <p:cNvSpPr/>
          <p:nvPr/>
        </p:nvSpPr>
        <p:spPr>
          <a:xfrm>
            <a:off x="9422382" y="34043696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Работа Масонского храма (+НД «Масонский храм»)</a:t>
            </a:r>
            <a:endParaRPr lang="ru-RU" sz="1400" dirty="0"/>
          </a:p>
        </p:txBody>
      </p:sp>
      <p:sp>
        <p:nvSpPr>
          <p:cNvPr id="211" name="Прямоугольник 210"/>
          <p:cNvSpPr/>
          <p:nvPr/>
        </p:nvSpPr>
        <p:spPr>
          <a:xfrm>
            <a:off x="11707076" y="34058819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Братство (+НД «Братство»)</a:t>
            </a:r>
            <a:endParaRPr lang="ru-RU" sz="1400" dirty="0"/>
          </a:p>
        </p:txBody>
      </p:sp>
      <p:sp>
        <p:nvSpPr>
          <p:cNvPr id="212" name="Прямоугольник 211"/>
          <p:cNvSpPr/>
          <p:nvPr/>
        </p:nvSpPr>
        <p:spPr>
          <a:xfrm>
            <a:off x="10567990" y="31911191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Огранённый камень (+</a:t>
            </a:r>
            <a:r>
              <a:rPr lang="ru-RU" sz="1400" dirty="0" err="1" smtClean="0"/>
              <a:t>трейт</a:t>
            </a:r>
            <a:r>
              <a:rPr lang="ru-RU" sz="1400" dirty="0" smtClean="0"/>
              <a:t> правителя)</a:t>
            </a:r>
            <a:endParaRPr lang="ru-RU" sz="1400" dirty="0"/>
          </a:p>
        </p:txBody>
      </p:sp>
      <p:cxnSp>
        <p:nvCxnSpPr>
          <p:cNvPr id="215" name="Соединительная линия уступом 214"/>
          <p:cNvCxnSpPr>
            <a:stCxn id="186" idx="2"/>
            <a:endCxn id="210" idx="0"/>
          </p:cNvCxnSpPr>
          <p:nvPr/>
        </p:nvCxnSpPr>
        <p:spPr>
          <a:xfrm rot="5400000">
            <a:off x="9560849" y="31915458"/>
            <a:ext cx="3047730" cy="1208746"/>
          </a:xfrm>
          <a:prstGeom prst="bentConnector3">
            <a:avLst>
              <a:gd name="adj1" fmla="val 96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186" idx="2"/>
            <a:endCxn id="211" idx="0"/>
          </p:cNvCxnSpPr>
          <p:nvPr/>
        </p:nvCxnSpPr>
        <p:spPr>
          <a:xfrm rot="16200000" flipH="1">
            <a:off x="10695635" y="31989418"/>
            <a:ext cx="3062853" cy="1075948"/>
          </a:xfrm>
          <a:prstGeom prst="bentConnector3">
            <a:avLst>
              <a:gd name="adj1" fmla="val 985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199" idx="2"/>
            <a:endCxn id="224" idx="0"/>
          </p:cNvCxnSpPr>
          <p:nvPr/>
        </p:nvCxnSpPr>
        <p:spPr>
          <a:xfrm rot="16200000" flipH="1">
            <a:off x="7223174" y="13647066"/>
            <a:ext cx="920524" cy="3752343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109" idx="2"/>
            <a:endCxn id="224" idx="0"/>
          </p:cNvCxnSpPr>
          <p:nvPr/>
        </p:nvCxnSpPr>
        <p:spPr>
          <a:xfrm rot="5400000">
            <a:off x="10749954" y="13874233"/>
            <a:ext cx="918922" cy="3299613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28414623" y="78954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Расчистка непригодных территорий (+3 к слотам строительства)</a:t>
            </a:r>
          </a:p>
        </p:txBody>
      </p:sp>
      <p:cxnSp>
        <p:nvCxnSpPr>
          <p:cNvPr id="160" name="Прямая со стрелкой 159"/>
          <p:cNvCxnSpPr>
            <a:stCxn id="193" idx="2"/>
            <a:endCxn id="159" idx="0"/>
          </p:cNvCxnSpPr>
          <p:nvPr/>
        </p:nvCxnSpPr>
        <p:spPr>
          <a:xfrm>
            <a:off x="29472582" y="6249475"/>
            <a:ext cx="0" cy="1645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34266433" y="78954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центральной дороги (+2 к инфраструктуре)</a:t>
            </a:r>
          </a:p>
        </p:txBody>
      </p:sp>
      <p:cxnSp>
        <p:nvCxnSpPr>
          <p:cNvPr id="162" name="Прямая со стрелкой 161"/>
          <p:cNvCxnSpPr>
            <a:stCxn id="191" idx="2"/>
            <a:endCxn id="161" idx="0"/>
          </p:cNvCxnSpPr>
          <p:nvPr/>
        </p:nvCxnSpPr>
        <p:spPr>
          <a:xfrm>
            <a:off x="35322197" y="6249475"/>
            <a:ext cx="2195" cy="1645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7080396" y="242942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Собственная коалиция (право на создание альянсов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170" name="Соединительная линия уступом 169"/>
          <p:cNvCxnSpPr>
            <a:stCxn id="254" idx="2"/>
            <a:endCxn id="261" idx="0"/>
          </p:cNvCxnSpPr>
          <p:nvPr/>
        </p:nvCxnSpPr>
        <p:spPr>
          <a:xfrm rot="16200000" flipH="1">
            <a:off x="5241927" y="23760446"/>
            <a:ext cx="106761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/>
          <p:cNvCxnSpPr>
            <a:stCxn id="261" idx="3"/>
            <a:endCxn id="164" idx="1"/>
          </p:cNvCxnSpPr>
          <p:nvPr/>
        </p:nvCxnSpPr>
        <p:spPr>
          <a:xfrm>
            <a:off x="6833693" y="24834253"/>
            <a:ext cx="2467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2386714" y="242942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Союзники (событие к ВБ на вступление)</a:t>
            </a:r>
          </a:p>
        </p:txBody>
      </p:sp>
      <p:cxnSp>
        <p:nvCxnSpPr>
          <p:cNvPr id="214" name="Прямая со стрелкой 213"/>
          <p:cNvCxnSpPr>
            <a:stCxn id="257" idx="2"/>
            <a:endCxn id="213" idx="0"/>
          </p:cNvCxnSpPr>
          <p:nvPr/>
        </p:nvCxnSpPr>
        <p:spPr>
          <a:xfrm>
            <a:off x="3444673" y="23226641"/>
            <a:ext cx="0" cy="10676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>
            <a:stCxn id="258" idx="2"/>
            <a:endCxn id="164" idx="0"/>
          </p:cNvCxnSpPr>
          <p:nvPr/>
        </p:nvCxnSpPr>
        <p:spPr>
          <a:xfrm>
            <a:off x="8138354" y="23222740"/>
            <a:ext cx="1" cy="1071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/>
          <p:cNvCxnSpPr>
            <a:stCxn id="213" idx="3"/>
            <a:endCxn id="261" idx="1"/>
          </p:cNvCxnSpPr>
          <p:nvPr/>
        </p:nvCxnSpPr>
        <p:spPr>
          <a:xfrm>
            <a:off x="4502632" y="24834253"/>
            <a:ext cx="2151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298" idx="2"/>
            <a:endCxn id="176" idx="0"/>
          </p:cNvCxnSpPr>
          <p:nvPr/>
        </p:nvCxnSpPr>
        <p:spPr>
          <a:xfrm rot="5400000">
            <a:off x="21958998" y="18957236"/>
            <a:ext cx="3031300" cy="3347510"/>
          </a:xfrm>
          <a:prstGeom prst="bentConnector3">
            <a:avLst>
              <a:gd name="adj1" fmla="val 822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98" idx="2"/>
            <a:endCxn id="178" idx="0"/>
          </p:cNvCxnSpPr>
          <p:nvPr/>
        </p:nvCxnSpPr>
        <p:spPr>
          <a:xfrm rot="16200000" flipH="1">
            <a:off x="25321583" y="18942160"/>
            <a:ext cx="3027399" cy="3373759"/>
          </a:xfrm>
          <a:prstGeom prst="bentConnector3">
            <a:avLst>
              <a:gd name="adj1" fmla="val 8228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/>
          <p:cNvSpPr/>
          <p:nvPr/>
        </p:nvSpPr>
        <p:spPr>
          <a:xfrm>
            <a:off x="10631128" y="29915966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Гильдия Каменщиков (+НД  «Гильдия Каменщиков»)</a:t>
            </a:r>
            <a:endParaRPr lang="ru-RU" sz="1400" dirty="0"/>
          </a:p>
        </p:txBody>
      </p:sp>
      <p:sp>
        <p:nvSpPr>
          <p:cNvPr id="224" name="Прямоугольник 223"/>
          <p:cNvSpPr/>
          <p:nvPr/>
        </p:nvSpPr>
        <p:spPr>
          <a:xfrm>
            <a:off x="8501649" y="159835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Отстрел леопардов (+100 П.В., +5% </a:t>
            </a:r>
            <a:r>
              <a:rPr lang="ru-RU" sz="1400" dirty="0" err="1" smtClean="0"/>
              <a:t>стабы</a:t>
            </a:r>
            <a:r>
              <a:rPr lang="ru-RU" sz="1400" dirty="0" smtClean="0"/>
              <a:t>, -200 населения, «Нападения Каннибалов» стоп)</a:t>
            </a:r>
          </a:p>
        </p:txBody>
      </p:sp>
      <p:cxnSp>
        <p:nvCxnSpPr>
          <p:cNvPr id="227" name="Соединительная линия уступом 226"/>
          <p:cNvCxnSpPr>
            <a:stCxn id="210" idx="3"/>
            <a:endCxn id="212" idx="2"/>
          </p:cNvCxnSpPr>
          <p:nvPr/>
        </p:nvCxnSpPr>
        <p:spPr>
          <a:xfrm flipV="1">
            <a:off x="11538300" y="32991191"/>
            <a:ext cx="87649" cy="159250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11" idx="1"/>
            <a:endCxn id="212" idx="2"/>
          </p:cNvCxnSpPr>
          <p:nvPr/>
        </p:nvCxnSpPr>
        <p:spPr>
          <a:xfrm rot="10800000">
            <a:off x="11625950" y="32991191"/>
            <a:ext cx="81127" cy="160762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Овал 171"/>
          <p:cNvSpPr/>
          <p:nvPr/>
        </p:nvSpPr>
        <p:spPr>
          <a:xfrm>
            <a:off x="20160680" y="12668341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73" name="Прямоугольник 172"/>
          <p:cNvSpPr/>
          <p:nvPr/>
        </p:nvSpPr>
        <p:spPr>
          <a:xfrm rot="5400000">
            <a:off x="19822169" y="11872506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74" name="Овал 173"/>
          <p:cNvSpPr/>
          <p:nvPr/>
        </p:nvSpPr>
        <p:spPr>
          <a:xfrm>
            <a:off x="6579618" y="19237885"/>
            <a:ext cx="3105807" cy="55179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75" name="Овал 174"/>
          <p:cNvSpPr/>
          <p:nvPr/>
        </p:nvSpPr>
        <p:spPr>
          <a:xfrm>
            <a:off x="10167366" y="29130782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182" name="Прямая со стрелкой 181"/>
          <p:cNvCxnSpPr>
            <a:stCxn id="175" idx="4"/>
            <a:endCxn id="186" idx="0"/>
          </p:cNvCxnSpPr>
          <p:nvPr/>
        </p:nvCxnSpPr>
        <p:spPr>
          <a:xfrm flipH="1">
            <a:off x="11689087" y="29682575"/>
            <a:ext cx="31183" cy="2333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Овал 208"/>
          <p:cNvSpPr/>
          <p:nvPr/>
        </p:nvSpPr>
        <p:spPr>
          <a:xfrm>
            <a:off x="1891769" y="25628233"/>
            <a:ext cx="3105807" cy="55179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9898609" y="243047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Собственная коалиция (право на создание альянсов)</a:t>
            </a:r>
          </a:p>
        </p:txBody>
      </p:sp>
      <p:cxnSp>
        <p:nvCxnSpPr>
          <p:cNvPr id="231" name="Соединительная линия уступом 230"/>
          <p:cNvCxnSpPr>
            <a:stCxn id="311" idx="2"/>
            <a:endCxn id="229" idx="0"/>
          </p:cNvCxnSpPr>
          <p:nvPr/>
        </p:nvCxnSpPr>
        <p:spPr>
          <a:xfrm rot="5400000">
            <a:off x="11362175" y="22817134"/>
            <a:ext cx="1082024" cy="1893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Соединительная линия уступом 233"/>
          <p:cNvCxnSpPr>
            <a:stCxn id="311" idx="2"/>
            <a:endCxn id="308" idx="0"/>
          </p:cNvCxnSpPr>
          <p:nvPr/>
        </p:nvCxnSpPr>
        <p:spPr>
          <a:xfrm rot="16200000" flipH="1">
            <a:off x="13406255" y="22666289"/>
            <a:ext cx="1078522" cy="21914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единительная линия 236"/>
          <p:cNvCxnSpPr>
            <a:stCxn id="229" idx="3"/>
            <a:endCxn id="308" idx="1"/>
          </p:cNvCxnSpPr>
          <p:nvPr/>
        </p:nvCxnSpPr>
        <p:spPr>
          <a:xfrm flipV="1">
            <a:off x="12014527" y="24841262"/>
            <a:ext cx="1968742" cy="3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241"/>
          <p:cNvCxnSpPr>
            <a:stCxn id="308" idx="2"/>
            <a:endCxn id="309" idx="0"/>
          </p:cNvCxnSpPr>
          <p:nvPr/>
        </p:nvCxnSpPr>
        <p:spPr>
          <a:xfrm rot="5400000">
            <a:off x="13434870" y="24859262"/>
            <a:ext cx="1084359" cy="212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Соединительная линия уступом 246"/>
          <p:cNvCxnSpPr>
            <a:stCxn id="229" idx="2"/>
            <a:endCxn id="309" idx="0"/>
          </p:cNvCxnSpPr>
          <p:nvPr/>
        </p:nvCxnSpPr>
        <p:spPr>
          <a:xfrm rot="16200000" flipH="1">
            <a:off x="11394291" y="24947041"/>
            <a:ext cx="1080857" cy="1956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Овал 251"/>
          <p:cNvSpPr/>
          <p:nvPr/>
        </p:nvSpPr>
        <p:spPr>
          <a:xfrm>
            <a:off x="13437804" y="25242246"/>
            <a:ext cx="3105807" cy="55179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11126513" y="31403406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55" name="Прямоугольник 254"/>
          <p:cNvSpPr/>
          <p:nvPr/>
        </p:nvSpPr>
        <p:spPr>
          <a:xfrm>
            <a:off x="16048667" y="23747584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56" name="Прямоугольник 255"/>
          <p:cNvSpPr/>
          <p:nvPr/>
        </p:nvSpPr>
        <p:spPr>
          <a:xfrm>
            <a:off x="19925813" y="23747583"/>
            <a:ext cx="729796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59" name="Прямоугольник 258"/>
          <p:cNvSpPr/>
          <p:nvPr/>
        </p:nvSpPr>
        <p:spPr>
          <a:xfrm rot="5400000">
            <a:off x="23298630" y="22443164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62" name="Овал 261"/>
          <p:cNvSpPr/>
          <p:nvPr/>
        </p:nvSpPr>
        <p:spPr>
          <a:xfrm>
            <a:off x="16967138" y="23488741"/>
            <a:ext cx="3105807" cy="55179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65" name="Овал 264"/>
          <p:cNvSpPr/>
          <p:nvPr/>
        </p:nvSpPr>
        <p:spPr>
          <a:xfrm>
            <a:off x="21948865" y="15134987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68" name="Овал 267"/>
          <p:cNvSpPr/>
          <p:nvPr/>
        </p:nvSpPr>
        <p:spPr>
          <a:xfrm>
            <a:off x="23575526" y="19140387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71" name="Овал 270"/>
          <p:cNvSpPr/>
          <p:nvPr/>
        </p:nvSpPr>
        <p:spPr>
          <a:xfrm>
            <a:off x="23604295" y="23348821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5227807" y="13983777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Консульский переворот (-НД Рабовладельческий строй)</a:t>
            </a:r>
            <a:endParaRPr lang="ru-RU" sz="1400" dirty="0"/>
          </a:p>
        </p:txBody>
      </p:sp>
      <p:sp>
        <p:nvSpPr>
          <p:cNvPr id="238" name="Овал 237"/>
          <p:cNvSpPr/>
          <p:nvPr/>
        </p:nvSpPr>
        <p:spPr>
          <a:xfrm>
            <a:off x="11306318" y="15184276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29702447" y="24304766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Германские инвестиции (+2 фабрики, +1 военный завод)</a:t>
            </a:r>
            <a:endParaRPr lang="ru-RU" sz="1400" dirty="0"/>
          </a:p>
        </p:txBody>
      </p:sp>
      <p:sp>
        <p:nvSpPr>
          <p:cNvPr id="246" name="Прямоугольник 245"/>
          <p:cNvSpPr/>
          <p:nvPr/>
        </p:nvSpPr>
        <p:spPr>
          <a:xfrm>
            <a:off x="39722931" y="18035342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университета Либерии (+1 ячейка исследований)</a:t>
            </a:r>
            <a:endParaRPr lang="ru-RU" sz="1400" dirty="0"/>
          </a:p>
        </p:txBody>
      </p:sp>
      <p:cxnSp>
        <p:nvCxnSpPr>
          <p:cNvPr id="249" name="Прямая со стрелкой 248"/>
          <p:cNvCxnSpPr>
            <a:stCxn id="303" idx="2"/>
            <a:endCxn id="248" idx="0"/>
          </p:cNvCxnSpPr>
          <p:nvPr/>
        </p:nvCxnSpPr>
        <p:spPr>
          <a:xfrm>
            <a:off x="12849805" y="17063501"/>
            <a:ext cx="0" cy="1026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01" idx="2"/>
            <a:endCxn id="109" idx="0"/>
          </p:cNvCxnSpPr>
          <p:nvPr/>
        </p:nvCxnSpPr>
        <p:spPr>
          <a:xfrm rot="5400000">
            <a:off x="16612278" y="8899038"/>
            <a:ext cx="1332484" cy="88385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/>
          <p:cNvCxnSpPr>
            <a:stCxn id="635" idx="3"/>
            <a:endCxn id="228" idx="1"/>
          </p:cNvCxnSpPr>
          <p:nvPr/>
        </p:nvCxnSpPr>
        <p:spPr>
          <a:xfrm>
            <a:off x="28082272" y="14522977"/>
            <a:ext cx="7145535" cy="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282"/>
          <p:cNvCxnSpPr>
            <a:stCxn id="201" idx="2"/>
            <a:endCxn id="228" idx="0"/>
          </p:cNvCxnSpPr>
          <p:nvPr/>
        </p:nvCxnSpPr>
        <p:spPr>
          <a:xfrm rot="16200000" flipH="1">
            <a:off x="28325951" y="6023961"/>
            <a:ext cx="1331683" cy="145879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Овал 286"/>
          <p:cNvSpPr/>
          <p:nvPr/>
        </p:nvSpPr>
        <p:spPr>
          <a:xfrm>
            <a:off x="34732861" y="13164298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35227806" y="15983500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права дома </a:t>
            </a:r>
            <a:r>
              <a:rPr lang="ru-RU" sz="1400" dirty="0" err="1" smtClean="0"/>
              <a:t>Массакои</a:t>
            </a:r>
            <a:r>
              <a:rPr lang="ru-RU" sz="1400" dirty="0" smtClean="0"/>
              <a:t> (+НД «Династия </a:t>
            </a:r>
            <a:r>
              <a:rPr lang="ru-RU" sz="1400" dirty="0" err="1" smtClean="0"/>
              <a:t>Массакои</a:t>
            </a:r>
            <a:r>
              <a:rPr lang="ru-RU" sz="1400" dirty="0" smtClean="0"/>
              <a:t>»)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39722931" y="15983501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Мир с племенами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дух «Племенные войны» +% призыва)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39722932" y="19976697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алфавит </a:t>
            </a:r>
            <a:r>
              <a:rPr lang="ru-RU" sz="1400" dirty="0" err="1" smtClean="0"/>
              <a:t>Вай</a:t>
            </a:r>
            <a:r>
              <a:rPr lang="ru-RU" sz="1400" dirty="0" smtClean="0"/>
              <a:t>(+НД «Алфавит </a:t>
            </a:r>
            <a:r>
              <a:rPr lang="ru-RU" sz="1400" dirty="0" err="1" smtClean="0"/>
              <a:t>Вай</a:t>
            </a:r>
            <a:r>
              <a:rPr lang="ru-RU" sz="1400" dirty="0" smtClean="0"/>
              <a:t>»)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0841839" y="15983500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Запросить беспроцентный кредит у Германии (-НД «Доги перед </a:t>
            </a:r>
            <a:r>
              <a:rPr lang="en-US" sz="1400" dirty="0" smtClean="0"/>
              <a:t>Firestone</a:t>
            </a:r>
            <a:r>
              <a:rPr lang="ru-RU" sz="1400" dirty="0" smtClean="0"/>
              <a:t>», + отношения Л к Г)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34171484" y="24304765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Потребовать Сьерра-Леоне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30841840" y="19976697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германской поддержкой (гарантия германии)</a:t>
            </a:r>
          </a:p>
        </p:txBody>
      </p:sp>
      <p:cxnSp>
        <p:nvCxnSpPr>
          <p:cNvPr id="307" name="Соединительная линия уступом 306"/>
          <p:cNvCxnSpPr>
            <a:stCxn id="291" idx="2"/>
            <a:endCxn id="296" idx="0"/>
          </p:cNvCxnSpPr>
          <p:nvPr/>
        </p:nvCxnSpPr>
        <p:spPr>
          <a:xfrm rot="5400000">
            <a:off x="36381133" y="19905007"/>
            <a:ext cx="3248068" cy="5551448"/>
          </a:xfrm>
          <a:prstGeom prst="bentConnector3">
            <a:avLst>
              <a:gd name="adj1" fmla="val 165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290" idx="2"/>
            <a:endCxn id="410" idx="0"/>
          </p:cNvCxnSpPr>
          <p:nvPr/>
        </p:nvCxnSpPr>
        <p:spPr>
          <a:xfrm rot="5400000">
            <a:off x="38058579" y="15290690"/>
            <a:ext cx="949500" cy="4495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228" idx="2"/>
            <a:endCxn id="289" idx="0"/>
          </p:cNvCxnSpPr>
          <p:nvPr/>
        </p:nvCxnSpPr>
        <p:spPr>
          <a:xfrm flipH="1">
            <a:off x="36285765" y="15063777"/>
            <a:ext cx="1" cy="919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333"/>
          <p:cNvCxnSpPr>
            <a:stCxn id="228" idx="2"/>
            <a:endCxn id="290" idx="0"/>
          </p:cNvCxnSpPr>
          <p:nvPr/>
        </p:nvCxnSpPr>
        <p:spPr>
          <a:xfrm rot="16200000" flipH="1">
            <a:off x="38073466" y="13276077"/>
            <a:ext cx="919724" cy="44951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335"/>
          <p:cNvCxnSpPr>
            <a:stCxn id="228" idx="2"/>
            <a:endCxn id="293" idx="0"/>
          </p:cNvCxnSpPr>
          <p:nvPr/>
        </p:nvCxnSpPr>
        <p:spPr>
          <a:xfrm rot="5400000">
            <a:off x="33632921" y="13330654"/>
            <a:ext cx="919723" cy="43859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/>
          <p:cNvSpPr/>
          <p:nvPr/>
        </p:nvSpPr>
        <p:spPr>
          <a:xfrm>
            <a:off x="31967352" y="24309132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</a:t>
            </a:r>
            <a:r>
              <a:rPr lang="ru-RU" sz="1400" dirty="0" smtClean="0"/>
              <a:t>абочая сила для Германии (+НД «Рабочие за рубежом»)</a:t>
            </a:r>
            <a:endParaRPr lang="ru-RU" sz="1400" dirty="0"/>
          </a:p>
        </p:txBody>
      </p:sp>
      <p:sp>
        <p:nvSpPr>
          <p:cNvPr id="338" name="Прямоугольник 337"/>
          <p:cNvSpPr/>
          <p:nvPr/>
        </p:nvSpPr>
        <p:spPr>
          <a:xfrm>
            <a:off x="30832200" y="22145388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Германией</a:t>
            </a:r>
          </a:p>
        </p:txBody>
      </p:sp>
      <p:sp>
        <p:nvSpPr>
          <p:cNvPr id="341" name="Прямоугольник 340"/>
          <p:cNvSpPr/>
          <p:nvPr/>
        </p:nvSpPr>
        <p:spPr>
          <a:xfrm>
            <a:off x="39722932" y="22146641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Лига Африканских стран (несовместима с привлечением иностранного капитала)</a:t>
            </a:r>
          </a:p>
        </p:txBody>
      </p:sp>
      <p:cxnSp>
        <p:nvCxnSpPr>
          <p:cNvPr id="352" name="Прямая соединительная линия 351"/>
          <p:cNvCxnSpPr>
            <a:stCxn id="341" idx="1"/>
            <a:endCxn id="338" idx="3"/>
          </p:cNvCxnSpPr>
          <p:nvPr/>
        </p:nvCxnSpPr>
        <p:spPr>
          <a:xfrm flipH="1" flipV="1">
            <a:off x="32948118" y="22685388"/>
            <a:ext cx="6774814" cy="12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Прямоугольник 388"/>
          <p:cNvSpPr/>
          <p:nvPr/>
        </p:nvSpPr>
        <p:spPr>
          <a:xfrm>
            <a:off x="38537640" y="24290082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Конго </a:t>
            </a:r>
          </a:p>
        </p:txBody>
      </p:sp>
      <p:sp>
        <p:nvSpPr>
          <p:cNvPr id="390" name="Прямоугольник 389"/>
          <p:cNvSpPr/>
          <p:nvPr/>
        </p:nvSpPr>
        <p:spPr>
          <a:xfrm>
            <a:off x="41001169" y="24293984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Эфиопию</a:t>
            </a:r>
          </a:p>
        </p:txBody>
      </p:sp>
      <p:sp>
        <p:nvSpPr>
          <p:cNvPr id="392" name="Прямоугольник 391"/>
          <p:cNvSpPr/>
          <p:nvPr/>
        </p:nvSpPr>
        <p:spPr>
          <a:xfrm>
            <a:off x="38537640" y="26441595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Южную Африку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41001169" y="26452108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Южную Родезию</a:t>
            </a:r>
          </a:p>
        </p:txBody>
      </p:sp>
      <p:cxnSp>
        <p:nvCxnSpPr>
          <p:cNvPr id="395" name="Соединительная линия уступом 394"/>
          <p:cNvCxnSpPr>
            <a:stCxn id="341" idx="2"/>
            <a:endCxn id="390" idx="0"/>
          </p:cNvCxnSpPr>
          <p:nvPr/>
        </p:nvCxnSpPr>
        <p:spPr>
          <a:xfrm rot="16200000" flipH="1">
            <a:off x="40886338" y="23121193"/>
            <a:ext cx="1067343" cy="1278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41" idx="2"/>
            <a:endCxn id="389" idx="0"/>
          </p:cNvCxnSpPr>
          <p:nvPr/>
        </p:nvCxnSpPr>
        <p:spPr>
          <a:xfrm rot="5400000">
            <a:off x="39656525" y="23165715"/>
            <a:ext cx="1063441" cy="11852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>
            <a:stCxn id="389" idx="2"/>
            <a:endCxn id="392" idx="0"/>
          </p:cNvCxnSpPr>
          <p:nvPr/>
        </p:nvCxnSpPr>
        <p:spPr>
          <a:xfrm>
            <a:off x="39595599" y="25370082"/>
            <a:ext cx="0" cy="1071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Прямая со стрелкой 398"/>
          <p:cNvCxnSpPr>
            <a:stCxn id="390" idx="2"/>
            <a:endCxn id="393" idx="0"/>
          </p:cNvCxnSpPr>
          <p:nvPr/>
        </p:nvCxnSpPr>
        <p:spPr>
          <a:xfrm>
            <a:off x="42059128" y="25373984"/>
            <a:ext cx="0" cy="10781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/>
          <p:cNvSpPr/>
          <p:nvPr/>
        </p:nvSpPr>
        <p:spPr>
          <a:xfrm>
            <a:off x="39783154" y="28691795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наука (Будет создана Африканская научная группа)</a:t>
            </a:r>
          </a:p>
        </p:txBody>
      </p:sp>
      <p:cxnSp>
        <p:nvCxnSpPr>
          <p:cNvPr id="406" name="Соединительная линия уступом 405"/>
          <p:cNvCxnSpPr>
            <a:stCxn id="393" idx="2"/>
            <a:endCxn id="403" idx="0"/>
          </p:cNvCxnSpPr>
          <p:nvPr/>
        </p:nvCxnSpPr>
        <p:spPr>
          <a:xfrm rot="5400000">
            <a:off x="40870278" y="27502944"/>
            <a:ext cx="1159687" cy="12180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92" idx="2"/>
            <a:endCxn id="403" idx="0"/>
          </p:cNvCxnSpPr>
          <p:nvPr/>
        </p:nvCxnSpPr>
        <p:spPr>
          <a:xfrm rot="16200000" flipH="1">
            <a:off x="39633256" y="27483938"/>
            <a:ext cx="1170200" cy="1245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3625084" y="13987264"/>
            <a:ext cx="1583674" cy="473003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26-29</a:t>
            </a:r>
            <a:endParaRPr lang="ru-RU" sz="3200" dirty="0"/>
          </a:p>
        </p:txBody>
      </p:sp>
      <p:sp>
        <p:nvSpPr>
          <p:cNvPr id="235" name="Прямоугольник 234"/>
          <p:cNvSpPr/>
          <p:nvPr/>
        </p:nvSpPr>
        <p:spPr>
          <a:xfrm>
            <a:off x="14234" y="19976697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Школа кандидатов в офицеры</a:t>
            </a:r>
            <a:endParaRPr lang="ru-RU" sz="1400" dirty="0"/>
          </a:p>
        </p:txBody>
      </p:sp>
      <p:cxnSp>
        <p:nvCxnSpPr>
          <p:cNvPr id="236" name="Соединительная линия уступом 235"/>
          <p:cNvCxnSpPr>
            <a:stCxn id="441" idx="2"/>
            <a:endCxn id="235" idx="0"/>
          </p:cNvCxnSpPr>
          <p:nvPr/>
        </p:nvCxnSpPr>
        <p:spPr>
          <a:xfrm rot="5400000">
            <a:off x="1855585" y="18387609"/>
            <a:ext cx="805696" cy="2372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/>
          <p:cNvSpPr/>
          <p:nvPr/>
        </p:nvSpPr>
        <p:spPr>
          <a:xfrm>
            <a:off x="14234" y="22129622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Свободный порт Монровии</a:t>
            </a:r>
            <a:endParaRPr lang="ru-RU" sz="1400" dirty="0"/>
          </a:p>
        </p:txBody>
      </p:sp>
      <p:cxnSp>
        <p:nvCxnSpPr>
          <p:cNvPr id="251" name="Соединительная линия уступом 250"/>
          <p:cNvCxnSpPr>
            <a:stCxn id="260" idx="2"/>
            <a:endCxn id="239" idx="0"/>
          </p:cNvCxnSpPr>
          <p:nvPr/>
        </p:nvCxnSpPr>
        <p:spPr>
          <a:xfrm rot="5400000">
            <a:off x="2890293" y="19244182"/>
            <a:ext cx="1067340" cy="47035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 стрелкой 273"/>
          <p:cNvCxnSpPr>
            <a:stCxn id="235" idx="2"/>
            <a:endCxn id="239" idx="0"/>
          </p:cNvCxnSpPr>
          <p:nvPr/>
        </p:nvCxnSpPr>
        <p:spPr>
          <a:xfrm>
            <a:off x="1072193" y="21056697"/>
            <a:ext cx="0" cy="1072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Прямоугольник 320"/>
          <p:cNvSpPr/>
          <p:nvPr/>
        </p:nvSpPr>
        <p:spPr>
          <a:xfrm>
            <a:off x="31334129" y="9590041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Первая железная дорога (исторически в 1945)</a:t>
            </a:r>
          </a:p>
        </p:txBody>
      </p:sp>
      <p:cxnSp>
        <p:nvCxnSpPr>
          <p:cNvPr id="333" name="Прямая со стрелкой 332"/>
          <p:cNvCxnSpPr>
            <a:stCxn id="401" idx="2"/>
            <a:endCxn id="321" idx="0"/>
          </p:cNvCxnSpPr>
          <p:nvPr/>
        </p:nvCxnSpPr>
        <p:spPr>
          <a:xfrm>
            <a:off x="32389813" y="8975444"/>
            <a:ext cx="2275" cy="6145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Прямоугольник 345"/>
          <p:cNvSpPr/>
          <p:nvPr/>
        </p:nvSpPr>
        <p:spPr>
          <a:xfrm>
            <a:off x="25887835" y="2153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Добавить долги перед </a:t>
            </a:r>
            <a:r>
              <a:rPr lang="en-US" sz="1400" dirty="0" err="1" smtClean="0"/>
              <a:t>FireStone</a:t>
            </a:r>
            <a:endParaRPr lang="en-US" sz="1400" dirty="0" smtClean="0"/>
          </a:p>
        </p:txBody>
      </p:sp>
      <p:sp>
        <p:nvSpPr>
          <p:cNvPr id="347" name="Прямоугольник 346"/>
          <p:cNvSpPr/>
          <p:nvPr/>
        </p:nvSpPr>
        <p:spPr>
          <a:xfrm>
            <a:off x="28333059" y="2313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Прикормленное правительство</a:t>
            </a:r>
            <a:endParaRPr lang="en-US" sz="1400" dirty="0" smtClean="0"/>
          </a:p>
        </p:txBody>
      </p:sp>
      <p:sp>
        <p:nvSpPr>
          <p:cNvPr id="276" name="Прямоугольник 275"/>
          <p:cNvSpPr/>
          <p:nvPr/>
        </p:nvSpPr>
        <p:spPr>
          <a:xfrm>
            <a:off x="15214951" y="7895444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Применить опыт иностранной индустриализации(+</a:t>
            </a:r>
            <a:r>
              <a:rPr lang="ru-RU" sz="1400" dirty="0"/>
              <a:t>1</a:t>
            </a:r>
            <a:r>
              <a:rPr lang="ru-RU" sz="1400" dirty="0" smtClean="0"/>
              <a:t> военный завод)</a:t>
            </a:r>
            <a:endParaRPr lang="ru-RU" sz="1400" dirty="0"/>
          </a:p>
        </p:txBody>
      </p:sp>
      <p:cxnSp>
        <p:nvCxnSpPr>
          <p:cNvPr id="277" name="Прямая со стрелкой 276"/>
          <p:cNvCxnSpPr>
            <a:stCxn id="240" idx="2"/>
            <a:endCxn id="276" idx="0"/>
          </p:cNvCxnSpPr>
          <p:nvPr/>
        </p:nvCxnSpPr>
        <p:spPr>
          <a:xfrm>
            <a:off x="16272909" y="6237253"/>
            <a:ext cx="1" cy="1658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5869080" y="28262932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подачек США(-НД «Прикормленное правительство»)</a:t>
            </a:r>
            <a:endParaRPr lang="ru-RU" sz="14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5868656" y="26481428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Погасить государственные долги</a:t>
            </a:r>
            <a:endParaRPr lang="ru-RU" sz="1400" dirty="0"/>
          </a:p>
        </p:txBody>
      </p:sp>
      <p:cxnSp>
        <p:nvCxnSpPr>
          <p:cNvPr id="320" name="Соединительная линия уступом 319"/>
          <p:cNvCxnSpPr>
            <a:stCxn id="241" idx="2"/>
            <a:endCxn id="276" idx="0"/>
          </p:cNvCxnSpPr>
          <p:nvPr/>
        </p:nvCxnSpPr>
        <p:spPr>
          <a:xfrm rot="5400000">
            <a:off x="16911945" y="5610440"/>
            <a:ext cx="1645969" cy="29240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221" idx="2"/>
            <a:endCxn id="276" idx="0"/>
          </p:cNvCxnSpPr>
          <p:nvPr/>
        </p:nvCxnSpPr>
        <p:spPr>
          <a:xfrm rot="16200000" flipH="1">
            <a:off x="14036248" y="5658781"/>
            <a:ext cx="1645969" cy="28273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0841839" y="18035342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Предложить Германии решить судьбу «</a:t>
            </a:r>
            <a:r>
              <a:rPr lang="en-US" sz="1400" dirty="0" smtClean="0"/>
              <a:t>Firestone</a:t>
            </a:r>
            <a:r>
              <a:rPr lang="ru-RU" sz="1400" dirty="0" smtClean="0"/>
              <a:t>»(+ отношения Г к Л)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35227806" y="19976697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в отставку прикормленных министров (-НД «Прикормленное правительство»)</a:t>
            </a:r>
          </a:p>
        </p:txBody>
      </p:sp>
      <p:cxnSp>
        <p:nvCxnSpPr>
          <p:cNvPr id="349" name="Прямая со стрелкой 348"/>
          <p:cNvCxnSpPr>
            <a:stCxn id="289" idx="2"/>
            <a:endCxn id="410" idx="0"/>
          </p:cNvCxnSpPr>
          <p:nvPr/>
        </p:nvCxnSpPr>
        <p:spPr>
          <a:xfrm>
            <a:off x="36285765" y="17063500"/>
            <a:ext cx="2" cy="949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 стрелкой 349"/>
          <p:cNvCxnSpPr>
            <a:stCxn id="293" idx="2"/>
            <a:endCxn id="340" idx="0"/>
          </p:cNvCxnSpPr>
          <p:nvPr/>
        </p:nvCxnSpPr>
        <p:spPr>
          <a:xfrm>
            <a:off x="31899798" y="17063500"/>
            <a:ext cx="0" cy="9718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40" idx="2"/>
            <a:endCxn id="297" idx="0"/>
          </p:cNvCxnSpPr>
          <p:nvPr/>
        </p:nvCxnSpPr>
        <p:spPr>
          <a:xfrm>
            <a:off x="31899798" y="19115342"/>
            <a:ext cx="1" cy="8613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297" idx="2"/>
            <a:endCxn id="518" idx="0"/>
          </p:cNvCxnSpPr>
          <p:nvPr/>
        </p:nvCxnSpPr>
        <p:spPr>
          <a:xfrm rot="16200000" flipH="1">
            <a:off x="33035959" y="19920537"/>
            <a:ext cx="3248070" cy="5520390"/>
          </a:xfrm>
          <a:prstGeom prst="bentConnector3">
            <a:avLst>
              <a:gd name="adj1" fmla="val 155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/>
          <p:cNvSpPr/>
          <p:nvPr/>
        </p:nvSpPr>
        <p:spPr>
          <a:xfrm>
            <a:off x="30713115" y="2128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Принудительный труд</a:t>
            </a:r>
            <a:endParaRPr lang="en-US" sz="1400" dirty="0" smtClean="0"/>
          </a:p>
        </p:txBody>
      </p:sp>
      <p:cxnSp>
        <p:nvCxnSpPr>
          <p:cNvPr id="397" name="Прямая со стрелкой 396"/>
          <p:cNvCxnSpPr>
            <a:stCxn id="291" idx="2"/>
            <a:endCxn id="341" idx="0"/>
          </p:cNvCxnSpPr>
          <p:nvPr/>
        </p:nvCxnSpPr>
        <p:spPr>
          <a:xfrm>
            <a:off x="40780891" y="21056697"/>
            <a:ext cx="0" cy="108994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/>
          <p:cNvSpPr/>
          <p:nvPr/>
        </p:nvSpPr>
        <p:spPr>
          <a:xfrm>
            <a:off x="35227808" y="18013001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рабского труда (-НД «Принудительный труд»)</a:t>
            </a:r>
          </a:p>
        </p:txBody>
      </p:sp>
      <p:cxnSp>
        <p:nvCxnSpPr>
          <p:cNvPr id="412" name="Соединительная линия уступом 411"/>
          <p:cNvCxnSpPr>
            <a:stCxn id="410" idx="2"/>
            <a:endCxn id="291" idx="0"/>
          </p:cNvCxnSpPr>
          <p:nvPr/>
        </p:nvCxnSpPr>
        <p:spPr>
          <a:xfrm rot="16200000" flipH="1">
            <a:off x="38091481" y="17287287"/>
            <a:ext cx="883696" cy="44951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93" idx="2"/>
            <a:endCxn id="410" idx="0"/>
          </p:cNvCxnSpPr>
          <p:nvPr/>
        </p:nvCxnSpPr>
        <p:spPr>
          <a:xfrm rot="16200000" flipH="1">
            <a:off x="33618032" y="15345265"/>
            <a:ext cx="949501" cy="43859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410" idx="2"/>
            <a:endCxn id="343" idx="0"/>
          </p:cNvCxnSpPr>
          <p:nvPr/>
        </p:nvCxnSpPr>
        <p:spPr>
          <a:xfrm flipH="1">
            <a:off x="36285765" y="19093001"/>
            <a:ext cx="2" cy="883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 стрелкой 424"/>
          <p:cNvCxnSpPr>
            <a:stCxn id="246" idx="2"/>
            <a:endCxn id="291" idx="0"/>
          </p:cNvCxnSpPr>
          <p:nvPr/>
        </p:nvCxnSpPr>
        <p:spPr>
          <a:xfrm>
            <a:off x="40780890" y="19115342"/>
            <a:ext cx="1" cy="8613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 стрелкой 439"/>
          <p:cNvCxnSpPr>
            <a:stCxn id="290" idx="2"/>
            <a:endCxn id="246" idx="0"/>
          </p:cNvCxnSpPr>
          <p:nvPr/>
        </p:nvCxnSpPr>
        <p:spPr>
          <a:xfrm>
            <a:off x="40780890" y="17063501"/>
            <a:ext cx="0" cy="97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/>
          <p:cNvSpPr/>
          <p:nvPr/>
        </p:nvSpPr>
        <p:spPr>
          <a:xfrm>
            <a:off x="42059128" y="15983499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</a:t>
            </a:r>
            <a:r>
              <a:rPr lang="en-US" sz="1400" dirty="0" smtClean="0"/>
              <a:t>UNIA</a:t>
            </a:r>
            <a:r>
              <a:rPr lang="ru-RU" sz="1400" dirty="0" smtClean="0"/>
              <a:t> и их средства(+НД «Переселенческая программа </a:t>
            </a:r>
            <a:r>
              <a:rPr lang="en-US" sz="1400" dirty="0" smtClean="0"/>
              <a:t>UNIA</a:t>
            </a:r>
            <a:r>
              <a:rPr lang="ru-RU" sz="1400" dirty="0" smtClean="0"/>
              <a:t>»)</a:t>
            </a:r>
          </a:p>
        </p:txBody>
      </p:sp>
      <p:cxnSp>
        <p:nvCxnSpPr>
          <p:cNvPr id="473" name="Соединительная линия уступом 472"/>
          <p:cNvCxnSpPr>
            <a:stCxn id="297" idx="2"/>
            <a:endCxn id="338" idx="0"/>
          </p:cNvCxnSpPr>
          <p:nvPr/>
        </p:nvCxnSpPr>
        <p:spPr>
          <a:xfrm rot="5400000">
            <a:off x="31350634" y="21596222"/>
            <a:ext cx="1088691" cy="96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338" idx="2"/>
            <a:endCxn id="245" idx="0"/>
          </p:cNvCxnSpPr>
          <p:nvPr/>
        </p:nvCxnSpPr>
        <p:spPr>
          <a:xfrm rot="5400000">
            <a:off x="30785594" y="23200201"/>
            <a:ext cx="1079378" cy="11297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514"/>
          <p:cNvCxnSpPr>
            <a:stCxn id="338" idx="2"/>
            <a:endCxn id="337" idx="0"/>
          </p:cNvCxnSpPr>
          <p:nvPr/>
        </p:nvCxnSpPr>
        <p:spPr>
          <a:xfrm rot="16200000" flipH="1">
            <a:off x="31915863" y="23199684"/>
            <a:ext cx="1083744" cy="1135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Прямоугольник 517"/>
          <p:cNvSpPr/>
          <p:nvPr/>
        </p:nvSpPr>
        <p:spPr>
          <a:xfrm>
            <a:off x="36362230" y="24304767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Потребовать Французскую Гвинею </a:t>
            </a:r>
            <a:r>
              <a:rPr lang="ru-RU" sz="1400" dirty="0"/>
              <a:t>и Кот-д</a:t>
            </a:r>
            <a:r>
              <a:rPr lang="en-US" sz="1400" dirty="0"/>
              <a:t>’</a:t>
            </a:r>
            <a:r>
              <a:rPr lang="ru-RU" sz="1400" dirty="0"/>
              <a:t>Ивуар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24099239" y="28612965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к </a:t>
            </a:r>
            <a:r>
              <a:rPr lang="ru-RU" sz="1400" smtClean="0"/>
              <a:t>старым амбициям(+</a:t>
            </a:r>
            <a:r>
              <a:rPr lang="ru-RU" sz="1400" dirty="0" smtClean="0"/>
              <a:t>НД на призыв Претензии на </a:t>
            </a:r>
            <a:r>
              <a:rPr lang="ru-RU" sz="1400" dirty="0" err="1" smtClean="0"/>
              <a:t>Тоголенд</a:t>
            </a:r>
            <a:r>
              <a:rPr lang="ru-RU" sz="1400" dirty="0" smtClean="0"/>
              <a:t>, Нигерию и Гану)</a:t>
            </a:r>
            <a:endParaRPr lang="ru-RU" sz="1400" dirty="0"/>
          </a:p>
        </p:txBody>
      </p:sp>
      <p:cxnSp>
        <p:nvCxnSpPr>
          <p:cNvPr id="537" name="Соединительная линия уступом 536"/>
          <p:cNvCxnSpPr>
            <a:stCxn id="291" idx="2"/>
            <a:endCxn id="296" idx="0"/>
          </p:cNvCxnSpPr>
          <p:nvPr/>
        </p:nvCxnSpPr>
        <p:spPr>
          <a:xfrm rot="5400000">
            <a:off x="36381133" y="19905007"/>
            <a:ext cx="3248068" cy="5551448"/>
          </a:xfrm>
          <a:prstGeom prst="bentConnector3">
            <a:avLst>
              <a:gd name="adj1" fmla="val 160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543"/>
          <p:cNvCxnSpPr>
            <a:stCxn id="343" idx="2"/>
            <a:endCxn id="296" idx="0"/>
          </p:cNvCxnSpPr>
          <p:nvPr/>
        </p:nvCxnSpPr>
        <p:spPr>
          <a:xfrm rot="5400000">
            <a:off x="34133570" y="22152570"/>
            <a:ext cx="3248068" cy="1056322"/>
          </a:xfrm>
          <a:prstGeom prst="bentConnector3">
            <a:avLst>
              <a:gd name="adj1" fmla="val 160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Соединительная линия уступом 547"/>
          <p:cNvCxnSpPr>
            <a:stCxn id="343" idx="2"/>
            <a:endCxn id="518" idx="0"/>
          </p:cNvCxnSpPr>
          <p:nvPr/>
        </p:nvCxnSpPr>
        <p:spPr>
          <a:xfrm rot="16200000" flipH="1">
            <a:off x="35228942" y="22113520"/>
            <a:ext cx="3248070" cy="1134424"/>
          </a:xfrm>
          <a:prstGeom prst="bentConnector3">
            <a:avLst>
              <a:gd name="adj1" fmla="val 155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Прямоугольник 553"/>
          <p:cNvSpPr/>
          <p:nvPr/>
        </p:nvSpPr>
        <p:spPr>
          <a:xfrm>
            <a:off x="35304270" y="26441594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Речь короля (+стабильность, </a:t>
            </a:r>
            <a:r>
              <a:rPr lang="ru-RU" sz="1400" dirty="0" err="1" smtClean="0"/>
              <a:t>пп</a:t>
            </a:r>
            <a:r>
              <a:rPr lang="ru-RU" sz="1400" dirty="0" smtClean="0"/>
              <a:t>, поддержка войны, смена правил)</a:t>
            </a:r>
          </a:p>
        </p:txBody>
      </p:sp>
      <p:cxnSp>
        <p:nvCxnSpPr>
          <p:cNvPr id="555" name="Соединительная линия уступом 554"/>
          <p:cNvCxnSpPr>
            <a:stCxn id="518" idx="2"/>
            <a:endCxn id="554" idx="0"/>
          </p:cNvCxnSpPr>
          <p:nvPr/>
        </p:nvCxnSpPr>
        <p:spPr>
          <a:xfrm rot="5400000">
            <a:off x="36362796" y="25384200"/>
            <a:ext cx="1056827" cy="1057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Соединительная линия уступом 558"/>
          <p:cNvCxnSpPr>
            <a:stCxn id="296" idx="2"/>
            <a:endCxn id="554" idx="0"/>
          </p:cNvCxnSpPr>
          <p:nvPr/>
        </p:nvCxnSpPr>
        <p:spPr>
          <a:xfrm rot="16200000" flipH="1">
            <a:off x="35267422" y="25346786"/>
            <a:ext cx="1056829" cy="1132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54" idx="2"/>
            <a:endCxn id="534" idx="0"/>
          </p:cNvCxnSpPr>
          <p:nvPr/>
        </p:nvCxnSpPr>
        <p:spPr>
          <a:xfrm rot="5400000">
            <a:off x="30214029" y="22464764"/>
            <a:ext cx="1091371" cy="1120503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570"/>
          <p:cNvCxnSpPr>
            <a:stCxn id="309" idx="2"/>
            <a:endCxn id="534" idx="0"/>
          </p:cNvCxnSpPr>
          <p:nvPr/>
        </p:nvCxnSpPr>
        <p:spPr>
          <a:xfrm rot="16200000" flipH="1">
            <a:off x="18501362" y="21957129"/>
            <a:ext cx="1067344" cy="12244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364" idx="2"/>
            <a:endCxn id="534" idx="0"/>
          </p:cNvCxnSpPr>
          <p:nvPr/>
        </p:nvCxnSpPr>
        <p:spPr>
          <a:xfrm>
            <a:off x="25148402" y="27532108"/>
            <a:ext cx="8796" cy="108085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/>
          <p:cNvSpPr/>
          <p:nvPr/>
        </p:nvSpPr>
        <p:spPr>
          <a:xfrm>
            <a:off x="20419397" y="30263089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</a:t>
            </a:r>
            <a:r>
              <a:rPr lang="ru-RU" sz="1400" dirty="0" err="1" smtClean="0"/>
              <a:t>Тоголенд</a:t>
            </a:r>
            <a:endParaRPr lang="ru-RU" sz="1400" dirty="0"/>
          </a:p>
        </p:txBody>
      </p:sp>
      <p:sp>
        <p:nvSpPr>
          <p:cNvPr id="579" name="Прямоугольник 578"/>
          <p:cNvSpPr/>
          <p:nvPr/>
        </p:nvSpPr>
        <p:spPr>
          <a:xfrm>
            <a:off x="24099240" y="30260315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Нигерию</a:t>
            </a:r>
            <a:endParaRPr lang="ru-RU" sz="1400" dirty="0"/>
          </a:p>
        </p:txBody>
      </p:sp>
      <p:sp>
        <p:nvSpPr>
          <p:cNvPr id="580" name="Прямоугольник 579"/>
          <p:cNvSpPr/>
          <p:nvPr/>
        </p:nvSpPr>
        <p:spPr>
          <a:xfrm>
            <a:off x="27621863" y="30260315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Гану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24106209" y="31905184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западноафриканского содружества</a:t>
            </a:r>
            <a:endParaRPr lang="ru-RU" sz="1400" dirty="0"/>
          </a:p>
        </p:txBody>
      </p:sp>
      <p:cxnSp>
        <p:nvCxnSpPr>
          <p:cNvPr id="583" name="Соединительная линия уступом 582"/>
          <p:cNvCxnSpPr>
            <a:stCxn id="580" idx="2"/>
            <a:endCxn id="582" idx="0"/>
          </p:cNvCxnSpPr>
          <p:nvPr/>
        </p:nvCxnSpPr>
        <p:spPr>
          <a:xfrm rot="5400000">
            <a:off x="26639561" y="29864922"/>
            <a:ext cx="564869" cy="35156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78" idx="2"/>
            <a:endCxn id="582" idx="0"/>
          </p:cNvCxnSpPr>
          <p:nvPr/>
        </p:nvCxnSpPr>
        <p:spPr>
          <a:xfrm rot="16200000" flipH="1">
            <a:off x="23039715" y="29780730"/>
            <a:ext cx="562095" cy="368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588"/>
          <p:cNvCxnSpPr>
            <a:stCxn id="534" idx="2"/>
            <a:endCxn id="578" idx="0"/>
          </p:cNvCxnSpPr>
          <p:nvPr/>
        </p:nvCxnSpPr>
        <p:spPr>
          <a:xfrm rot="5400000">
            <a:off x="23032215" y="28138106"/>
            <a:ext cx="570124" cy="3679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Соединительная линия уступом 591"/>
          <p:cNvCxnSpPr>
            <a:stCxn id="534" idx="2"/>
            <a:endCxn id="580" idx="0"/>
          </p:cNvCxnSpPr>
          <p:nvPr/>
        </p:nvCxnSpPr>
        <p:spPr>
          <a:xfrm rot="16200000" flipH="1">
            <a:off x="26634835" y="28215328"/>
            <a:ext cx="567350" cy="35226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34" idx="2"/>
            <a:endCxn id="579" idx="0"/>
          </p:cNvCxnSpPr>
          <p:nvPr/>
        </p:nvCxnSpPr>
        <p:spPr>
          <a:xfrm>
            <a:off x="25157198" y="29692965"/>
            <a:ext cx="1" cy="567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Прямая со стрелкой 597"/>
          <p:cNvCxnSpPr>
            <a:stCxn id="579" idx="2"/>
            <a:endCxn id="582" idx="0"/>
          </p:cNvCxnSpPr>
          <p:nvPr/>
        </p:nvCxnSpPr>
        <p:spPr>
          <a:xfrm>
            <a:off x="25157199" y="31340315"/>
            <a:ext cx="6969" cy="564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190" idx="2"/>
            <a:endCxn id="309" idx="0"/>
          </p:cNvCxnSpPr>
          <p:nvPr/>
        </p:nvCxnSpPr>
        <p:spPr>
          <a:xfrm rot="5400000">
            <a:off x="15703841" y="22557559"/>
            <a:ext cx="1117092" cy="6699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88" idx="2"/>
            <a:endCxn id="364" idx="0"/>
          </p:cNvCxnSpPr>
          <p:nvPr/>
        </p:nvCxnSpPr>
        <p:spPr>
          <a:xfrm rot="16200000" flipH="1">
            <a:off x="20666307" y="21970012"/>
            <a:ext cx="1103579" cy="7860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164" idx="2"/>
            <a:endCxn id="292" idx="0"/>
          </p:cNvCxnSpPr>
          <p:nvPr/>
        </p:nvCxnSpPr>
        <p:spPr>
          <a:xfrm rot="5400000">
            <a:off x="6978898" y="25321970"/>
            <a:ext cx="1107175" cy="1211740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Прямоугольник 634"/>
          <p:cNvSpPr/>
          <p:nvPr/>
        </p:nvSpPr>
        <p:spPr>
          <a:xfrm>
            <a:off x="25966354" y="139829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Постановление Лиги Наций(События на поддержку лигами наций(долговые обязательства))</a:t>
            </a:r>
            <a:endParaRPr lang="ru-RU" sz="1400" dirty="0"/>
          </a:p>
        </p:txBody>
      </p:sp>
      <p:cxnSp>
        <p:nvCxnSpPr>
          <p:cNvPr id="637" name="Прямая соединительная линия 636"/>
          <p:cNvCxnSpPr>
            <a:stCxn id="180" idx="3"/>
            <a:endCxn id="635" idx="1"/>
          </p:cNvCxnSpPr>
          <p:nvPr/>
        </p:nvCxnSpPr>
        <p:spPr>
          <a:xfrm flipV="1">
            <a:off x="24550931" y="14522977"/>
            <a:ext cx="1415423" cy="4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Овал 639"/>
          <p:cNvSpPr/>
          <p:nvPr/>
        </p:nvSpPr>
        <p:spPr>
          <a:xfrm>
            <a:off x="25454417" y="13319678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641" name="Соединительная линия уступом 640"/>
          <p:cNvCxnSpPr>
            <a:stCxn id="201" idx="2"/>
            <a:endCxn id="635" idx="0"/>
          </p:cNvCxnSpPr>
          <p:nvPr/>
        </p:nvCxnSpPr>
        <p:spPr>
          <a:xfrm rot="16200000" flipH="1">
            <a:off x="23695624" y="10654287"/>
            <a:ext cx="1330883" cy="53264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Прямоугольник 644"/>
          <p:cNvSpPr/>
          <p:nvPr/>
        </p:nvSpPr>
        <p:spPr>
          <a:xfrm>
            <a:off x="25960303" y="15983499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</a:t>
            </a:r>
            <a:r>
              <a:rPr lang="ru-RU" sz="1400" dirty="0" smtClean="0"/>
              <a:t>ыборы с участием местного населения ()</a:t>
            </a:r>
          </a:p>
        </p:txBody>
      </p:sp>
      <p:cxnSp>
        <p:nvCxnSpPr>
          <p:cNvPr id="646" name="Прямая со стрелкой 645"/>
          <p:cNvCxnSpPr>
            <a:stCxn id="635" idx="2"/>
            <a:endCxn id="645" idx="0"/>
          </p:cNvCxnSpPr>
          <p:nvPr/>
        </p:nvCxnSpPr>
        <p:spPr>
          <a:xfrm flipH="1">
            <a:off x="27018262" y="15062977"/>
            <a:ext cx="6051" cy="9205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Соединительная линия уступом 648"/>
          <p:cNvCxnSpPr>
            <a:stCxn id="355" idx="2"/>
            <a:endCxn id="298" idx="0"/>
          </p:cNvCxnSpPr>
          <p:nvPr/>
        </p:nvCxnSpPr>
        <p:spPr>
          <a:xfrm rot="16200000" flipH="1">
            <a:off x="23834767" y="16721705"/>
            <a:ext cx="971840" cy="165543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Соединительная линия уступом 651"/>
          <p:cNvCxnSpPr>
            <a:stCxn id="645" idx="2"/>
            <a:endCxn id="298" idx="0"/>
          </p:cNvCxnSpPr>
          <p:nvPr/>
        </p:nvCxnSpPr>
        <p:spPr>
          <a:xfrm rot="5400000">
            <a:off x="25597412" y="16614491"/>
            <a:ext cx="971842" cy="1869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Овал 655"/>
          <p:cNvSpPr/>
          <p:nvPr/>
        </p:nvSpPr>
        <p:spPr>
          <a:xfrm>
            <a:off x="25454418" y="15194877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25230861" y="13982976"/>
            <a:ext cx="735493" cy="5551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</a:t>
            </a:r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17464692" y="20008227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долги перед </a:t>
            </a:r>
            <a:r>
              <a:rPr lang="ru-RU" sz="1400" i="1" dirty="0"/>
              <a:t>«</a:t>
            </a:r>
            <a:r>
              <a:rPr lang="en-US" sz="1400" i="1" dirty="0"/>
              <a:t>Firestone</a:t>
            </a:r>
            <a:r>
              <a:rPr lang="ru-RU" sz="1400" i="1" dirty="0"/>
              <a:t>» </a:t>
            </a:r>
            <a:r>
              <a:rPr lang="ru-RU" sz="1400" dirty="0" smtClean="0"/>
              <a:t>недействительными (событие мол рабство </a:t>
            </a:r>
            <a:r>
              <a:rPr lang="ru-RU" sz="1400" dirty="0" err="1" smtClean="0"/>
              <a:t>бла-бла</a:t>
            </a:r>
            <a:r>
              <a:rPr lang="ru-RU" sz="1400" dirty="0" smtClean="0"/>
              <a:t> </a:t>
            </a:r>
            <a:r>
              <a:rPr lang="ru-RU" sz="1400" dirty="0" err="1" smtClean="0"/>
              <a:t>бла</a:t>
            </a:r>
            <a:r>
              <a:rPr lang="ru-RU" sz="1400" dirty="0" smtClean="0"/>
              <a:t>, эксплуатация)</a:t>
            </a:r>
            <a:endParaRPr lang="ru-RU" sz="1400" dirty="0"/>
          </a:p>
        </p:txBody>
      </p:sp>
      <p:cxnSp>
        <p:nvCxnSpPr>
          <p:cNvPr id="669" name="Прямая со стрелкой 668"/>
          <p:cNvCxnSpPr>
            <a:stCxn id="663" idx="2"/>
            <a:endCxn id="184" idx="0"/>
          </p:cNvCxnSpPr>
          <p:nvPr/>
        </p:nvCxnSpPr>
        <p:spPr>
          <a:xfrm flipH="1">
            <a:off x="18520041" y="21088227"/>
            <a:ext cx="2610" cy="1058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Овал 678"/>
          <p:cNvSpPr/>
          <p:nvPr/>
        </p:nvSpPr>
        <p:spPr>
          <a:xfrm>
            <a:off x="25646456" y="17112950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680" name="Овал 679"/>
          <p:cNvSpPr/>
          <p:nvPr/>
        </p:nvSpPr>
        <p:spPr>
          <a:xfrm>
            <a:off x="16936580" y="21325772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682" name="Соединительная линия уступом 681"/>
          <p:cNvCxnSpPr>
            <a:stCxn id="161" idx="2"/>
            <a:endCxn id="321" idx="0"/>
          </p:cNvCxnSpPr>
          <p:nvPr/>
        </p:nvCxnSpPr>
        <p:spPr>
          <a:xfrm rot="5400000">
            <a:off x="33550942" y="7816590"/>
            <a:ext cx="614597" cy="2932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159" idx="2"/>
            <a:endCxn id="321" idx="0"/>
          </p:cNvCxnSpPr>
          <p:nvPr/>
        </p:nvCxnSpPr>
        <p:spPr>
          <a:xfrm rot="16200000" flipH="1">
            <a:off x="30625037" y="7822989"/>
            <a:ext cx="614597" cy="29195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31331854" y="11572092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Африканское чудо (+1 ячейка при 30 фабриках)</a:t>
            </a:r>
          </a:p>
        </p:txBody>
      </p:sp>
      <p:cxnSp>
        <p:nvCxnSpPr>
          <p:cNvPr id="689" name="Прямая со стрелкой 688"/>
          <p:cNvCxnSpPr>
            <a:stCxn id="321" idx="2"/>
            <a:endCxn id="688" idx="0"/>
          </p:cNvCxnSpPr>
          <p:nvPr/>
        </p:nvCxnSpPr>
        <p:spPr>
          <a:xfrm flipH="1">
            <a:off x="32389813" y="10670041"/>
            <a:ext cx="2275" cy="9020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Прямоугольник 309"/>
          <p:cNvSpPr/>
          <p:nvPr/>
        </p:nvSpPr>
        <p:spPr>
          <a:xfrm>
            <a:off x="19132941" y="18581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143 фокусов</a:t>
            </a:r>
            <a:endParaRPr lang="en-US" sz="2400" b="1" dirty="0" smtClean="0"/>
          </a:p>
        </p:txBody>
      </p:sp>
      <p:sp>
        <p:nvSpPr>
          <p:cNvPr id="325" name="Прямоугольник 324"/>
          <p:cNvSpPr/>
          <p:nvPr/>
        </p:nvSpPr>
        <p:spPr>
          <a:xfrm>
            <a:off x="46720255" y="13982975"/>
            <a:ext cx="2115918" cy="10800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Разоблачение партии Истинных вигов (-НД «Прикормленное правительство», +НД «Поддержка племён </a:t>
            </a:r>
            <a:r>
              <a:rPr lang="ru-RU" sz="1400" dirty="0" err="1" smtClean="0"/>
              <a:t>Кру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cxnSp>
        <p:nvCxnSpPr>
          <p:cNvPr id="328" name="Соединительная линия уступом 327"/>
          <p:cNvCxnSpPr>
            <a:stCxn id="201" idx="2"/>
            <a:endCxn id="325" idx="0"/>
          </p:cNvCxnSpPr>
          <p:nvPr/>
        </p:nvCxnSpPr>
        <p:spPr>
          <a:xfrm rot="16200000" flipH="1">
            <a:off x="34072576" y="277336"/>
            <a:ext cx="1330881" cy="260803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Прямоугольник 343"/>
          <p:cNvSpPr/>
          <p:nvPr/>
        </p:nvSpPr>
        <p:spPr>
          <a:xfrm>
            <a:off x="46719303" y="22242413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Электрификация Монровии (1х 100% к темпам исследования электричества)</a:t>
            </a:r>
          </a:p>
        </p:txBody>
      </p:sp>
      <p:sp>
        <p:nvSpPr>
          <p:cNvPr id="354" name="Прямоугольник 353"/>
          <p:cNvSpPr/>
          <p:nvPr/>
        </p:nvSpPr>
        <p:spPr>
          <a:xfrm>
            <a:off x="44538917" y="24302020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Электрифицировать всю страну (+1 фабрика 2х 100% к электричеству)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6719295" y="24296448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«</a:t>
            </a:r>
            <a:r>
              <a:rPr lang="en-US" sz="1400" dirty="0"/>
              <a:t>TJR Faulkner Ice Cream and </a:t>
            </a:r>
            <a:r>
              <a:rPr lang="en-US" sz="1400" dirty="0" smtClean="0"/>
              <a:t>Confectionery</a:t>
            </a:r>
            <a:r>
              <a:rPr lang="ru-RU" sz="1400" dirty="0" smtClean="0"/>
              <a:t>»(</a:t>
            </a:r>
            <a:r>
              <a:rPr lang="en-US" sz="1400" dirty="0"/>
              <a:t>+1 </a:t>
            </a:r>
            <a:r>
              <a:rPr lang="ru-RU" sz="1400" dirty="0" smtClean="0"/>
              <a:t>фабрика </a:t>
            </a:r>
            <a:r>
              <a:rPr lang="en-US" sz="1400" dirty="0" smtClean="0"/>
              <a:t>+</a:t>
            </a:r>
            <a:r>
              <a:rPr lang="ru-RU" sz="1400" dirty="0" smtClean="0"/>
              <a:t>НД </a:t>
            </a:r>
            <a:r>
              <a:rPr lang="en-US" sz="1400" dirty="0"/>
              <a:t>«TJR Faulkner Ice Cream and </a:t>
            </a:r>
            <a:r>
              <a:rPr lang="en-US" sz="1400" dirty="0" smtClean="0"/>
              <a:t>Confectionery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sp>
        <p:nvSpPr>
          <p:cNvPr id="361" name="Прямоугольник 360"/>
          <p:cNvSpPr/>
          <p:nvPr/>
        </p:nvSpPr>
        <p:spPr>
          <a:xfrm>
            <a:off x="49000536" y="24316371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Протянуть телефонные линии по всей </a:t>
            </a:r>
            <a:r>
              <a:rPr lang="ru-RU" sz="1400" dirty="0" smtClean="0"/>
              <a:t>стране (</a:t>
            </a:r>
            <a:r>
              <a:rPr lang="ru-RU" sz="1400" dirty="0" smtClean="0"/>
              <a:t>+ НД «Полевая телефония</a:t>
            </a:r>
            <a:r>
              <a:rPr lang="ru-RU" sz="1400" dirty="0" smtClean="0"/>
              <a:t>»)</a:t>
            </a:r>
            <a:endParaRPr lang="ru-RU" sz="1400" dirty="0" smtClean="0"/>
          </a:p>
        </p:txBody>
      </p:sp>
      <p:sp>
        <p:nvSpPr>
          <p:cNvPr id="365" name="Прямоугольник 364"/>
          <p:cNvSpPr/>
          <p:nvPr/>
        </p:nvSpPr>
        <p:spPr>
          <a:xfrm>
            <a:off x="44434410" y="18048782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прав коренного населения (-НД «Принудительный труд»)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48974655" y="18043112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налога на хижину(</a:t>
            </a:r>
            <a:r>
              <a:rPr lang="ru-RU" sz="1400" dirty="0"/>
              <a:t>+НД «Необлагаемое налогом жилье</a:t>
            </a:r>
            <a:r>
              <a:rPr lang="ru-RU" sz="1400" dirty="0" smtClean="0"/>
              <a:t>»)</a:t>
            </a:r>
          </a:p>
        </p:txBody>
      </p:sp>
      <p:sp>
        <p:nvSpPr>
          <p:cNvPr id="372" name="Прямоугольник 371"/>
          <p:cNvSpPr/>
          <p:nvPr/>
        </p:nvSpPr>
        <p:spPr>
          <a:xfrm>
            <a:off x="48974654" y="22224214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Реформа полиции (+50 ПП +10% стабильности)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8974655" y="19969250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Реформирование финансовой системы(</a:t>
            </a:r>
            <a:r>
              <a:rPr lang="ru-RU" sz="1400" dirty="0"/>
              <a:t>+НД «Новая финансовая система</a:t>
            </a:r>
            <a:r>
              <a:rPr lang="ru-RU" sz="1400" dirty="0" smtClean="0"/>
              <a:t>»)</a:t>
            </a:r>
          </a:p>
        </p:txBody>
      </p:sp>
      <p:sp>
        <p:nvSpPr>
          <p:cNvPr id="376" name="Прямоугольник 375"/>
          <p:cNvSpPr/>
          <p:nvPr/>
        </p:nvSpPr>
        <p:spPr>
          <a:xfrm>
            <a:off x="46781551" y="28680298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Применение технического прогресса в выращивании </a:t>
            </a:r>
            <a:r>
              <a:rPr lang="ru-RU" sz="1400" dirty="0" smtClean="0"/>
              <a:t>кофе (ИЗМ НД)</a:t>
            </a:r>
            <a:endParaRPr lang="ru-RU" sz="1400" dirty="0" smtClean="0"/>
          </a:p>
        </p:txBody>
      </p:sp>
      <p:sp>
        <p:nvSpPr>
          <p:cNvPr id="377" name="Прямоугольник 376"/>
          <p:cNvSpPr/>
          <p:nvPr/>
        </p:nvSpPr>
        <p:spPr>
          <a:xfrm>
            <a:off x="44432570" y="19973460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Свобода слова (+НД «Свобода слова»)</a:t>
            </a:r>
          </a:p>
        </p:txBody>
      </p:sp>
      <p:sp>
        <p:nvSpPr>
          <p:cNvPr id="379" name="Прямоугольник 378"/>
          <p:cNvSpPr/>
          <p:nvPr/>
        </p:nvSpPr>
        <p:spPr>
          <a:xfrm>
            <a:off x="46719299" y="18029049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Погасить долги перед «</a:t>
            </a:r>
            <a:r>
              <a:rPr lang="en-US" sz="1400" dirty="0" smtClean="0"/>
              <a:t>Firestone</a:t>
            </a:r>
            <a:r>
              <a:rPr lang="ru-RU" sz="1400" dirty="0" smtClean="0"/>
              <a:t>»</a:t>
            </a:r>
          </a:p>
        </p:txBody>
      </p:sp>
      <p:sp>
        <p:nvSpPr>
          <p:cNvPr id="380" name="Прямоугольник 379"/>
          <p:cNvSpPr/>
          <p:nvPr/>
        </p:nvSpPr>
        <p:spPr>
          <a:xfrm>
            <a:off x="46719299" y="15984743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Народную партию в правах (+НД «Восстановить Народную Партию»)</a:t>
            </a:r>
          </a:p>
        </p:txBody>
      </p:sp>
      <p:cxnSp>
        <p:nvCxnSpPr>
          <p:cNvPr id="329" name="Соединительная линия уступом 328"/>
          <p:cNvCxnSpPr>
            <a:stCxn id="380" idx="2"/>
            <a:endCxn id="365" idx="0"/>
          </p:cNvCxnSpPr>
          <p:nvPr/>
        </p:nvCxnSpPr>
        <p:spPr>
          <a:xfrm rot="5400000">
            <a:off x="46142795" y="16414318"/>
            <a:ext cx="984039" cy="228488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80" idx="2"/>
            <a:endCxn id="369" idx="0"/>
          </p:cNvCxnSpPr>
          <p:nvPr/>
        </p:nvCxnSpPr>
        <p:spPr>
          <a:xfrm rot="16200000" flipH="1">
            <a:off x="48415752" y="16426249"/>
            <a:ext cx="978369" cy="22553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 стрелкой 414"/>
          <p:cNvCxnSpPr>
            <a:stCxn id="325" idx="2"/>
            <a:endCxn id="380" idx="0"/>
          </p:cNvCxnSpPr>
          <p:nvPr/>
        </p:nvCxnSpPr>
        <p:spPr>
          <a:xfrm flipH="1">
            <a:off x="47777258" y="15062975"/>
            <a:ext cx="956" cy="92176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 стрелкой 421"/>
          <p:cNvCxnSpPr>
            <a:stCxn id="380" idx="2"/>
            <a:endCxn id="379" idx="0"/>
          </p:cNvCxnSpPr>
          <p:nvPr/>
        </p:nvCxnSpPr>
        <p:spPr>
          <a:xfrm>
            <a:off x="47777258" y="17064743"/>
            <a:ext cx="0" cy="96430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 стрелкой 438"/>
          <p:cNvCxnSpPr>
            <a:stCxn id="365" idx="2"/>
            <a:endCxn id="377" idx="0"/>
          </p:cNvCxnSpPr>
          <p:nvPr/>
        </p:nvCxnSpPr>
        <p:spPr>
          <a:xfrm flipH="1">
            <a:off x="45490529" y="19128782"/>
            <a:ext cx="1840" cy="84467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/>
          <p:cNvCxnSpPr>
            <a:stCxn id="369" idx="2"/>
            <a:endCxn id="373" idx="0"/>
          </p:cNvCxnSpPr>
          <p:nvPr/>
        </p:nvCxnSpPr>
        <p:spPr>
          <a:xfrm>
            <a:off x="50032614" y="19123112"/>
            <a:ext cx="0" cy="84613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 стрелкой 449"/>
          <p:cNvCxnSpPr>
            <a:stCxn id="379" idx="2"/>
            <a:endCxn id="492" idx="0"/>
          </p:cNvCxnSpPr>
          <p:nvPr/>
        </p:nvCxnSpPr>
        <p:spPr>
          <a:xfrm flipH="1">
            <a:off x="47770859" y="19109049"/>
            <a:ext cx="6399" cy="8634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373" idx="2"/>
            <a:endCxn id="372" idx="0"/>
          </p:cNvCxnSpPr>
          <p:nvPr/>
        </p:nvCxnSpPr>
        <p:spPr>
          <a:xfrm flipH="1">
            <a:off x="50032613" y="21049250"/>
            <a:ext cx="1" cy="117496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492" idx="2"/>
            <a:endCxn id="344" idx="0"/>
          </p:cNvCxnSpPr>
          <p:nvPr/>
        </p:nvCxnSpPr>
        <p:spPr>
          <a:xfrm>
            <a:off x="47770859" y="21052479"/>
            <a:ext cx="6403" cy="118993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460"/>
          <p:cNvCxnSpPr>
            <a:stCxn id="377" idx="2"/>
            <a:endCxn id="341" idx="0"/>
          </p:cNvCxnSpPr>
          <p:nvPr/>
        </p:nvCxnSpPr>
        <p:spPr>
          <a:xfrm rot="5400000">
            <a:off x="42589120" y="19245231"/>
            <a:ext cx="1093181" cy="47096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Соединительная линия уступом 463"/>
          <p:cNvCxnSpPr>
            <a:stCxn id="344" idx="2"/>
            <a:endCxn id="354" idx="0"/>
          </p:cNvCxnSpPr>
          <p:nvPr/>
        </p:nvCxnSpPr>
        <p:spPr>
          <a:xfrm rot="5400000">
            <a:off x="46197266" y="22722023"/>
            <a:ext cx="979607" cy="21803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344" idx="2"/>
            <a:endCxn id="361" idx="0"/>
          </p:cNvCxnSpPr>
          <p:nvPr/>
        </p:nvCxnSpPr>
        <p:spPr>
          <a:xfrm rot="16200000" flipH="1">
            <a:off x="48420899" y="22678775"/>
            <a:ext cx="993958" cy="228123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Соединительная линия уступом 469"/>
          <p:cNvCxnSpPr>
            <a:stCxn id="361" idx="2"/>
            <a:endCxn id="481" idx="0"/>
          </p:cNvCxnSpPr>
          <p:nvPr/>
        </p:nvCxnSpPr>
        <p:spPr>
          <a:xfrm rot="5400000">
            <a:off x="47309519" y="23692617"/>
            <a:ext cx="1045223" cy="4452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358" idx="2"/>
            <a:endCxn id="481" idx="0"/>
          </p:cNvCxnSpPr>
          <p:nvPr/>
        </p:nvCxnSpPr>
        <p:spPr>
          <a:xfrm rot="5400000">
            <a:off x="46158936" y="24823276"/>
            <a:ext cx="1065146" cy="217149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44547805" y="26441594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своими </a:t>
            </a:r>
            <a:r>
              <a:rPr lang="ru-RU" sz="1400" dirty="0" smtClean="0"/>
              <a:t>силами (-250ПП, 4х 100% к темпам исследования промышленности)</a:t>
            </a:r>
            <a:endParaRPr lang="ru-RU" sz="1400" dirty="0" smtClean="0"/>
          </a:p>
        </p:txBody>
      </p:sp>
      <p:sp>
        <p:nvSpPr>
          <p:cNvPr id="484" name="Прямоугольник 483"/>
          <p:cNvSpPr/>
          <p:nvPr/>
        </p:nvSpPr>
        <p:spPr>
          <a:xfrm>
            <a:off x="44558280" y="30343666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</a:t>
            </a:r>
            <a:r>
              <a:rPr lang="ru-RU" sz="1400" dirty="0" smtClean="0"/>
              <a:t>промышленности (+2 военных завода, +10% поддержки войны)</a:t>
            </a:r>
            <a:endParaRPr lang="ru-RU" sz="1400" dirty="0" smtClean="0"/>
          </a:p>
        </p:txBody>
      </p:sp>
      <p:sp>
        <p:nvSpPr>
          <p:cNvPr id="492" name="Прямоугольник 491"/>
          <p:cNvSpPr/>
          <p:nvPr/>
        </p:nvSpPr>
        <p:spPr>
          <a:xfrm>
            <a:off x="46712900" y="19972479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технического колледж(+1 ячейка исследований)</a:t>
            </a:r>
          </a:p>
        </p:txBody>
      </p:sp>
      <p:cxnSp>
        <p:nvCxnSpPr>
          <p:cNvPr id="498" name="Прямая со стрелкой 497"/>
          <p:cNvCxnSpPr>
            <a:stCxn id="354" idx="2"/>
            <a:endCxn id="481" idx="0"/>
          </p:cNvCxnSpPr>
          <p:nvPr/>
        </p:nvCxnSpPr>
        <p:spPr>
          <a:xfrm>
            <a:off x="45596876" y="25382020"/>
            <a:ext cx="8888" cy="105957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Прямоугольник 505"/>
          <p:cNvSpPr/>
          <p:nvPr/>
        </p:nvSpPr>
        <p:spPr>
          <a:xfrm>
            <a:off x="49021349" y="26441593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Осторожное привлечение иностранного капитала (Несовместим с лигой)</a:t>
            </a:r>
          </a:p>
        </p:txBody>
      </p:sp>
      <p:cxnSp>
        <p:nvCxnSpPr>
          <p:cNvPr id="511" name="Прямая со стрелкой 510"/>
          <p:cNvCxnSpPr>
            <a:stCxn id="361" idx="2"/>
            <a:endCxn id="506" idx="0"/>
          </p:cNvCxnSpPr>
          <p:nvPr/>
        </p:nvCxnSpPr>
        <p:spPr>
          <a:xfrm>
            <a:off x="50058495" y="25396371"/>
            <a:ext cx="20813" cy="1045222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358" idx="2"/>
            <a:endCxn id="506" idx="0"/>
          </p:cNvCxnSpPr>
          <p:nvPr/>
        </p:nvCxnSpPr>
        <p:spPr>
          <a:xfrm rot="16200000" flipH="1">
            <a:off x="48395709" y="24757993"/>
            <a:ext cx="1065145" cy="23020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единительная линия 520"/>
          <p:cNvCxnSpPr>
            <a:stCxn id="506" idx="1"/>
            <a:endCxn id="481" idx="3"/>
          </p:cNvCxnSpPr>
          <p:nvPr/>
        </p:nvCxnSpPr>
        <p:spPr>
          <a:xfrm flipH="1">
            <a:off x="46663723" y="26981593"/>
            <a:ext cx="235762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/>
          <p:cNvSpPr/>
          <p:nvPr/>
        </p:nvSpPr>
        <p:spPr>
          <a:xfrm>
            <a:off x="44553026" y="28690813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промышленный сектор в </a:t>
            </a:r>
            <a:r>
              <a:rPr lang="ru-RU" sz="1400" dirty="0" smtClean="0"/>
              <a:t>Монровии (+2 фабрики, +10% стабильности)</a:t>
            </a:r>
            <a:endParaRPr lang="ru-RU" sz="1400" dirty="0" smtClean="0"/>
          </a:p>
        </p:txBody>
      </p:sp>
      <p:sp>
        <p:nvSpPr>
          <p:cNvPr id="539" name="Прямоугольник 538"/>
          <p:cNvSpPr/>
          <p:nvPr/>
        </p:nvSpPr>
        <p:spPr>
          <a:xfrm>
            <a:off x="49011652" y="30314656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Английские </a:t>
            </a:r>
            <a:r>
              <a:rPr lang="ru-RU" sz="1400" dirty="0" smtClean="0"/>
              <a:t>концессии (+2 фабрики)</a:t>
            </a:r>
            <a:endParaRPr lang="ru-RU" sz="1400" dirty="0" smtClean="0"/>
          </a:p>
        </p:txBody>
      </p:sp>
      <p:sp>
        <p:nvSpPr>
          <p:cNvPr id="540" name="Прямоугольник 539"/>
          <p:cNvSpPr/>
          <p:nvPr/>
        </p:nvSpPr>
        <p:spPr>
          <a:xfrm>
            <a:off x="49011652" y="28670773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Торговый порт для морской </a:t>
            </a:r>
            <a:r>
              <a:rPr lang="ru-RU" sz="1400" dirty="0" smtClean="0"/>
              <a:t>державы (+3 морская база)</a:t>
            </a:r>
            <a:endParaRPr lang="ru-RU" sz="1400" dirty="0" smtClean="0"/>
          </a:p>
        </p:txBody>
      </p:sp>
      <p:sp>
        <p:nvSpPr>
          <p:cNvPr id="541" name="Прямоугольник 540"/>
          <p:cNvSpPr/>
          <p:nvPr/>
        </p:nvSpPr>
        <p:spPr>
          <a:xfrm>
            <a:off x="46781551" y="30319916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Английское судопроизводство (+НД «Верфи по английскому образцу»)</a:t>
            </a:r>
            <a:endParaRPr lang="ru-RU" sz="1400" dirty="0" smtClean="0"/>
          </a:p>
        </p:txBody>
      </p:sp>
      <p:sp>
        <p:nvSpPr>
          <p:cNvPr id="542" name="Прямоугольник 541"/>
          <p:cNvSpPr/>
          <p:nvPr/>
        </p:nvSpPr>
        <p:spPr>
          <a:xfrm>
            <a:off x="47898275" y="32064627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</a:t>
            </a:r>
            <a:r>
              <a:rPr lang="ru-RU" sz="1400" smtClean="0"/>
              <a:t>с Англией</a:t>
            </a:r>
            <a:endParaRPr lang="ru-RU" sz="1400" dirty="0" smtClean="0"/>
          </a:p>
        </p:txBody>
      </p:sp>
      <p:cxnSp>
        <p:nvCxnSpPr>
          <p:cNvPr id="545" name="Соединительная линия уступом 544"/>
          <p:cNvCxnSpPr>
            <a:stCxn id="506" idx="2"/>
            <a:endCxn id="376" idx="0"/>
          </p:cNvCxnSpPr>
          <p:nvPr/>
        </p:nvCxnSpPr>
        <p:spPr>
          <a:xfrm rot="5400000">
            <a:off x="48380057" y="26981046"/>
            <a:ext cx="1158705" cy="22397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548"/>
          <p:cNvCxnSpPr>
            <a:stCxn id="481" idx="2"/>
            <a:endCxn id="376" idx="0"/>
          </p:cNvCxnSpPr>
          <p:nvPr/>
        </p:nvCxnSpPr>
        <p:spPr>
          <a:xfrm rot="16200000" flipH="1">
            <a:off x="46143285" y="26984073"/>
            <a:ext cx="1158704" cy="22337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Прямая со стрелкой 551"/>
          <p:cNvCxnSpPr>
            <a:stCxn id="506" idx="2"/>
            <a:endCxn id="540" idx="0"/>
          </p:cNvCxnSpPr>
          <p:nvPr/>
        </p:nvCxnSpPr>
        <p:spPr>
          <a:xfrm flipH="1">
            <a:off x="50069611" y="27521593"/>
            <a:ext cx="9697" cy="114918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529" idx="2"/>
            <a:endCxn id="484" idx="0"/>
          </p:cNvCxnSpPr>
          <p:nvPr/>
        </p:nvCxnSpPr>
        <p:spPr>
          <a:xfrm>
            <a:off x="45610985" y="29770813"/>
            <a:ext cx="5254" cy="57285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Прямая со стрелкой 560"/>
          <p:cNvCxnSpPr>
            <a:stCxn id="481" idx="2"/>
            <a:endCxn id="529" idx="0"/>
          </p:cNvCxnSpPr>
          <p:nvPr/>
        </p:nvCxnSpPr>
        <p:spPr>
          <a:xfrm>
            <a:off x="45605764" y="27521594"/>
            <a:ext cx="5221" cy="116921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Прямоугольник 563"/>
          <p:cNvSpPr/>
          <p:nvPr/>
        </p:nvSpPr>
        <p:spPr>
          <a:xfrm>
            <a:off x="41149498" y="30338028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</a:t>
            </a:r>
            <a:r>
              <a:rPr lang="ru-RU" sz="1400" dirty="0" smtClean="0"/>
              <a:t>модернизация (фабрики от кол-ва союзников)</a:t>
            </a:r>
            <a:endParaRPr lang="ru-RU" sz="1400" dirty="0" smtClean="0"/>
          </a:p>
        </p:txBody>
      </p:sp>
      <p:cxnSp>
        <p:nvCxnSpPr>
          <p:cNvPr id="565" name="Соединительная линия уступом 564"/>
          <p:cNvCxnSpPr>
            <a:stCxn id="540" idx="2"/>
            <a:endCxn id="541" idx="0"/>
          </p:cNvCxnSpPr>
          <p:nvPr/>
        </p:nvCxnSpPr>
        <p:spPr>
          <a:xfrm rot="5400000">
            <a:off x="48669990" y="28920294"/>
            <a:ext cx="569143" cy="22301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40" idx="2"/>
            <a:endCxn id="539" idx="0"/>
          </p:cNvCxnSpPr>
          <p:nvPr/>
        </p:nvCxnSpPr>
        <p:spPr>
          <a:xfrm rot="5400000">
            <a:off x="49787670" y="30032714"/>
            <a:ext cx="563883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573"/>
          <p:cNvCxnSpPr>
            <a:stCxn id="539" idx="2"/>
            <a:endCxn id="542" idx="0"/>
          </p:cNvCxnSpPr>
          <p:nvPr/>
        </p:nvCxnSpPr>
        <p:spPr>
          <a:xfrm rot="5400000">
            <a:off x="49177938" y="31172953"/>
            <a:ext cx="669971" cy="11133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580"/>
          <p:cNvCxnSpPr>
            <a:stCxn id="541" idx="2"/>
            <a:endCxn id="542" idx="0"/>
          </p:cNvCxnSpPr>
          <p:nvPr/>
        </p:nvCxnSpPr>
        <p:spPr>
          <a:xfrm rot="16200000" flipH="1">
            <a:off x="48065517" y="31173909"/>
            <a:ext cx="664711" cy="11167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Соединительная линия уступом 586"/>
          <p:cNvCxnSpPr>
            <a:stCxn id="529" idx="2"/>
            <a:endCxn id="564" idx="0"/>
          </p:cNvCxnSpPr>
          <p:nvPr/>
        </p:nvCxnSpPr>
        <p:spPr>
          <a:xfrm rot="5400000">
            <a:off x="43625614" y="28352656"/>
            <a:ext cx="567215" cy="34035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Соединительная линия уступом 590"/>
          <p:cNvCxnSpPr>
            <a:stCxn id="403" idx="2"/>
            <a:endCxn id="564" idx="0"/>
          </p:cNvCxnSpPr>
          <p:nvPr/>
        </p:nvCxnSpPr>
        <p:spPr>
          <a:xfrm rot="16200000" flipH="1">
            <a:off x="41241169" y="29371739"/>
            <a:ext cx="566233" cy="13663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единительная линия 596"/>
          <p:cNvCxnSpPr>
            <a:stCxn id="228" idx="3"/>
            <a:endCxn id="325" idx="1"/>
          </p:cNvCxnSpPr>
          <p:nvPr/>
        </p:nvCxnSpPr>
        <p:spPr>
          <a:xfrm flipV="1">
            <a:off x="37343725" y="14522975"/>
            <a:ext cx="9376530" cy="8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Прямоугольник 600"/>
          <p:cNvSpPr/>
          <p:nvPr/>
        </p:nvSpPr>
        <p:spPr>
          <a:xfrm>
            <a:off x="45094556" y="13977300"/>
            <a:ext cx="1583674" cy="473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23-28</a:t>
            </a:r>
            <a:endParaRPr lang="ru-RU" sz="3200" dirty="0"/>
          </a:p>
        </p:txBody>
      </p:sp>
      <p:sp>
        <p:nvSpPr>
          <p:cNvPr id="602" name="Овал 601"/>
          <p:cNvSpPr/>
          <p:nvPr/>
        </p:nvSpPr>
        <p:spPr>
          <a:xfrm>
            <a:off x="46221990" y="13114817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370" name="Прямоугольник 369"/>
          <p:cNvSpPr/>
          <p:nvPr/>
        </p:nvSpPr>
        <p:spPr>
          <a:xfrm>
            <a:off x="15766" y="24284243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Сформировать больницу 25й станции</a:t>
            </a:r>
            <a:endParaRPr lang="ru-RU" sz="1400" dirty="0"/>
          </a:p>
        </p:txBody>
      </p:sp>
      <p:cxnSp>
        <p:nvCxnSpPr>
          <p:cNvPr id="424" name="Прямая со стрелкой 423"/>
          <p:cNvCxnSpPr>
            <a:stCxn id="239" idx="2"/>
            <a:endCxn id="370" idx="0"/>
          </p:cNvCxnSpPr>
          <p:nvPr/>
        </p:nvCxnSpPr>
        <p:spPr>
          <a:xfrm>
            <a:off x="1072193" y="23209622"/>
            <a:ext cx="1532" cy="10746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363729" y="26465664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войну с Германией</a:t>
            </a:r>
            <a:endParaRPr lang="ru-RU" sz="1400" dirty="0"/>
          </a:p>
        </p:txBody>
      </p:sp>
      <p:cxnSp>
        <p:nvCxnSpPr>
          <p:cNvPr id="404" name="Прямая со стрелкой 403"/>
          <p:cNvCxnSpPr>
            <a:stCxn id="213" idx="2"/>
            <a:endCxn id="381" idx="0"/>
          </p:cNvCxnSpPr>
          <p:nvPr/>
        </p:nvCxnSpPr>
        <p:spPr>
          <a:xfrm flipH="1">
            <a:off x="3421688" y="25374253"/>
            <a:ext cx="22985" cy="1091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Соединительная линия уступом 417"/>
          <p:cNvCxnSpPr>
            <a:stCxn id="213" idx="2"/>
            <a:endCxn id="423" idx="0"/>
          </p:cNvCxnSpPr>
          <p:nvPr/>
        </p:nvCxnSpPr>
        <p:spPr>
          <a:xfrm rot="5400000">
            <a:off x="1725529" y="24722449"/>
            <a:ext cx="1067341" cy="23709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451"/>
          <p:cNvCxnSpPr>
            <a:stCxn id="261" idx="2"/>
            <a:endCxn id="292" idx="0"/>
          </p:cNvCxnSpPr>
          <p:nvPr/>
        </p:nvCxnSpPr>
        <p:spPr>
          <a:xfrm rot="16200000" flipH="1">
            <a:off x="5797587" y="25352399"/>
            <a:ext cx="1107175" cy="1150881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458"/>
          <p:cNvCxnSpPr>
            <a:stCxn id="292" idx="2"/>
            <a:endCxn id="282" idx="0"/>
          </p:cNvCxnSpPr>
          <p:nvPr/>
        </p:nvCxnSpPr>
        <p:spPr>
          <a:xfrm rot="16200000" flipH="1">
            <a:off x="6576075" y="27911968"/>
            <a:ext cx="701504" cy="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228" idx="2"/>
            <a:endCxn id="445" idx="0"/>
          </p:cNvCxnSpPr>
          <p:nvPr/>
        </p:nvCxnSpPr>
        <p:spPr>
          <a:xfrm rot="16200000" flipH="1">
            <a:off x="39241565" y="12107977"/>
            <a:ext cx="919722" cy="68313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25" idx="2"/>
            <a:endCxn id="445" idx="0"/>
          </p:cNvCxnSpPr>
          <p:nvPr/>
        </p:nvCxnSpPr>
        <p:spPr>
          <a:xfrm rot="5400000">
            <a:off x="44987389" y="13192674"/>
            <a:ext cx="920524" cy="46611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/>
          <p:cNvSpPr/>
          <p:nvPr/>
        </p:nvSpPr>
        <p:spPr>
          <a:xfrm>
            <a:off x="42059128" y="18027348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Земли для переселенцев</a:t>
            </a:r>
          </a:p>
        </p:txBody>
      </p:sp>
      <p:cxnSp>
        <p:nvCxnSpPr>
          <p:cNvPr id="426" name="Прямая со стрелкой 425"/>
          <p:cNvCxnSpPr>
            <a:stCxn id="445" idx="2"/>
            <a:endCxn id="421" idx="0"/>
          </p:cNvCxnSpPr>
          <p:nvPr/>
        </p:nvCxnSpPr>
        <p:spPr>
          <a:xfrm>
            <a:off x="43117087" y="17063499"/>
            <a:ext cx="0" cy="96384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42059128" y="19961128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Промышленные мощности из США (-300ПП, +3 фабрики и 1 военный завод</a:t>
            </a:r>
          </a:p>
        </p:txBody>
      </p:sp>
      <p:cxnSp>
        <p:nvCxnSpPr>
          <p:cNvPr id="444" name="Прямая со стрелкой 443"/>
          <p:cNvCxnSpPr>
            <a:stCxn id="421" idx="2"/>
            <a:endCxn id="442" idx="0"/>
          </p:cNvCxnSpPr>
          <p:nvPr/>
        </p:nvCxnSpPr>
        <p:spPr>
          <a:xfrm>
            <a:off x="43117087" y="19107348"/>
            <a:ext cx="0" cy="85378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Овал 447"/>
          <p:cNvSpPr/>
          <p:nvPr/>
        </p:nvSpPr>
        <p:spPr>
          <a:xfrm>
            <a:off x="30496462" y="19303822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449" name="Овал 448"/>
          <p:cNvSpPr/>
          <p:nvPr/>
        </p:nvSpPr>
        <p:spPr>
          <a:xfrm>
            <a:off x="33625084" y="25450304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451" name="Овал 450"/>
          <p:cNvSpPr/>
          <p:nvPr/>
        </p:nvSpPr>
        <p:spPr>
          <a:xfrm>
            <a:off x="36435330" y="25448771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454" name="Овал 453"/>
          <p:cNvSpPr/>
          <p:nvPr/>
        </p:nvSpPr>
        <p:spPr>
          <a:xfrm>
            <a:off x="30496462" y="21132077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455" name="Овал 454"/>
          <p:cNvSpPr/>
          <p:nvPr/>
        </p:nvSpPr>
        <p:spPr>
          <a:xfrm>
            <a:off x="30496462" y="23270151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33034483" y="19976895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Противников власти вигов (+ министры)</a:t>
            </a:r>
          </a:p>
        </p:txBody>
      </p:sp>
      <p:cxnSp>
        <p:nvCxnSpPr>
          <p:cNvPr id="458" name="Соединительная линия уступом 457"/>
          <p:cNvCxnSpPr>
            <a:stCxn id="410" idx="2"/>
            <a:endCxn id="456" idx="0"/>
          </p:cNvCxnSpPr>
          <p:nvPr/>
        </p:nvCxnSpPr>
        <p:spPr>
          <a:xfrm rot="5400000">
            <a:off x="34747158" y="18438286"/>
            <a:ext cx="883894" cy="2193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44" idx="2"/>
            <a:endCxn id="358" idx="0"/>
          </p:cNvCxnSpPr>
          <p:nvPr/>
        </p:nvCxnSpPr>
        <p:spPr>
          <a:xfrm flipH="1">
            <a:off x="47777254" y="23322413"/>
            <a:ext cx="8" cy="97403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Овал 445"/>
          <p:cNvSpPr/>
          <p:nvPr/>
        </p:nvSpPr>
        <p:spPr>
          <a:xfrm>
            <a:off x="34958892" y="27609582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462" name="Прямоугольник 461"/>
          <p:cNvSpPr/>
          <p:nvPr/>
        </p:nvSpPr>
        <p:spPr>
          <a:xfrm rot="5400000">
            <a:off x="38917002" y="16273593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65" name="Прямоугольник 464"/>
          <p:cNvSpPr/>
          <p:nvPr/>
        </p:nvSpPr>
        <p:spPr>
          <a:xfrm>
            <a:off x="44468942" y="22237458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Обучение квалифицированных рабочих (+НД «Квалифицированные рабочие» )</a:t>
            </a:r>
          </a:p>
        </p:txBody>
      </p:sp>
      <p:cxnSp>
        <p:nvCxnSpPr>
          <p:cNvPr id="466" name="Соединительная линия уступом 465"/>
          <p:cNvCxnSpPr>
            <a:stCxn id="492" idx="2"/>
            <a:endCxn id="465" idx="0"/>
          </p:cNvCxnSpPr>
          <p:nvPr/>
        </p:nvCxnSpPr>
        <p:spPr>
          <a:xfrm rot="5400000">
            <a:off x="46056391" y="20522989"/>
            <a:ext cx="1184979" cy="224395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442" idx="2"/>
            <a:endCxn id="465" idx="0"/>
          </p:cNvCxnSpPr>
          <p:nvPr/>
        </p:nvCxnSpPr>
        <p:spPr>
          <a:xfrm rot="16200000" flipH="1">
            <a:off x="43723829" y="20434386"/>
            <a:ext cx="1196330" cy="24098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/>
          <p:cNvSpPr/>
          <p:nvPr/>
        </p:nvSpPr>
        <p:spPr>
          <a:xfrm>
            <a:off x="46710424" y="17524326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68" name="Овал 467"/>
          <p:cNvSpPr/>
          <p:nvPr/>
        </p:nvSpPr>
        <p:spPr>
          <a:xfrm>
            <a:off x="44107882" y="21707089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42949217" y="32199559"/>
            <a:ext cx="2115918" cy="1080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Дикий папуасский танк (</a:t>
            </a:r>
            <a:r>
              <a:rPr lang="ru-RU" sz="1400" dirty="0"/>
              <a:t>1</a:t>
            </a:r>
            <a:r>
              <a:rPr lang="ru-RU" sz="1400" dirty="0" smtClean="0"/>
              <a:t>х </a:t>
            </a:r>
            <a:r>
              <a:rPr lang="ru-RU" sz="1400" dirty="0"/>
              <a:t>100% к темпам исследования </a:t>
            </a:r>
            <a:r>
              <a:rPr lang="ru-RU" sz="1400" dirty="0" smtClean="0"/>
              <a:t>танков)</a:t>
            </a:r>
            <a:endParaRPr lang="ru-RU" sz="1400" dirty="0"/>
          </a:p>
        </p:txBody>
      </p:sp>
      <p:cxnSp>
        <p:nvCxnSpPr>
          <p:cNvPr id="477" name="Соединительная линия уступом 476"/>
          <p:cNvCxnSpPr>
            <a:stCxn id="484" idx="2"/>
            <a:endCxn id="469" idx="0"/>
          </p:cNvCxnSpPr>
          <p:nvPr/>
        </p:nvCxnSpPr>
        <p:spPr>
          <a:xfrm rot="5400000">
            <a:off x="44423762" y="31007081"/>
            <a:ext cx="775893" cy="16090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564" idx="2"/>
            <a:endCxn id="469" idx="0"/>
          </p:cNvCxnSpPr>
          <p:nvPr/>
        </p:nvCxnSpPr>
        <p:spPr>
          <a:xfrm rot="16200000" flipH="1">
            <a:off x="42716551" y="30908933"/>
            <a:ext cx="781531" cy="17997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Овал 487"/>
          <p:cNvSpPr/>
          <p:nvPr/>
        </p:nvSpPr>
        <p:spPr>
          <a:xfrm>
            <a:off x="40802643" y="31514175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16602</TotalTime>
  <Words>1415</Words>
  <Application>Microsoft Office PowerPoint</Application>
  <PresentationFormat>Произвольный</PresentationFormat>
  <Paragraphs>189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1248</cp:revision>
  <dcterms:created xsi:type="dcterms:W3CDTF">2018-10-23T08:09:21Z</dcterms:created>
  <dcterms:modified xsi:type="dcterms:W3CDTF">2019-12-19T17:04:36Z</dcterms:modified>
</cp:coreProperties>
</file>