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60" d="100"/>
          <a:sy n="60" d="100"/>
        </p:scale>
        <p:origin x="5838" y="208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8%D0%BD%D0%B4%D0%B8%D0%B2%D0%B8%D0%B4%D1%83%D0%B0%D0%BB%D1%8C%D0%BD%D1%8B%D0%B9_%D1%82%D0%B5%D1%80%D1%80%D0%BE%D1%80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ndividual_t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Прямоугольник 332"/>
          <p:cNvSpPr/>
          <p:nvPr/>
        </p:nvSpPr>
        <p:spPr>
          <a:xfrm>
            <a:off x="39876349" y="13527957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40918127" y="13532507"/>
            <a:ext cx="1057959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29726370" y="13520363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1" name="Прямоугольник 330"/>
          <p:cNvSpPr/>
          <p:nvPr/>
        </p:nvSpPr>
        <p:spPr>
          <a:xfrm>
            <a:off x="30779523" y="1351940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29714997" y="11965678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30768150" y="11971185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13380107" y="4354774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68 фокусов</a:t>
            </a:r>
            <a:endParaRPr lang="en-US" sz="2400" b="1" dirty="0" smtClean="0"/>
          </a:p>
        </p:txBody>
      </p:sp>
      <p:sp>
        <p:nvSpPr>
          <p:cNvPr id="601" name="Прямоугольник 600"/>
          <p:cNvSpPr/>
          <p:nvPr/>
        </p:nvSpPr>
        <p:spPr>
          <a:xfrm>
            <a:off x="34003227" y="5697165"/>
            <a:ext cx="791837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4621816" y="7764373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Миссия на вырубку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2516337" y="74639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Непальский банк</a:t>
            </a:r>
            <a:endParaRPr lang="ru-RU" sz="14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15681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</a:t>
            </a:r>
            <a:r>
              <a:rPr lang="ru-RU" sz="1400" dirty="0"/>
              <a:t>новые </a:t>
            </a:r>
            <a:r>
              <a:rPr lang="ru-RU" sz="1400" dirty="0" smtClean="0"/>
              <a:t>банкноты</a:t>
            </a:r>
            <a:endParaRPr lang="ru-RU" sz="1400" dirty="0"/>
          </a:p>
        </p:txBody>
      </p:sp>
      <p:sp>
        <p:nvSpPr>
          <p:cNvPr id="476" name="Прямоугольник 475"/>
          <p:cNvSpPr/>
          <p:nvPr/>
        </p:nvSpPr>
        <p:spPr>
          <a:xfrm>
            <a:off x="2033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Факультет ядерной физики в Калькутте</a:t>
            </a:r>
            <a:endParaRPr lang="ru-RU" sz="14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5401407" y="57717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Колледж Три </a:t>
            </a:r>
            <a:r>
              <a:rPr lang="ru-RU" sz="1400" dirty="0" err="1"/>
              <a:t>Чандра</a:t>
            </a:r>
            <a:endParaRPr lang="ru-RU" sz="1400" dirty="0"/>
          </a:p>
        </p:txBody>
      </p:sp>
      <p:sp>
        <p:nvSpPr>
          <p:cNvPr id="479" name="Прямоугольник 478"/>
          <p:cNvSpPr/>
          <p:nvPr/>
        </p:nvSpPr>
        <p:spPr>
          <a:xfrm>
            <a:off x="2516337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Кирпичные заводы</a:t>
            </a:r>
            <a:endParaRPr lang="ru-RU" sz="14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7846750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чайные плантации</a:t>
            </a:r>
            <a:endParaRPr lang="ru-RU" sz="1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5401407" y="7461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Вырубка лесов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5401407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транспортную инфраструктуру</a:t>
            </a:r>
            <a:endParaRPr lang="ru-RU" sz="14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2516337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железа</a:t>
            </a:r>
            <a:endParaRPr lang="ru-RU" sz="1400" dirty="0"/>
          </a:p>
        </p:txBody>
      </p:sp>
      <p:sp>
        <p:nvSpPr>
          <p:cNvPr id="491" name="Прямоугольник 490"/>
          <p:cNvSpPr/>
          <p:nvPr/>
        </p:nvSpPr>
        <p:spPr>
          <a:xfrm>
            <a:off x="7846750" y="11033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сельское хозяйство</a:t>
            </a:r>
            <a:endParaRPr lang="ru-RU" sz="1400" dirty="0"/>
          </a:p>
        </p:txBody>
      </p:sp>
      <p:sp>
        <p:nvSpPr>
          <p:cNvPr id="493" name="Прямоугольник 492"/>
          <p:cNvSpPr/>
          <p:nvPr/>
        </p:nvSpPr>
        <p:spPr>
          <a:xfrm>
            <a:off x="2516337" y="110334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промышленный подход</a:t>
            </a:r>
            <a:endParaRPr lang="ru-RU" sz="1400" dirty="0"/>
          </a:p>
        </p:txBody>
      </p:sp>
      <p:sp>
        <p:nvSpPr>
          <p:cNvPr id="494" name="Прямоугольник 493"/>
          <p:cNvSpPr/>
          <p:nvPr/>
        </p:nvSpPr>
        <p:spPr>
          <a:xfrm>
            <a:off x="7846750" y="74639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Непальская фанерная и шпульная фабрика</a:t>
            </a:r>
            <a:endParaRPr lang="ru-RU" sz="14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0" y="11033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студентов для института Калькутты</a:t>
            </a:r>
            <a:endParaRPr lang="ru-RU" sz="14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033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Расширишь правительственную железную дорогу</a:t>
            </a:r>
            <a:endParaRPr lang="ru-RU" sz="1400" dirty="0"/>
          </a:p>
        </p:txBody>
      </p:sp>
      <p:cxnSp>
        <p:nvCxnSpPr>
          <p:cNvPr id="497" name="Соединительная линия уступом 496"/>
          <p:cNvCxnSpPr>
            <a:stCxn id="478" idx="2"/>
            <a:endCxn id="471" idx="0"/>
          </p:cNvCxnSpPr>
          <p:nvPr/>
        </p:nvCxnSpPr>
        <p:spPr>
          <a:xfrm rot="5400000">
            <a:off x="4710748" y="5715342"/>
            <a:ext cx="612166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478" idx="2"/>
            <a:endCxn id="494" idx="0"/>
          </p:cNvCxnSpPr>
          <p:nvPr/>
        </p:nvCxnSpPr>
        <p:spPr>
          <a:xfrm rot="16200000" flipH="1">
            <a:off x="7375954" y="5935205"/>
            <a:ext cx="61216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71" idx="2"/>
            <a:endCxn id="475" idx="0"/>
          </p:cNvCxnSpPr>
          <p:nvPr/>
        </p:nvCxnSpPr>
        <p:spPr>
          <a:xfrm rot="5400000">
            <a:off x="2004748" y="7612852"/>
            <a:ext cx="638441" cy="2500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503"/>
          <p:cNvCxnSpPr>
            <a:stCxn id="489" idx="2"/>
            <a:endCxn id="491" idx="0"/>
          </p:cNvCxnSpPr>
          <p:nvPr/>
        </p:nvCxnSpPr>
        <p:spPr>
          <a:xfrm rot="16200000" flipH="1">
            <a:off x="7296496" y="9425270"/>
            <a:ext cx="771082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 стрелкой 504"/>
          <p:cNvCxnSpPr>
            <a:stCxn id="478" idx="2"/>
            <a:endCxn id="487" idx="0"/>
          </p:cNvCxnSpPr>
          <p:nvPr/>
        </p:nvCxnSpPr>
        <p:spPr>
          <a:xfrm>
            <a:off x="6459366" y="6851794"/>
            <a:ext cx="0" cy="609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 стрелкой 506"/>
          <p:cNvCxnSpPr>
            <a:stCxn id="487" idx="2"/>
            <a:endCxn id="489" idx="0"/>
          </p:cNvCxnSpPr>
          <p:nvPr/>
        </p:nvCxnSpPr>
        <p:spPr>
          <a:xfrm>
            <a:off x="6459366" y="8541395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/>
          <p:cNvCxnSpPr>
            <a:stCxn id="471" idx="2"/>
            <a:endCxn id="479" idx="0"/>
          </p:cNvCxnSpPr>
          <p:nvPr/>
        </p:nvCxnSpPr>
        <p:spPr>
          <a:xfrm>
            <a:off x="3574296" y="8543960"/>
            <a:ext cx="0" cy="6384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89" idx="2"/>
            <a:endCxn id="495" idx="0"/>
          </p:cNvCxnSpPr>
          <p:nvPr/>
        </p:nvCxnSpPr>
        <p:spPr>
          <a:xfrm rot="5400000">
            <a:off x="3373122" y="7947239"/>
            <a:ext cx="771082" cy="54014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7" idx="2"/>
            <a:endCxn id="483" idx="0"/>
          </p:cNvCxnSpPr>
          <p:nvPr/>
        </p:nvCxnSpPr>
        <p:spPr>
          <a:xfrm rot="16200000" flipH="1">
            <a:off x="7361534" y="7639226"/>
            <a:ext cx="64100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Прямоугольник 521"/>
          <p:cNvSpPr/>
          <p:nvPr/>
        </p:nvSpPr>
        <p:spPr>
          <a:xfrm>
            <a:off x="10598772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торговые отношения с Индией и Британией</a:t>
            </a:r>
            <a:endParaRPr lang="ru-RU" sz="1400" dirty="0"/>
          </a:p>
        </p:txBody>
      </p:sp>
      <p:sp>
        <p:nvSpPr>
          <p:cNvPr id="523" name="Прямоугольник 522"/>
          <p:cNvSpPr/>
          <p:nvPr/>
        </p:nvSpPr>
        <p:spPr>
          <a:xfrm>
            <a:off x="10598772" y="9182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оружейные заводы</a:t>
            </a:r>
            <a:endParaRPr lang="ru-RU" sz="1400" dirty="0"/>
          </a:p>
        </p:txBody>
      </p:sp>
      <p:cxnSp>
        <p:nvCxnSpPr>
          <p:cNvPr id="524" name="Соединительная линия уступом 523"/>
          <p:cNvCxnSpPr>
            <a:stCxn id="478" idx="2"/>
            <a:endCxn id="522" idx="0"/>
          </p:cNvCxnSpPr>
          <p:nvPr/>
        </p:nvCxnSpPr>
        <p:spPr>
          <a:xfrm rot="16200000" flipH="1">
            <a:off x="8753248" y="4557911"/>
            <a:ext cx="609600" cy="51973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522" idx="2"/>
            <a:endCxn id="523" idx="0"/>
          </p:cNvCxnSpPr>
          <p:nvPr/>
        </p:nvCxnSpPr>
        <p:spPr>
          <a:xfrm>
            <a:off x="11656731" y="8541394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Прямоугольник 525"/>
          <p:cNvSpPr/>
          <p:nvPr/>
        </p:nvSpPr>
        <p:spPr>
          <a:xfrm>
            <a:off x="7846750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водных каналов</a:t>
            </a:r>
            <a:endParaRPr lang="ru-RU" sz="1400" dirty="0"/>
          </a:p>
        </p:txBody>
      </p:sp>
      <p:cxnSp>
        <p:nvCxnSpPr>
          <p:cNvPr id="528" name="Прямая со стрелкой 527"/>
          <p:cNvCxnSpPr>
            <a:stCxn id="491" idx="2"/>
            <a:endCxn id="526" idx="0"/>
          </p:cNvCxnSpPr>
          <p:nvPr/>
        </p:nvCxnSpPr>
        <p:spPr>
          <a:xfrm>
            <a:off x="8904709" y="12113483"/>
            <a:ext cx="0" cy="580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93" idx="3"/>
            <a:endCxn id="491" idx="1"/>
          </p:cNvCxnSpPr>
          <p:nvPr/>
        </p:nvCxnSpPr>
        <p:spPr>
          <a:xfrm>
            <a:off x="4632255" y="11573482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516338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Химическая промышленность Непала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8239159" y="57717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Непальская королевская армия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15373079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Батальоны </a:t>
            </a:r>
            <a:r>
              <a:rPr lang="ru-RU" sz="1400" dirty="0" err="1" smtClean="0"/>
              <a:t>Гуркхов</a:t>
            </a:r>
            <a:endParaRPr lang="ru-RU" sz="1400" dirty="0" smtClean="0"/>
          </a:p>
        </p:txBody>
      </p:sp>
      <p:cxnSp>
        <p:nvCxnSpPr>
          <p:cNvPr id="59" name="Соединительная линия уступом 58"/>
          <p:cNvCxnSpPr>
            <a:stCxn id="487" idx="2"/>
            <a:endCxn id="479" idx="0"/>
          </p:cNvCxnSpPr>
          <p:nvPr/>
        </p:nvCxnSpPr>
        <p:spPr>
          <a:xfrm rot="5400000">
            <a:off x="4696328" y="7419363"/>
            <a:ext cx="641006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6" idx="2"/>
            <a:endCxn id="65" idx="0"/>
          </p:cNvCxnSpPr>
          <p:nvPr/>
        </p:nvCxnSpPr>
        <p:spPr>
          <a:xfrm>
            <a:off x="19297118" y="6851793"/>
            <a:ext cx="0" cy="609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18239159" y="7461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«Shree </a:t>
            </a:r>
            <a:r>
              <a:rPr lang="en-US" sz="1400" dirty="0" err="1"/>
              <a:t>Ganeshdal</a:t>
            </a:r>
            <a:r>
              <a:rPr lang="en-US" sz="1400" dirty="0"/>
              <a:t> Battalion»</a:t>
            </a:r>
            <a:endParaRPr lang="ru-RU" sz="1400" dirty="0" smtClean="0"/>
          </a:p>
        </p:txBody>
      </p:sp>
      <p:sp>
        <p:nvSpPr>
          <p:cNvPr id="69" name="Прямоугольник 68"/>
          <p:cNvSpPr/>
          <p:nvPr/>
        </p:nvSpPr>
        <p:spPr>
          <a:xfrm>
            <a:off x="18239159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«Shree Kali </a:t>
            </a:r>
            <a:r>
              <a:rPr lang="en-US" sz="1400" dirty="0" err="1"/>
              <a:t>Buksh</a:t>
            </a:r>
            <a:r>
              <a:rPr lang="en-US" sz="1400" dirty="0"/>
              <a:t> Battalion»</a:t>
            </a:r>
            <a:endParaRPr lang="ru-RU" sz="1400" dirty="0" smtClean="0"/>
          </a:p>
        </p:txBody>
      </p:sp>
      <p:sp>
        <p:nvSpPr>
          <p:cNvPr id="70" name="Прямоугольник 69"/>
          <p:cNvSpPr/>
          <p:nvPr/>
        </p:nvSpPr>
        <p:spPr>
          <a:xfrm>
            <a:off x="21087463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Офицерская стажировка </a:t>
            </a:r>
            <a:r>
              <a:rPr lang="ru-RU" sz="1400" dirty="0"/>
              <a:t>в британской военной </a:t>
            </a:r>
            <a:r>
              <a:rPr lang="ru-RU" sz="1400" dirty="0" smtClean="0"/>
              <a:t>академии</a:t>
            </a:r>
          </a:p>
        </p:txBody>
      </p:sp>
      <p:cxnSp>
        <p:nvCxnSpPr>
          <p:cNvPr id="72" name="Соединительная линия уступом 71"/>
          <p:cNvCxnSpPr>
            <a:stCxn id="56" idx="2"/>
            <a:endCxn id="58" idx="0"/>
          </p:cNvCxnSpPr>
          <p:nvPr/>
        </p:nvCxnSpPr>
        <p:spPr>
          <a:xfrm rot="5400000">
            <a:off x="17559278" y="5723553"/>
            <a:ext cx="609601" cy="28660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6" idx="2"/>
            <a:endCxn id="70" idx="0"/>
          </p:cNvCxnSpPr>
          <p:nvPr/>
        </p:nvCxnSpPr>
        <p:spPr>
          <a:xfrm rot="16200000" flipH="1">
            <a:off x="20416470" y="5732441"/>
            <a:ext cx="609601" cy="2848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5" idx="2"/>
            <a:endCxn id="69" idx="0"/>
          </p:cNvCxnSpPr>
          <p:nvPr/>
        </p:nvCxnSpPr>
        <p:spPr>
          <a:xfrm>
            <a:off x="19297118" y="8541395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15373079" y="9182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Горные головорезы</a:t>
            </a:r>
          </a:p>
        </p:txBody>
      </p:sp>
      <p:cxnSp>
        <p:nvCxnSpPr>
          <p:cNvPr id="82" name="Прямая со стрелкой 81"/>
          <p:cNvCxnSpPr>
            <a:stCxn id="58" idx="2"/>
            <a:endCxn id="81" idx="0"/>
          </p:cNvCxnSpPr>
          <p:nvPr/>
        </p:nvCxnSpPr>
        <p:spPr>
          <a:xfrm>
            <a:off x="16431038" y="8541394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483" idx="2"/>
            <a:endCxn id="491" idx="0"/>
          </p:cNvCxnSpPr>
          <p:nvPr/>
        </p:nvCxnSpPr>
        <p:spPr>
          <a:xfrm>
            <a:off x="8904709" y="10262401"/>
            <a:ext cx="0" cy="7710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13011486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Трёхстороннее соглашение</a:t>
            </a:r>
            <a:endParaRPr lang="ru-RU" sz="1400" dirty="0"/>
          </a:p>
        </p:txBody>
      </p:sp>
      <p:cxnSp>
        <p:nvCxnSpPr>
          <p:cNvPr id="95" name="Соединительная линия уступом 94"/>
          <p:cNvCxnSpPr>
            <a:stCxn id="58" idx="2"/>
            <a:endCxn id="94" idx="0"/>
          </p:cNvCxnSpPr>
          <p:nvPr/>
        </p:nvCxnSpPr>
        <p:spPr>
          <a:xfrm rot="5400000">
            <a:off x="14929739" y="7681101"/>
            <a:ext cx="641007" cy="2361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522" idx="2"/>
            <a:endCxn id="94" idx="0"/>
          </p:cNvCxnSpPr>
          <p:nvPr/>
        </p:nvCxnSpPr>
        <p:spPr>
          <a:xfrm rot="16200000" flipH="1">
            <a:off x="12542585" y="7655540"/>
            <a:ext cx="641007" cy="24127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34795065" y="56873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Диктатура премьер-министров Рана</a:t>
            </a:r>
            <a:endParaRPr lang="ru-RU" sz="14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34795065" y="88882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Деятельность «Непальского народного собрания»</a:t>
            </a:r>
            <a:endParaRPr lang="ru-RU" sz="14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22590609" y="1351792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Абсолютная поддержка Династии Шах</a:t>
            </a:r>
            <a:endParaRPr lang="ru-RU" sz="1400" dirty="0"/>
          </a:p>
        </p:txBody>
      </p:sp>
      <p:cxnSp>
        <p:nvCxnSpPr>
          <p:cNvPr id="79" name="Прямая со стрелкой 78"/>
          <p:cNvCxnSpPr>
            <a:stCxn id="495" idx="2"/>
            <a:endCxn id="476" idx="0"/>
          </p:cNvCxnSpPr>
          <p:nvPr/>
        </p:nvCxnSpPr>
        <p:spPr>
          <a:xfrm>
            <a:off x="1057959" y="12113483"/>
            <a:ext cx="2033" cy="580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89" idx="2"/>
            <a:endCxn id="493" idx="0"/>
          </p:cNvCxnSpPr>
          <p:nvPr/>
        </p:nvCxnSpPr>
        <p:spPr>
          <a:xfrm rot="5400000">
            <a:off x="4631291" y="9205406"/>
            <a:ext cx="771081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479" idx="2"/>
            <a:endCxn id="493" idx="0"/>
          </p:cNvCxnSpPr>
          <p:nvPr/>
        </p:nvCxnSpPr>
        <p:spPr>
          <a:xfrm>
            <a:off x="3574296" y="10262401"/>
            <a:ext cx="0" cy="771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5401406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государственных школ</a:t>
            </a:r>
          </a:p>
        </p:txBody>
      </p:sp>
      <p:cxnSp>
        <p:nvCxnSpPr>
          <p:cNvPr id="96" name="Прямая со стрелкой 95"/>
          <p:cNvCxnSpPr>
            <a:stCxn id="493" idx="2"/>
            <a:endCxn id="490" idx="0"/>
          </p:cNvCxnSpPr>
          <p:nvPr/>
        </p:nvCxnSpPr>
        <p:spPr>
          <a:xfrm>
            <a:off x="3574296" y="12113482"/>
            <a:ext cx="0" cy="580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490" idx="2"/>
            <a:endCxn id="52" idx="0"/>
          </p:cNvCxnSpPr>
          <p:nvPr/>
        </p:nvCxnSpPr>
        <p:spPr>
          <a:xfrm>
            <a:off x="3574296" y="13773866"/>
            <a:ext cx="1" cy="692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91" idx="2"/>
            <a:endCxn id="135" idx="0"/>
          </p:cNvCxnSpPr>
          <p:nvPr/>
        </p:nvCxnSpPr>
        <p:spPr>
          <a:xfrm rot="5400000">
            <a:off x="7391846" y="11181002"/>
            <a:ext cx="580383" cy="24453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93" idx="2"/>
            <a:endCxn id="135" idx="0"/>
          </p:cNvCxnSpPr>
          <p:nvPr/>
        </p:nvCxnSpPr>
        <p:spPr>
          <a:xfrm rot="16200000" flipH="1">
            <a:off x="4726638" y="10961139"/>
            <a:ext cx="580384" cy="28850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490" idx="2"/>
            <a:endCxn id="496" idx="0"/>
          </p:cNvCxnSpPr>
          <p:nvPr/>
        </p:nvCxnSpPr>
        <p:spPr>
          <a:xfrm rot="5400000">
            <a:off x="1970743" y="12863115"/>
            <a:ext cx="692802" cy="2514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958872" y="16188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</a:t>
            </a:r>
            <a:r>
              <a:rPr lang="ru-RU" sz="1400" dirty="0" err="1"/>
              <a:t>Трибхуванский</a:t>
            </a:r>
            <a:r>
              <a:rPr lang="ru-RU" sz="1400" dirty="0"/>
              <a:t> университет</a:t>
            </a:r>
          </a:p>
        </p:txBody>
      </p:sp>
      <p:cxnSp>
        <p:nvCxnSpPr>
          <p:cNvPr id="114" name="Соединительная линия уступом 113"/>
          <p:cNvCxnSpPr>
            <a:stCxn id="90" idx="2"/>
            <a:endCxn id="113" idx="0"/>
          </p:cNvCxnSpPr>
          <p:nvPr/>
        </p:nvCxnSpPr>
        <p:spPr>
          <a:xfrm rot="5400000">
            <a:off x="5417152" y="15146347"/>
            <a:ext cx="641893" cy="1442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52" idx="2"/>
            <a:endCxn id="113" idx="0"/>
          </p:cNvCxnSpPr>
          <p:nvPr/>
        </p:nvCxnSpPr>
        <p:spPr>
          <a:xfrm rot="16200000" flipH="1">
            <a:off x="3974618" y="15146347"/>
            <a:ext cx="641893" cy="1442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10598772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мастерские</a:t>
            </a:r>
            <a:endParaRPr lang="ru-RU" sz="1400" dirty="0"/>
          </a:p>
        </p:txBody>
      </p:sp>
      <p:cxnSp>
        <p:nvCxnSpPr>
          <p:cNvPr id="121" name="Соединительная линия уступом 120"/>
          <p:cNvCxnSpPr>
            <a:stCxn id="491" idx="2"/>
            <a:endCxn id="120" idx="0"/>
          </p:cNvCxnSpPr>
          <p:nvPr/>
        </p:nvCxnSpPr>
        <p:spPr>
          <a:xfrm rot="16200000" flipH="1">
            <a:off x="9990529" y="11027663"/>
            <a:ext cx="580383" cy="2752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24856133" y="88882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Сговор старых династий и младших семей</a:t>
            </a:r>
            <a:endParaRPr lang="ru-RU" sz="14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34798912" y="72213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Промышленный совет и законы </a:t>
            </a:r>
            <a:endParaRPr lang="ru-RU" sz="14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7846751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Табачное производство</a:t>
            </a:r>
            <a:endParaRPr lang="ru-RU" sz="1400" dirty="0"/>
          </a:p>
        </p:txBody>
      </p:sp>
      <p:cxnSp>
        <p:nvCxnSpPr>
          <p:cNvPr id="129" name="Прямая со стрелкой 128"/>
          <p:cNvCxnSpPr>
            <a:stCxn id="526" idx="2"/>
            <a:endCxn id="128" idx="0"/>
          </p:cNvCxnSpPr>
          <p:nvPr/>
        </p:nvCxnSpPr>
        <p:spPr>
          <a:xfrm>
            <a:off x="8904709" y="13773866"/>
            <a:ext cx="1" cy="692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0612421" y="14513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Хлопковые мельницы</a:t>
            </a:r>
            <a:endParaRPr lang="ru-RU" sz="14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5401406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фабрик бытового </a:t>
            </a:r>
            <a:r>
              <a:rPr lang="ru-RU" sz="1400" dirty="0" smtClean="0"/>
              <a:t>сектора</a:t>
            </a:r>
            <a:endParaRPr lang="ru-RU" sz="1400" dirty="0"/>
          </a:p>
        </p:txBody>
      </p:sp>
      <p:cxnSp>
        <p:nvCxnSpPr>
          <p:cNvPr id="138" name="Прямая со стрелкой 137"/>
          <p:cNvCxnSpPr>
            <a:stCxn id="135" idx="2"/>
            <a:endCxn id="90" idx="0"/>
          </p:cNvCxnSpPr>
          <p:nvPr/>
        </p:nvCxnSpPr>
        <p:spPr>
          <a:xfrm>
            <a:off x="6459365" y="13773866"/>
            <a:ext cx="0" cy="692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37444027" y="72213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Учреждение верховного суда</a:t>
            </a:r>
            <a:endParaRPr lang="ru-RU" sz="14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47565416" y="135179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детские браки 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32199385" y="72213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права преемственности у незаконнорождённых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22608105" y="1506475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Пересмотреть </a:t>
            </a:r>
            <a:r>
              <a:rPr lang="ru-RU" sz="1400" dirty="0" err="1" smtClean="0"/>
              <a:t>Сугаульский</a:t>
            </a:r>
            <a:r>
              <a:rPr lang="ru-RU" sz="1400" dirty="0" smtClean="0"/>
              <a:t> договор</a:t>
            </a:r>
            <a:endParaRPr lang="ru-RU" sz="14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4856133" y="150511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</a:t>
            </a:r>
            <a:r>
              <a:rPr lang="ru-RU" sz="1400" dirty="0"/>
              <a:t>Т</a:t>
            </a:r>
            <a:r>
              <a:rPr lang="ru-RU" sz="1400" dirty="0" smtClean="0"/>
              <a:t>ибет</a:t>
            </a:r>
            <a:endParaRPr lang="ru-RU" sz="14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41457887" y="7944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Финансирование из Индии</a:t>
            </a:r>
            <a:endParaRPr lang="ru-RU" sz="14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41457886" y="24802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методов подпольной террористической деятельности</a:t>
            </a:r>
            <a:endParaRPr lang="ru-RU" sz="14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41457886" y="38609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короля</a:t>
            </a:r>
            <a:endParaRPr lang="ru-RU" sz="14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29727342" y="1196624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Выйти из изоляции</a:t>
            </a:r>
            <a:endParaRPr lang="ru-RU" sz="1400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29727342" y="135179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посольства великих держав</a:t>
            </a:r>
            <a:endParaRPr lang="ru-RU" sz="14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37444027" y="119662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Подготовить конституцию</a:t>
            </a:r>
            <a:r>
              <a:rPr lang="en-US" sz="1400" dirty="0" smtClean="0"/>
              <a:t> </a:t>
            </a:r>
            <a:endParaRPr lang="ru-RU" sz="14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44781607" y="30202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1940 году НПП осуществляло распространение в Катманду листовок, в которых выражалось требование осуществить реформирование политического устройства государства. С целью реализации окончательной цели планировались применять методы </a:t>
            </a:r>
            <a:r>
              <a:rPr lang="ru-RU" sz="1400" dirty="0">
                <a:hlinkClick r:id="rId3" tooltip="Индивидуальный террор (страница отсутствует)"/>
              </a:rPr>
              <a:t>индивидуального террора</a:t>
            </a:r>
            <a:r>
              <a:rPr lang="ru-RU" sz="1400" baseline="30000" dirty="0">
                <a:hlinkClick r:id="rId4" tooltip="en:Individual terror"/>
              </a:rPr>
              <a:t>[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44926849" y="88882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</a:t>
            </a:r>
            <a:r>
              <a:rPr lang="ru-RU" sz="1400" i="1" dirty="0"/>
              <a:t>“Непальским народным собранием”</a:t>
            </a:r>
            <a:endParaRPr lang="ru-RU" sz="1400" dirty="0"/>
          </a:p>
        </p:txBody>
      </p:sp>
      <p:cxnSp>
        <p:nvCxnSpPr>
          <p:cNvPr id="157" name="Прямая соединительная линия 156"/>
          <p:cNvCxnSpPr>
            <a:stCxn id="126" idx="3"/>
            <a:endCxn id="67" idx="1"/>
          </p:cNvCxnSpPr>
          <p:nvPr/>
        </p:nvCxnSpPr>
        <p:spPr>
          <a:xfrm>
            <a:off x="26972051" y="9428245"/>
            <a:ext cx="78230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67" idx="3"/>
            <a:endCxn id="155" idx="1"/>
          </p:cNvCxnSpPr>
          <p:nvPr/>
        </p:nvCxnSpPr>
        <p:spPr>
          <a:xfrm>
            <a:off x="36910983" y="9428245"/>
            <a:ext cx="80158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24856133" y="1046265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за кровавую резню в Катманду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34795065" y="1046265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Победа народного движения!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32199385" y="150651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Заверить британцев в сохранении старых договоров</a:t>
            </a:r>
            <a:endParaRPr lang="ru-RU" sz="1400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29727342" y="1506515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коалиция</a:t>
            </a:r>
            <a:endParaRPr lang="ru-RU" sz="1400" dirty="0"/>
          </a:p>
        </p:txBody>
      </p:sp>
      <p:sp>
        <p:nvSpPr>
          <p:cNvPr id="169" name="Прямоугольник 168"/>
          <p:cNvSpPr/>
          <p:nvPr/>
        </p:nvSpPr>
        <p:spPr>
          <a:xfrm>
            <a:off x="27291737" y="1506515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Найти союзника среди королей-реваншистов</a:t>
            </a:r>
            <a:endParaRPr lang="ru-RU" sz="1400" dirty="0"/>
          </a:p>
        </p:txBody>
      </p:sp>
      <p:cxnSp>
        <p:nvCxnSpPr>
          <p:cNvPr id="170" name="Соединительная линия уступом 169"/>
          <p:cNvCxnSpPr>
            <a:stCxn id="66" idx="2"/>
            <a:endCxn id="145" idx="0"/>
          </p:cNvCxnSpPr>
          <p:nvPr/>
        </p:nvCxnSpPr>
        <p:spPr>
          <a:xfrm rot="5400000">
            <a:off x="34328178" y="5696490"/>
            <a:ext cx="454012" cy="2595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66" idx="2"/>
            <a:endCxn id="142" idx="0"/>
          </p:cNvCxnSpPr>
          <p:nvPr/>
        </p:nvCxnSpPr>
        <p:spPr>
          <a:xfrm rot="16200000" flipH="1">
            <a:off x="36950499" y="5669849"/>
            <a:ext cx="454012" cy="2648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45" idx="2"/>
            <a:endCxn id="126" idx="0"/>
          </p:cNvCxnSpPr>
          <p:nvPr/>
        </p:nvCxnSpPr>
        <p:spPr>
          <a:xfrm rot="5400000">
            <a:off x="29292264" y="4923164"/>
            <a:ext cx="586909" cy="73432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42" idx="2"/>
            <a:endCxn id="155" idx="0"/>
          </p:cNvCxnSpPr>
          <p:nvPr/>
        </p:nvCxnSpPr>
        <p:spPr>
          <a:xfrm rot="16200000" flipH="1">
            <a:off x="41949943" y="4853379"/>
            <a:ext cx="586909" cy="74828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52" idx="2"/>
            <a:endCxn id="169" idx="0"/>
          </p:cNvCxnSpPr>
          <p:nvPr/>
        </p:nvCxnSpPr>
        <p:spPr>
          <a:xfrm rot="5400000">
            <a:off x="29333881" y="13613738"/>
            <a:ext cx="467236" cy="2435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152" idx="2"/>
            <a:endCxn id="167" idx="0"/>
          </p:cNvCxnSpPr>
          <p:nvPr/>
        </p:nvCxnSpPr>
        <p:spPr>
          <a:xfrm rot="16200000" flipH="1">
            <a:off x="31787704" y="13595518"/>
            <a:ext cx="467236" cy="2472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95"/>
          <p:cNvCxnSpPr>
            <a:stCxn id="166" idx="2"/>
            <a:endCxn id="151" idx="0"/>
          </p:cNvCxnSpPr>
          <p:nvPr/>
        </p:nvCxnSpPr>
        <p:spPr>
          <a:xfrm rot="5400000">
            <a:off x="33107372" y="9220589"/>
            <a:ext cx="423583" cy="50677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165" idx="2"/>
            <a:endCxn id="151" idx="0"/>
          </p:cNvCxnSpPr>
          <p:nvPr/>
        </p:nvCxnSpPr>
        <p:spPr>
          <a:xfrm rot="16200000" flipH="1">
            <a:off x="28137905" y="9318845"/>
            <a:ext cx="423583" cy="48712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26" idx="2"/>
            <a:endCxn id="165" idx="0"/>
          </p:cNvCxnSpPr>
          <p:nvPr/>
        </p:nvCxnSpPr>
        <p:spPr>
          <a:xfrm>
            <a:off x="25914092" y="9968245"/>
            <a:ext cx="0" cy="494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65" idx="2"/>
            <a:endCxn id="241" idx="0"/>
          </p:cNvCxnSpPr>
          <p:nvPr/>
        </p:nvCxnSpPr>
        <p:spPr>
          <a:xfrm>
            <a:off x="25914092" y="11542659"/>
            <a:ext cx="0" cy="4235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/>
          <p:cNvCxnSpPr>
            <a:stCxn id="67" idx="2"/>
            <a:endCxn id="166" idx="0"/>
          </p:cNvCxnSpPr>
          <p:nvPr/>
        </p:nvCxnSpPr>
        <p:spPr>
          <a:xfrm>
            <a:off x="35853024" y="9968245"/>
            <a:ext cx="0" cy="494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151" idx="2"/>
            <a:endCxn id="152" idx="0"/>
          </p:cNvCxnSpPr>
          <p:nvPr/>
        </p:nvCxnSpPr>
        <p:spPr>
          <a:xfrm>
            <a:off x="30785301" y="13046242"/>
            <a:ext cx="0" cy="4716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52" idx="2"/>
            <a:endCxn id="168" idx="0"/>
          </p:cNvCxnSpPr>
          <p:nvPr/>
        </p:nvCxnSpPr>
        <p:spPr>
          <a:xfrm>
            <a:off x="30785301" y="14597922"/>
            <a:ext cx="0" cy="467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55" idx="2"/>
            <a:endCxn id="189" idx="0"/>
          </p:cNvCxnSpPr>
          <p:nvPr/>
        </p:nvCxnSpPr>
        <p:spPr>
          <a:xfrm>
            <a:off x="45984808" y="9968245"/>
            <a:ext cx="2276" cy="483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169" idx="3"/>
            <a:endCxn id="168" idx="1"/>
          </p:cNvCxnSpPr>
          <p:nvPr/>
        </p:nvCxnSpPr>
        <p:spPr>
          <a:xfrm>
            <a:off x="29407655" y="15605158"/>
            <a:ext cx="319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168" idx="3"/>
            <a:endCxn id="167" idx="1"/>
          </p:cNvCxnSpPr>
          <p:nvPr/>
        </p:nvCxnSpPr>
        <p:spPr>
          <a:xfrm>
            <a:off x="31843260" y="15605158"/>
            <a:ext cx="35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27291737" y="1668883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Брата по короне</a:t>
            </a:r>
            <a:endParaRPr lang="ru-RU" sz="1400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32199385" y="166888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концессии</a:t>
            </a:r>
            <a:endParaRPr lang="ru-RU" sz="1400" dirty="0"/>
          </a:p>
        </p:txBody>
      </p:sp>
      <p:cxnSp>
        <p:nvCxnSpPr>
          <p:cNvPr id="233" name="Прямая со стрелкой 232"/>
          <p:cNvCxnSpPr>
            <a:stCxn id="167" idx="2"/>
            <a:endCxn id="232" idx="0"/>
          </p:cNvCxnSpPr>
          <p:nvPr/>
        </p:nvCxnSpPr>
        <p:spPr>
          <a:xfrm>
            <a:off x="33257344" y="16145158"/>
            <a:ext cx="0" cy="543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69" idx="2"/>
            <a:endCxn id="229" idx="0"/>
          </p:cNvCxnSpPr>
          <p:nvPr/>
        </p:nvCxnSpPr>
        <p:spPr>
          <a:xfrm>
            <a:off x="28349696" y="16145158"/>
            <a:ext cx="0" cy="543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24856133" y="119662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армии</a:t>
            </a:r>
            <a:endParaRPr lang="ru-RU" sz="1400" dirty="0"/>
          </a:p>
        </p:txBody>
      </p:sp>
      <p:sp>
        <p:nvSpPr>
          <p:cNvPr id="246" name="Прямоугольник 245"/>
          <p:cNvSpPr/>
          <p:nvPr/>
        </p:nvSpPr>
        <p:spPr>
          <a:xfrm>
            <a:off x="24856133" y="1352296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Вспомнить о былых претензиях</a:t>
            </a:r>
            <a:endParaRPr lang="ru-RU" sz="1400" dirty="0"/>
          </a:p>
        </p:txBody>
      </p:sp>
      <p:cxnSp>
        <p:nvCxnSpPr>
          <p:cNvPr id="247" name="Прямая со стрелкой 246"/>
          <p:cNvCxnSpPr>
            <a:stCxn id="241" idx="2"/>
            <a:endCxn id="246" idx="0"/>
          </p:cNvCxnSpPr>
          <p:nvPr/>
        </p:nvCxnSpPr>
        <p:spPr>
          <a:xfrm>
            <a:off x="25914092" y="13046242"/>
            <a:ext cx="0" cy="476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249"/>
          <p:cNvCxnSpPr>
            <a:stCxn id="246" idx="2"/>
            <a:endCxn id="169" idx="0"/>
          </p:cNvCxnSpPr>
          <p:nvPr/>
        </p:nvCxnSpPr>
        <p:spPr>
          <a:xfrm rot="16200000" flipH="1">
            <a:off x="26900796" y="13616257"/>
            <a:ext cx="462197" cy="2435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/>
          <p:cNvCxnSpPr>
            <a:stCxn id="246" idx="2"/>
            <a:endCxn id="147" idx="0"/>
          </p:cNvCxnSpPr>
          <p:nvPr/>
        </p:nvCxnSpPr>
        <p:spPr>
          <a:xfrm>
            <a:off x="25914092" y="14602961"/>
            <a:ext cx="0" cy="448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46" idx="2"/>
            <a:endCxn id="146" idx="0"/>
          </p:cNvCxnSpPr>
          <p:nvPr/>
        </p:nvCxnSpPr>
        <p:spPr>
          <a:xfrm rot="5400000">
            <a:off x="24559182" y="13709843"/>
            <a:ext cx="461792" cy="22480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24856133" y="16686406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 Бутан</a:t>
            </a:r>
          </a:p>
        </p:txBody>
      </p:sp>
      <p:cxnSp>
        <p:nvCxnSpPr>
          <p:cNvPr id="272" name="Прямая со стрелкой 271"/>
          <p:cNvCxnSpPr>
            <a:stCxn id="147" idx="2"/>
            <a:endCxn id="271" idx="0"/>
          </p:cNvCxnSpPr>
          <p:nvPr/>
        </p:nvCxnSpPr>
        <p:spPr>
          <a:xfrm>
            <a:off x="25914092" y="16131105"/>
            <a:ext cx="0" cy="555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3652416" y="8890364"/>
            <a:ext cx="1203717" cy="47300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</a:t>
            </a:r>
            <a:r>
              <a:rPr lang="en-US" sz="3200" dirty="0" smtClean="0"/>
              <a:t>1</a:t>
            </a:r>
            <a:r>
              <a:rPr lang="ru-RU" sz="3200" dirty="0" smtClean="0"/>
              <a:t>-1</a:t>
            </a:r>
            <a:r>
              <a:rPr lang="en-US" sz="3200" dirty="0" smtClean="0"/>
              <a:t>2</a:t>
            </a:r>
            <a:endParaRPr lang="ru-RU" sz="32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34795066" y="119662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Непальский еженедельник «Народ»</a:t>
            </a:r>
          </a:p>
        </p:txBody>
      </p:sp>
      <p:sp>
        <p:nvSpPr>
          <p:cNvPr id="277" name="Прямоугольник 276"/>
          <p:cNvSpPr/>
          <p:nvPr/>
        </p:nvSpPr>
        <p:spPr>
          <a:xfrm>
            <a:off x="32261204" y="119662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Ликвидация системы бриттов</a:t>
            </a:r>
            <a:endParaRPr lang="ru-RU" sz="1400" dirty="0"/>
          </a:p>
        </p:txBody>
      </p:sp>
      <p:sp>
        <p:nvSpPr>
          <p:cNvPr id="279" name="Прямоугольник 278"/>
          <p:cNvSpPr/>
          <p:nvPr/>
        </p:nvSpPr>
        <p:spPr>
          <a:xfrm>
            <a:off x="32261205" y="135179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Упразднение привилегированного землевладения</a:t>
            </a:r>
            <a:endParaRPr lang="ru-RU" sz="1400" dirty="0"/>
          </a:p>
        </p:txBody>
      </p:sp>
      <p:cxnSp>
        <p:nvCxnSpPr>
          <p:cNvPr id="281" name="Соединительная линия уступом 280"/>
          <p:cNvCxnSpPr>
            <a:stCxn id="166" idx="2"/>
            <a:endCxn id="277" idx="0"/>
          </p:cNvCxnSpPr>
          <p:nvPr/>
        </p:nvCxnSpPr>
        <p:spPr>
          <a:xfrm rot="5400000">
            <a:off x="34374303" y="10487520"/>
            <a:ext cx="423583" cy="2533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166" idx="2"/>
            <a:endCxn id="276" idx="0"/>
          </p:cNvCxnSpPr>
          <p:nvPr/>
        </p:nvCxnSpPr>
        <p:spPr>
          <a:xfrm>
            <a:off x="35853024" y="11542659"/>
            <a:ext cx="1" cy="4235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127" idx="2"/>
            <a:endCxn id="67" idx="0"/>
          </p:cNvCxnSpPr>
          <p:nvPr/>
        </p:nvCxnSpPr>
        <p:spPr>
          <a:xfrm flipH="1">
            <a:off x="35853024" y="8301335"/>
            <a:ext cx="3847" cy="586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/>
          <p:cNvCxnSpPr>
            <a:stCxn id="66" idx="2"/>
            <a:endCxn id="127" idx="0"/>
          </p:cNvCxnSpPr>
          <p:nvPr/>
        </p:nvCxnSpPr>
        <p:spPr>
          <a:xfrm>
            <a:off x="35853024" y="6767324"/>
            <a:ext cx="3847" cy="454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166" idx="2"/>
            <a:endCxn id="153" idx="0"/>
          </p:cNvCxnSpPr>
          <p:nvPr/>
        </p:nvCxnSpPr>
        <p:spPr>
          <a:xfrm rot="16200000" flipH="1">
            <a:off x="36965715" y="10429968"/>
            <a:ext cx="423581" cy="2648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241" idx="2"/>
            <a:endCxn id="71" idx="0"/>
          </p:cNvCxnSpPr>
          <p:nvPr/>
        </p:nvCxnSpPr>
        <p:spPr>
          <a:xfrm rot="5400000">
            <a:off x="24545490" y="12149320"/>
            <a:ext cx="471680" cy="2265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36161910" y="1347697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социальные реформы </a:t>
            </a:r>
            <a:r>
              <a:rPr lang="ru-RU" sz="1400" dirty="0" err="1" smtClean="0"/>
              <a:t>Шастри</a:t>
            </a:r>
            <a:endParaRPr lang="ru-RU" sz="14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33576613" y="8892639"/>
            <a:ext cx="1203717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11-12</a:t>
            </a:r>
            <a:endParaRPr lang="ru-RU" sz="3200" dirty="0"/>
          </a:p>
        </p:txBody>
      </p:sp>
      <p:cxnSp>
        <p:nvCxnSpPr>
          <p:cNvPr id="159" name="Соединительная линия уступом 158"/>
          <p:cNvCxnSpPr>
            <a:stCxn id="276" idx="2"/>
            <a:endCxn id="323" idx="0"/>
          </p:cNvCxnSpPr>
          <p:nvPr/>
        </p:nvCxnSpPr>
        <p:spPr>
          <a:xfrm rot="16200000" flipH="1">
            <a:off x="36321079" y="12578188"/>
            <a:ext cx="430736" cy="1366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277" idx="2"/>
            <a:endCxn id="279" idx="0"/>
          </p:cNvCxnSpPr>
          <p:nvPr/>
        </p:nvCxnSpPr>
        <p:spPr>
          <a:xfrm>
            <a:off x="33319163" y="13046242"/>
            <a:ext cx="1" cy="471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153" idx="2"/>
            <a:endCxn id="323" idx="0"/>
          </p:cNvCxnSpPr>
          <p:nvPr/>
        </p:nvCxnSpPr>
        <p:spPr>
          <a:xfrm rot="5400000">
            <a:off x="37645559" y="12620551"/>
            <a:ext cx="430738" cy="1282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/>
          <p:cNvSpPr/>
          <p:nvPr/>
        </p:nvSpPr>
        <p:spPr>
          <a:xfrm>
            <a:off x="44929124" y="1197983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Создать«Базу отечественной пропаганды»</a:t>
            </a:r>
            <a:endParaRPr lang="ru-RU" sz="14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39870948" y="135229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военным отпуска и оклады</a:t>
            </a:r>
            <a:endParaRPr lang="ru-RU" sz="14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44929125" y="1045128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культурного наследия</a:t>
            </a:r>
            <a:endParaRPr lang="ru-RU" sz="14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47565416" y="1196846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типографий и почтовых отделений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42363499" y="1352296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полиции</a:t>
            </a:r>
            <a:endParaRPr lang="ru-RU" sz="1400" dirty="0"/>
          </a:p>
        </p:txBody>
      </p:sp>
      <p:cxnSp>
        <p:nvCxnSpPr>
          <p:cNvPr id="198" name="Соединительная линия уступом 197"/>
          <p:cNvCxnSpPr>
            <a:stCxn id="166" idx="2"/>
            <a:endCxn id="187" idx="0"/>
          </p:cNvCxnSpPr>
          <p:nvPr/>
        </p:nvCxnSpPr>
        <p:spPr>
          <a:xfrm rot="16200000" flipH="1">
            <a:off x="37400814" y="9994868"/>
            <a:ext cx="1980302" cy="5075883"/>
          </a:xfrm>
          <a:prstGeom prst="bentConnector3">
            <a:avLst>
              <a:gd name="adj1" fmla="val 1099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89" idx="2"/>
            <a:endCxn id="187" idx="0"/>
          </p:cNvCxnSpPr>
          <p:nvPr/>
        </p:nvCxnSpPr>
        <p:spPr>
          <a:xfrm rot="5400000">
            <a:off x="42462160" y="9998036"/>
            <a:ext cx="1991673" cy="5058177"/>
          </a:xfrm>
          <a:prstGeom prst="bentConnector3">
            <a:avLst>
              <a:gd name="adj1" fmla="val 1042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189" idx="2"/>
            <a:endCxn id="186" idx="0"/>
          </p:cNvCxnSpPr>
          <p:nvPr/>
        </p:nvCxnSpPr>
        <p:spPr>
          <a:xfrm flipH="1">
            <a:off x="45987083" y="11531288"/>
            <a:ext cx="1" cy="448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87" idx="2"/>
            <a:endCxn id="235" idx="0"/>
          </p:cNvCxnSpPr>
          <p:nvPr/>
        </p:nvCxnSpPr>
        <p:spPr>
          <a:xfrm rot="16200000" flipH="1">
            <a:off x="41944083" y="13587784"/>
            <a:ext cx="462198" cy="2492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89" idx="2"/>
            <a:endCxn id="195" idx="0"/>
          </p:cNvCxnSpPr>
          <p:nvPr/>
        </p:nvCxnSpPr>
        <p:spPr>
          <a:xfrm rot="16200000" flipH="1">
            <a:off x="47086643" y="10431728"/>
            <a:ext cx="437172" cy="26362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43719174" y="8894914"/>
            <a:ext cx="1203717" cy="47300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10</a:t>
            </a:r>
            <a:endParaRPr lang="ru-RU" sz="3200" dirty="0"/>
          </a:p>
        </p:txBody>
      </p:sp>
      <p:cxnSp>
        <p:nvCxnSpPr>
          <p:cNvPr id="230" name="Соединительная линия уступом 229"/>
          <p:cNvCxnSpPr>
            <a:stCxn id="189" idx="2"/>
            <a:endCxn id="305" idx="0"/>
          </p:cNvCxnSpPr>
          <p:nvPr/>
        </p:nvCxnSpPr>
        <p:spPr>
          <a:xfrm rot="5400000">
            <a:off x="44500394" y="10454472"/>
            <a:ext cx="409874" cy="2563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42363499" y="1506515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Британию в войне с Германией дивизиями </a:t>
            </a:r>
            <a:r>
              <a:rPr lang="ru-RU" sz="1400" dirty="0" err="1" smtClean="0"/>
              <a:t>Гуркхов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197" idx="2"/>
            <a:endCxn id="235" idx="0"/>
          </p:cNvCxnSpPr>
          <p:nvPr/>
        </p:nvCxnSpPr>
        <p:spPr>
          <a:xfrm>
            <a:off x="43421458" y="14602961"/>
            <a:ext cx="0" cy="4621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44922891" y="135179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Фабрика </a:t>
            </a:r>
            <a:r>
              <a:rPr lang="ru-RU" sz="1400" dirty="0" err="1" smtClean="0"/>
              <a:t>Джуддмач</a:t>
            </a:r>
            <a:endParaRPr lang="ru-RU" sz="14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42365618" y="1194116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Собственное производство ружей</a:t>
            </a:r>
            <a:endParaRPr lang="ru-RU" sz="1400" dirty="0"/>
          </a:p>
        </p:txBody>
      </p:sp>
      <p:cxnSp>
        <p:nvCxnSpPr>
          <p:cNvPr id="313" name="Прямая со стрелкой 312"/>
          <p:cNvCxnSpPr>
            <a:stCxn id="305" idx="2"/>
            <a:endCxn id="197" idx="0"/>
          </p:cNvCxnSpPr>
          <p:nvPr/>
        </p:nvCxnSpPr>
        <p:spPr>
          <a:xfrm flipH="1">
            <a:off x="43421458" y="13021162"/>
            <a:ext cx="2119" cy="50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 стрелкой 316"/>
          <p:cNvCxnSpPr>
            <a:stCxn id="186" idx="2"/>
            <a:endCxn id="283" idx="0"/>
          </p:cNvCxnSpPr>
          <p:nvPr/>
        </p:nvCxnSpPr>
        <p:spPr>
          <a:xfrm flipH="1">
            <a:off x="45980850" y="13059832"/>
            <a:ext cx="6233" cy="458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95" idx="2"/>
            <a:endCxn id="144" idx="0"/>
          </p:cNvCxnSpPr>
          <p:nvPr/>
        </p:nvCxnSpPr>
        <p:spPr>
          <a:xfrm>
            <a:off x="48623375" y="13048460"/>
            <a:ext cx="0" cy="4694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324"/>
          <p:cNvCxnSpPr>
            <a:stCxn id="186" idx="2"/>
            <a:endCxn id="144" idx="0"/>
          </p:cNvCxnSpPr>
          <p:nvPr/>
        </p:nvCxnSpPr>
        <p:spPr>
          <a:xfrm rot="16200000" flipH="1">
            <a:off x="47076185" y="11970730"/>
            <a:ext cx="458089" cy="26362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 rot="5400000">
            <a:off x="36623692" y="918477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35" name="Прямоугольник 334"/>
          <p:cNvSpPr/>
          <p:nvPr/>
        </p:nvSpPr>
        <p:spPr>
          <a:xfrm rot="5400000">
            <a:off x="26661545" y="918477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36" name="Овал 335"/>
          <p:cNvSpPr/>
          <p:nvPr/>
        </p:nvSpPr>
        <p:spPr>
          <a:xfrm>
            <a:off x="34450861" y="9978925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37" name="Овал 336"/>
          <p:cNvSpPr/>
          <p:nvPr/>
        </p:nvSpPr>
        <p:spPr>
          <a:xfrm>
            <a:off x="24495181" y="11574563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338" name="Овал 337"/>
          <p:cNvSpPr/>
          <p:nvPr/>
        </p:nvSpPr>
        <p:spPr>
          <a:xfrm>
            <a:off x="44523750" y="9970352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200" name="Соединительная линия уступом 199"/>
          <p:cNvCxnSpPr>
            <a:stCxn id="479" idx="2"/>
            <a:endCxn id="495" idx="0"/>
          </p:cNvCxnSpPr>
          <p:nvPr/>
        </p:nvCxnSpPr>
        <p:spPr>
          <a:xfrm rot="5400000">
            <a:off x="1930587" y="9389774"/>
            <a:ext cx="771082" cy="25163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stCxn id="526" idx="2"/>
            <a:endCxn id="132" idx="0"/>
          </p:cNvCxnSpPr>
          <p:nvPr/>
        </p:nvCxnSpPr>
        <p:spPr>
          <a:xfrm rot="16200000" flipH="1">
            <a:off x="9917647" y="12760927"/>
            <a:ext cx="739794" cy="276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4585648" y="5767301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24</a:t>
            </a:r>
            <a:endParaRPr lang="ru-RU" sz="3200" dirty="0"/>
          </a:p>
        </p:txBody>
      </p:sp>
      <p:sp>
        <p:nvSpPr>
          <p:cNvPr id="219" name="Прямоугольник 218"/>
          <p:cNvSpPr/>
          <p:nvPr/>
        </p:nvSpPr>
        <p:spPr>
          <a:xfrm>
            <a:off x="17403171" y="5769576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7</a:t>
            </a:r>
            <a:endParaRPr lang="ru-RU" sz="3200" dirty="0"/>
          </a:p>
        </p:txBody>
      </p:sp>
      <p:cxnSp>
        <p:nvCxnSpPr>
          <p:cNvPr id="254" name="Соединительная линия уступом 253"/>
          <p:cNvCxnSpPr>
            <a:stCxn id="246" idx="2"/>
            <a:endCxn id="168" idx="0"/>
          </p:cNvCxnSpPr>
          <p:nvPr/>
        </p:nvCxnSpPr>
        <p:spPr>
          <a:xfrm rot="16200000" flipH="1">
            <a:off x="28118598" y="12398454"/>
            <a:ext cx="462197" cy="4871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Овал 215"/>
          <p:cNvSpPr/>
          <p:nvPr/>
        </p:nvSpPr>
        <p:spPr>
          <a:xfrm>
            <a:off x="24510754" y="17985875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17" name="Овал 216"/>
          <p:cNvSpPr/>
          <p:nvPr/>
        </p:nvSpPr>
        <p:spPr>
          <a:xfrm>
            <a:off x="22266983" y="14597921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22" name="Овал 221"/>
          <p:cNvSpPr/>
          <p:nvPr/>
        </p:nvSpPr>
        <p:spPr>
          <a:xfrm>
            <a:off x="26961955" y="16188561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223" name="Прямая со стрелкой 222"/>
          <p:cNvCxnSpPr>
            <a:stCxn id="271" idx="2"/>
            <a:endCxn id="216" idx="0"/>
          </p:cNvCxnSpPr>
          <p:nvPr/>
        </p:nvCxnSpPr>
        <p:spPr>
          <a:xfrm>
            <a:off x="25914092" y="17766406"/>
            <a:ext cx="0" cy="219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 rot="5400000">
            <a:off x="46758893" y="9195325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>
            <a:off x="39871092" y="1506772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40912870" y="15072273"/>
            <a:ext cx="1057959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865691" y="1506272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Заявить о нейтралитете</a:t>
            </a:r>
            <a:endParaRPr lang="ru-RU" sz="1400" dirty="0"/>
          </a:p>
        </p:txBody>
      </p:sp>
      <p:cxnSp>
        <p:nvCxnSpPr>
          <p:cNvPr id="248" name="Прямая со стрелкой 247"/>
          <p:cNvCxnSpPr>
            <a:stCxn id="187" idx="2"/>
            <a:endCxn id="244" idx="0"/>
          </p:cNvCxnSpPr>
          <p:nvPr/>
        </p:nvCxnSpPr>
        <p:spPr>
          <a:xfrm flipH="1">
            <a:off x="40923650" y="14602961"/>
            <a:ext cx="5257" cy="4597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>
            <a:stCxn id="167" idx="3"/>
            <a:endCxn id="244" idx="1"/>
          </p:cNvCxnSpPr>
          <p:nvPr/>
        </p:nvCxnSpPr>
        <p:spPr>
          <a:xfrm flipV="1">
            <a:off x="34315303" y="15602727"/>
            <a:ext cx="5550388" cy="2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/>
          <p:cNvCxnSpPr>
            <a:stCxn id="244" idx="3"/>
            <a:endCxn id="235" idx="1"/>
          </p:cNvCxnSpPr>
          <p:nvPr/>
        </p:nvCxnSpPr>
        <p:spPr>
          <a:xfrm>
            <a:off x="41981609" y="15602727"/>
            <a:ext cx="381890" cy="24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5016832" y="1045128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1" name="Овал 190"/>
          <p:cNvSpPr/>
          <p:nvPr/>
        </p:nvSpPr>
        <p:spPr>
          <a:xfrm>
            <a:off x="37090497" y="13094132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19227</TotalTime>
  <Words>313</Words>
  <Application>Microsoft Office PowerPoint</Application>
  <PresentationFormat>Произвольный</PresentationFormat>
  <Paragraphs>93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1395</cp:revision>
  <dcterms:created xsi:type="dcterms:W3CDTF">2018-10-23T08:09:21Z</dcterms:created>
  <dcterms:modified xsi:type="dcterms:W3CDTF">2020-03-30T08:33:27Z</dcterms:modified>
</cp:coreProperties>
</file>