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7625" autoAdjust="0"/>
  </p:normalViewPr>
  <p:slideViewPr>
    <p:cSldViewPr snapToGrid="0">
      <p:cViewPr>
        <p:scale>
          <a:sx n="70" d="100"/>
          <a:sy n="70" d="100"/>
        </p:scale>
        <p:origin x="8580" y="769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22_%D1%84%D0%B5%D0%B2%D1%80%D0%B0%D0%BB%D1%8F" TargetMode="External"/><Relationship Id="rId7" Type="http://schemas.openxmlformats.org/officeDocument/2006/relationships/hyperlink" Target="https://ru.wikipedia.org/wiki/%D0%94%D0%B0%D0%BB%D0%B0%D0%B9-%D0%BB%D0%B0%D0%BC%D0%B0_XI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%D0%98%D0%BD%D1%82%D1%80%D0%BE%D0%BD%D0%B8%D0%B7%D0%B0%D1%86%D0%B8%D1%8F" TargetMode="External"/><Relationship Id="rId5" Type="http://schemas.openxmlformats.org/officeDocument/2006/relationships/hyperlink" Target="https://ru.wikipedia.org/wiki/%D0%9F%D0%BE%D1%82%D0%B0%D0%BB%D0%B0" TargetMode="External"/><Relationship Id="rId4" Type="http://schemas.openxmlformats.org/officeDocument/2006/relationships/hyperlink" Target="https://ru.wikipedia.org/wiki/1940_%D0%B3%D0%BE%D0%B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Прямоугольник 509"/>
          <p:cNvSpPr/>
          <p:nvPr/>
        </p:nvSpPr>
        <p:spPr>
          <a:xfrm>
            <a:off x="26860878" y="1304256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11" name="Прямоугольник 510"/>
          <p:cNvSpPr/>
          <p:nvPr/>
        </p:nvSpPr>
        <p:spPr>
          <a:xfrm>
            <a:off x="25807710" y="13040295"/>
            <a:ext cx="1057959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21645160" y="1302664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20591992" y="13024373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9299321" y="1935693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1" name="Прямоугольник 420"/>
          <p:cNvSpPr/>
          <p:nvPr/>
        </p:nvSpPr>
        <p:spPr>
          <a:xfrm>
            <a:off x="28246153" y="1935465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5" name="Прямоугольник 424"/>
          <p:cNvSpPr/>
          <p:nvPr/>
        </p:nvSpPr>
        <p:spPr>
          <a:xfrm>
            <a:off x="29299278" y="1614970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6" name="Прямоугольник 425"/>
          <p:cNvSpPr/>
          <p:nvPr/>
        </p:nvSpPr>
        <p:spPr>
          <a:xfrm>
            <a:off x="28246110" y="1614743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9310672" y="1774422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4" name="Прямоугольник 423"/>
          <p:cNvSpPr/>
          <p:nvPr/>
        </p:nvSpPr>
        <p:spPr>
          <a:xfrm>
            <a:off x="28257504" y="1774194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0" name="Прямоугольник 309"/>
          <p:cNvSpPr/>
          <p:nvPr/>
        </p:nvSpPr>
        <p:spPr>
          <a:xfrm>
            <a:off x="23072857" y="2052697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 smtClean="0"/>
              <a:t>128 фокуса</a:t>
            </a:r>
            <a:endParaRPr lang="en-US" sz="2400" b="1" dirty="0" smtClean="0"/>
          </a:p>
        </p:txBody>
      </p:sp>
      <p:sp>
        <p:nvSpPr>
          <p:cNvPr id="454" name="Овал 453"/>
          <p:cNvSpPr/>
          <p:nvPr/>
        </p:nvSpPr>
        <p:spPr>
          <a:xfrm>
            <a:off x="3359708" y="1026878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462" name="Прямоугольник 461"/>
          <p:cNvSpPr/>
          <p:nvPr/>
        </p:nvSpPr>
        <p:spPr>
          <a:xfrm rot="5400000">
            <a:off x="2133164" y="907326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РЕШЕНИЯ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04" name="Прямоугольник 203"/>
          <p:cNvSpPr/>
          <p:nvPr/>
        </p:nvSpPr>
        <p:spPr>
          <a:xfrm>
            <a:off x="1091624" y="5276281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Китайские войска в </a:t>
            </a:r>
            <a:r>
              <a:rPr lang="ru-RU" sz="1400" dirty="0" err="1" smtClean="0"/>
              <a:t>Джекундо</a:t>
            </a:r>
            <a:endParaRPr lang="ru-RU" sz="1400" dirty="0"/>
          </a:p>
        </p:txBody>
      </p:sp>
      <p:sp>
        <p:nvSpPr>
          <p:cNvPr id="213" name="Прямоугольник 212"/>
          <p:cNvSpPr/>
          <p:nvPr/>
        </p:nvSpPr>
        <p:spPr>
          <a:xfrm>
            <a:off x="16921920" y="5298541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Власть регента (</a:t>
            </a:r>
            <a:r>
              <a:rPr lang="ru-RU" sz="1400" dirty="0" err="1" smtClean="0"/>
              <a:t>Джампэл</a:t>
            </a:r>
            <a:r>
              <a:rPr lang="ru-RU" sz="1400" dirty="0" smtClean="0"/>
              <a:t> </a:t>
            </a:r>
            <a:r>
              <a:rPr lang="ru-RU" sz="1400" dirty="0" err="1" smtClean="0"/>
              <a:t>Еше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214" name="Прямоугольник 213"/>
          <p:cNvSpPr/>
          <p:nvPr/>
        </p:nvSpPr>
        <p:spPr>
          <a:xfrm>
            <a:off x="34307340" y="52874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Рекомендации британской военной комиссии</a:t>
            </a:r>
            <a:endParaRPr lang="ru-RU" sz="1400" dirty="0"/>
          </a:p>
        </p:txBody>
      </p:sp>
      <p:sp>
        <p:nvSpPr>
          <p:cNvPr id="231" name="Прямоугольник 230"/>
          <p:cNvSpPr/>
          <p:nvPr/>
        </p:nvSpPr>
        <p:spPr>
          <a:xfrm>
            <a:off x="14282419" y="4283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r>
              <a:rPr lang="ru-RU" sz="1400" dirty="0">
                <a:hlinkClick r:id="rId3" tooltip="22 февраля"/>
              </a:rPr>
              <a:t>22 февраля</a:t>
            </a:r>
            <a:r>
              <a:rPr lang="ru-RU" sz="1400" dirty="0"/>
              <a:t> </a:t>
            </a:r>
            <a:r>
              <a:rPr lang="ru-RU" sz="1400" dirty="0">
                <a:hlinkClick r:id="rId4" tooltip="1940 год"/>
              </a:rPr>
              <a:t>1940 года</a:t>
            </a:r>
            <a:r>
              <a:rPr lang="ru-RU" sz="1400" dirty="0"/>
              <a:t> в </a:t>
            </a:r>
            <a:r>
              <a:rPr lang="ru-RU" sz="1400" i="1" dirty="0"/>
              <a:t>зале Всех Добродетелей Сансары и Нирваны</a:t>
            </a:r>
            <a:r>
              <a:rPr lang="ru-RU" sz="1400" dirty="0"/>
              <a:t> во дворце </a:t>
            </a:r>
            <a:r>
              <a:rPr lang="ru-RU" sz="1400" dirty="0" err="1">
                <a:hlinkClick r:id="rId5" tooltip="Потала"/>
              </a:rPr>
              <a:t>Потала</a:t>
            </a:r>
            <a:r>
              <a:rPr lang="ru-RU" sz="1400" dirty="0"/>
              <a:t> прошла церемония </a:t>
            </a:r>
            <a:r>
              <a:rPr lang="ru-RU" sz="1400" dirty="0">
                <a:hlinkClick r:id="rId6" tooltip="Интронизация"/>
              </a:rPr>
              <a:t>интронизации</a:t>
            </a:r>
            <a:r>
              <a:rPr lang="ru-RU" sz="1400" dirty="0"/>
              <a:t> нового </a:t>
            </a:r>
            <a:r>
              <a:rPr lang="ru-RU" sz="1400" dirty="0">
                <a:hlinkClick r:id="rId7" tooltip="Далай-лама XIV"/>
              </a:rPr>
              <a:t>Далай-ламы</a:t>
            </a:r>
            <a:endParaRPr lang="ru-RU" sz="1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299983" y="145213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Запросить поддержку  у Гоминьдана</a:t>
            </a:r>
            <a:endParaRPr lang="ru-RU" sz="1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6932430" y="6980196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Поиски новой реинкарнации Ламы (событие на выбор ламы, и если исторический выбор, то взятка </a:t>
            </a:r>
            <a:r>
              <a:rPr lang="ru-RU" sz="1400" dirty="0"/>
              <a:t>К</a:t>
            </a:r>
            <a:r>
              <a:rPr lang="ru-RU" sz="1400" dirty="0" smtClean="0"/>
              <a:t>итаю)</a:t>
            </a:r>
            <a:endParaRPr lang="ru-RU" sz="1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3064589" y="8740679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</a:t>
            </a:r>
            <a:r>
              <a:rPr lang="ru-RU" sz="1400" dirty="0" err="1" smtClean="0"/>
              <a:t>Лхасскую</a:t>
            </a:r>
            <a:r>
              <a:rPr lang="ru-RU" sz="1400" dirty="0" smtClean="0"/>
              <a:t> аристократию</a:t>
            </a:r>
            <a:endParaRPr lang="ru-RU" sz="1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0610324" y="8740678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Отстраниться от </a:t>
            </a:r>
            <a:r>
              <a:rPr lang="ru-RU" sz="1400" dirty="0" err="1" smtClean="0"/>
              <a:t>Лхасской</a:t>
            </a:r>
            <a:r>
              <a:rPr lang="ru-RU" sz="1400" dirty="0" smtClean="0"/>
              <a:t> аристократии</a:t>
            </a:r>
            <a:endParaRPr lang="ru-RU" sz="1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6921912" y="14521379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Новый регент</a:t>
            </a:r>
            <a:endParaRPr lang="ru-RU" sz="1400" dirty="0"/>
          </a:p>
        </p:txBody>
      </p:sp>
      <p:cxnSp>
        <p:nvCxnSpPr>
          <p:cNvPr id="24" name="Прямая соединительная линия 23"/>
          <p:cNvCxnSpPr>
            <a:stCxn id="21" idx="3"/>
            <a:endCxn id="22" idx="1"/>
          </p:cNvCxnSpPr>
          <p:nvPr/>
        </p:nvCxnSpPr>
        <p:spPr>
          <a:xfrm flipV="1">
            <a:off x="15180507" y="9280678"/>
            <a:ext cx="542981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0" idx="2"/>
            <a:endCxn id="22" idx="0"/>
          </p:cNvCxnSpPr>
          <p:nvPr/>
        </p:nvCxnSpPr>
        <p:spPr>
          <a:xfrm rot="16200000" flipH="1">
            <a:off x="19489095" y="6561490"/>
            <a:ext cx="680482" cy="36778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20" idx="2"/>
            <a:endCxn id="21" idx="0"/>
          </p:cNvCxnSpPr>
          <p:nvPr/>
        </p:nvCxnSpPr>
        <p:spPr>
          <a:xfrm rot="5400000">
            <a:off x="15716228" y="6466517"/>
            <a:ext cx="680483" cy="38678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15565529" y="16139976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Собрать недоимки с монастырей</a:t>
            </a:r>
            <a:endParaRPr lang="ru-RU" sz="14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3383080" y="11733243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Открыть постоянное представительство Индии</a:t>
            </a:r>
            <a:endParaRPr lang="ru-RU" sz="1400" dirty="0"/>
          </a:p>
        </p:txBody>
      </p:sp>
      <p:cxnSp>
        <p:nvCxnSpPr>
          <p:cNvPr id="32" name="Прямая со стрелкой 31"/>
          <p:cNvCxnSpPr>
            <a:stCxn id="213" idx="2"/>
            <a:endCxn id="20" idx="0"/>
          </p:cNvCxnSpPr>
          <p:nvPr/>
        </p:nvCxnSpPr>
        <p:spPr>
          <a:xfrm>
            <a:off x="17979879" y="6378541"/>
            <a:ext cx="10510" cy="601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23380746" y="10265149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Радио Миссия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25225087" y="3133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Консерватизм </a:t>
            </a:r>
            <a:r>
              <a:rPr lang="ru-RU" sz="1400" dirty="0" err="1" smtClean="0"/>
              <a:t>Лхасской</a:t>
            </a:r>
            <a:r>
              <a:rPr lang="ru-RU" sz="1400" dirty="0" smtClean="0"/>
              <a:t> аристократии</a:t>
            </a:r>
            <a:endParaRPr lang="ru-RU" sz="14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1091624" y="6957934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Утвердить власть </a:t>
            </a:r>
            <a:r>
              <a:rPr lang="ru-RU" sz="1400" dirty="0"/>
              <a:t>Панчей Ламы </a:t>
            </a:r>
            <a:r>
              <a:rPr lang="en-US" sz="1400" dirty="0"/>
              <a:t>IX</a:t>
            </a:r>
            <a:r>
              <a:rPr lang="ru-RU" sz="1400" dirty="0"/>
              <a:t> (китайский подсос)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-1418908" y="8718418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Разрыв отношений с Британией</a:t>
            </a:r>
            <a:endParaRPr lang="ru-RU" sz="14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3577322" y="8740679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китайский административный аппарат (Панчей-лама умер)</a:t>
            </a:r>
            <a:endParaRPr lang="ru-RU" sz="14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3582076" y="247078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из Китая</a:t>
            </a:r>
            <a:endParaRPr lang="ru-RU" sz="1400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1091623" y="2469864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присутствие китайской армии</a:t>
            </a:r>
            <a:endParaRPr lang="ru-RU" sz="1400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6003266" y="2469864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Разработка ресурсов</a:t>
            </a:r>
            <a:endParaRPr lang="ru-RU" sz="14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15523837" y="10252930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налоги на монастыри</a:t>
            </a:r>
            <a:endParaRPr lang="ru-RU" sz="1400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18303452" y="10252930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налоги для монастырей</a:t>
            </a:r>
            <a:endParaRPr lang="ru-RU" sz="1400" dirty="0"/>
          </a:p>
        </p:txBody>
      </p:sp>
      <p:cxnSp>
        <p:nvCxnSpPr>
          <p:cNvPr id="51" name="Соединительная линия уступом 50"/>
          <p:cNvCxnSpPr>
            <a:stCxn id="22" idx="2"/>
            <a:endCxn id="48" idx="0"/>
          </p:cNvCxnSpPr>
          <p:nvPr/>
        </p:nvCxnSpPr>
        <p:spPr>
          <a:xfrm rot="5400000">
            <a:off x="18908914" y="7493561"/>
            <a:ext cx="432252" cy="50864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>
            <a:stCxn id="22" idx="2"/>
            <a:endCxn id="49" idx="0"/>
          </p:cNvCxnSpPr>
          <p:nvPr/>
        </p:nvCxnSpPr>
        <p:spPr>
          <a:xfrm rot="5400000">
            <a:off x="20298721" y="8883368"/>
            <a:ext cx="432252" cy="23068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41" idx="2"/>
            <a:endCxn id="49" idx="0"/>
          </p:cNvCxnSpPr>
          <p:nvPr/>
        </p:nvCxnSpPr>
        <p:spPr>
          <a:xfrm rot="16200000" flipH="1">
            <a:off x="11782221" y="2673739"/>
            <a:ext cx="432251" cy="147261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>
            <a:stCxn id="41" idx="2"/>
            <a:endCxn id="48" idx="0"/>
          </p:cNvCxnSpPr>
          <p:nvPr/>
        </p:nvCxnSpPr>
        <p:spPr>
          <a:xfrm rot="16200000" flipH="1">
            <a:off x="10392413" y="4063546"/>
            <a:ext cx="432251" cy="1194651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1091623" y="8740679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Посещение Монголии</a:t>
            </a:r>
            <a:endParaRPr lang="ru-RU" sz="1400" dirty="0"/>
          </a:p>
        </p:txBody>
      </p:sp>
      <p:cxnSp>
        <p:nvCxnSpPr>
          <p:cNvPr id="62" name="Прямая со стрелкой 61"/>
          <p:cNvCxnSpPr>
            <a:stCxn id="204" idx="2"/>
            <a:endCxn id="37" idx="0"/>
          </p:cNvCxnSpPr>
          <p:nvPr/>
        </p:nvCxnSpPr>
        <p:spPr>
          <a:xfrm>
            <a:off x="2149583" y="6356281"/>
            <a:ext cx="0" cy="6016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37" idx="2"/>
            <a:endCxn id="61" idx="0"/>
          </p:cNvCxnSpPr>
          <p:nvPr/>
        </p:nvCxnSpPr>
        <p:spPr>
          <a:xfrm flipH="1">
            <a:off x="2149582" y="8037934"/>
            <a:ext cx="1" cy="7027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41" idx="2"/>
            <a:endCxn id="124" idx="0"/>
          </p:cNvCxnSpPr>
          <p:nvPr/>
        </p:nvCxnSpPr>
        <p:spPr>
          <a:xfrm>
            <a:off x="4635281" y="9820679"/>
            <a:ext cx="1" cy="13205325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>
            <a:stCxn id="37" idx="2"/>
            <a:endCxn id="38" idx="0"/>
          </p:cNvCxnSpPr>
          <p:nvPr/>
        </p:nvCxnSpPr>
        <p:spPr>
          <a:xfrm rot="5400000">
            <a:off x="554075" y="7122910"/>
            <a:ext cx="680484" cy="25105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37" idx="2"/>
            <a:endCxn id="41" idx="0"/>
          </p:cNvCxnSpPr>
          <p:nvPr/>
        </p:nvCxnSpPr>
        <p:spPr>
          <a:xfrm rot="16200000" flipH="1">
            <a:off x="3041060" y="7146457"/>
            <a:ext cx="702745" cy="24856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48" idx="3"/>
            <a:endCxn id="49" idx="1"/>
          </p:cNvCxnSpPr>
          <p:nvPr/>
        </p:nvCxnSpPr>
        <p:spPr>
          <a:xfrm>
            <a:off x="17639755" y="10792930"/>
            <a:ext cx="6636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/>
          <p:cNvSpPr/>
          <p:nvPr/>
        </p:nvSpPr>
        <p:spPr>
          <a:xfrm>
            <a:off x="13174950" y="161399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</a:t>
            </a:r>
            <a:r>
              <a:rPr lang="ru-RU" sz="1400" dirty="0" err="1" smtClean="0"/>
              <a:t>Кошаг</a:t>
            </a:r>
            <a:r>
              <a:rPr lang="ru-RU" sz="1400" dirty="0" smtClean="0"/>
              <a:t> избираемым органом</a:t>
            </a:r>
            <a:endParaRPr lang="ru-RU" sz="1400" dirty="0"/>
          </a:p>
        </p:txBody>
      </p:sp>
      <p:sp>
        <p:nvSpPr>
          <p:cNvPr id="91" name="Овал 90"/>
          <p:cNvSpPr/>
          <p:nvPr/>
        </p:nvSpPr>
        <p:spPr>
          <a:xfrm>
            <a:off x="16581796" y="8222508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92" name="Овал 91"/>
          <p:cNvSpPr/>
          <p:nvPr/>
        </p:nvSpPr>
        <p:spPr>
          <a:xfrm>
            <a:off x="20239422" y="8222506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cxnSp>
        <p:nvCxnSpPr>
          <p:cNvPr id="74" name="Соединительная линия уступом 73"/>
          <p:cNvCxnSpPr>
            <a:stCxn id="21" idx="2"/>
            <a:endCxn id="48" idx="0"/>
          </p:cNvCxnSpPr>
          <p:nvPr/>
        </p:nvCxnSpPr>
        <p:spPr>
          <a:xfrm rot="16200000" flipH="1">
            <a:off x="15136047" y="8807180"/>
            <a:ext cx="432251" cy="24592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21" idx="2"/>
            <a:endCxn id="49" idx="0"/>
          </p:cNvCxnSpPr>
          <p:nvPr/>
        </p:nvCxnSpPr>
        <p:spPr>
          <a:xfrm rot="16200000" flipH="1">
            <a:off x="16525854" y="7417372"/>
            <a:ext cx="432251" cy="52388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213" idx="1"/>
            <a:endCxn id="204" idx="3"/>
          </p:cNvCxnSpPr>
          <p:nvPr/>
        </p:nvCxnSpPr>
        <p:spPr>
          <a:xfrm flipH="1" flipV="1">
            <a:off x="3207542" y="5816281"/>
            <a:ext cx="13714378" cy="222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>
            <a:stCxn id="23" idx="1"/>
            <a:endCxn id="18" idx="3"/>
          </p:cNvCxnSpPr>
          <p:nvPr/>
        </p:nvCxnSpPr>
        <p:spPr>
          <a:xfrm flipH="1">
            <a:off x="10415901" y="15061379"/>
            <a:ext cx="6506011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Прямоугольник 96"/>
          <p:cNvSpPr/>
          <p:nvPr/>
        </p:nvSpPr>
        <p:spPr>
          <a:xfrm rot="16200000">
            <a:off x="8569017" y="10459427"/>
            <a:ext cx="1080000" cy="667008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Кунга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Ванчук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Ландун</a:t>
            </a:r>
            <a:endParaRPr lang="ru-RU" sz="1600" b="1" spc="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Прямоугольник 97"/>
          <p:cNvSpPr/>
          <p:nvPr/>
        </p:nvSpPr>
        <p:spPr>
          <a:xfrm>
            <a:off x="25809845" y="1452137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Поддержать вооружённую борьбу в </a:t>
            </a:r>
            <a:r>
              <a:rPr lang="ru-RU" sz="1400" dirty="0" err="1" smtClean="0"/>
              <a:t>Кхаме</a:t>
            </a:r>
            <a:endParaRPr lang="ru-RU" sz="1400" dirty="0" smtClean="0"/>
          </a:p>
        </p:txBody>
      </p:sp>
      <p:cxnSp>
        <p:nvCxnSpPr>
          <p:cNvPr id="103" name="Прямая соединительная линия 102"/>
          <p:cNvCxnSpPr>
            <a:stCxn id="98" idx="1"/>
            <a:endCxn id="23" idx="3"/>
          </p:cNvCxnSpPr>
          <p:nvPr/>
        </p:nvCxnSpPr>
        <p:spPr>
          <a:xfrm flipH="1">
            <a:off x="19037830" y="15061379"/>
            <a:ext cx="67720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22" idx="2"/>
            <a:endCxn id="35" idx="0"/>
          </p:cNvCxnSpPr>
          <p:nvPr/>
        </p:nvCxnSpPr>
        <p:spPr>
          <a:xfrm rot="16200000" flipH="1">
            <a:off x="22831259" y="8657702"/>
            <a:ext cx="444471" cy="27704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14"/>
          <p:cNvCxnSpPr>
            <a:stCxn id="21" idx="2"/>
            <a:endCxn id="35" idx="0"/>
          </p:cNvCxnSpPr>
          <p:nvPr/>
        </p:nvCxnSpPr>
        <p:spPr>
          <a:xfrm rot="16200000" flipH="1">
            <a:off x="19058391" y="4884835"/>
            <a:ext cx="444470" cy="1031615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Прямоугольник 123"/>
          <p:cNvSpPr/>
          <p:nvPr/>
        </p:nvSpPr>
        <p:spPr>
          <a:xfrm>
            <a:off x="3577323" y="2302600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Индийско-Китайская дорога</a:t>
            </a:r>
            <a:endParaRPr lang="ru-RU" sz="1400" dirty="0"/>
          </a:p>
        </p:txBody>
      </p:sp>
      <p:sp>
        <p:nvSpPr>
          <p:cNvPr id="140" name="Прямоугольник 139"/>
          <p:cNvSpPr/>
          <p:nvPr/>
        </p:nvSpPr>
        <p:spPr>
          <a:xfrm>
            <a:off x="23379935" y="177231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революционные ячейки «Искры»</a:t>
            </a:r>
            <a:endParaRPr lang="ru-RU" sz="14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25809848" y="161594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Выступление коммунистической партии Тибета</a:t>
            </a:r>
            <a:endParaRPr lang="ru-RU" sz="1400" dirty="0"/>
          </a:p>
        </p:txBody>
      </p:sp>
      <p:sp>
        <p:nvSpPr>
          <p:cNvPr id="142" name="Прямоугольник 141"/>
          <p:cNvSpPr/>
          <p:nvPr/>
        </p:nvSpPr>
        <p:spPr>
          <a:xfrm>
            <a:off x="20789760" y="161399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Поддержать модернизацию</a:t>
            </a:r>
            <a:endParaRPr lang="ru-RU" sz="1400" dirty="0"/>
          </a:p>
        </p:txBody>
      </p:sp>
      <p:cxnSp>
        <p:nvCxnSpPr>
          <p:cNvPr id="143" name="Соединительная линия уступом 142"/>
          <p:cNvCxnSpPr>
            <a:stCxn id="18" idx="2"/>
            <a:endCxn id="90" idx="0"/>
          </p:cNvCxnSpPr>
          <p:nvPr/>
        </p:nvCxnSpPr>
        <p:spPr>
          <a:xfrm rot="16200000" flipH="1">
            <a:off x="11526128" y="13433194"/>
            <a:ext cx="538595" cy="48749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145"/>
          <p:cNvCxnSpPr>
            <a:stCxn id="18" idx="2"/>
            <a:endCxn id="142" idx="0"/>
          </p:cNvCxnSpPr>
          <p:nvPr/>
        </p:nvCxnSpPr>
        <p:spPr>
          <a:xfrm rot="16200000" flipH="1">
            <a:off x="15333533" y="9625789"/>
            <a:ext cx="538595" cy="12489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ная линия уступом 148"/>
          <p:cNvCxnSpPr>
            <a:stCxn id="98" idx="2"/>
            <a:endCxn id="142" idx="0"/>
          </p:cNvCxnSpPr>
          <p:nvPr/>
        </p:nvCxnSpPr>
        <p:spPr>
          <a:xfrm rot="5400000">
            <a:off x="24088464" y="13360635"/>
            <a:ext cx="538597" cy="50200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Соединительная линия уступом 151"/>
          <p:cNvCxnSpPr>
            <a:stCxn id="98" idx="2"/>
            <a:endCxn id="90" idx="0"/>
          </p:cNvCxnSpPr>
          <p:nvPr/>
        </p:nvCxnSpPr>
        <p:spPr>
          <a:xfrm rot="5400000">
            <a:off x="20281059" y="9553230"/>
            <a:ext cx="538597" cy="1263489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Прямоугольник 154"/>
          <p:cNvSpPr/>
          <p:nvPr/>
        </p:nvSpPr>
        <p:spPr>
          <a:xfrm>
            <a:off x="25809846" y="177231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молодые умы</a:t>
            </a:r>
            <a:endParaRPr lang="ru-RU" sz="1400" dirty="0"/>
          </a:p>
        </p:txBody>
      </p:sp>
      <p:cxnSp>
        <p:nvCxnSpPr>
          <p:cNvPr id="156" name="Прямая со стрелкой 155"/>
          <p:cNvCxnSpPr>
            <a:stCxn id="98" idx="2"/>
            <a:endCxn id="141" idx="0"/>
          </p:cNvCxnSpPr>
          <p:nvPr/>
        </p:nvCxnSpPr>
        <p:spPr>
          <a:xfrm>
            <a:off x="26867804" y="15601379"/>
            <a:ext cx="3" cy="5580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>
            <a:stCxn id="282" idx="2"/>
            <a:endCxn id="430" idx="0"/>
          </p:cNvCxnSpPr>
          <p:nvPr/>
        </p:nvCxnSpPr>
        <p:spPr>
          <a:xfrm>
            <a:off x="29306897" y="18822799"/>
            <a:ext cx="6131" cy="5266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Соединительная линия уступом 161"/>
          <p:cNvCxnSpPr>
            <a:stCxn id="141" idx="2"/>
            <a:endCxn id="140" idx="0"/>
          </p:cNvCxnSpPr>
          <p:nvPr/>
        </p:nvCxnSpPr>
        <p:spPr>
          <a:xfrm rot="5400000">
            <a:off x="25411004" y="16266313"/>
            <a:ext cx="483694" cy="24299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20789761" y="177155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строительство современной промышленности</a:t>
            </a:r>
            <a:endParaRPr lang="ru-RU" sz="1400" dirty="0"/>
          </a:p>
        </p:txBody>
      </p:sp>
      <p:cxnSp>
        <p:nvCxnSpPr>
          <p:cNvPr id="166" name="Прямая со стрелкой 165"/>
          <p:cNvCxnSpPr>
            <a:stCxn id="142" idx="2"/>
            <a:endCxn id="165" idx="0"/>
          </p:cNvCxnSpPr>
          <p:nvPr/>
        </p:nvCxnSpPr>
        <p:spPr>
          <a:xfrm>
            <a:off x="21847719" y="17219976"/>
            <a:ext cx="1" cy="495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 rot="16200000">
            <a:off x="24872979" y="16312250"/>
            <a:ext cx="1080000" cy="773718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600" b="1" dirty="0" err="1"/>
              <a:t>Пхунцок</a:t>
            </a:r>
            <a:r>
              <a:rPr lang="ru-RU" sz="1600" b="1" dirty="0"/>
              <a:t> </a:t>
            </a:r>
            <a:r>
              <a:rPr lang="ru-RU" sz="1600" b="1" dirty="0" err="1"/>
              <a:t>Вангьял</a:t>
            </a:r>
            <a:r>
              <a:rPr lang="ru-RU" sz="1600" b="1" dirty="0"/>
              <a:t> </a:t>
            </a:r>
            <a:r>
              <a:rPr lang="ru-RU" sz="1600" b="1" dirty="0" err="1"/>
              <a:t>Горанангпа</a:t>
            </a:r>
            <a:endParaRPr lang="ru-RU" sz="1600" b="1" dirty="0"/>
          </a:p>
        </p:txBody>
      </p:sp>
      <p:sp>
        <p:nvSpPr>
          <p:cNvPr id="174" name="Прямоугольник 173"/>
          <p:cNvSpPr/>
          <p:nvPr/>
        </p:nvSpPr>
        <p:spPr>
          <a:xfrm>
            <a:off x="23381556" y="193805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коллективизацию</a:t>
            </a:r>
          </a:p>
        </p:txBody>
      </p:sp>
      <p:cxnSp>
        <p:nvCxnSpPr>
          <p:cNvPr id="175" name="Соединительная линия уступом 174"/>
          <p:cNvCxnSpPr>
            <a:stCxn id="155" idx="2"/>
            <a:endCxn id="174" idx="0"/>
          </p:cNvCxnSpPr>
          <p:nvPr/>
        </p:nvCxnSpPr>
        <p:spPr>
          <a:xfrm rot="5400000">
            <a:off x="25364953" y="17877679"/>
            <a:ext cx="577415" cy="24282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>
            <a:stCxn id="140" idx="2"/>
            <a:endCxn id="174" idx="0"/>
          </p:cNvCxnSpPr>
          <p:nvPr/>
        </p:nvCxnSpPr>
        <p:spPr>
          <a:xfrm>
            <a:off x="24437894" y="18803116"/>
            <a:ext cx="1621" cy="5774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25807885" y="213636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Великий Социалистический </a:t>
            </a:r>
            <a:r>
              <a:rPr lang="ru-RU" sz="1400" dirty="0"/>
              <a:t>Тибет (требуется выйти из изоляции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197" name="Прямоугольник 196"/>
          <p:cNvSpPr/>
          <p:nvPr/>
        </p:nvSpPr>
        <p:spPr>
          <a:xfrm>
            <a:off x="28208054" y="2136361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со </a:t>
            </a:r>
            <a:r>
              <a:rPr lang="ru-RU" sz="1400" dirty="0"/>
              <a:t>Сталиным (требуется выйти из изоляции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23379921" y="2136361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Мао (требуется выйти из изоляции)</a:t>
            </a:r>
            <a:endParaRPr lang="ru-RU" sz="1400" dirty="0"/>
          </a:p>
        </p:txBody>
      </p:sp>
      <p:cxnSp>
        <p:nvCxnSpPr>
          <p:cNvPr id="199" name="Соединительная линия уступом 198"/>
          <p:cNvCxnSpPr>
            <a:stCxn id="474" idx="2"/>
            <a:endCxn id="198" idx="0"/>
          </p:cNvCxnSpPr>
          <p:nvPr/>
        </p:nvCxnSpPr>
        <p:spPr>
          <a:xfrm rot="5400000">
            <a:off x="25193734" y="19687269"/>
            <a:ext cx="920492" cy="24322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474" idx="2"/>
            <a:endCxn id="197" idx="0"/>
          </p:cNvCxnSpPr>
          <p:nvPr/>
        </p:nvCxnSpPr>
        <p:spPr>
          <a:xfrm rot="16200000" flipH="1">
            <a:off x="27607801" y="19705401"/>
            <a:ext cx="920491" cy="23959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474" idx="2"/>
            <a:endCxn id="196" idx="0"/>
          </p:cNvCxnSpPr>
          <p:nvPr/>
        </p:nvCxnSpPr>
        <p:spPr>
          <a:xfrm flipH="1">
            <a:off x="26865844" y="20443123"/>
            <a:ext cx="4236" cy="9204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/>
          <p:cNvCxnSpPr>
            <a:stCxn id="196" idx="3"/>
            <a:endCxn id="197" idx="1"/>
          </p:cNvCxnSpPr>
          <p:nvPr/>
        </p:nvCxnSpPr>
        <p:spPr>
          <a:xfrm flipV="1">
            <a:off x="27923803" y="21903614"/>
            <a:ext cx="284251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8" idx="3"/>
            <a:endCxn id="196" idx="1"/>
          </p:cNvCxnSpPr>
          <p:nvPr/>
        </p:nvCxnSpPr>
        <p:spPr>
          <a:xfrm>
            <a:off x="25495839" y="21903615"/>
            <a:ext cx="312046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Прямоугольник 214"/>
          <p:cNvSpPr/>
          <p:nvPr/>
        </p:nvSpPr>
        <p:spPr>
          <a:xfrm>
            <a:off x="13174952" y="177155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Взять под контроль отдалённые районы</a:t>
            </a:r>
            <a:endParaRPr lang="ru-RU" sz="1400" dirty="0"/>
          </a:p>
        </p:txBody>
      </p:sp>
      <p:cxnSp>
        <p:nvCxnSpPr>
          <p:cNvPr id="216" name="Прямая со стрелкой 215"/>
          <p:cNvCxnSpPr>
            <a:stCxn id="90" idx="2"/>
            <a:endCxn id="215" idx="0"/>
          </p:cNvCxnSpPr>
          <p:nvPr/>
        </p:nvCxnSpPr>
        <p:spPr>
          <a:xfrm>
            <a:off x="14232909" y="17219976"/>
            <a:ext cx="2" cy="495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25811315" y="247167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народы </a:t>
            </a:r>
            <a:r>
              <a:rPr lang="ru-RU" sz="1400" dirty="0" smtClean="0"/>
              <a:t>Тибета</a:t>
            </a:r>
            <a:endParaRPr lang="ru-RU" sz="1400" dirty="0"/>
          </a:p>
        </p:txBody>
      </p:sp>
      <p:sp>
        <p:nvSpPr>
          <p:cNvPr id="219" name="Прямоугольник 218"/>
          <p:cNvSpPr/>
          <p:nvPr/>
        </p:nvSpPr>
        <p:spPr>
          <a:xfrm>
            <a:off x="28323895" y="247167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Отомстить Непалу за Тибетско-Непальскую войну</a:t>
            </a:r>
            <a:endParaRPr lang="ru-RU" sz="1400" dirty="0"/>
          </a:p>
        </p:txBody>
      </p:sp>
      <p:sp>
        <p:nvSpPr>
          <p:cNvPr id="220" name="Прямоугольник 219"/>
          <p:cNvSpPr/>
          <p:nvPr/>
        </p:nvSpPr>
        <p:spPr>
          <a:xfrm>
            <a:off x="23109169" y="247167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Предложить Бутану референдум</a:t>
            </a:r>
            <a:endParaRPr lang="ru-RU" sz="1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13064622" y="10233148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Представительство монголо-тибетского комитета</a:t>
            </a:r>
            <a:endParaRPr lang="ru-RU" sz="1400" dirty="0"/>
          </a:p>
        </p:txBody>
      </p:sp>
      <p:cxnSp>
        <p:nvCxnSpPr>
          <p:cNvPr id="273" name="Соединительная линия уступом 272"/>
          <p:cNvCxnSpPr>
            <a:stCxn id="21" idx="2"/>
            <a:endCxn id="268" idx="0"/>
          </p:cNvCxnSpPr>
          <p:nvPr/>
        </p:nvCxnSpPr>
        <p:spPr>
          <a:xfrm rot="16200000" flipH="1">
            <a:off x="13916330" y="10026896"/>
            <a:ext cx="412469" cy="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Соединительная линия уступом 276"/>
          <p:cNvCxnSpPr>
            <a:stCxn id="22" idx="2"/>
            <a:endCxn id="268" idx="0"/>
          </p:cNvCxnSpPr>
          <p:nvPr/>
        </p:nvCxnSpPr>
        <p:spPr>
          <a:xfrm rot="5400000">
            <a:off x="17689197" y="6254062"/>
            <a:ext cx="412470" cy="754570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/>
          <p:nvPr/>
        </p:nvSpPr>
        <p:spPr>
          <a:xfrm>
            <a:off x="28248938" y="177427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светские школы</a:t>
            </a:r>
          </a:p>
        </p:txBody>
      </p:sp>
      <p:sp>
        <p:nvSpPr>
          <p:cNvPr id="286" name="Прямоугольник 285"/>
          <p:cNvSpPr/>
          <p:nvPr/>
        </p:nvSpPr>
        <p:spPr>
          <a:xfrm>
            <a:off x="9466667" y="10252931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Назначить регентом </a:t>
            </a:r>
            <a:r>
              <a:rPr lang="ru-RU" sz="1400" dirty="0" err="1" smtClean="0"/>
              <a:t>Ландуна</a:t>
            </a:r>
            <a:endParaRPr lang="ru-RU" sz="1400" dirty="0"/>
          </a:p>
        </p:txBody>
      </p:sp>
      <p:sp>
        <p:nvSpPr>
          <p:cNvPr id="321" name="Прямоугольник 320"/>
          <p:cNvSpPr/>
          <p:nvPr/>
        </p:nvSpPr>
        <p:spPr>
          <a:xfrm>
            <a:off x="39383837" y="17748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«Белуху» в Тибете (+ресурсы)</a:t>
            </a:r>
            <a:endParaRPr lang="ru-RU" sz="1400" dirty="0"/>
          </a:p>
        </p:txBody>
      </p:sp>
      <p:sp>
        <p:nvSpPr>
          <p:cNvPr id="322" name="Прямоугольник 321"/>
          <p:cNvSpPr/>
          <p:nvPr/>
        </p:nvSpPr>
        <p:spPr>
          <a:xfrm>
            <a:off x="34307340" y="1452138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Приглашение далай-ламы Запада</a:t>
            </a:r>
            <a:endParaRPr lang="ru-RU" sz="1400" dirty="0"/>
          </a:p>
        </p:txBody>
      </p:sp>
      <p:cxnSp>
        <p:nvCxnSpPr>
          <p:cNvPr id="323" name="Прямая соединительная линия 322"/>
          <p:cNvCxnSpPr>
            <a:stCxn id="322" idx="1"/>
            <a:endCxn id="98" idx="3"/>
          </p:cNvCxnSpPr>
          <p:nvPr/>
        </p:nvCxnSpPr>
        <p:spPr>
          <a:xfrm flipH="1" flipV="1">
            <a:off x="27925763" y="15061379"/>
            <a:ext cx="638157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/>
          <p:cNvSpPr/>
          <p:nvPr/>
        </p:nvSpPr>
        <p:spPr>
          <a:xfrm>
            <a:off x="28249818" y="1613997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Красные монастыри</a:t>
            </a:r>
            <a:endParaRPr lang="ru-RU" sz="1400" dirty="0"/>
          </a:p>
        </p:txBody>
      </p:sp>
      <p:sp>
        <p:nvSpPr>
          <p:cNvPr id="343" name="Прямоугольник 342"/>
          <p:cNvSpPr/>
          <p:nvPr/>
        </p:nvSpPr>
        <p:spPr>
          <a:xfrm>
            <a:off x="34307342" y="1609793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Проект «Новая Страна»</a:t>
            </a:r>
            <a:endParaRPr lang="ru-RU" sz="1400" dirty="0"/>
          </a:p>
        </p:txBody>
      </p:sp>
      <p:sp>
        <p:nvSpPr>
          <p:cNvPr id="352" name="Прямоугольник 351"/>
          <p:cNvSpPr/>
          <p:nvPr/>
        </p:nvSpPr>
        <p:spPr>
          <a:xfrm rot="16200000">
            <a:off x="33382054" y="14674518"/>
            <a:ext cx="1080000" cy="773718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600" b="1" dirty="0" smtClean="0"/>
              <a:t>Николай Рерих</a:t>
            </a:r>
            <a:endParaRPr lang="ru-RU" sz="1600" b="1" dirty="0"/>
          </a:p>
        </p:txBody>
      </p:sp>
      <p:cxnSp>
        <p:nvCxnSpPr>
          <p:cNvPr id="353" name="Соединительная линия уступом 352"/>
          <p:cNvCxnSpPr>
            <a:stCxn id="322" idx="2"/>
            <a:endCxn id="324" idx="0"/>
          </p:cNvCxnSpPr>
          <p:nvPr/>
        </p:nvCxnSpPr>
        <p:spPr>
          <a:xfrm rot="5400000">
            <a:off x="32067240" y="12841917"/>
            <a:ext cx="538596" cy="60575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/>
          <p:cNvSpPr/>
          <p:nvPr/>
        </p:nvSpPr>
        <p:spPr>
          <a:xfrm>
            <a:off x="34307341" y="1772703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Откреститься от СССР</a:t>
            </a:r>
            <a:endParaRPr lang="ru-RU" sz="1400" dirty="0"/>
          </a:p>
        </p:txBody>
      </p:sp>
      <p:sp>
        <p:nvSpPr>
          <p:cNvPr id="356" name="Прямоугольник 355"/>
          <p:cNvSpPr/>
          <p:nvPr/>
        </p:nvSpPr>
        <p:spPr>
          <a:xfrm>
            <a:off x="31835780" y="16110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Махатма Ленин</a:t>
            </a:r>
            <a:endParaRPr lang="ru-RU" sz="1400" dirty="0"/>
          </a:p>
        </p:txBody>
      </p:sp>
      <p:cxnSp>
        <p:nvCxnSpPr>
          <p:cNvPr id="359" name="Соединительная линия уступом 358"/>
          <p:cNvCxnSpPr>
            <a:stCxn id="322" idx="2"/>
            <a:endCxn id="356" idx="0"/>
          </p:cNvCxnSpPr>
          <p:nvPr/>
        </p:nvCxnSpPr>
        <p:spPr>
          <a:xfrm rot="5400000">
            <a:off x="33874930" y="14620189"/>
            <a:ext cx="509179" cy="247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25811315" y="230401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Подготовиться к большой войне</a:t>
            </a:r>
            <a:endParaRPr lang="ru-RU" sz="1400" dirty="0"/>
          </a:p>
        </p:txBody>
      </p:sp>
      <p:cxnSp>
        <p:nvCxnSpPr>
          <p:cNvPr id="363" name="Соединительная линия уступом 362"/>
          <p:cNvCxnSpPr>
            <a:stCxn id="197" idx="2"/>
            <a:endCxn id="362" idx="0"/>
          </p:cNvCxnSpPr>
          <p:nvPr/>
        </p:nvCxnSpPr>
        <p:spPr>
          <a:xfrm rot="5400000">
            <a:off x="27769354" y="21543535"/>
            <a:ext cx="596580" cy="2396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Соединительная линия уступом 363"/>
          <p:cNvCxnSpPr>
            <a:stCxn id="196" idx="2"/>
            <a:endCxn id="362" idx="0"/>
          </p:cNvCxnSpPr>
          <p:nvPr/>
        </p:nvCxnSpPr>
        <p:spPr>
          <a:xfrm rot="16200000" flipH="1">
            <a:off x="26569270" y="22740190"/>
            <a:ext cx="596578" cy="34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198" idx="2"/>
            <a:endCxn id="362" idx="0"/>
          </p:cNvCxnSpPr>
          <p:nvPr/>
        </p:nvCxnSpPr>
        <p:spPr>
          <a:xfrm rot="16200000" flipH="1">
            <a:off x="25355288" y="21526207"/>
            <a:ext cx="596579" cy="24313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Прямая со стрелкой 365"/>
          <p:cNvCxnSpPr>
            <a:stCxn id="362" idx="2"/>
            <a:endCxn id="218" idx="0"/>
          </p:cNvCxnSpPr>
          <p:nvPr/>
        </p:nvCxnSpPr>
        <p:spPr>
          <a:xfrm>
            <a:off x="26869274" y="24120194"/>
            <a:ext cx="0" cy="5965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62" idx="2"/>
            <a:endCxn id="220" idx="0"/>
          </p:cNvCxnSpPr>
          <p:nvPr/>
        </p:nvCxnSpPr>
        <p:spPr>
          <a:xfrm rot="5400000">
            <a:off x="25219912" y="23067410"/>
            <a:ext cx="596579" cy="27021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362" idx="2"/>
            <a:endCxn id="219" idx="0"/>
          </p:cNvCxnSpPr>
          <p:nvPr/>
        </p:nvCxnSpPr>
        <p:spPr>
          <a:xfrm rot="16200000" flipH="1">
            <a:off x="27827275" y="23162193"/>
            <a:ext cx="596579" cy="25125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Прямоугольник 377"/>
          <p:cNvSpPr/>
          <p:nvPr/>
        </p:nvSpPr>
        <p:spPr>
          <a:xfrm>
            <a:off x="39377583" y="1612318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Представительство США в обмен на имущество Рериха</a:t>
            </a:r>
            <a:endParaRPr lang="ru-RU" sz="1400" dirty="0"/>
          </a:p>
        </p:txBody>
      </p:sp>
      <p:sp>
        <p:nvSpPr>
          <p:cNvPr id="144" name="Прямоугольник 143"/>
          <p:cNvSpPr/>
          <p:nvPr/>
        </p:nvSpPr>
        <p:spPr>
          <a:xfrm>
            <a:off x="27635843" y="3133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Власть без власти (в отдалённых регионах приказы власти свободно игнорируются)</a:t>
            </a:r>
            <a:endParaRPr lang="ru-RU" sz="14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30153070" y="3133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Нищенское положение крестьянства</a:t>
            </a:r>
            <a:endParaRPr lang="ru-RU" sz="1400" dirty="0"/>
          </a:p>
        </p:txBody>
      </p:sp>
      <p:sp>
        <p:nvSpPr>
          <p:cNvPr id="148" name="Прямоугольник 147"/>
          <p:cNvSpPr/>
          <p:nvPr/>
        </p:nvSpPr>
        <p:spPr>
          <a:xfrm>
            <a:off x="20789761" y="193666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Приступить к разработке ресурсов</a:t>
            </a:r>
            <a:endParaRPr lang="ru-RU" sz="1400" dirty="0"/>
          </a:p>
        </p:txBody>
      </p:sp>
      <p:sp>
        <p:nvSpPr>
          <p:cNvPr id="150" name="Прямоугольник 149"/>
          <p:cNvSpPr/>
          <p:nvPr/>
        </p:nvSpPr>
        <p:spPr>
          <a:xfrm>
            <a:off x="13174952" y="193666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Выйти из изоляции</a:t>
            </a:r>
            <a:endParaRPr lang="ru-RU" sz="1400" dirty="0"/>
          </a:p>
        </p:txBody>
      </p:sp>
      <p:cxnSp>
        <p:nvCxnSpPr>
          <p:cNvPr id="151" name="Прямая со стрелкой 150"/>
          <p:cNvCxnSpPr>
            <a:stCxn id="215" idx="2"/>
            <a:endCxn id="150" idx="0"/>
          </p:cNvCxnSpPr>
          <p:nvPr/>
        </p:nvCxnSpPr>
        <p:spPr>
          <a:xfrm>
            <a:off x="14232911" y="18795504"/>
            <a:ext cx="0" cy="5711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>
            <a:stCxn id="165" idx="2"/>
            <a:endCxn id="148" idx="0"/>
          </p:cNvCxnSpPr>
          <p:nvPr/>
        </p:nvCxnSpPr>
        <p:spPr>
          <a:xfrm>
            <a:off x="21847720" y="18795504"/>
            <a:ext cx="0" cy="5711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322" idx="2"/>
            <a:endCxn id="90" idx="0"/>
          </p:cNvCxnSpPr>
          <p:nvPr/>
        </p:nvCxnSpPr>
        <p:spPr>
          <a:xfrm rot="5400000">
            <a:off x="24529806" y="5304483"/>
            <a:ext cx="538596" cy="211323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322" idx="2"/>
            <a:endCxn id="142" idx="0"/>
          </p:cNvCxnSpPr>
          <p:nvPr/>
        </p:nvCxnSpPr>
        <p:spPr>
          <a:xfrm rot="5400000">
            <a:off x="28337211" y="9111888"/>
            <a:ext cx="538596" cy="1351758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Прямоугольник 166"/>
          <p:cNvSpPr/>
          <p:nvPr/>
        </p:nvSpPr>
        <p:spPr>
          <a:xfrm>
            <a:off x="16850543" y="1941198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крестьянскому населению</a:t>
            </a:r>
            <a:endParaRPr lang="ru-RU" sz="1400" dirty="0"/>
          </a:p>
        </p:txBody>
      </p:sp>
      <p:cxnSp>
        <p:nvCxnSpPr>
          <p:cNvPr id="168" name="Соединительная линия уступом 167"/>
          <p:cNvCxnSpPr>
            <a:stCxn id="165" idx="2"/>
            <a:endCxn id="167" idx="0"/>
          </p:cNvCxnSpPr>
          <p:nvPr/>
        </p:nvCxnSpPr>
        <p:spPr>
          <a:xfrm rot="5400000">
            <a:off x="19569871" y="17134135"/>
            <a:ext cx="616480" cy="39392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ная линия уступом 171"/>
          <p:cNvCxnSpPr>
            <a:stCxn id="215" idx="2"/>
            <a:endCxn id="167" idx="0"/>
          </p:cNvCxnSpPr>
          <p:nvPr/>
        </p:nvCxnSpPr>
        <p:spPr>
          <a:xfrm rot="16200000" flipH="1">
            <a:off x="15762466" y="17265948"/>
            <a:ext cx="616480" cy="36755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4099943" y="11588981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Взять под контроль всю страну</a:t>
            </a:r>
          </a:p>
        </p:txBody>
      </p:sp>
      <p:cxnSp>
        <p:nvCxnSpPr>
          <p:cNvPr id="176" name="Соединительная линия уступом 175"/>
          <p:cNvCxnSpPr>
            <a:stCxn id="21" idx="2"/>
            <a:endCxn id="286" idx="0"/>
          </p:cNvCxnSpPr>
          <p:nvPr/>
        </p:nvCxnSpPr>
        <p:spPr>
          <a:xfrm rot="5400000">
            <a:off x="12107461" y="8237844"/>
            <a:ext cx="432252" cy="3597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4860751" y="11588981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Восстановить полк </a:t>
            </a:r>
            <a:r>
              <a:rPr lang="ru-RU" sz="1400" dirty="0" err="1" smtClean="0"/>
              <a:t>Тонтра</a:t>
            </a:r>
            <a:r>
              <a:rPr lang="ru-RU" sz="1400" dirty="0" smtClean="0"/>
              <a:t> (1к солдат из </a:t>
            </a:r>
            <a:r>
              <a:rPr lang="ru-RU" sz="1400" dirty="0" err="1" smtClean="0"/>
              <a:t>аристо</a:t>
            </a:r>
            <a:r>
              <a:rPr lang="ru-RU" sz="1400" dirty="0" smtClean="0"/>
              <a:t>, что укрепят власть)</a:t>
            </a:r>
            <a:endParaRPr lang="ru-RU" sz="14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4860754" y="14466262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Монголию вассалом (Только воссоединив империю)</a:t>
            </a:r>
            <a:endParaRPr lang="ru-RU" sz="1400" dirty="0"/>
          </a:p>
        </p:txBody>
      </p:sp>
      <p:cxnSp>
        <p:nvCxnSpPr>
          <p:cNvPr id="186" name="Соединительная линия уступом 185"/>
          <p:cNvCxnSpPr>
            <a:stCxn id="286" idx="2"/>
            <a:endCxn id="173" idx="0"/>
          </p:cNvCxnSpPr>
          <p:nvPr/>
        </p:nvCxnSpPr>
        <p:spPr>
          <a:xfrm rot="16200000" flipH="1">
            <a:off x="12713239" y="9144318"/>
            <a:ext cx="256050" cy="4633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4107330" y="13031599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восток Империи ( аннексия владельца земель </a:t>
            </a:r>
            <a:r>
              <a:rPr lang="ru-RU" sz="1400" dirty="0" err="1" smtClean="0"/>
              <a:t>Сикана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200" name="Соединительная линия уступом 199"/>
          <p:cNvCxnSpPr>
            <a:stCxn id="286" idx="2"/>
            <a:endCxn id="177" idx="0"/>
          </p:cNvCxnSpPr>
          <p:nvPr/>
        </p:nvCxnSpPr>
        <p:spPr>
          <a:xfrm rot="5400000">
            <a:off x="8093643" y="9157998"/>
            <a:ext cx="256050" cy="4605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Прямоугольник 208"/>
          <p:cNvSpPr/>
          <p:nvPr/>
        </p:nvSpPr>
        <p:spPr>
          <a:xfrm>
            <a:off x="6003265" y="1613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торговцев провинции </a:t>
            </a:r>
            <a:r>
              <a:rPr lang="ru-RU" sz="1400" dirty="0" err="1" smtClean="0"/>
              <a:t>Кхама</a:t>
            </a:r>
            <a:endParaRPr lang="ru-RU" sz="1400" dirty="0"/>
          </a:p>
        </p:txBody>
      </p:sp>
      <p:sp>
        <p:nvSpPr>
          <p:cNvPr id="212" name="Прямоугольник 211"/>
          <p:cNvSpPr/>
          <p:nvPr/>
        </p:nvSpPr>
        <p:spPr>
          <a:xfrm>
            <a:off x="8300610" y="1613997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Три народных принципа</a:t>
            </a:r>
            <a:endParaRPr lang="ru-RU" sz="1400" dirty="0"/>
          </a:p>
        </p:txBody>
      </p:sp>
      <p:sp>
        <p:nvSpPr>
          <p:cNvPr id="217" name="Прямоугольник 216"/>
          <p:cNvSpPr/>
          <p:nvPr/>
        </p:nvSpPr>
        <p:spPr>
          <a:xfrm>
            <a:off x="10627090" y="1613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Партия реформ западного Тибета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6915466" y="17611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Восстание партии реформ</a:t>
            </a:r>
          </a:p>
        </p:txBody>
      </p:sp>
      <p:sp>
        <p:nvSpPr>
          <p:cNvPr id="222" name="Прямоугольник 221"/>
          <p:cNvSpPr/>
          <p:nvPr/>
        </p:nvSpPr>
        <p:spPr>
          <a:xfrm>
            <a:off x="9881172" y="17611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Отстранить лам от управления страной</a:t>
            </a:r>
            <a:endParaRPr lang="ru-RU" sz="1400" dirty="0"/>
          </a:p>
        </p:txBody>
      </p:sp>
      <p:cxnSp>
        <p:nvCxnSpPr>
          <p:cNvPr id="223" name="Прямая соединительная линия 222"/>
          <p:cNvCxnSpPr>
            <a:stCxn id="222" idx="1"/>
            <a:endCxn id="221" idx="3"/>
          </p:cNvCxnSpPr>
          <p:nvPr/>
        </p:nvCxnSpPr>
        <p:spPr>
          <a:xfrm flipH="1">
            <a:off x="9031384" y="18151421"/>
            <a:ext cx="8497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8" idx="2"/>
            <a:endCxn id="209" idx="0"/>
          </p:cNvCxnSpPr>
          <p:nvPr/>
        </p:nvCxnSpPr>
        <p:spPr>
          <a:xfrm rot="5400000">
            <a:off x="7940287" y="14722318"/>
            <a:ext cx="538593" cy="22967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8" idx="2"/>
            <a:endCxn id="217" idx="0"/>
          </p:cNvCxnSpPr>
          <p:nvPr/>
        </p:nvCxnSpPr>
        <p:spPr>
          <a:xfrm rot="16200000" flipH="1">
            <a:off x="10252199" y="14707123"/>
            <a:ext cx="538593" cy="2327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я со стрелкой 225"/>
          <p:cNvCxnSpPr>
            <a:stCxn id="18" idx="2"/>
            <a:endCxn id="212" idx="0"/>
          </p:cNvCxnSpPr>
          <p:nvPr/>
        </p:nvCxnSpPr>
        <p:spPr>
          <a:xfrm>
            <a:off x="9357942" y="15601381"/>
            <a:ext cx="627" cy="538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209" idx="2"/>
            <a:endCxn id="221" idx="0"/>
          </p:cNvCxnSpPr>
          <p:nvPr/>
        </p:nvCxnSpPr>
        <p:spPr>
          <a:xfrm rot="16200000" flipH="1">
            <a:off x="7321601" y="16959596"/>
            <a:ext cx="391447" cy="912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Соединительная линия уступом 233"/>
          <p:cNvCxnSpPr>
            <a:stCxn id="212" idx="2"/>
            <a:endCxn id="222" idx="0"/>
          </p:cNvCxnSpPr>
          <p:nvPr/>
        </p:nvCxnSpPr>
        <p:spPr>
          <a:xfrm rot="16200000" flipH="1">
            <a:off x="9953128" y="16625417"/>
            <a:ext cx="391445" cy="15805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242"/>
          <p:cNvCxnSpPr>
            <a:stCxn id="212" idx="2"/>
            <a:endCxn id="221" idx="0"/>
          </p:cNvCxnSpPr>
          <p:nvPr/>
        </p:nvCxnSpPr>
        <p:spPr>
          <a:xfrm rot="5400000">
            <a:off x="8470275" y="16723126"/>
            <a:ext cx="391445" cy="13851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Соединительная линия уступом 248"/>
          <p:cNvCxnSpPr>
            <a:stCxn id="217" idx="2"/>
            <a:endCxn id="222" idx="0"/>
          </p:cNvCxnSpPr>
          <p:nvPr/>
        </p:nvCxnSpPr>
        <p:spPr>
          <a:xfrm rot="5400000">
            <a:off x="11116367" y="17042738"/>
            <a:ext cx="391447" cy="7459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10633351" y="1936664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Внедрение современных технологий</a:t>
            </a:r>
            <a:endParaRPr lang="ru-RU" sz="1400" dirty="0"/>
          </a:p>
        </p:txBody>
      </p:sp>
      <p:sp>
        <p:nvSpPr>
          <p:cNvPr id="253" name="Прямоугольник 252"/>
          <p:cNvSpPr/>
          <p:nvPr/>
        </p:nvSpPr>
        <p:spPr>
          <a:xfrm>
            <a:off x="8299983" y="1936664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инфраструктуры</a:t>
            </a:r>
            <a:endParaRPr lang="ru-RU" sz="1400" dirty="0"/>
          </a:p>
        </p:txBody>
      </p:sp>
      <p:sp>
        <p:nvSpPr>
          <p:cNvPr id="254" name="Прямоугольник 253"/>
          <p:cNvSpPr/>
          <p:nvPr/>
        </p:nvSpPr>
        <p:spPr>
          <a:xfrm>
            <a:off x="6003265" y="1936664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школы</a:t>
            </a:r>
            <a:endParaRPr lang="ru-RU" sz="1400" dirty="0"/>
          </a:p>
        </p:txBody>
      </p:sp>
      <p:sp>
        <p:nvSpPr>
          <p:cNvPr id="255" name="Прямоугольник 254"/>
          <p:cNvSpPr/>
          <p:nvPr/>
        </p:nvSpPr>
        <p:spPr>
          <a:xfrm>
            <a:off x="7174778" y="21363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власть Китая (Станешь марионеткой Китая)</a:t>
            </a:r>
            <a:endParaRPr lang="ru-RU" sz="1400" dirty="0"/>
          </a:p>
        </p:txBody>
      </p:sp>
      <p:sp>
        <p:nvSpPr>
          <p:cNvPr id="256" name="Прямоугольник 255"/>
          <p:cNvSpPr/>
          <p:nvPr/>
        </p:nvSpPr>
        <p:spPr>
          <a:xfrm>
            <a:off x="9444436" y="21363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Оттолкнуть руку помощи (-отношения с Китаем)</a:t>
            </a:r>
            <a:endParaRPr lang="ru-RU" sz="1400" dirty="0"/>
          </a:p>
        </p:txBody>
      </p:sp>
      <p:cxnSp>
        <p:nvCxnSpPr>
          <p:cNvPr id="257" name="Прямая соединительная линия 256"/>
          <p:cNvCxnSpPr>
            <a:stCxn id="256" idx="1"/>
            <a:endCxn id="255" idx="3"/>
          </p:cNvCxnSpPr>
          <p:nvPr/>
        </p:nvCxnSpPr>
        <p:spPr>
          <a:xfrm flipH="1">
            <a:off x="9290696" y="21903614"/>
            <a:ext cx="1537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262"/>
          <p:cNvCxnSpPr>
            <a:stCxn id="221" idx="2"/>
            <a:endCxn id="254" idx="0"/>
          </p:cNvCxnSpPr>
          <p:nvPr/>
        </p:nvCxnSpPr>
        <p:spPr>
          <a:xfrm rot="5400000">
            <a:off x="7179712" y="18572934"/>
            <a:ext cx="675227" cy="9122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21" idx="2"/>
            <a:endCxn id="253" idx="0"/>
          </p:cNvCxnSpPr>
          <p:nvPr/>
        </p:nvCxnSpPr>
        <p:spPr>
          <a:xfrm rot="16200000" flipH="1">
            <a:off x="8328070" y="18336775"/>
            <a:ext cx="675227" cy="1384517"/>
          </a:xfrm>
          <a:prstGeom prst="bentConnector3">
            <a:avLst>
              <a:gd name="adj1" fmla="val 257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221" idx="2"/>
            <a:endCxn id="252" idx="0"/>
          </p:cNvCxnSpPr>
          <p:nvPr/>
        </p:nvCxnSpPr>
        <p:spPr>
          <a:xfrm rot="16200000" flipH="1">
            <a:off x="9494754" y="17170091"/>
            <a:ext cx="675227" cy="37178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222" idx="2"/>
            <a:endCxn id="254" idx="0"/>
          </p:cNvCxnSpPr>
          <p:nvPr/>
        </p:nvCxnSpPr>
        <p:spPr>
          <a:xfrm rot="5400000">
            <a:off x="8662565" y="17090081"/>
            <a:ext cx="675227" cy="3877907"/>
          </a:xfrm>
          <a:prstGeom prst="bentConnector3">
            <a:avLst>
              <a:gd name="adj1" fmla="val 4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2" idx="2"/>
            <a:endCxn id="253" idx="0"/>
          </p:cNvCxnSpPr>
          <p:nvPr/>
        </p:nvCxnSpPr>
        <p:spPr>
          <a:xfrm rot="5400000">
            <a:off x="9810924" y="18238440"/>
            <a:ext cx="675227" cy="1581189"/>
          </a:xfrm>
          <a:prstGeom prst="bentConnector3">
            <a:avLst>
              <a:gd name="adj1" fmla="val 29788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Соединительная линия уступом 277"/>
          <p:cNvCxnSpPr>
            <a:stCxn id="222" idx="2"/>
            <a:endCxn id="252" idx="0"/>
          </p:cNvCxnSpPr>
          <p:nvPr/>
        </p:nvCxnSpPr>
        <p:spPr>
          <a:xfrm rot="16200000" flipH="1">
            <a:off x="10977607" y="18652944"/>
            <a:ext cx="675227" cy="752179"/>
          </a:xfrm>
          <a:prstGeom prst="bentConnector3">
            <a:avLst>
              <a:gd name="adj1" fmla="val 4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283"/>
          <p:cNvCxnSpPr>
            <a:stCxn id="253" idx="2"/>
            <a:endCxn id="256" idx="0"/>
          </p:cNvCxnSpPr>
          <p:nvPr/>
        </p:nvCxnSpPr>
        <p:spPr>
          <a:xfrm rot="16200000" flipH="1">
            <a:off x="9471685" y="20332904"/>
            <a:ext cx="916966" cy="1144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253" idx="2"/>
            <a:endCxn id="255" idx="0"/>
          </p:cNvCxnSpPr>
          <p:nvPr/>
        </p:nvCxnSpPr>
        <p:spPr>
          <a:xfrm rot="5400000">
            <a:off x="8336857" y="20342529"/>
            <a:ext cx="916966" cy="11252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56" idx="2"/>
            <a:endCxn id="362" idx="0"/>
          </p:cNvCxnSpPr>
          <p:nvPr/>
        </p:nvCxnSpPr>
        <p:spPr>
          <a:xfrm rot="16200000" flipH="1">
            <a:off x="18387544" y="14558464"/>
            <a:ext cx="596580" cy="16366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Прямоугольник 325"/>
          <p:cNvSpPr/>
          <p:nvPr/>
        </p:nvSpPr>
        <p:spPr>
          <a:xfrm>
            <a:off x="44650801" y="6950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Мятные фабрики (+1 фабрика)</a:t>
            </a:r>
            <a:endParaRPr lang="ru-RU" sz="1400" dirty="0"/>
          </a:p>
        </p:txBody>
      </p:sp>
      <p:sp>
        <p:nvSpPr>
          <p:cNvPr id="327" name="Прямоугольник 326"/>
          <p:cNvSpPr/>
          <p:nvPr/>
        </p:nvSpPr>
        <p:spPr>
          <a:xfrm>
            <a:off x="39457416" y="8718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Заводы для военной амуниции (+1 военный)</a:t>
            </a:r>
            <a:endParaRPr lang="ru-RU" sz="1400" dirty="0"/>
          </a:p>
        </p:txBody>
      </p:sp>
      <p:sp>
        <p:nvSpPr>
          <p:cNvPr id="328" name="Прямоугольник 327"/>
          <p:cNvSpPr/>
          <p:nvPr/>
        </p:nvSpPr>
        <p:spPr>
          <a:xfrm>
            <a:off x="41928201" y="52685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Ведомство электрических машин</a:t>
            </a:r>
            <a:endParaRPr lang="ru-RU" sz="1400" dirty="0"/>
          </a:p>
        </p:txBody>
      </p:sp>
      <p:sp>
        <p:nvSpPr>
          <p:cNvPr id="329" name="Прямоугольник 328"/>
          <p:cNvSpPr/>
          <p:nvPr/>
        </p:nvSpPr>
        <p:spPr>
          <a:xfrm rot="16200000">
            <a:off x="9017855" y="17832246"/>
            <a:ext cx="1080000" cy="63835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en-US" sz="1800" dirty="0" err="1"/>
              <a:t>Thubten</a:t>
            </a:r>
            <a:r>
              <a:rPr lang="en-US" sz="1800" dirty="0"/>
              <a:t> </a:t>
            </a:r>
            <a:r>
              <a:rPr lang="en-US" sz="1800" dirty="0" err="1"/>
              <a:t>Kunphel</a:t>
            </a:r>
            <a:endParaRPr lang="ru-RU" sz="1800" b="1" spc="300" dirty="0"/>
          </a:p>
        </p:txBody>
      </p:sp>
      <p:sp>
        <p:nvSpPr>
          <p:cNvPr id="330" name="Прямоугольник 329"/>
          <p:cNvSpPr/>
          <p:nvPr/>
        </p:nvSpPr>
        <p:spPr>
          <a:xfrm rot="16200000">
            <a:off x="6042109" y="17832245"/>
            <a:ext cx="1080000" cy="63835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en-US" sz="1800" dirty="0" err="1"/>
              <a:t>Pandatsang</a:t>
            </a:r>
            <a:r>
              <a:rPr lang="en-US" sz="1800" dirty="0"/>
              <a:t> </a:t>
            </a:r>
            <a:r>
              <a:rPr lang="en-US" sz="1800" dirty="0" err="1"/>
              <a:t>Rapga</a:t>
            </a:r>
            <a:endParaRPr lang="ru-RU" sz="1800" b="1" spc="3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36777271" y="17748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Дорога на север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1858431" y="1774805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Дорога на юг</a:t>
            </a:r>
            <a:endParaRPr lang="ru-RU" sz="14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0702301" y="193570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Напомнить Непалу о буддизме</a:t>
            </a:r>
            <a:endParaRPr lang="ru-RU" sz="14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33077636" y="1935174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к объединению буддистов Бутана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35552824" y="1938327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Повторить войну за </a:t>
            </a:r>
            <a:r>
              <a:rPr lang="ru-RU" sz="1400" dirty="0" err="1" smtClean="0"/>
              <a:t>Кашгар</a:t>
            </a:r>
            <a:endParaRPr lang="ru-RU" sz="14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7991217" y="1939379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исконно тибетские земли</a:t>
            </a:r>
            <a:endParaRPr lang="ru-RU" sz="1400" dirty="0"/>
          </a:p>
        </p:txBody>
      </p:sp>
      <p:cxnSp>
        <p:nvCxnSpPr>
          <p:cNvPr id="241" name="Соединительная линия уступом 240"/>
          <p:cNvCxnSpPr>
            <a:stCxn id="343" idx="2"/>
            <a:endCxn id="203" idx="0"/>
          </p:cNvCxnSpPr>
          <p:nvPr/>
        </p:nvCxnSpPr>
        <p:spPr>
          <a:xfrm rot="5400000">
            <a:off x="33855784" y="16238539"/>
            <a:ext cx="570124" cy="24489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244"/>
          <p:cNvCxnSpPr>
            <a:stCxn id="203" idx="2"/>
            <a:endCxn id="206" idx="0"/>
          </p:cNvCxnSpPr>
          <p:nvPr/>
        </p:nvCxnSpPr>
        <p:spPr>
          <a:xfrm rot="5400000">
            <a:off x="32073851" y="18514465"/>
            <a:ext cx="528949" cy="11561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Соединительная линия уступом 249"/>
          <p:cNvCxnSpPr>
            <a:stCxn id="203" idx="2"/>
            <a:endCxn id="210" idx="0"/>
          </p:cNvCxnSpPr>
          <p:nvPr/>
        </p:nvCxnSpPr>
        <p:spPr>
          <a:xfrm rot="16200000" flipH="1">
            <a:off x="33264146" y="18480299"/>
            <a:ext cx="523692" cy="12192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Прямая со стрелкой 258"/>
          <p:cNvCxnSpPr>
            <a:stCxn id="322" idx="2"/>
            <a:endCxn id="343" idx="0"/>
          </p:cNvCxnSpPr>
          <p:nvPr/>
        </p:nvCxnSpPr>
        <p:spPr>
          <a:xfrm>
            <a:off x="35365299" y="15601380"/>
            <a:ext cx="2" cy="4965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343" idx="2"/>
            <a:endCxn id="354" idx="0"/>
          </p:cNvCxnSpPr>
          <p:nvPr/>
        </p:nvCxnSpPr>
        <p:spPr>
          <a:xfrm flipH="1">
            <a:off x="35365300" y="17177932"/>
            <a:ext cx="1" cy="549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201" idx="2"/>
            <a:endCxn id="228" idx="0"/>
          </p:cNvCxnSpPr>
          <p:nvPr/>
        </p:nvCxnSpPr>
        <p:spPr>
          <a:xfrm rot="5400000">
            <a:off x="36945396" y="18493445"/>
            <a:ext cx="555222" cy="12244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201" idx="2"/>
            <a:endCxn id="229" idx="0"/>
          </p:cNvCxnSpPr>
          <p:nvPr/>
        </p:nvCxnSpPr>
        <p:spPr>
          <a:xfrm rot="16200000" flipH="1">
            <a:off x="38159337" y="18503950"/>
            <a:ext cx="565733" cy="1213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279"/>
          <p:cNvCxnSpPr>
            <a:stCxn id="343" idx="2"/>
            <a:endCxn id="201" idx="0"/>
          </p:cNvCxnSpPr>
          <p:nvPr/>
        </p:nvCxnSpPr>
        <p:spPr>
          <a:xfrm rot="16200000" flipH="1">
            <a:off x="36315203" y="16228029"/>
            <a:ext cx="570125" cy="24699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322" idx="2"/>
            <a:endCxn id="378" idx="0"/>
          </p:cNvCxnSpPr>
          <p:nvPr/>
        </p:nvCxnSpPr>
        <p:spPr>
          <a:xfrm rot="16200000" flipH="1">
            <a:off x="37639518" y="13327160"/>
            <a:ext cx="521805" cy="50702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Прямая со стрелкой 291"/>
          <p:cNvCxnSpPr>
            <a:stCxn id="378" idx="2"/>
            <a:endCxn id="321" idx="0"/>
          </p:cNvCxnSpPr>
          <p:nvPr/>
        </p:nvCxnSpPr>
        <p:spPr>
          <a:xfrm>
            <a:off x="40435542" y="17203185"/>
            <a:ext cx="6254" cy="5448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0699125" y="2137938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Шамбалу в Индии</a:t>
            </a:r>
            <a:endParaRPr lang="ru-RU" sz="1400" dirty="0"/>
          </a:p>
        </p:txBody>
      </p:sp>
      <p:cxnSp>
        <p:nvCxnSpPr>
          <p:cNvPr id="298" name="Соединительная линия уступом 297"/>
          <p:cNvCxnSpPr>
            <a:stCxn id="206" idx="2"/>
            <a:endCxn id="297" idx="0"/>
          </p:cNvCxnSpPr>
          <p:nvPr/>
        </p:nvCxnSpPr>
        <p:spPr>
          <a:xfrm rot="5400000">
            <a:off x="31287484" y="20906605"/>
            <a:ext cx="942376" cy="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Соединительная линия уступом 300"/>
          <p:cNvCxnSpPr>
            <a:stCxn id="210" idx="2"/>
            <a:endCxn id="297" idx="0"/>
          </p:cNvCxnSpPr>
          <p:nvPr/>
        </p:nvCxnSpPr>
        <p:spPr>
          <a:xfrm rot="5400000">
            <a:off x="32472524" y="19716309"/>
            <a:ext cx="947633" cy="2378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/>
          <p:cNvSpPr/>
          <p:nvPr/>
        </p:nvSpPr>
        <p:spPr>
          <a:xfrm>
            <a:off x="35547525" y="2135835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Шамбалу на Алтае</a:t>
            </a:r>
            <a:endParaRPr lang="ru-RU" sz="1400" dirty="0"/>
          </a:p>
        </p:txBody>
      </p:sp>
      <p:sp>
        <p:nvSpPr>
          <p:cNvPr id="315" name="Прямоугольник 314"/>
          <p:cNvSpPr/>
          <p:nvPr/>
        </p:nvSpPr>
        <p:spPr>
          <a:xfrm>
            <a:off x="37991178" y="2135835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Предложить Монголии присоединиться</a:t>
            </a:r>
            <a:endParaRPr lang="ru-RU" sz="1400" dirty="0"/>
          </a:p>
        </p:txBody>
      </p:sp>
      <p:cxnSp>
        <p:nvCxnSpPr>
          <p:cNvPr id="319" name="Соединительная линия уступом 318"/>
          <p:cNvCxnSpPr>
            <a:stCxn id="229" idx="2"/>
            <a:endCxn id="314" idx="0"/>
          </p:cNvCxnSpPr>
          <p:nvPr/>
        </p:nvCxnSpPr>
        <p:spPr>
          <a:xfrm rot="5400000">
            <a:off x="37385046" y="19694228"/>
            <a:ext cx="884568" cy="24436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Соединительная линия уступом 331"/>
          <p:cNvCxnSpPr>
            <a:stCxn id="228" idx="2"/>
            <a:endCxn id="314" idx="0"/>
          </p:cNvCxnSpPr>
          <p:nvPr/>
        </p:nvCxnSpPr>
        <p:spPr>
          <a:xfrm rot="5400000">
            <a:off x="36160595" y="20908169"/>
            <a:ext cx="895079" cy="52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29" idx="2"/>
            <a:endCxn id="315" idx="0"/>
          </p:cNvCxnSpPr>
          <p:nvPr/>
        </p:nvCxnSpPr>
        <p:spPr>
          <a:xfrm rot="5400000">
            <a:off x="38606873" y="20916055"/>
            <a:ext cx="884568" cy="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33082853" y="2136886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Предложить </a:t>
            </a:r>
            <a:r>
              <a:rPr lang="ru-RU" sz="1400" dirty="0" err="1" smtClean="0"/>
              <a:t>Сикану</a:t>
            </a:r>
            <a:r>
              <a:rPr lang="ru-RU" sz="1400" dirty="0" smtClean="0"/>
              <a:t> присоединиться</a:t>
            </a:r>
            <a:endParaRPr lang="ru-RU" sz="1400" dirty="0"/>
          </a:p>
        </p:txBody>
      </p:sp>
      <p:cxnSp>
        <p:nvCxnSpPr>
          <p:cNvPr id="341" name="Соединительная линия уступом 340"/>
          <p:cNvCxnSpPr>
            <a:stCxn id="210" idx="2"/>
            <a:endCxn id="340" idx="0"/>
          </p:cNvCxnSpPr>
          <p:nvPr/>
        </p:nvCxnSpPr>
        <p:spPr>
          <a:xfrm rot="16200000" flipH="1">
            <a:off x="33669644" y="20897698"/>
            <a:ext cx="937119" cy="52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24" idx="2"/>
            <a:endCxn id="46" idx="0"/>
          </p:cNvCxnSpPr>
          <p:nvPr/>
        </p:nvCxnSpPr>
        <p:spPr>
          <a:xfrm rot="5400000">
            <a:off x="3096114" y="23159472"/>
            <a:ext cx="592636" cy="2485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24" idx="2"/>
            <a:endCxn id="47" idx="0"/>
          </p:cNvCxnSpPr>
          <p:nvPr/>
        </p:nvCxnSpPr>
        <p:spPr>
          <a:xfrm rot="16200000" flipH="1">
            <a:off x="5551935" y="23189350"/>
            <a:ext cx="592636" cy="2425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Прямая со стрелкой 260"/>
          <p:cNvCxnSpPr>
            <a:stCxn id="124" idx="2"/>
            <a:endCxn id="44" idx="0"/>
          </p:cNvCxnSpPr>
          <p:nvPr/>
        </p:nvCxnSpPr>
        <p:spPr>
          <a:xfrm>
            <a:off x="4635282" y="24106004"/>
            <a:ext cx="4753" cy="6018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255" idx="2"/>
            <a:endCxn id="124" idx="0"/>
          </p:cNvCxnSpPr>
          <p:nvPr/>
        </p:nvCxnSpPr>
        <p:spPr>
          <a:xfrm rot="5400000">
            <a:off x="6142815" y="20936082"/>
            <a:ext cx="582390" cy="359745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/>
          <p:cNvSpPr/>
          <p:nvPr/>
        </p:nvSpPr>
        <p:spPr>
          <a:xfrm>
            <a:off x="44661216" y="14521377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Повторно открыть английскую школу в </a:t>
            </a:r>
            <a:r>
              <a:rPr lang="ru-RU" sz="1400" dirty="0" err="1" smtClean="0"/>
              <a:t>Лхарубе</a:t>
            </a:r>
            <a:endParaRPr lang="ru-RU" sz="1400" dirty="0"/>
          </a:p>
        </p:txBody>
      </p:sp>
      <p:sp>
        <p:nvSpPr>
          <p:cNvPr id="294" name="Прямоугольник 293"/>
          <p:cNvSpPr/>
          <p:nvPr/>
        </p:nvSpPr>
        <p:spPr>
          <a:xfrm>
            <a:off x="25809847" y="1303160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smtClean="0"/>
              <a:t>Отречься от регентства</a:t>
            </a:r>
            <a:endParaRPr lang="ru-RU" sz="1400" dirty="0" smtClean="0"/>
          </a:p>
        </p:txBody>
      </p:sp>
      <p:cxnSp>
        <p:nvCxnSpPr>
          <p:cNvPr id="295" name="Соединительная линия уступом 294"/>
          <p:cNvCxnSpPr>
            <a:stCxn id="503" idx="2"/>
            <a:endCxn id="294" idx="0"/>
          </p:cNvCxnSpPr>
          <p:nvPr/>
        </p:nvCxnSpPr>
        <p:spPr>
          <a:xfrm rot="16200000" flipH="1">
            <a:off x="23427607" y="9591401"/>
            <a:ext cx="1682748" cy="5197649"/>
          </a:xfrm>
          <a:prstGeom prst="bentConnector3">
            <a:avLst>
              <a:gd name="adj1" fmla="val 1025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94" idx="2"/>
            <a:endCxn id="23" idx="0"/>
          </p:cNvCxnSpPr>
          <p:nvPr/>
        </p:nvCxnSpPr>
        <p:spPr>
          <a:xfrm rot="5400000">
            <a:off x="22218950" y="9872522"/>
            <a:ext cx="409779" cy="8887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Соединительная линия уступом 305"/>
          <p:cNvCxnSpPr>
            <a:stCxn id="294" idx="2"/>
            <a:endCxn id="322" idx="0"/>
          </p:cNvCxnSpPr>
          <p:nvPr/>
        </p:nvCxnSpPr>
        <p:spPr>
          <a:xfrm rot="16200000" flipH="1">
            <a:off x="30911662" y="10067743"/>
            <a:ext cx="409780" cy="8497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47063020" y="13031600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</a:t>
            </a:r>
            <a:r>
              <a:rPr lang="ru-RU" sz="1400" dirty="0" smtClean="0"/>
              <a:t>регентство</a:t>
            </a:r>
            <a:endParaRPr lang="ru-RU" sz="1400" dirty="0" smtClean="0"/>
          </a:p>
        </p:txBody>
      </p:sp>
      <p:cxnSp>
        <p:nvCxnSpPr>
          <p:cNvPr id="342" name="Прямая соединительная линия 341"/>
          <p:cNvCxnSpPr>
            <a:stCxn id="339" idx="1"/>
            <a:endCxn id="294" idx="3"/>
          </p:cNvCxnSpPr>
          <p:nvPr/>
        </p:nvCxnSpPr>
        <p:spPr>
          <a:xfrm flipH="1">
            <a:off x="27925765" y="13571600"/>
            <a:ext cx="191372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Соединительная линия уступом 343"/>
          <p:cNvCxnSpPr>
            <a:stCxn id="35" idx="2"/>
            <a:endCxn id="291" idx="0"/>
          </p:cNvCxnSpPr>
          <p:nvPr/>
        </p:nvCxnSpPr>
        <p:spPr>
          <a:xfrm rot="16200000" flipH="1">
            <a:off x="33490826" y="2293028"/>
            <a:ext cx="3176228" cy="21280470"/>
          </a:xfrm>
          <a:prstGeom prst="bentConnector3">
            <a:avLst>
              <a:gd name="adj1" fmla="val 35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47036838" y="17742801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Двойная система образования</a:t>
            </a:r>
            <a:endParaRPr lang="ru-RU" sz="1400" dirty="0"/>
          </a:p>
        </p:txBody>
      </p:sp>
      <p:sp>
        <p:nvSpPr>
          <p:cNvPr id="357" name="Прямоугольник 356"/>
          <p:cNvSpPr/>
          <p:nvPr/>
        </p:nvSpPr>
        <p:spPr>
          <a:xfrm>
            <a:off x="44635034" y="17742799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Передать образование людям </a:t>
            </a:r>
            <a:r>
              <a:rPr lang="ru-RU" sz="1400" dirty="0" smtClean="0"/>
              <a:t>обучавшимся за рубежом</a:t>
            </a:r>
            <a:endParaRPr lang="ru-RU" sz="1400" dirty="0"/>
          </a:p>
        </p:txBody>
      </p:sp>
      <p:cxnSp>
        <p:nvCxnSpPr>
          <p:cNvPr id="358" name="Прямая соединительная линия 357"/>
          <p:cNvCxnSpPr>
            <a:stCxn id="357" idx="3"/>
            <a:endCxn id="355" idx="1"/>
          </p:cNvCxnSpPr>
          <p:nvPr/>
        </p:nvCxnSpPr>
        <p:spPr>
          <a:xfrm>
            <a:off x="46750952" y="18282799"/>
            <a:ext cx="285886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49491004" y="17742799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Открыть немецкую школу в </a:t>
            </a:r>
            <a:r>
              <a:rPr lang="ru-RU" sz="1400" dirty="0" err="1" smtClean="0"/>
              <a:t>Лхассе</a:t>
            </a:r>
            <a:endParaRPr lang="ru-RU" sz="1400" dirty="0"/>
          </a:p>
        </p:txBody>
      </p:sp>
      <p:cxnSp>
        <p:nvCxnSpPr>
          <p:cNvPr id="361" name="Прямая соединительная линия 360"/>
          <p:cNvCxnSpPr>
            <a:stCxn id="355" idx="3"/>
            <a:endCxn id="360" idx="1"/>
          </p:cNvCxnSpPr>
          <p:nvPr/>
        </p:nvCxnSpPr>
        <p:spPr>
          <a:xfrm flipV="1">
            <a:off x="49152756" y="18282799"/>
            <a:ext cx="338248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503" idx="2"/>
            <a:endCxn id="339" idx="0"/>
          </p:cNvCxnSpPr>
          <p:nvPr/>
        </p:nvCxnSpPr>
        <p:spPr>
          <a:xfrm rot="16200000" flipH="1">
            <a:off x="34054194" y="-1035185"/>
            <a:ext cx="1682748" cy="26450822"/>
          </a:xfrm>
          <a:prstGeom prst="bentConnector3">
            <a:avLst>
              <a:gd name="adj1" fmla="val 296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Овал 92"/>
          <p:cNvSpPr/>
          <p:nvPr/>
        </p:nvSpPr>
        <p:spPr>
          <a:xfrm>
            <a:off x="25462506" y="9874855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370" name="Прямоугольник 369"/>
          <p:cNvSpPr/>
          <p:nvPr/>
        </p:nvSpPr>
        <p:spPr>
          <a:xfrm>
            <a:off x="49517186" y="698019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Радиомост Берлин - Лхаса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49517186" y="529854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экспедицию Третьего рейха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19320128" y="1806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 декабре 1938 года, после случайной встречи экспедиции и одного из приграничных руководителей Тибета, тибетские власти пропустили экспедицию в Тибет, при этом поставив условие, что в ходе своей работы сотрудники экспедиции не убьют ни одного животного в соответствии с местными религиозными традициями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49517186" y="14521381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Германское представительство (во главе с </a:t>
            </a:r>
            <a:r>
              <a:rPr lang="ru-RU" sz="1400" dirty="0" err="1" smtClean="0"/>
              <a:t>Шефером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242" name="Прямая соединительная линия 241"/>
          <p:cNvCxnSpPr>
            <a:stCxn id="240" idx="1"/>
            <a:endCxn id="291" idx="3"/>
          </p:cNvCxnSpPr>
          <p:nvPr/>
        </p:nvCxnSpPr>
        <p:spPr>
          <a:xfrm flipH="1" flipV="1">
            <a:off x="46777134" y="15061377"/>
            <a:ext cx="2740052" cy="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Соединительная линия уступом 243"/>
          <p:cNvCxnSpPr>
            <a:stCxn id="339" idx="2"/>
            <a:endCxn id="291" idx="0"/>
          </p:cNvCxnSpPr>
          <p:nvPr/>
        </p:nvCxnSpPr>
        <p:spPr>
          <a:xfrm rot="5400000">
            <a:off x="46715189" y="13115586"/>
            <a:ext cx="409777" cy="24018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Соединительная линия уступом 246"/>
          <p:cNvCxnSpPr>
            <a:stCxn id="339" idx="2"/>
            <a:endCxn id="240" idx="0"/>
          </p:cNvCxnSpPr>
          <p:nvPr/>
        </p:nvCxnSpPr>
        <p:spPr>
          <a:xfrm rot="16200000" flipH="1">
            <a:off x="49143172" y="13089407"/>
            <a:ext cx="409781" cy="24541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91" idx="2"/>
            <a:endCxn id="357" idx="0"/>
          </p:cNvCxnSpPr>
          <p:nvPr/>
        </p:nvCxnSpPr>
        <p:spPr>
          <a:xfrm flipH="1">
            <a:off x="45692993" y="15601377"/>
            <a:ext cx="26182" cy="21414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 стрелкой 264"/>
          <p:cNvCxnSpPr>
            <a:stCxn id="240" idx="2"/>
            <a:endCxn id="360" idx="0"/>
          </p:cNvCxnSpPr>
          <p:nvPr/>
        </p:nvCxnSpPr>
        <p:spPr>
          <a:xfrm flipH="1">
            <a:off x="50548963" y="15601381"/>
            <a:ext cx="26182" cy="2141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 стрелкой 270"/>
          <p:cNvCxnSpPr>
            <a:stCxn id="238" idx="2"/>
            <a:endCxn id="370" idx="0"/>
          </p:cNvCxnSpPr>
          <p:nvPr/>
        </p:nvCxnSpPr>
        <p:spPr>
          <a:xfrm>
            <a:off x="50575145" y="6378541"/>
            <a:ext cx="0" cy="6016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 стрелкой 275"/>
          <p:cNvCxnSpPr>
            <a:stCxn id="370" idx="2"/>
            <a:endCxn id="240" idx="0"/>
          </p:cNvCxnSpPr>
          <p:nvPr/>
        </p:nvCxnSpPr>
        <p:spPr>
          <a:xfrm>
            <a:off x="50575145" y="8060194"/>
            <a:ext cx="0" cy="64611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278"/>
          <p:cNvCxnSpPr>
            <a:stCxn id="240" idx="2"/>
            <a:endCxn id="355" idx="0"/>
          </p:cNvCxnSpPr>
          <p:nvPr/>
        </p:nvCxnSpPr>
        <p:spPr>
          <a:xfrm rot="5400000">
            <a:off x="48264261" y="15431917"/>
            <a:ext cx="2141420" cy="2480348"/>
          </a:xfrm>
          <a:prstGeom prst="bentConnector3">
            <a:avLst>
              <a:gd name="adj1" fmla="val 1392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Соединительная линия уступом 282"/>
          <p:cNvCxnSpPr>
            <a:stCxn id="291" idx="2"/>
            <a:endCxn id="355" idx="0"/>
          </p:cNvCxnSpPr>
          <p:nvPr/>
        </p:nvCxnSpPr>
        <p:spPr>
          <a:xfrm rot="16200000" flipH="1">
            <a:off x="45836274" y="15484278"/>
            <a:ext cx="2141424" cy="2375622"/>
          </a:xfrm>
          <a:prstGeom prst="bentConnector3">
            <a:avLst>
              <a:gd name="adj1" fmla="val 1392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51881064" y="16139974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Закупить немецкое оружие</a:t>
            </a:r>
            <a:endParaRPr lang="ru-RU" sz="1400" dirty="0"/>
          </a:p>
        </p:txBody>
      </p:sp>
      <p:cxnSp>
        <p:nvCxnSpPr>
          <p:cNvPr id="303" name="Соединительная линия уступом 302"/>
          <p:cNvCxnSpPr>
            <a:stCxn id="240" idx="2"/>
            <a:endCxn id="285" idx="0"/>
          </p:cNvCxnSpPr>
          <p:nvPr/>
        </p:nvCxnSpPr>
        <p:spPr>
          <a:xfrm rot="16200000" flipH="1">
            <a:off x="51487788" y="14688738"/>
            <a:ext cx="538593" cy="23638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42164250" y="16150481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Закупить Британское оружие</a:t>
            </a:r>
            <a:endParaRPr lang="ru-RU" sz="1400" dirty="0"/>
          </a:p>
        </p:txBody>
      </p:sp>
      <p:cxnSp>
        <p:nvCxnSpPr>
          <p:cNvPr id="312" name="Соединительная линия уступом 311"/>
          <p:cNvCxnSpPr>
            <a:stCxn id="291" idx="2"/>
            <a:endCxn id="311" idx="0"/>
          </p:cNvCxnSpPr>
          <p:nvPr/>
        </p:nvCxnSpPr>
        <p:spPr>
          <a:xfrm rot="5400000">
            <a:off x="44196140" y="14627446"/>
            <a:ext cx="549104" cy="24969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Прямоугольник 312"/>
          <p:cNvSpPr/>
          <p:nvPr/>
        </p:nvSpPr>
        <p:spPr>
          <a:xfrm>
            <a:off x="42164250" y="17753311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  <a:endParaRPr lang="ru-RU" sz="1400" dirty="0"/>
          </a:p>
        </p:txBody>
      </p:sp>
      <p:sp>
        <p:nvSpPr>
          <p:cNvPr id="316" name="Прямоугольник 315"/>
          <p:cNvSpPr/>
          <p:nvPr/>
        </p:nvSpPr>
        <p:spPr>
          <a:xfrm>
            <a:off x="51881064" y="17748056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Германские инвестиции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4635035" y="21352085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союзники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9491005" y="21357340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Ось</a:t>
            </a:r>
            <a:endParaRPr lang="ru-RU" sz="14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47063020" y="21352085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Придерживаться нейтралитета</a:t>
            </a:r>
            <a:endParaRPr lang="ru-RU" sz="1400" dirty="0"/>
          </a:p>
        </p:txBody>
      </p:sp>
      <p:sp>
        <p:nvSpPr>
          <p:cNvPr id="331" name="Прямоугольник 330"/>
          <p:cNvSpPr/>
          <p:nvPr/>
        </p:nvSpPr>
        <p:spPr>
          <a:xfrm>
            <a:off x="42164250" y="19187971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Полевое исследование </a:t>
            </a:r>
            <a:r>
              <a:rPr lang="ru-RU" sz="1400" dirty="0" err="1" smtClean="0"/>
              <a:t>Мендо</a:t>
            </a:r>
            <a:endParaRPr lang="ru-RU" sz="14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51881064" y="19366646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Реформировать генштаб по германскому образцу</a:t>
            </a:r>
            <a:endParaRPr lang="ru-RU" sz="1400" dirty="0"/>
          </a:p>
        </p:txBody>
      </p:sp>
      <p:cxnSp>
        <p:nvCxnSpPr>
          <p:cNvPr id="334" name="Прямая со стрелкой 333"/>
          <p:cNvCxnSpPr>
            <a:stCxn id="311" idx="2"/>
            <a:endCxn id="313" idx="0"/>
          </p:cNvCxnSpPr>
          <p:nvPr/>
        </p:nvCxnSpPr>
        <p:spPr>
          <a:xfrm>
            <a:off x="43222209" y="17230481"/>
            <a:ext cx="0" cy="5228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313" idx="2"/>
            <a:endCxn id="331" idx="0"/>
          </p:cNvCxnSpPr>
          <p:nvPr/>
        </p:nvCxnSpPr>
        <p:spPr>
          <a:xfrm>
            <a:off x="43222209" y="18833311"/>
            <a:ext cx="0" cy="354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Прямая со стрелкой 337"/>
          <p:cNvCxnSpPr>
            <a:stCxn id="285" idx="2"/>
            <a:endCxn id="316" idx="0"/>
          </p:cNvCxnSpPr>
          <p:nvPr/>
        </p:nvCxnSpPr>
        <p:spPr>
          <a:xfrm>
            <a:off x="52939023" y="17219974"/>
            <a:ext cx="0" cy="5280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16" idx="2"/>
            <a:endCxn id="333" idx="0"/>
          </p:cNvCxnSpPr>
          <p:nvPr/>
        </p:nvCxnSpPr>
        <p:spPr>
          <a:xfrm>
            <a:off x="52939023" y="18828056"/>
            <a:ext cx="0" cy="53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 стрелкой 370"/>
          <p:cNvCxnSpPr>
            <a:stCxn id="357" idx="2"/>
            <a:endCxn id="317" idx="0"/>
          </p:cNvCxnSpPr>
          <p:nvPr/>
        </p:nvCxnSpPr>
        <p:spPr>
          <a:xfrm>
            <a:off x="45692993" y="18822799"/>
            <a:ext cx="1" cy="252928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0" idx="2"/>
            <a:endCxn id="318" idx="0"/>
          </p:cNvCxnSpPr>
          <p:nvPr/>
        </p:nvCxnSpPr>
        <p:spPr>
          <a:xfrm>
            <a:off x="50548963" y="18822799"/>
            <a:ext cx="1" cy="2534541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единительная линия 372"/>
          <p:cNvCxnSpPr>
            <a:stCxn id="325" idx="3"/>
            <a:endCxn id="318" idx="1"/>
          </p:cNvCxnSpPr>
          <p:nvPr/>
        </p:nvCxnSpPr>
        <p:spPr>
          <a:xfrm>
            <a:off x="49178938" y="21892085"/>
            <a:ext cx="312067" cy="52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единительная линия 373"/>
          <p:cNvCxnSpPr>
            <a:stCxn id="317" idx="3"/>
            <a:endCxn id="325" idx="1"/>
          </p:cNvCxnSpPr>
          <p:nvPr/>
        </p:nvCxnSpPr>
        <p:spPr>
          <a:xfrm>
            <a:off x="46750953" y="21892085"/>
            <a:ext cx="3120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Соединительная линия уступом 375"/>
          <p:cNvCxnSpPr>
            <a:stCxn id="318" idx="2"/>
            <a:endCxn id="362" idx="0"/>
          </p:cNvCxnSpPr>
          <p:nvPr/>
        </p:nvCxnSpPr>
        <p:spPr>
          <a:xfrm rot="5400000">
            <a:off x="38407692" y="10898922"/>
            <a:ext cx="602854" cy="236796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Прямоугольник 346"/>
          <p:cNvSpPr/>
          <p:nvPr/>
        </p:nvSpPr>
        <p:spPr>
          <a:xfrm>
            <a:off x="41928201" y="87406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Закупка машин в Индии</a:t>
            </a:r>
            <a:endParaRPr lang="ru-RU" sz="1400" dirty="0"/>
          </a:p>
        </p:txBody>
      </p:sp>
      <p:sp>
        <p:nvSpPr>
          <p:cNvPr id="351" name="Прямоугольник 350"/>
          <p:cNvSpPr/>
          <p:nvPr/>
        </p:nvSpPr>
        <p:spPr>
          <a:xfrm>
            <a:off x="39457416" y="69501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Производство оружия </a:t>
            </a:r>
            <a:r>
              <a:rPr lang="ru-RU" sz="1400" dirty="0" err="1" smtClean="0"/>
              <a:t>Драбши</a:t>
            </a:r>
            <a:r>
              <a:rPr lang="ru-RU" sz="1400" dirty="0" smtClean="0"/>
              <a:t> </a:t>
            </a:r>
            <a:r>
              <a:rPr lang="ru-RU" sz="1400" dirty="0" err="1" smtClean="0"/>
              <a:t>Лекунг</a:t>
            </a:r>
            <a:r>
              <a:rPr lang="ru-RU" sz="1400" dirty="0" smtClean="0"/>
              <a:t> (+1 военный)</a:t>
            </a:r>
            <a:endParaRPr lang="ru-RU" sz="1400" dirty="0"/>
          </a:p>
        </p:txBody>
      </p:sp>
      <p:sp>
        <p:nvSpPr>
          <p:cNvPr id="377" name="Прямоугольник 376"/>
          <p:cNvSpPr/>
          <p:nvPr/>
        </p:nvSpPr>
        <p:spPr>
          <a:xfrm>
            <a:off x="32547843" y="3133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Сельскохозяйственная страна</a:t>
            </a:r>
            <a:endParaRPr lang="ru-RU" sz="1400" dirty="0"/>
          </a:p>
        </p:txBody>
      </p:sp>
      <p:sp>
        <p:nvSpPr>
          <p:cNvPr id="379" name="Прямоугольник 378"/>
          <p:cNvSpPr/>
          <p:nvPr/>
        </p:nvSpPr>
        <p:spPr>
          <a:xfrm>
            <a:off x="44661927" y="52670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Вырубка лесов (+ячейки)</a:t>
            </a:r>
            <a:endParaRPr lang="ru-RU" sz="1400" dirty="0"/>
          </a:p>
        </p:txBody>
      </p:sp>
      <p:sp>
        <p:nvSpPr>
          <p:cNvPr id="380" name="Прямоугольник 379"/>
          <p:cNvSpPr/>
          <p:nvPr/>
        </p:nvSpPr>
        <p:spPr>
          <a:xfrm>
            <a:off x="44656575" y="87406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Ткацкие мастерские (+1фабрика)</a:t>
            </a:r>
            <a:endParaRPr lang="ru-RU" sz="1400" dirty="0"/>
          </a:p>
        </p:txBody>
      </p:sp>
      <p:sp>
        <p:nvSpPr>
          <p:cNvPr id="381" name="Прямоугольник 380"/>
          <p:cNvSpPr/>
          <p:nvPr/>
        </p:nvSpPr>
        <p:spPr>
          <a:xfrm>
            <a:off x="41928201" y="69501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Электростанция в Лхасе (+1 фабрика)</a:t>
            </a:r>
          </a:p>
        </p:txBody>
      </p:sp>
      <p:cxnSp>
        <p:nvCxnSpPr>
          <p:cNvPr id="382" name="Прямая со стрелкой 381"/>
          <p:cNvCxnSpPr>
            <a:stCxn id="326" idx="2"/>
            <a:endCxn id="380" idx="0"/>
          </p:cNvCxnSpPr>
          <p:nvPr/>
        </p:nvCxnSpPr>
        <p:spPr>
          <a:xfrm>
            <a:off x="45708760" y="8030201"/>
            <a:ext cx="5774" cy="7104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81" idx="2"/>
            <a:endCxn id="347" idx="0"/>
          </p:cNvCxnSpPr>
          <p:nvPr/>
        </p:nvCxnSpPr>
        <p:spPr>
          <a:xfrm>
            <a:off x="42986160" y="8030199"/>
            <a:ext cx="0" cy="710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Прямая со стрелкой 383"/>
          <p:cNvCxnSpPr>
            <a:stCxn id="351" idx="2"/>
            <a:endCxn id="327" idx="0"/>
          </p:cNvCxnSpPr>
          <p:nvPr/>
        </p:nvCxnSpPr>
        <p:spPr>
          <a:xfrm>
            <a:off x="40515375" y="8030199"/>
            <a:ext cx="0" cy="688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>
            <a:stCxn id="328" idx="2"/>
            <a:endCxn id="381" idx="0"/>
          </p:cNvCxnSpPr>
          <p:nvPr/>
        </p:nvCxnSpPr>
        <p:spPr>
          <a:xfrm>
            <a:off x="42986160" y="6348546"/>
            <a:ext cx="0" cy="6016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28" idx="2"/>
            <a:endCxn id="351" idx="0"/>
          </p:cNvCxnSpPr>
          <p:nvPr/>
        </p:nvCxnSpPr>
        <p:spPr>
          <a:xfrm rot="5400000">
            <a:off x="41449942" y="5413980"/>
            <a:ext cx="601653" cy="2470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Соединительная линия уступом 386"/>
          <p:cNvCxnSpPr>
            <a:stCxn id="328" idx="2"/>
            <a:endCxn id="326" idx="0"/>
          </p:cNvCxnSpPr>
          <p:nvPr/>
        </p:nvCxnSpPr>
        <p:spPr>
          <a:xfrm rot="16200000" flipH="1">
            <a:off x="44046633" y="5288073"/>
            <a:ext cx="601655" cy="2722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Соединительная линия уступом 387"/>
          <p:cNvCxnSpPr>
            <a:stCxn id="379" idx="2"/>
            <a:endCxn id="326" idx="0"/>
          </p:cNvCxnSpPr>
          <p:nvPr/>
        </p:nvCxnSpPr>
        <p:spPr>
          <a:xfrm rot="5400000">
            <a:off x="45412727" y="6643041"/>
            <a:ext cx="603193" cy="111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28" idx="2"/>
            <a:endCxn id="370" idx="0"/>
          </p:cNvCxnSpPr>
          <p:nvPr/>
        </p:nvCxnSpPr>
        <p:spPr>
          <a:xfrm rot="16200000" flipH="1">
            <a:off x="46464828" y="2869877"/>
            <a:ext cx="631648" cy="75889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Прямоугольник 390"/>
          <p:cNvSpPr/>
          <p:nvPr/>
        </p:nvSpPr>
        <p:spPr>
          <a:xfrm>
            <a:off x="41928200" y="101648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Мост через реку </a:t>
            </a:r>
            <a:r>
              <a:rPr lang="ru-RU" sz="1400" dirty="0" err="1" smtClean="0"/>
              <a:t>Трисум</a:t>
            </a:r>
            <a:endParaRPr lang="ru-RU" sz="1400" dirty="0"/>
          </a:p>
        </p:txBody>
      </p:sp>
      <p:cxnSp>
        <p:nvCxnSpPr>
          <p:cNvPr id="392" name="Прямая со стрелкой 391"/>
          <p:cNvCxnSpPr>
            <a:stCxn id="347" idx="2"/>
            <a:endCxn id="391" idx="0"/>
          </p:cNvCxnSpPr>
          <p:nvPr/>
        </p:nvCxnSpPr>
        <p:spPr>
          <a:xfrm flipH="1">
            <a:off x="42986159" y="9820679"/>
            <a:ext cx="1" cy="3441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47063021" y="52874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монастырские школы (нужны 4 фабрики, +1 ячейка)</a:t>
            </a:r>
            <a:endParaRPr lang="ru-RU" sz="1400" dirty="0"/>
          </a:p>
        </p:txBody>
      </p:sp>
      <p:sp>
        <p:nvSpPr>
          <p:cNvPr id="395" name="Прямоугольник 394"/>
          <p:cNvSpPr/>
          <p:nvPr/>
        </p:nvSpPr>
        <p:spPr>
          <a:xfrm>
            <a:off x="39457416" y="101846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Современные фабрики (+2 фабрики)</a:t>
            </a:r>
            <a:endParaRPr lang="ru-RU" sz="1400" dirty="0"/>
          </a:p>
        </p:txBody>
      </p:sp>
      <p:cxnSp>
        <p:nvCxnSpPr>
          <p:cNvPr id="396" name="Соединительная линия уступом 395"/>
          <p:cNvCxnSpPr>
            <a:stCxn id="347" idx="2"/>
            <a:endCxn id="395" idx="0"/>
          </p:cNvCxnSpPr>
          <p:nvPr/>
        </p:nvCxnSpPr>
        <p:spPr>
          <a:xfrm rot="5400000">
            <a:off x="41568807" y="8767248"/>
            <a:ext cx="363922" cy="2470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Прямоугольник 396"/>
          <p:cNvSpPr/>
          <p:nvPr/>
        </p:nvSpPr>
        <p:spPr>
          <a:xfrm>
            <a:off x="47064595" y="101846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err="1" smtClean="0"/>
              <a:t>Rettingsang</a:t>
            </a:r>
            <a:r>
              <a:rPr lang="ru-RU" sz="1400" dirty="0" smtClean="0"/>
              <a:t> (торговая кампания регента)</a:t>
            </a:r>
            <a:endParaRPr lang="ru-RU" sz="1400" dirty="0"/>
          </a:p>
        </p:txBody>
      </p:sp>
      <p:cxnSp>
        <p:nvCxnSpPr>
          <p:cNvPr id="398" name="Прямая со стрелкой 397"/>
          <p:cNvCxnSpPr>
            <a:stCxn id="393" idx="2"/>
            <a:endCxn id="397" idx="0"/>
          </p:cNvCxnSpPr>
          <p:nvPr/>
        </p:nvCxnSpPr>
        <p:spPr>
          <a:xfrm>
            <a:off x="48120980" y="6367411"/>
            <a:ext cx="1574" cy="3817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80" idx="2"/>
            <a:endCxn id="397" idx="0"/>
          </p:cNvCxnSpPr>
          <p:nvPr/>
        </p:nvCxnSpPr>
        <p:spPr>
          <a:xfrm rot="16200000" flipH="1">
            <a:off x="46736583" y="8798630"/>
            <a:ext cx="363922" cy="24080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Прямоугольник 400"/>
          <p:cNvSpPr/>
          <p:nvPr/>
        </p:nvSpPr>
        <p:spPr>
          <a:xfrm>
            <a:off x="47063020" y="23026003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Иностранные консультанты</a:t>
            </a:r>
            <a:endParaRPr lang="ru-RU" sz="1400" dirty="0"/>
          </a:p>
        </p:txBody>
      </p:sp>
      <p:sp>
        <p:nvSpPr>
          <p:cNvPr id="404" name="Прямоугольник 403"/>
          <p:cNvSpPr/>
          <p:nvPr/>
        </p:nvSpPr>
        <p:spPr>
          <a:xfrm>
            <a:off x="45849027" y="24698640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Современные дороги</a:t>
            </a:r>
            <a:endParaRPr lang="ru-RU" sz="1400" dirty="0"/>
          </a:p>
        </p:txBody>
      </p:sp>
      <p:sp>
        <p:nvSpPr>
          <p:cNvPr id="405" name="Прямоугольник 404"/>
          <p:cNvSpPr/>
          <p:nvPr/>
        </p:nvSpPr>
        <p:spPr>
          <a:xfrm>
            <a:off x="48277012" y="24698640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Первый аэропорт</a:t>
            </a:r>
            <a:endParaRPr lang="ru-RU" sz="1400" dirty="0"/>
          </a:p>
        </p:txBody>
      </p:sp>
      <p:cxnSp>
        <p:nvCxnSpPr>
          <p:cNvPr id="406" name="Соединительная линия уступом 405"/>
          <p:cNvCxnSpPr>
            <a:stCxn id="401" idx="2"/>
            <a:endCxn id="404" idx="0"/>
          </p:cNvCxnSpPr>
          <p:nvPr/>
        </p:nvCxnSpPr>
        <p:spPr>
          <a:xfrm rot="5400000">
            <a:off x="47217665" y="23795325"/>
            <a:ext cx="592637" cy="12139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401" idx="2"/>
            <a:endCxn id="405" idx="0"/>
          </p:cNvCxnSpPr>
          <p:nvPr/>
        </p:nvCxnSpPr>
        <p:spPr>
          <a:xfrm rot="16200000" flipH="1">
            <a:off x="48431657" y="23795325"/>
            <a:ext cx="592637" cy="1213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Соединительная линия уступом 389"/>
          <p:cNvCxnSpPr>
            <a:stCxn id="318" idx="2"/>
            <a:endCxn id="401" idx="0"/>
          </p:cNvCxnSpPr>
          <p:nvPr/>
        </p:nvCxnSpPr>
        <p:spPr>
          <a:xfrm rot="5400000">
            <a:off x="49040641" y="21517679"/>
            <a:ext cx="588663" cy="2427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17" idx="2"/>
            <a:endCxn id="401" idx="0"/>
          </p:cNvCxnSpPr>
          <p:nvPr/>
        </p:nvCxnSpPr>
        <p:spPr>
          <a:xfrm rot="16200000" flipH="1">
            <a:off x="46610027" y="21515051"/>
            <a:ext cx="593918" cy="2427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Прямоугольник 399"/>
          <p:cNvSpPr/>
          <p:nvPr/>
        </p:nvSpPr>
        <p:spPr>
          <a:xfrm>
            <a:off x="34308913" y="871841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Собственная артиллерия</a:t>
            </a:r>
            <a:endParaRPr lang="ru-RU" sz="1400" dirty="0"/>
          </a:p>
        </p:txBody>
      </p:sp>
      <p:sp>
        <p:nvSpPr>
          <p:cNvPr id="403" name="Прямоугольник 402"/>
          <p:cNvSpPr/>
          <p:nvPr/>
        </p:nvSpPr>
        <p:spPr>
          <a:xfrm>
            <a:off x="36777272" y="101846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Производство современных боеприпасов</a:t>
            </a:r>
            <a:endParaRPr lang="ru-RU" sz="1400" dirty="0"/>
          </a:p>
        </p:txBody>
      </p:sp>
      <p:cxnSp>
        <p:nvCxnSpPr>
          <p:cNvPr id="408" name="Соединительная линия уступом 407"/>
          <p:cNvCxnSpPr>
            <a:stCxn id="327" idx="2"/>
            <a:endCxn id="403" idx="0"/>
          </p:cNvCxnSpPr>
          <p:nvPr/>
        </p:nvCxnSpPr>
        <p:spPr>
          <a:xfrm rot="5400000">
            <a:off x="38982212" y="8651437"/>
            <a:ext cx="386183" cy="26801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36840337" y="69579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добровольцев из монахов </a:t>
            </a:r>
            <a:r>
              <a:rPr lang="ru-RU" sz="1400" dirty="0" err="1" smtClean="0"/>
              <a:t>доб-доб</a:t>
            </a:r>
            <a:endParaRPr lang="ru-RU" sz="1400" dirty="0"/>
          </a:p>
        </p:txBody>
      </p:sp>
      <p:cxnSp>
        <p:nvCxnSpPr>
          <p:cNvPr id="410" name="Соединительная линия уступом 409"/>
          <p:cNvCxnSpPr>
            <a:stCxn id="351" idx="2"/>
            <a:endCxn id="400" idx="0"/>
          </p:cNvCxnSpPr>
          <p:nvPr/>
        </p:nvCxnSpPr>
        <p:spPr>
          <a:xfrm rot="5400000">
            <a:off x="37597016" y="5800056"/>
            <a:ext cx="688217" cy="51485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36840337" y="87406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Военная наука (+1 ячейка</a:t>
            </a:r>
            <a:endParaRPr lang="ru-RU" sz="1400" dirty="0"/>
          </a:p>
        </p:txBody>
      </p:sp>
      <p:cxnSp>
        <p:nvCxnSpPr>
          <p:cNvPr id="412" name="Соединительная линия уступом 411"/>
          <p:cNvCxnSpPr>
            <a:stCxn id="214" idx="2"/>
            <a:endCxn id="409" idx="0"/>
          </p:cNvCxnSpPr>
          <p:nvPr/>
        </p:nvCxnSpPr>
        <p:spPr>
          <a:xfrm rot="16200000" flipH="1">
            <a:off x="36336536" y="5396173"/>
            <a:ext cx="590523" cy="25329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Прямоугольник 412"/>
          <p:cNvSpPr/>
          <p:nvPr/>
        </p:nvSpPr>
        <p:spPr>
          <a:xfrm>
            <a:off x="31858432" y="696443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Воспользоваться опытом альпинистов (+к горным)</a:t>
            </a:r>
            <a:endParaRPr lang="ru-RU" sz="1400" dirty="0"/>
          </a:p>
        </p:txBody>
      </p:sp>
      <p:cxnSp>
        <p:nvCxnSpPr>
          <p:cNvPr id="414" name="Соединительная линия уступом 413"/>
          <p:cNvCxnSpPr>
            <a:stCxn id="214" idx="2"/>
            <a:endCxn id="413" idx="0"/>
          </p:cNvCxnSpPr>
          <p:nvPr/>
        </p:nvCxnSpPr>
        <p:spPr>
          <a:xfrm rot="5400000">
            <a:off x="33842336" y="5441466"/>
            <a:ext cx="597019" cy="2448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Прямоугольник 416"/>
          <p:cNvSpPr/>
          <p:nvPr/>
        </p:nvSpPr>
        <p:spPr>
          <a:xfrm>
            <a:off x="34308913" y="69801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Освоение военной логистики</a:t>
            </a:r>
            <a:endParaRPr lang="ru-RU" sz="1400" dirty="0"/>
          </a:p>
        </p:txBody>
      </p:sp>
      <p:cxnSp>
        <p:nvCxnSpPr>
          <p:cNvPr id="418" name="Прямая со стрелкой 417"/>
          <p:cNvCxnSpPr>
            <a:stCxn id="214" idx="2"/>
            <a:endCxn id="417" idx="0"/>
          </p:cNvCxnSpPr>
          <p:nvPr/>
        </p:nvCxnSpPr>
        <p:spPr>
          <a:xfrm>
            <a:off x="35365299" y="6367411"/>
            <a:ext cx="1573" cy="6127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Прямая со стрелкой 418"/>
          <p:cNvCxnSpPr>
            <a:stCxn id="417" idx="2"/>
            <a:endCxn id="400" idx="0"/>
          </p:cNvCxnSpPr>
          <p:nvPr/>
        </p:nvCxnSpPr>
        <p:spPr>
          <a:xfrm>
            <a:off x="35366872" y="8060196"/>
            <a:ext cx="0" cy="6582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Соединительная линия уступом 347"/>
          <p:cNvCxnSpPr>
            <a:stCxn id="351" idx="2"/>
            <a:endCxn id="411" idx="0"/>
          </p:cNvCxnSpPr>
          <p:nvPr/>
        </p:nvCxnSpPr>
        <p:spPr>
          <a:xfrm rot="5400000">
            <a:off x="38851596" y="7076900"/>
            <a:ext cx="710480" cy="26170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417" idx="2"/>
            <a:endCxn id="411" idx="0"/>
          </p:cNvCxnSpPr>
          <p:nvPr/>
        </p:nvCxnSpPr>
        <p:spPr>
          <a:xfrm rot="16200000" flipH="1">
            <a:off x="36292343" y="7134725"/>
            <a:ext cx="680483" cy="25314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49493279" y="23024642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Ударить по Индии</a:t>
            </a:r>
            <a:endParaRPr lang="ru-RU" sz="1400" dirty="0"/>
          </a:p>
        </p:txBody>
      </p:sp>
      <p:cxnSp>
        <p:nvCxnSpPr>
          <p:cNvPr id="415" name="Прямая со стрелкой 414"/>
          <p:cNvCxnSpPr>
            <a:stCxn id="318" idx="2"/>
            <a:endCxn id="402" idx="0"/>
          </p:cNvCxnSpPr>
          <p:nvPr/>
        </p:nvCxnSpPr>
        <p:spPr>
          <a:xfrm>
            <a:off x="50548964" y="22437340"/>
            <a:ext cx="2274" cy="5873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/>
          <p:cNvSpPr/>
          <p:nvPr/>
        </p:nvSpPr>
        <p:spPr>
          <a:xfrm>
            <a:off x="23102428" y="3201384"/>
            <a:ext cx="1465401" cy="146615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 smtClean="0"/>
              <a:t>94 фокусов осталось</a:t>
            </a:r>
            <a:endParaRPr lang="en-US" sz="2400" b="1" dirty="0" smtClean="0"/>
          </a:p>
        </p:txBody>
      </p:sp>
      <p:sp>
        <p:nvSpPr>
          <p:cNvPr id="451" name="Прямоугольник 450"/>
          <p:cNvSpPr/>
          <p:nvPr/>
        </p:nvSpPr>
        <p:spPr>
          <a:xfrm>
            <a:off x="9468942" y="11592685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Далай-ламе Тибетскую империю( + НД на оправдание, и решение на формирование)</a:t>
            </a:r>
            <a:endParaRPr lang="ru-RU" sz="1400" dirty="0"/>
          </a:p>
        </p:txBody>
      </p:sp>
      <p:cxnSp>
        <p:nvCxnSpPr>
          <p:cNvPr id="452" name="Прямая со стрелкой 451"/>
          <p:cNvCxnSpPr>
            <a:stCxn id="286" idx="2"/>
            <a:endCxn id="451" idx="0"/>
          </p:cNvCxnSpPr>
          <p:nvPr/>
        </p:nvCxnSpPr>
        <p:spPr>
          <a:xfrm>
            <a:off x="10524626" y="11332931"/>
            <a:ext cx="2275" cy="2597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/>
          <p:cNvSpPr/>
          <p:nvPr/>
        </p:nvSpPr>
        <p:spPr>
          <a:xfrm>
            <a:off x="9471217" y="13027976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Японией</a:t>
            </a:r>
            <a:endParaRPr lang="ru-RU" sz="1400" dirty="0"/>
          </a:p>
        </p:txBody>
      </p:sp>
      <p:cxnSp>
        <p:nvCxnSpPr>
          <p:cNvPr id="457" name="Прямая со стрелкой 456"/>
          <p:cNvCxnSpPr>
            <a:stCxn id="451" idx="2"/>
            <a:endCxn id="456" idx="0"/>
          </p:cNvCxnSpPr>
          <p:nvPr/>
        </p:nvCxnSpPr>
        <p:spPr>
          <a:xfrm>
            <a:off x="10526901" y="12672685"/>
            <a:ext cx="2275" cy="3552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Прямоугольник 459"/>
          <p:cNvSpPr/>
          <p:nvPr/>
        </p:nvSpPr>
        <p:spPr>
          <a:xfrm>
            <a:off x="7139725" y="13030250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северо-запад Империи (аннексия владельца земель </a:t>
            </a:r>
            <a:r>
              <a:rPr lang="ru-RU" sz="1400" dirty="0" err="1" smtClean="0"/>
              <a:t>Тунганистана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463" name="Прямоугольник 462"/>
          <p:cNvSpPr/>
          <p:nvPr/>
        </p:nvSpPr>
        <p:spPr>
          <a:xfrm>
            <a:off x="7155850" y="11587211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полномочия </a:t>
            </a:r>
            <a:r>
              <a:rPr lang="ru-RU" sz="1400" dirty="0" err="1" smtClean="0"/>
              <a:t>Доб-Доб</a:t>
            </a:r>
            <a:endParaRPr lang="ru-RU" sz="1400" dirty="0"/>
          </a:p>
        </p:txBody>
      </p:sp>
      <p:sp>
        <p:nvSpPr>
          <p:cNvPr id="464" name="Прямоугольник 463"/>
          <p:cNvSpPr/>
          <p:nvPr/>
        </p:nvSpPr>
        <p:spPr>
          <a:xfrm>
            <a:off x="11830428" y="11587210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Централизовать власть в руках </a:t>
            </a:r>
            <a:r>
              <a:rPr lang="ru-RU" sz="1400" dirty="0" err="1" smtClean="0"/>
              <a:t>Кошага</a:t>
            </a:r>
            <a:endParaRPr lang="ru-RU" sz="1400" dirty="0"/>
          </a:p>
        </p:txBody>
      </p:sp>
      <p:sp>
        <p:nvSpPr>
          <p:cNvPr id="465" name="Прямоугольник 464"/>
          <p:cNvSpPr/>
          <p:nvPr/>
        </p:nvSpPr>
        <p:spPr>
          <a:xfrm>
            <a:off x="11857724" y="13033873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юг Империи (аннексия Непала и Бутана, 100 дней фокус)</a:t>
            </a:r>
            <a:endParaRPr lang="ru-RU" sz="1400" dirty="0"/>
          </a:p>
        </p:txBody>
      </p:sp>
      <p:cxnSp>
        <p:nvCxnSpPr>
          <p:cNvPr id="466" name="Соединительная линия уступом 465"/>
          <p:cNvCxnSpPr>
            <a:stCxn id="286" idx="2"/>
            <a:endCxn id="464" idx="0"/>
          </p:cNvCxnSpPr>
          <p:nvPr/>
        </p:nvCxnSpPr>
        <p:spPr>
          <a:xfrm rot="16200000" flipH="1">
            <a:off x="11579367" y="10278189"/>
            <a:ext cx="254279" cy="23637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Соединительная линия уступом 468"/>
          <p:cNvCxnSpPr>
            <a:stCxn id="286" idx="2"/>
            <a:endCxn id="463" idx="0"/>
          </p:cNvCxnSpPr>
          <p:nvPr/>
        </p:nvCxnSpPr>
        <p:spPr>
          <a:xfrm rot="5400000">
            <a:off x="9242078" y="10304663"/>
            <a:ext cx="254280" cy="23108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471"/>
          <p:cNvCxnSpPr>
            <a:stCxn id="451" idx="2"/>
            <a:endCxn id="465" idx="0"/>
          </p:cNvCxnSpPr>
          <p:nvPr/>
        </p:nvCxnSpPr>
        <p:spPr>
          <a:xfrm rot="16200000" flipH="1">
            <a:off x="11540698" y="11658888"/>
            <a:ext cx="361188" cy="2388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451" idx="2"/>
            <a:endCxn id="189" idx="0"/>
          </p:cNvCxnSpPr>
          <p:nvPr/>
        </p:nvCxnSpPr>
        <p:spPr>
          <a:xfrm rot="16200000" flipH="1">
            <a:off x="12666638" y="10532948"/>
            <a:ext cx="358914" cy="46383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Соединительная линия уступом 477"/>
          <p:cNvCxnSpPr>
            <a:stCxn id="451" idx="2"/>
            <a:endCxn id="460" idx="0"/>
          </p:cNvCxnSpPr>
          <p:nvPr/>
        </p:nvCxnSpPr>
        <p:spPr>
          <a:xfrm rot="5400000">
            <a:off x="9183511" y="11686859"/>
            <a:ext cx="357565" cy="23292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451" idx="2"/>
            <a:endCxn id="516" idx="0"/>
          </p:cNvCxnSpPr>
          <p:nvPr/>
        </p:nvCxnSpPr>
        <p:spPr>
          <a:xfrm rot="5400000">
            <a:off x="8055226" y="10538900"/>
            <a:ext cx="337890" cy="46054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Прямоугольник 484"/>
          <p:cNvSpPr/>
          <p:nvPr/>
        </p:nvSpPr>
        <p:spPr>
          <a:xfrm rot="16200000">
            <a:off x="15897892" y="14587761"/>
            <a:ext cx="1080000" cy="940021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b="1" dirty="0" err="1" smtClean="0"/>
              <a:t>Даз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Аванга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Сонграо</a:t>
            </a:r>
            <a:r>
              <a:rPr lang="ru-RU" sz="1800" b="1" dirty="0" smtClean="0"/>
              <a:t> </a:t>
            </a:r>
            <a:endParaRPr lang="ru-RU" sz="1800" b="1" spc="300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18078991" y="16142250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дипломатического бюро</a:t>
            </a:r>
            <a:endParaRPr lang="ru-RU" sz="1400" dirty="0"/>
          </a:p>
        </p:txBody>
      </p:sp>
      <p:cxnSp>
        <p:nvCxnSpPr>
          <p:cNvPr id="488" name="Соединительная линия уступом 487"/>
          <p:cNvCxnSpPr>
            <a:stCxn id="23" idx="2"/>
            <a:endCxn id="487" idx="0"/>
          </p:cNvCxnSpPr>
          <p:nvPr/>
        </p:nvCxnSpPr>
        <p:spPr>
          <a:xfrm rot="16200000" flipH="1">
            <a:off x="18287975" y="15293274"/>
            <a:ext cx="540871" cy="11570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490"/>
          <p:cNvCxnSpPr>
            <a:stCxn id="23" idx="2"/>
            <a:endCxn id="39" idx="0"/>
          </p:cNvCxnSpPr>
          <p:nvPr/>
        </p:nvCxnSpPr>
        <p:spPr>
          <a:xfrm rot="5400000">
            <a:off x="17032382" y="15192486"/>
            <a:ext cx="538597" cy="1356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20612198" y="10268852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Устранить оппозицию в </a:t>
            </a:r>
            <a:r>
              <a:rPr lang="ru-RU" sz="1400" dirty="0" err="1" smtClean="0"/>
              <a:t>Кошаге</a:t>
            </a:r>
            <a:r>
              <a:rPr lang="ru-RU" sz="1400" dirty="0" smtClean="0"/>
              <a:t> и армии</a:t>
            </a:r>
            <a:endParaRPr lang="ru-RU" sz="1400" dirty="0"/>
          </a:p>
        </p:txBody>
      </p:sp>
      <p:cxnSp>
        <p:nvCxnSpPr>
          <p:cNvPr id="504" name="Прямая со стрелкой 503"/>
          <p:cNvCxnSpPr>
            <a:stCxn id="22" idx="2"/>
            <a:endCxn id="503" idx="0"/>
          </p:cNvCxnSpPr>
          <p:nvPr/>
        </p:nvCxnSpPr>
        <p:spPr>
          <a:xfrm>
            <a:off x="21668283" y="9820678"/>
            <a:ext cx="1874" cy="4481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Прямоугольник 515"/>
          <p:cNvSpPr/>
          <p:nvPr/>
        </p:nvSpPr>
        <p:spPr>
          <a:xfrm>
            <a:off x="4863481" y="13010575"/>
            <a:ext cx="2115918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север Империи ( аннексия владельца земель </a:t>
            </a:r>
            <a:r>
              <a:rPr lang="ru-RU" sz="1400" dirty="0" err="1" smtClean="0"/>
              <a:t>Сибей</a:t>
            </a:r>
            <a:r>
              <a:rPr lang="ru-RU" sz="1400" dirty="0" smtClean="0"/>
              <a:t> Сань </a:t>
            </a:r>
            <a:r>
              <a:rPr lang="ru-RU" sz="1400" dirty="0" err="1" smtClean="0"/>
              <a:t>Ма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518" name="Прямая со стрелкой 517"/>
          <p:cNvCxnSpPr>
            <a:stCxn id="516" idx="2"/>
            <a:endCxn id="178" idx="0"/>
          </p:cNvCxnSpPr>
          <p:nvPr/>
        </p:nvCxnSpPr>
        <p:spPr>
          <a:xfrm flipH="1">
            <a:off x="5918713" y="14090575"/>
            <a:ext cx="2727" cy="375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35" idx="2"/>
            <a:endCxn id="45" idx="0"/>
          </p:cNvCxnSpPr>
          <p:nvPr/>
        </p:nvCxnSpPr>
        <p:spPr>
          <a:xfrm>
            <a:off x="24438705" y="11345149"/>
            <a:ext cx="2334" cy="388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98" idx="2"/>
            <a:endCxn id="324" idx="0"/>
          </p:cNvCxnSpPr>
          <p:nvPr/>
        </p:nvCxnSpPr>
        <p:spPr>
          <a:xfrm rot="16200000" flipH="1">
            <a:off x="27818492" y="14650690"/>
            <a:ext cx="538597" cy="24399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Прямоугольник 429"/>
          <p:cNvSpPr/>
          <p:nvPr/>
        </p:nvSpPr>
        <p:spPr>
          <a:xfrm>
            <a:off x="28255069" y="1934947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рабочие профсоюзы</a:t>
            </a:r>
            <a:endParaRPr lang="ru-RU" sz="1400" dirty="0"/>
          </a:p>
        </p:txBody>
      </p:sp>
      <p:cxnSp>
        <p:nvCxnSpPr>
          <p:cNvPr id="455" name="Прямая со стрелкой 454"/>
          <p:cNvCxnSpPr>
            <a:stCxn id="324" idx="2"/>
            <a:endCxn id="282" idx="0"/>
          </p:cNvCxnSpPr>
          <p:nvPr/>
        </p:nvCxnSpPr>
        <p:spPr>
          <a:xfrm flipH="1">
            <a:off x="29306897" y="17219976"/>
            <a:ext cx="880" cy="5228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 стрелкой 469"/>
          <p:cNvCxnSpPr>
            <a:stCxn id="141" idx="2"/>
            <a:endCxn id="155" idx="0"/>
          </p:cNvCxnSpPr>
          <p:nvPr/>
        </p:nvCxnSpPr>
        <p:spPr>
          <a:xfrm flipH="1">
            <a:off x="26867805" y="17239422"/>
            <a:ext cx="2" cy="4836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Прямоугольник 473"/>
          <p:cNvSpPr/>
          <p:nvPr/>
        </p:nvSpPr>
        <p:spPr>
          <a:xfrm>
            <a:off x="25812121" y="193631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к единению буддизма и коммунизма</a:t>
            </a:r>
            <a:endParaRPr lang="ru-RU" sz="1400" dirty="0"/>
          </a:p>
        </p:txBody>
      </p:sp>
      <p:cxnSp>
        <p:nvCxnSpPr>
          <p:cNvPr id="483" name="Прямая со стрелкой 482"/>
          <p:cNvCxnSpPr>
            <a:stCxn id="155" idx="2"/>
            <a:endCxn id="474" idx="0"/>
          </p:cNvCxnSpPr>
          <p:nvPr/>
        </p:nvCxnSpPr>
        <p:spPr>
          <a:xfrm>
            <a:off x="26867805" y="18803117"/>
            <a:ext cx="2275" cy="5600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Прямоугольник 499"/>
          <p:cNvSpPr/>
          <p:nvPr/>
        </p:nvSpPr>
        <p:spPr>
          <a:xfrm>
            <a:off x="20612326" y="1303387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 националистов в Китае</a:t>
            </a:r>
          </a:p>
        </p:txBody>
      </p:sp>
      <p:cxnSp>
        <p:nvCxnSpPr>
          <p:cNvPr id="501" name="Прямая соединительная линия 500"/>
          <p:cNvCxnSpPr>
            <a:stCxn id="294" idx="1"/>
            <a:endCxn id="500" idx="3"/>
          </p:cNvCxnSpPr>
          <p:nvPr/>
        </p:nvCxnSpPr>
        <p:spPr>
          <a:xfrm flipH="1">
            <a:off x="22728244" y="13571600"/>
            <a:ext cx="3081603" cy="2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00" idx="2"/>
            <a:endCxn id="18" idx="0"/>
          </p:cNvCxnSpPr>
          <p:nvPr/>
        </p:nvCxnSpPr>
        <p:spPr>
          <a:xfrm rot="5400000">
            <a:off x="15310362" y="8161457"/>
            <a:ext cx="407505" cy="12312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Соединительная линия уступом 514"/>
          <p:cNvCxnSpPr>
            <a:stCxn id="500" idx="2"/>
            <a:endCxn id="98" idx="0"/>
          </p:cNvCxnSpPr>
          <p:nvPr/>
        </p:nvCxnSpPr>
        <p:spPr>
          <a:xfrm rot="16200000" flipH="1">
            <a:off x="24065293" y="11718867"/>
            <a:ext cx="407503" cy="51975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Прямая со стрелкой 520"/>
          <p:cNvCxnSpPr>
            <a:stCxn id="503" idx="2"/>
            <a:endCxn id="500" idx="0"/>
          </p:cNvCxnSpPr>
          <p:nvPr/>
        </p:nvCxnSpPr>
        <p:spPr>
          <a:xfrm>
            <a:off x="21670157" y="11348852"/>
            <a:ext cx="128" cy="1685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Прямоугольник 421"/>
          <p:cNvSpPr/>
          <p:nvPr/>
        </p:nvSpPr>
        <p:spPr>
          <a:xfrm>
            <a:off x="11891219" y="213614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Постоянная армия</a:t>
            </a:r>
            <a:endParaRPr lang="ru-RU" sz="1400" dirty="0"/>
          </a:p>
        </p:txBody>
      </p:sp>
      <p:cxnSp>
        <p:nvCxnSpPr>
          <p:cNvPr id="428" name="Соединительная линия уступом 427"/>
          <p:cNvCxnSpPr>
            <a:stCxn id="252" idx="2"/>
            <a:endCxn id="422" idx="0"/>
          </p:cNvCxnSpPr>
          <p:nvPr/>
        </p:nvCxnSpPr>
        <p:spPr>
          <a:xfrm rot="16200000" flipH="1">
            <a:off x="11862820" y="20275138"/>
            <a:ext cx="914849" cy="12578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Прямоугольник 431"/>
          <p:cNvSpPr/>
          <p:nvPr/>
        </p:nvSpPr>
        <p:spPr>
          <a:xfrm>
            <a:off x="4859128" y="213614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Реформа буддистской религии (монахи не сословие, получают зарплату, учатся, а не ведут бизнес)</a:t>
            </a:r>
            <a:endParaRPr lang="ru-RU" sz="1400" dirty="0"/>
          </a:p>
        </p:txBody>
      </p:sp>
      <p:cxnSp>
        <p:nvCxnSpPr>
          <p:cNvPr id="434" name="Соединительная линия уступом 433"/>
          <p:cNvCxnSpPr>
            <a:stCxn id="254" idx="2"/>
            <a:endCxn id="432" idx="0"/>
          </p:cNvCxnSpPr>
          <p:nvPr/>
        </p:nvCxnSpPr>
        <p:spPr>
          <a:xfrm rot="5400000">
            <a:off x="6031733" y="20332003"/>
            <a:ext cx="914847" cy="11441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Соединительная линия уступом 457"/>
          <p:cNvCxnSpPr>
            <a:stCxn id="209" idx="2"/>
            <a:endCxn id="222" idx="0"/>
          </p:cNvCxnSpPr>
          <p:nvPr/>
        </p:nvCxnSpPr>
        <p:spPr>
          <a:xfrm rot="16200000" flipH="1">
            <a:off x="8804454" y="15476743"/>
            <a:ext cx="391447" cy="3877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Соединительная линия уступом 466"/>
          <p:cNvCxnSpPr>
            <a:stCxn id="217" idx="2"/>
            <a:endCxn id="221" idx="0"/>
          </p:cNvCxnSpPr>
          <p:nvPr/>
        </p:nvCxnSpPr>
        <p:spPr>
          <a:xfrm rot="5400000">
            <a:off x="9633514" y="15559885"/>
            <a:ext cx="391447" cy="37116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/>
          <p:cNvSpPr/>
          <p:nvPr/>
        </p:nvSpPr>
        <p:spPr>
          <a:xfrm>
            <a:off x="23393362" y="2303853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</a:t>
            </a:r>
            <a:r>
              <a:rPr lang="ru-RU" sz="1400" dirty="0" err="1" smtClean="0"/>
              <a:t>Чурмит-дажы</a:t>
            </a:r>
            <a:r>
              <a:rPr lang="ru-RU" sz="1400" dirty="0" smtClean="0"/>
              <a:t> (союз с рев </a:t>
            </a:r>
            <a:r>
              <a:rPr lang="ru-RU" sz="1400" dirty="0" err="1" smtClean="0"/>
              <a:t>маркс</a:t>
            </a:r>
            <a:r>
              <a:rPr lang="ru-RU" sz="1400" dirty="0" smtClean="0"/>
              <a:t> Тувой)</a:t>
            </a:r>
            <a:endParaRPr lang="ru-RU" sz="1400" dirty="0"/>
          </a:p>
        </p:txBody>
      </p:sp>
      <p:cxnSp>
        <p:nvCxnSpPr>
          <p:cNvPr id="433" name="Соединительная линия уступом 432"/>
          <p:cNvCxnSpPr>
            <a:stCxn id="196" idx="2"/>
            <a:endCxn id="349" idx="0"/>
          </p:cNvCxnSpPr>
          <p:nvPr/>
        </p:nvCxnSpPr>
        <p:spPr>
          <a:xfrm rot="5400000">
            <a:off x="25361122" y="21533816"/>
            <a:ext cx="594922" cy="2414523"/>
          </a:xfrm>
          <a:prstGeom prst="bentConnector3">
            <a:avLst>
              <a:gd name="adj1" fmla="val 639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Прямоугольник 436"/>
          <p:cNvSpPr/>
          <p:nvPr/>
        </p:nvSpPr>
        <p:spPr>
          <a:xfrm>
            <a:off x="28248391" y="2303655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Монголией(союз с </a:t>
            </a:r>
            <a:r>
              <a:rPr lang="ru-RU" sz="1400" dirty="0" err="1" smtClean="0"/>
              <a:t>соцбудд</a:t>
            </a:r>
            <a:r>
              <a:rPr lang="ru-RU" sz="1400" dirty="0" smtClean="0"/>
              <a:t> Монголией)</a:t>
            </a:r>
            <a:endParaRPr lang="ru-RU" sz="1400" dirty="0"/>
          </a:p>
        </p:txBody>
      </p:sp>
      <p:cxnSp>
        <p:nvCxnSpPr>
          <p:cNvPr id="438" name="Соединительная линия уступом 437"/>
          <p:cNvCxnSpPr>
            <a:stCxn id="196" idx="2"/>
            <a:endCxn id="437" idx="0"/>
          </p:cNvCxnSpPr>
          <p:nvPr/>
        </p:nvCxnSpPr>
        <p:spPr>
          <a:xfrm rot="16200000" flipH="1">
            <a:off x="27789626" y="21519834"/>
            <a:ext cx="592942" cy="2440506"/>
          </a:xfrm>
          <a:prstGeom prst="bentConnector3">
            <a:avLst>
              <a:gd name="adj1" fmla="val 640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7" idx="2"/>
            <a:endCxn id="325" idx="0"/>
          </p:cNvCxnSpPr>
          <p:nvPr/>
        </p:nvCxnSpPr>
        <p:spPr>
          <a:xfrm rot="16200000" flipH="1">
            <a:off x="45642343" y="18873449"/>
            <a:ext cx="2529286" cy="24279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360" idx="2"/>
            <a:endCxn id="325" idx="0"/>
          </p:cNvCxnSpPr>
          <p:nvPr/>
        </p:nvCxnSpPr>
        <p:spPr>
          <a:xfrm rot="5400000">
            <a:off x="48070328" y="18873450"/>
            <a:ext cx="2529286" cy="242798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Прямая со стрелкой 441"/>
          <p:cNvCxnSpPr>
            <a:stCxn id="355" idx="2"/>
            <a:endCxn id="325" idx="0"/>
          </p:cNvCxnSpPr>
          <p:nvPr/>
        </p:nvCxnSpPr>
        <p:spPr>
          <a:xfrm>
            <a:off x="48094797" y="18822801"/>
            <a:ext cx="26182" cy="252928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Соединительная линия уступом 444"/>
          <p:cNvCxnSpPr>
            <a:stCxn id="355" idx="2"/>
            <a:endCxn id="317" idx="0"/>
          </p:cNvCxnSpPr>
          <p:nvPr/>
        </p:nvCxnSpPr>
        <p:spPr>
          <a:xfrm rot="5400000">
            <a:off x="45629254" y="18886542"/>
            <a:ext cx="2529284" cy="24018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55" idx="2"/>
            <a:endCxn id="318" idx="0"/>
          </p:cNvCxnSpPr>
          <p:nvPr/>
        </p:nvCxnSpPr>
        <p:spPr>
          <a:xfrm rot="16200000" flipH="1">
            <a:off x="48054611" y="18862986"/>
            <a:ext cx="2534539" cy="24541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25725</TotalTime>
  <Words>685</Words>
  <Application>Microsoft Office PowerPoint</Application>
  <PresentationFormat>Произвольный</PresentationFormat>
  <Paragraphs>150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mikl mikl</cp:lastModifiedBy>
  <cp:revision>1824</cp:revision>
  <dcterms:created xsi:type="dcterms:W3CDTF">2018-10-23T08:09:21Z</dcterms:created>
  <dcterms:modified xsi:type="dcterms:W3CDTF">2020-06-24T22:20:47Z</dcterms:modified>
</cp:coreProperties>
</file>