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914" autoAdjust="0"/>
  </p:normalViewPr>
  <p:slideViewPr>
    <p:cSldViewPr snapToGrid="0">
      <p:cViewPr>
        <p:scale>
          <a:sx n="70" d="100"/>
          <a:sy n="70" d="100"/>
        </p:scale>
        <p:origin x="12222" y="49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Прямоугольник 479"/>
          <p:cNvSpPr/>
          <p:nvPr/>
        </p:nvSpPr>
        <p:spPr>
          <a:xfrm>
            <a:off x="7457228" y="1632756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/>
          </a:p>
        </p:txBody>
      </p:sp>
      <p:sp>
        <p:nvSpPr>
          <p:cNvPr id="483" name="Прямоугольник 482"/>
          <p:cNvSpPr/>
          <p:nvPr/>
        </p:nvSpPr>
        <p:spPr>
          <a:xfrm>
            <a:off x="6399268" y="16327566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476" name="Прямоугольник 475"/>
          <p:cNvSpPr/>
          <p:nvPr/>
        </p:nvSpPr>
        <p:spPr>
          <a:xfrm>
            <a:off x="7455454" y="1470348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/>
          </a:p>
        </p:txBody>
      </p:sp>
      <p:sp>
        <p:nvSpPr>
          <p:cNvPr id="479" name="Прямоугольник 478"/>
          <p:cNvSpPr/>
          <p:nvPr/>
        </p:nvSpPr>
        <p:spPr>
          <a:xfrm>
            <a:off x="6397494" y="14703483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472" name="Прямоугольник 471"/>
          <p:cNvSpPr/>
          <p:nvPr/>
        </p:nvSpPr>
        <p:spPr>
          <a:xfrm>
            <a:off x="7457228" y="1292927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/>
          </a:p>
        </p:txBody>
      </p:sp>
      <p:sp>
        <p:nvSpPr>
          <p:cNvPr id="474" name="Прямоугольник 473"/>
          <p:cNvSpPr/>
          <p:nvPr/>
        </p:nvSpPr>
        <p:spPr>
          <a:xfrm>
            <a:off x="6399268" y="1292927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468" name="Прямоугольник 467"/>
          <p:cNvSpPr/>
          <p:nvPr/>
        </p:nvSpPr>
        <p:spPr>
          <a:xfrm>
            <a:off x="7454953" y="1120915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/>
          </a:p>
        </p:txBody>
      </p:sp>
      <p:sp>
        <p:nvSpPr>
          <p:cNvPr id="471" name="Прямоугольник 470"/>
          <p:cNvSpPr/>
          <p:nvPr/>
        </p:nvSpPr>
        <p:spPr>
          <a:xfrm>
            <a:off x="6396993" y="1120915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84" name="Прямоугольник 183"/>
          <p:cNvSpPr/>
          <p:nvPr/>
        </p:nvSpPr>
        <p:spPr>
          <a:xfrm>
            <a:off x="1092821" y="1406014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/>
          </a:p>
        </p:txBody>
      </p:sp>
      <p:sp>
        <p:nvSpPr>
          <p:cNvPr id="183" name="Прямоугольник 182"/>
          <p:cNvSpPr/>
          <p:nvPr/>
        </p:nvSpPr>
        <p:spPr>
          <a:xfrm>
            <a:off x="34861" y="1406015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81" name="Прямоугольник 180"/>
          <p:cNvSpPr/>
          <p:nvPr/>
        </p:nvSpPr>
        <p:spPr>
          <a:xfrm>
            <a:off x="41298199" y="167051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Доверие короне</a:t>
            </a:r>
          </a:p>
        </p:txBody>
      </p:sp>
      <p:sp>
        <p:nvSpPr>
          <p:cNvPr id="318" name="Прямоугольник 317"/>
          <p:cNvSpPr/>
          <p:nvPr/>
        </p:nvSpPr>
        <p:spPr>
          <a:xfrm>
            <a:off x="34862" y="140601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30-30     фокусов</a:t>
            </a:r>
            <a:endParaRPr lang="ru-RU" sz="3200" dirty="0"/>
          </a:p>
        </p:txBody>
      </p:sp>
      <p:sp>
        <p:nvSpPr>
          <p:cNvPr id="173" name="Прямоугольник 172"/>
          <p:cNvSpPr/>
          <p:nvPr/>
        </p:nvSpPr>
        <p:spPr>
          <a:xfrm>
            <a:off x="23389142" y="24320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Английская обрабатывающая промышленность</a:t>
            </a:r>
            <a:endParaRPr lang="ru-RU" sz="1400" dirty="0"/>
          </a:p>
        </p:txBody>
      </p:sp>
      <p:sp>
        <p:nvSpPr>
          <p:cNvPr id="174" name="Прямоугольник 173"/>
          <p:cNvSpPr/>
          <p:nvPr/>
        </p:nvSpPr>
        <p:spPr>
          <a:xfrm>
            <a:off x="26918223" y="24320522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Цейлонское сельское хозяйство</a:t>
            </a:r>
            <a:endParaRPr lang="ru-RU" sz="1400" dirty="0"/>
          </a:p>
        </p:txBody>
      </p:sp>
      <p:sp>
        <p:nvSpPr>
          <p:cNvPr id="182" name="Прямоугольник 181"/>
          <p:cNvSpPr/>
          <p:nvPr/>
        </p:nvSpPr>
        <p:spPr>
          <a:xfrm>
            <a:off x="38304168" y="2072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Цейлонский чай</a:t>
            </a:r>
            <a:endParaRPr lang="ru-RU" sz="14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29611943" y="25860356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Каучуковые плантации</a:t>
            </a:r>
            <a:endParaRPr lang="ru-RU" sz="1400" dirty="0"/>
          </a:p>
        </p:txBody>
      </p:sp>
      <p:sp>
        <p:nvSpPr>
          <p:cNvPr id="226" name="Прямоугольник 225"/>
          <p:cNvSpPr/>
          <p:nvPr/>
        </p:nvSpPr>
        <p:spPr>
          <a:xfrm>
            <a:off x="29611943" y="27446134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Кокосовые пальмы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23389142" y="258603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Городские дороги</a:t>
            </a:r>
            <a:endParaRPr lang="ru-RU" sz="14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20762716" y="25860356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Ирригационное строительство</a:t>
            </a:r>
            <a:endParaRPr lang="ru-RU" sz="1400" dirty="0"/>
          </a:p>
        </p:txBody>
      </p:sp>
      <p:sp>
        <p:nvSpPr>
          <p:cNvPr id="231" name="Прямоугольник 230"/>
          <p:cNvSpPr/>
          <p:nvPr/>
        </p:nvSpPr>
        <p:spPr>
          <a:xfrm>
            <a:off x="23389142" y="274461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Фабрично-Заводские </a:t>
            </a:r>
            <a:r>
              <a:rPr lang="ru-RU" sz="1400" dirty="0"/>
              <a:t>предприятия</a:t>
            </a:r>
          </a:p>
        </p:txBody>
      </p:sp>
      <p:sp>
        <p:nvSpPr>
          <p:cNvPr id="232" name="Прямоугольник 231"/>
          <p:cNvSpPr/>
          <p:nvPr/>
        </p:nvSpPr>
        <p:spPr>
          <a:xfrm>
            <a:off x="23389141" y="289181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Промышленная страна</a:t>
            </a:r>
            <a:endParaRPr lang="ru-RU" sz="1400" dirty="0"/>
          </a:p>
        </p:txBody>
      </p:sp>
      <p:sp>
        <p:nvSpPr>
          <p:cNvPr id="233" name="Прямоугольник 232"/>
          <p:cNvSpPr/>
          <p:nvPr/>
        </p:nvSpPr>
        <p:spPr>
          <a:xfrm>
            <a:off x="20762716" y="274461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Горнопромышленные предприятия (Графит и драгоценные камни)</a:t>
            </a:r>
            <a:endParaRPr lang="ru-RU" sz="1400" dirty="0"/>
          </a:p>
        </p:txBody>
      </p:sp>
      <p:sp>
        <p:nvSpPr>
          <p:cNvPr id="234" name="Прямоугольник 233"/>
          <p:cNvSpPr/>
          <p:nvPr/>
        </p:nvSpPr>
        <p:spPr>
          <a:xfrm>
            <a:off x="39220169" y="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Неравномерная экономика</a:t>
            </a:r>
            <a:endParaRPr lang="ru-RU" sz="1400" dirty="0"/>
          </a:p>
        </p:txBody>
      </p:sp>
      <p:sp>
        <p:nvSpPr>
          <p:cNvPr id="235" name="Прямоугольник 234"/>
          <p:cNvSpPr/>
          <p:nvPr/>
        </p:nvSpPr>
        <p:spPr>
          <a:xfrm>
            <a:off x="41336087" y="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Половина бюджета на колониальный аппарат</a:t>
            </a:r>
            <a:endParaRPr lang="ru-RU" sz="14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37104251" y="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Синигало</a:t>
            </a:r>
            <a:r>
              <a:rPr lang="ru-RU" sz="1400" dirty="0" smtClean="0"/>
              <a:t>-тамильские разногласия</a:t>
            </a:r>
            <a:endParaRPr lang="ru-RU" sz="1400" dirty="0"/>
          </a:p>
        </p:txBody>
      </p:sp>
      <p:sp>
        <p:nvSpPr>
          <p:cNvPr id="237" name="Прямоугольник 236"/>
          <p:cNvSpPr/>
          <p:nvPr/>
        </p:nvSpPr>
        <p:spPr>
          <a:xfrm>
            <a:off x="19266605" y="4899379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Примирение с движением религиозно-общественного протеста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16516862" y="6348680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Буддизм (весь остров, монахи, </a:t>
            </a:r>
            <a:r>
              <a:rPr lang="ru-RU" sz="1400" dirty="0" err="1" smtClean="0"/>
              <a:t>синигалы</a:t>
            </a:r>
            <a:r>
              <a:rPr lang="ru-RU" sz="1400" dirty="0" smtClean="0"/>
              <a:t>)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19266605" y="6348680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Индуизм (север, тамилы)</a:t>
            </a:r>
          </a:p>
        </p:txBody>
      </p:sp>
      <p:sp>
        <p:nvSpPr>
          <p:cNvPr id="242" name="Прямоугольник 241"/>
          <p:cNvSpPr/>
          <p:nvPr/>
        </p:nvSpPr>
        <p:spPr>
          <a:xfrm>
            <a:off x="22010037" y="6348680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Ислам (северо-восток, </a:t>
            </a:r>
            <a:r>
              <a:rPr lang="ru-RU" sz="1400" dirty="0"/>
              <a:t>К</a:t>
            </a:r>
            <a:r>
              <a:rPr lang="ru-RU" sz="1400" dirty="0" smtClean="0"/>
              <a:t>оломбо, мавры)</a:t>
            </a:r>
          </a:p>
        </p:txBody>
      </p:sp>
      <p:sp>
        <p:nvSpPr>
          <p:cNvPr id="245" name="Прямоугольник 244"/>
          <p:cNvSpPr/>
          <p:nvPr/>
        </p:nvSpPr>
        <p:spPr>
          <a:xfrm>
            <a:off x="6484112" y="165884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Усиление партии равного общества Ланки</a:t>
            </a:r>
          </a:p>
        </p:txBody>
      </p:sp>
      <p:sp>
        <p:nvSpPr>
          <p:cNvPr id="249" name="Прямоугольник 248"/>
          <p:cNvSpPr/>
          <p:nvPr/>
        </p:nvSpPr>
        <p:spPr>
          <a:xfrm>
            <a:off x="25136925" y="30620716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университета в Коломбо</a:t>
            </a:r>
          </a:p>
        </p:txBody>
      </p:sp>
      <p:sp>
        <p:nvSpPr>
          <p:cNvPr id="251" name="Прямоугольник 250"/>
          <p:cNvSpPr/>
          <p:nvPr/>
        </p:nvSpPr>
        <p:spPr>
          <a:xfrm>
            <a:off x="25033267" y="1658844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Укрепление Государственного совета Цейлона</a:t>
            </a:r>
          </a:p>
        </p:txBody>
      </p:sp>
      <p:sp>
        <p:nvSpPr>
          <p:cNvPr id="252" name="Прямоугольник 251"/>
          <p:cNvSpPr/>
          <p:nvPr/>
        </p:nvSpPr>
        <p:spPr>
          <a:xfrm>
            <a:off x="25024166" y="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Выборы в государственный совет 1936г.</a:t>
            </a:r>
          </a:p>
        </p:txBody>
      </p:sp>
      <p:sp>
        <p:nvSpPr>
          <p:cNvPr id="253" name="Прямоугольник 252"/>
          <p:cNvSpPr/>
          <p:nvPr/>
        </p:nvSpPr>
        <p:spPr>
          <a:xfrm>
            <a:off x="46582757" y="473768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«О защите Цейлона»</a:t>
            </a:r>
          </a:p>
        </p:txBody>
      </p:sp>
      <p:sp>
        <p:nvSpPr>
          <p:cNvPr id="255" name="Прямоугольник 254"/>
          <p:cNvSpPr/>
          <p:nvPr/>
        </p:nvSpPr>
        <p:spPr>
          <a:xfrm>
            <a:off x="44033847" y="6338420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столицы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44049612" y="801734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Островные ПВО</a:t>
            </a:r>
          </a:p>
        </p:txBody>
      </p:sp>
      <p:sp>
        <p:nvSpPr>
          <p:cNvPr id="259" name="Прямоугольник 258"/>
          <p:cNvSpPr/>
          <p:nvPr/>
        </p:nvSpPr>
        <p:spPr>
          <a:xfrm>
            <a:off x="49090482" y="63226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Милитаризация экономики</a:t>
            </a:r>
          </a:p>
        </p:txBody>
      </p:sp>
      <p:sp>
        <p:nvSpPr>
          <p:cNvPr id="262" name="Прямоугольник 261"/>
          <p:cNvSpPr/>
          <p:nvPr/>
        </p:nvSpPr>
        <p:spPr>
          <a:xfrm>
            <a:off x="34988333" y="9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Голод во время войны</a:t>
            </a:r>
            <a:endParaRPr lang="ru-RU" sz="1400" dirty="0"/>
          </a:p>
        </p:txBody>
      </p:sp>
      <p:sp>
        <p:nvSpPr>
          <p:cNvPr id="265" name="Прямоугольник 264"/>
          <p:cNvSpPr/>
          <p:nvPr/>
        </p:nvSpPr>
        <p:spPr>
          <a:xfrm>
            <a:off x="49090482" y="7970215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заводы</a:t>
            </a:r>
          </a:p>
        </p:txBody>
      </p:sp>
      <p:sp>
        <p:nvSpPr>
          <p:cNvPr id="268" name="Прямоугольник 267"/>
          <p:cNvSpPr/>
          <p:nvPr/>
        </p:nvSpPr>
        <p:spPr>
          <a:xfrm>
            <a:off x="36524705" y="6113640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Англо-Цейлонские кампании</a:t>
            </a:r>
          </a:p>
        </p:txBody>
      </p:sp>
      <p:sp>
        <p:nvSpPr>
          <p:cNvPr id="271" name="Прямоугольник 270"/>
          <p:cNvSpPr/>
          <p:nvPr/>
        </p:nvSpPr>
        <p:spPr>
          <a:xfrm>
            <a:off x="13913080" y="467009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Молодёжная лига Южного Коломбо</a:t>
            </a:r>
          </a:p>
        </p:txBody>
      </p:sp>
      <p:sp>
        <p:nvSpPr>
          <p:cNvPr id="274" name="Прямоугольник 273"/>
          <p:cNvSpPr/>
          <p:nvPr/>
        </p:nvSpPr>
        <p:spPr>
          <a:xfrm>
            <a:off x="11206985" y="467009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«Рабочая» газета</a:t>
            </a:r>
          </a:p>
        </p:txBody>
      </p:sp>
      <p:sp>
        <p:nvSpPr>
          <p:cNvPr id="275" name="Прямоугольник 274"/>
          <p:cNvSpPr/>
          <p:nvPr/>
        </p:nvSpPr>
        <p:spPr>
          <a:xfrm>
            <a:off x="2145022" y="322306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Движение </a:t>
            </a:r>
            <a:r>
              <a:rPr lang="ru-RU" sz="1400" dirty="0" err="1" smtClean="0"/>
              <a:t>Сурия</a:t>
            </a:r>
            <a:r>
              <a:rPr lang="ru-RU" sz="1400" dirty="0" smtClean="0"/>
              <a:t>-Мал</a:t>
            </a:r>
          </a:p>
        </p:txBody>
      </p:sp>
      <p:sp>
        <p:nvSpPr>
          <p:cNvPr id="276" name="Прямоугольник 275"/>
          <p:cNvSpPr/>
          <p:nvPr/>
        </p:nvSpPr>
        <p:spPr>
          <a:xfrm>
            <a:off x="35774" y="63620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Массовое производство Мармита</a:t>
            </a:r>
          </a:p>
        </p:txBody>
      </p:sp>
      <p:sp>
        <p:nvSpPr>
          <p:cNvPr id="277" name="Прямоугольник 276"/>
          <p:cNvSpPr/>
          <p:nvPr/>
        </p:nvSpPr>
        <p:spPr>
          <a:xfrm>
            <a:off x="4260940" y="637788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Повсеместная вакцинация от малярии</a:t>
            </a:r>
            <a:endParaRPr lang="ru-RU" sz="1400" dirty="0" smtClean="0"/>
          </a:p>
        </p:txBody>
      </p:sp>
      <p:sp>
        <p:nvSpPr>
          <p:cNvPr id="279" name="Прямоугольник 278"/>
          <p:cNvSpPr/>
          <p:nvPr/>
        </p:nvSpPr>
        <p:spPr>
          <a:xfrm>
            <a:off x="8631462" y="950207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Внутрипартийная политика группы «Т»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13913080" y="634868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</a:t>
            </a:r>
          </a:p>
        </p:txBody>
      </p:sp>
      <p:sp>
        <p:nvSpPr>
          <p:cNvPr id="284" name="Прямоугольник 283"/>
          <p:cNvSpPr/>
          <p:nvPr/>
        </p:nvSpPr>
        <p:spPr>
          <a:xfrm>
            <a:off x="11163209" y="1292927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Реформы сельского хозяйства</a:t>
            </a:r>
          </a:p>
        </p:txBody>
      </p:sp>
      <p:sp>
        <p:nvSpPr>
          <p:cNvPr id="285" name="Прямоугольник 284"/>
          <p:cNvSpPr/>
          <p:nvPr/>
        </p:nvSpPr>
        <p:spPr>
          <a:xfrm>
            <a:off x="16555923" y="1293547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Экономические реформы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3904843" y="1293547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Банковские реформы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6484113" y="80133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Разрешение внутрипартийного соперничества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26918223" y="27446134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«</a:t>
            </a:r>
            <a:r>
              <a:rPr lang="en-US" sz="1400" dirty="0" err="1" smtClean="0"/>
              <a:t>Cargills</a:t>
            </a:r>
            <a:r>
              <a:rPr lang="en-US" sz="1400" dirty="0" smtClean="0"/>
              <a:t> </a:t>
            </a:r>
            <a:r>
              <a:rPr lang="en-US" sz="1400" dirty="0"/>
              <a:t>&amp; Co</a:t>
            </a:r>
            <a:r>
              <a:rPr lang="en-US" sz="1400" dirty="0" smtClean="0"/>
              <a:t>.</a:t>
            </a:r>
            <a:r>
              <a:rPr lang="ru-RU" sz="1400" dirty="0" smtClean="0"/>
              <a:t>»</a:t>
            </a:r>
            <a:endParaRPr lang="ru-RU" sz="14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26918223" y="28923822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Аграрная страна</a:t>
            </a:r>
            <a:endParaRPr lang="ru-RU" sz="1400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25136925" y="22756297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Выравнивание экономики</a:t>
            </a:r>
            <a:endParaRPr lang="ru-RU" sz="14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26918223" y="25860356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Скотоводство</a:t>
            </a:r>
            <a:endParaRPr lang="ru-RU" sz="14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38304168" y="224133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Научный институт по вегетативному размножению чая</a:t>
            </a:r>
            <a:endParaRPr lang="ru-RU" sz="1400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35498426" y="224133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Выведение нового вида ос</a:t>
            </a:r>
            <a:endParaRPr lang="ru-RU" sz="14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41143425" y="224326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Цейлонский </a:t>
            </a:r>
            <a:r>
              <a:rPr lang="ru-RU" sz="1400" dirty="0" err="1" smtClean="0"/>
              <a:t>брокерный</a:t>
            </a:r>
            <a:r>
              <a:rPr lang="ru-RU" sz="1400" dirty="0" smtClean="0"/>
              <a:t> дом «</a:t>
            </a:r>
            <a:r>
              <a:rPr lang="en-US" sz="1400" dirty="0" smtClean="0"/>
              <a:t>M/s </a:t>
            </a:r>
            <a:r>
              <a:rPr lang="en-US" sz="1400" dirty="0" err="1"/>
              <a:t>Pieris</a:t>
            </a:r>
            <a:r>
              <a:rPr lang="en-US" sz="1400" dirty="0"/>
              <a:t> &amp; </a:t>
            </a:r>
            <a:r>
              <a:rPr lang="en-US" sz="1400" dirty="0" err="1" smtClean="0"/>
              <a:t>Abeywardena</a:t>
            </a:r>
            <a:r>
              <a:rPr lang="ru-RU" sz="1400" dirty="0" smtClean="0"/>
              <a:t>»</a:t>
            </a:r>
            <a:endParaRPr lang="ru-RU" sz="14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38304168" y="2412656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Экспортная пошлина на чай</a:t>
            </a:r>
            <a:endParaRPr lang="ru-RU" sz="14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25136925" y="32288209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университета в </a:t>
            </a:r>
            <a:r>
              <a:rPr lang="ru-RU" sz="1400" dirty="0" err="1" smtClean="0"/>
              <a:t>Канди</a:t>
            </a:r>
            <a:endParaRPr lang="ru-RU" sz="1400" dirty="0" smtClean="0"/>
          </a:p>
        </p:txBody>
      </p:sp>
      <p:cxnSp>
        <p:nvCxnSpPr>
          <p:cNvPr id="56" name="Соединительная линия уступом 55"/>
          <p:cNvCxnSpPr>
            <a:stCxn id="174" idx="2"/>
            <a:endCxn id="209" idx="0"/>
          </p:cNvCxnSpPr>
          <p:nvPr/>
        </p:nvCxnSpPr>
        <p:spPr>
          <a:xfrm rot="16200000" flipH="1">
            <a:off x="29093125" y="24283579"/>
            <a:ext cx="459834" cy="269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249" idx="2"/>
            <a:endCxn id="55" idx="0"/>
          </p:cNvCxnSpPr>
          <p:nvPr/>
        </p:nvCxnSpPr>
        <p:spPr>
          <a:xfrm>
            <a:off x="26194884" y="31700716"/>
            <a:ext cx="0" cy="5874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173" idx="2"/>
            <a:endCxn id="229" idx="0"/>
          </p:cNvCxnSpPr>
          <p:nvPr/>
        </p:nvCxnSpPr>
        <p:spPr>
          <a:xfrm rot="5400000">
            <a:off x="22903971" y="24317226"/>
            <a:ext cx="459834" cy="26264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49" idx="2"/>
            <a:endCxn id="174" idx="0"/>
          </p:cNvCxnSpPr>
          <p:nvPr/>
        </p:nvCxnSpPr>
        <p:spPr>
          <a:xfrm rot="16200000" flipH="1">
            <a:off x="26843421" y="23187760"/>
            <a:ext cx="484225" cy="17812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49" idx="2"/>
            <a:endCxn id="173" idx="0"/>
          </p:cNvCxnSpPr>
          <p:nvPr/>
        </p:nvCxnSpPr>
        <p:spPr>
          <a:xfrm rot="5400000">
            <a:off x="25078881" y="23204518"/>
            <a:ext cx="484225" cy="17477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229" idx="2"/>
            <a:endCxn id="233" idx="0"/>
          </p:cNvCxnSpPr>
          <p:nvPr/>
        </p:nvCxnSpPr>
        <p:spPr>
          <a:xfrm>
            <a:off x="21820675" y="26940356"/>
            <a:ext cx="0" cy="505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228" idx="2"/>
            <a:endCxn id="231" idx="0"/>
          </p:cNvCxnSpPr>
          <p:nvPr/>
        </p:nvCxnSpPr>
        <p:spPr>
          <a:xfrm>
            <a:off x="24447101" y="26940356"/>
            <a:ext cx="0" cy="505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173" idx="2"/>
            <a:endCxn id="228" idx="0"/>
          </p:cNvCxnSpPr>
          <p:nvPr/>
        </p:nvCxnSpPr>
        <p:spPr>
          <a:xfrm>
            <a:off x="24447101" y="25400522"/>
            <a:ext cx="0" cy="4598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231" idx="2"/>
            <a:endCxn id="232" idx="0"/>
          </p:cNvCxnSpPr>
          <p:nvPr/>
        </p:nvCxnSpPr>
        <p:spPr>
          <a:xfrm flipH="1">
            <a:off x="24447100" y="28526134"/>
            <a:ext cx="1" cy="392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50" idx="2"/>
            <a:endCxn id="47" idx="0"/>
          </p:cNvCxnSpPr>
          <p:nvPr/>
        </p:nvCxnSpPr>
        <p:spPr>
          <a:xfrm>
            <a:off x="27976182" y="26940356"/>
            <a:ext cx="0" cy="505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174" idx="2"/>
            <a:endCxn id="50" idx="0"/>
          </p:cNvCxnSpPr>
          <p:nvPr/>
        </p:nvCxnSpPr>
        <p:spPr>
          <a:xfrm>
            <a:off x="27976182" y="25400522"/>
            <a:ext cx="0" cy="4598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209" idx="2"/>
            <a:endCxn id="226" idx="0"/>
          </p:cNvCxnSpPr>
          <p:nvPr/>
        </p:nvCxnSpPr>
        <p:spPr>
          <a:xfrm>
            <a:off x="30669902" y="26940356"/>
            <a:ext cx="0" cy="505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47" idx="2"/>
            <a:endCxn id="48" idx="0"/>
          </p:cNvCxnSpPr>
          <p:nvPr/>
        </p:nvCxnSpPr>
        <p:spPr>
          <a:xfrm>
            <a:off x="27976182" y="28526134"/>
            <a:ext cx="0" cy="3976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stCxn id="48" idx="2"/>
            <a:endCxn id="249" idx="0"/>
          </p:cNvCxnSpPr>
          <p:nvPr/>
        </p:nvCxnSpPr>
        <p:spPr>
          <a:xfrm rot="5400000">
            <a:off x="26777086" y="29421620"/>
            <a:ext cx="616894" cy="17812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01"/>
          <p:cNvCxnSpPr>
            <a:stCxn id="232" idx="2"/>
            <a:endCxn id="249" idx="0"/>
          </p:cNvCxnSpPr>
          <p:nvPr/>
        </p:nvCxnSpPr>
        <p:spPr>
          <a:xfrm rot="16200000" flipH="1">
            <a:off x="25009721" y="29435553"/>
            <a:ext cx="622542" cy="17477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82" idx="2"/>
            <a:endCxn id="53" idx="0"/>
          </p:cNvCxnSpPr>
          <p:nvPr/>
        </p:nvCxnSpPr>
        <p:spPr>
          <a:xfrm rot="16200000" flipH="1">
            <a:off x="40467252" y="20698529"/>
            <a:ext cx="629007" cy="28392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182" idx="2"/>
          </p:cNvCxnSpPr>
          <p:nvPr/>
        </p:nvCxnSpPr>
        <p:spPr>
          <a:xfrm rot="5400000">
            <a:off x="37654394" y="20705646"/>
            <a:ext cx="609724" cy="28057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53" idx="2"/>
            <a:endCxn id="54" idx="0"/>
          </p:cNvCxnSpPr>
          <p:nvPr/>
        </p:nvCxnSpPr>
        <p:spPr>
          <a:xfrm rot="5400000">
            <a:off x="40474805" y="22399985"/>
            <a:ext cx="613903" cy="28392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52" idx="2"/>
            <a:endCxn id="54" idx="0"/>
          </p:cNvCxnSpPr>
          <p:nvPr/>
        </p:nvCxnSpPr>
        <p:spPr>
          <a:xfrm rot="16200000" flipH="1">
            <a:off x="37642663" y="22407101"/>
            <a:ext cx="633186" cy="28057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182" idx="2"/>
            <a:endCxn id="51" idx="0"/>
          </p:cNvCxnSpPr>
          <p:nvPr/>
        </p:nvCxnSpPr>
        <p:spPr>
          <a:xfrm>
            <a:off x="39362127" y="21803655"/>
            <a:ext cx="0" cy="6097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stCxn id="51" idx="2"/>
          </p:cNvCxnSpPr>
          <p:nvPr/>
        </p:nvCxnSpPr>
        <p:spPr>
          <a:xfrm>
            <a:off x="39362127" y="23493379"/>
            <a:ext cx="0" cy="6331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Прямоугольник 78"/>
          <p:cNvSpPr/>
          <p:nvPr/>
        </p:nvSpPr>
        <p:spPr>
          <a:xfrm>
            <a:off x="25033266" y="3019231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меморандум министров(расширение прав Государственного совета министров, молодёжные лиги будут против)</a:t>
            </a:r>
          </a:p>
        </p:txBody>
      </p:sp>
      <p:sp>
        <p:nvSpPr>
          <p:cNvPr id="82" name="Прямоугольник 81"/>
          <p:cNvSpPr/>
          <p:nvPr/>
        </p:nvSpPr>
        <p:spPr>
          <a:xfrm>
            <a:off x="2145022" y="490165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День «</a:t>
            </a:r>
            <a:r>
              <a:rPr lang="ru-RU" sz="1400" dirty="0" err="1" smtClean="0"/>
              <a:t>Сурия</a:t>
            </a:r>
            <a:r>
              <a:rPr lang="ru-RU" sz="1400" dirty="0" smtClean="0"/>
              <a:t>-Мал»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11206985" y="634868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Подмять радио «Цейлон»</a:t>
            </a:r>
          </a:p>
        </p:txBody>
      </p:sp>
      <p:sp>
        <p:nvSpPr>
          <p:cNvPr id="93" name="Прямоугольник 92"/>
          <p:cNvSpPr/>
          <p:nvPr/>
        </p:nvSpPr>
        <p:spPr>
          <a:xfrm>
            <a:off x="8631462" y="1119075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Четвёртый интернационал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8636198" y="1293547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Комитет по защите революции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6397965" y="1293955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Бомбейское восстание матросов</a:t>
            </a:r>
          </a:p>
        </p:txBody>
      </p:sp>
      <p:cxnSp>
        <p:nvCxnSpPr>
          <p:cNvPr id="97" name="Соединительная линия уступом 96"/>
          <p:cNvCxnSpPr>
            <a:stCxn id="252" idx="2"/>
            <a:endCxn id="245" idx="0"/>
          </p:cNvCxnSpPr>
          <p:nvPr/>
        </p:nvCxnSpPr>
        <p:spPr>
          <a:xfrm rot="5400000">
            <a:off x="16522677" y="-7900606"/>
            <a:ext cx="578842" cy="185400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Прямоугольник 128"/>
          <p:cNvSpPr/>
          <p:nvPr/>
        </p:nvSpPr>
        <p:spPr>
          <a:xfrm>
            <a:off x="4192700" y="950207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Упор на коммунизм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192700" y="1120440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Коминтерн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6389992" y="1120220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Гражданство для Тамильский Индийцев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6403638" y="163241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Присоединить Тамильских Индийцев</a:t>
            </a:r>
          </a:p>
        </p:txBody>
      </p:sp>
      <p:cxnSp>
        <p:nvCxnSpPr>
          <p:cNvPr id="140" name="Прямая со стрелкой 139"/>
          <p:cNvCxnSpPr>
            <a:stCxn id="129" idx="2"/>
            <a:endCxn id="130" idx="0"/>
          </p:cNvCxnSpPr>
          <p:nvPr/>
        </p:nvCxnSpPr>
        <p:spPr>
          <a:xfrm>
            <a:off x="5250659" y="10582077"/>
            <a:ext cx="0" cy="6223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>
            <a:stCxn id="279" idx="2"/>
            <a:endCxn id="93" idx="0"/>
          </p:cNvCxnSpPr>
          <p:nvPr/>
        </p:nvCxnSpPr>
        <p:spPr>
          <a:xfrm>
            <a:off x="9689421" y="10582076"/>
            <a:ext cx="0" cy="6086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93" idx="2"/>
            <a:endCxn id="94" idx="0"/>
          </p:cNvCxnSpPr>
          <p:nvPr/>
        </p:nvCxnSpPr>
        <p:spPr>
          <a:xfrm>
            <a:off x="9689421" y="12270755"/>
            <a:ext cx="4736" cy="6647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/>
          <p:cNvCxnSpPr>
            <a:stCxn id="129" idx="3"/>
            <a:endCxn id="279" idx="1"/>
          </p:cNvCxnSpPr>
          <p:nvPr/>
        </p:nvCxnSpPr>
        <p:spPr>
          <a:xfrm flipV="1">
            <a:off x="6308618" y="10042076"/>
            <a:ext cx="232284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30574237" y="6373336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Школьное образование </a:t>
            </a:r>
            <a:r>
              <a:rPr lang="ru-RU" sz="1400" dirty="0" err="1" smtClean="0"/>
              <a:t>Дхаммы</a:t>
            </a:r>
            <a:endParaRPr lang="ru-RU" sz="1400" dirty="0" smtClean="0"/>
          </a:p>
        </p:txBody>
      </p:sp>
      <p:sp>
        <p:nvSpPr>
          <p:cNvPr id="186" name="Прямоугольник 185"/>
          <p:cNvSpPr/>
          <p:nvPr/>
        </p:nvSpPr>
        <p:spPr>
          <a:xfrm>
            <a:off x="25035540" y="8055256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Ультиматум ВБ (после ухода </a:t>
            </a:r>
            <a:r>
              <a:rPr lang="ru-RU" sz="1400" dirty="0" err="1" smtClean="0"/>
              <a:t>стабса</a:t>
            </a:r>
            <a:r>
              <a:rPr lang="ru-RU" sz="1400" dirty="0" smtClean="0"/>
              <a:t>, президент ЦНК берёт власть на себя)</a:t>
            </a:r>
          </a:p>
        </p:txBody>
      </p:sp>
      <p:sp>
        <p:nvSpPr>
          <p:cNvPr id="115" name="Прямоугольник 114"/>
          <p:cNvSpPr/>
          <p:nvPr/>
        </p:nvSpPr>
        <p:spPr>
          <a:xfrm>
            <a:off x="19262546" y="8013343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Двуязычие (английский перестаёт быть официальным языком, тамильский и </a:t>
            </a:r>
            <a:r>
              <a:rPr lang="ru-RU" sz="1400" dirty="0" err="1" smtClean="0"/>
              <a:t>синигальский</a:t>
            </a:r>
            <a:r>
              <a:rPr lang="ru-RU" sz="1400" dirty="0" smtClean="0"/>
              <a:t> теперь )</a:t>
            </a:r>
          </a:p>
        </p:txBody>
      </p:sp>
      <p:sp>
        <p:nvSpPr>
          <p:cNvPr id="118" name="Прямоугольник 117"/>
          <p:cNvSpPr/>
          <p:nvPr/>
        </p:nvSpPr>
        <p:spPr>
          <a:xfrm>
            <a:off x="30576512" y="4901654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Буддистская ассоциация молодых мужчин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30574393" y="8013342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Буддизм для всех!</a:t>
            </a:r>
          </a:p>
        </p:txBody>
      </p:sp>
      <p:sp>
        <p:nvSpPr>
          <p:cNvPr id="124" name="Прямоугольник 123"/>
          <p:cNvSpPr/>
          <p:nvPr/>
        </p:nvSpPr>
        <p:spPr>
          <a:xfrm>
            <a:off x="25037813" y="6324264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Судебная  реформа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41642547" y="473767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Христианская ассоциация молодых мужчин</a:t>
            </a:r>
          </a:p>
        </p:txBody>
      </p:sp>
      <p:cxnSp>
        <p:nvCxnSpPr>
          <p:cNvPr id="127" name="Соединительная линия уступом 126"/>
          <p:cNvCxnSpPr>
            <a:stCxn id="252" idx="2"/>
            <a:endCxn id="251" idx="0"/>
          </p:cNvCxnSpPr>
          <p:nvPr/>
        </p:nvCxnSpPr>
        <p:spPr>
          <a:xfrm rot="16200000" flipH="1">
            <a:off x="25797253" y="1364871"/>
            <a:ext cx="578844" cy="91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251" idx="2"/>
            <a:endCxn id="79" idx="0"/>
          </p:cNvCxnSpPr>
          <p:nvPr/>
        </p:nvCxnSpPr>
        <p:spPr>
          <a:xfrm flipH="1">
            <a:off x="26091225" y="2738844"/>
            <a:ext cx="1" cy="2803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>
            <a:stCxn id="79" idx="2"/>
            <a:endCxn id="124" idx="0"/>
          </p:cNvCxnSpPr>
          <p:nvPr/>
        </p:nvCxnSpPr>
        <p:spPr>
          <a:xfrm>
            <a:off x="26091225" y="4099231"/>
            <a:ext cx="4547" cy="22250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141"/>
          <p:cNvCxnSpPr>
            <a:stCxn id="79" idx="2"/>
            <a:endCxn id="237" idx="0"/>
          </p:cNvCxnSpPr>
          <p:nvPr/>
        </p:nvCxnSpPr>
        <p:spPr>
          <a:xfrm rot="5400000">
            <a:off x="22807821" y="1615975"/>
            <a:ext cx="800148" cy="57666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Соединительная линия уступом 145"/>
          <p:cNvCxnSpPr>
            <a:stCxn id="237" idx="2"/>
            <a:endCxn id="238" idx="0"/>
          </p:cNvCxnSpPr>
          <p:nvPr/>
        </p:nvCxnSpPr>
        <p:spPr>
          <a:xfrm rot="5400000">
            <a:off x="18765043" y="4789158"/>
            <a:ext cx="369301" cy="27497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Соединительная линия уступом 148"/>
          <p:cNvCxnSpPr>
            <a:stCxn id="237" idx="2"/>
            <a:endCxn id="242" idx="0"/>
          </p:cNvCxnSpPr>
          <p:nvPr/>
        </p:nvCxnSpPr>
        <p:spPr>
          <a:xfrm rot="16200000" flipH="1">
            <a:off x="21511630" y="4792313"/>
            <a:ext cx="369301" cy="27434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242" idx="2"/>
            <a:endCxn id="115" idx="0"/>
          </p:cNvCxnSpPr>
          <p:nvPr/>
        </p:nvCxnSpPr>
        <p:spPr>
          <a:xfrm rot="5400000">
            <a:off x="21401920" y="6347266"/>
            <a:ext cx="584663" cy="27474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238" idx="2"/>
            <a:endCxn id="115" idx="0"/>
          </p:cNvCxnSpPr>
          <p:nvPr/>
        </p:nvCxnSpPr>
        <p:spPr>
          <a:xfrm rot="16200000" flipH="1">
            <a:off x="18655332" y="6348169"/>
            <a:ext cx="584663" cy="27456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237" idx="2"/>
            <a:endCxn id="239" idx="0"/>
          </p:cNvCxnSpPr>
          <p:nvPr/>
        </p:nvCxnSpPr>
        <p:spPr>
          <a:xfrm>
            <a:off x="20324564" y="5979379"/>
            <a:ext cx="0" cy="369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239" idx="2"/>
            <a:endCxn id="115" idx="0"/>
          </p:cNvCxnSpPr>
          <p:nvPr/>
        </p:nvCxnSpPr>
        <p:spPr>
          <a:xfrm flipH="1">
            <a:off x="20320505" y="7428680"/>
            <a:ext cx="4059" cy="584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170"/>
          <p:cNvCxnSpPr>
            <a:stCxn id="79" idx="2"/>
            <a:endCxn id="118" idx="0"/>
          </p:cNvCxnSpPr>
          <p:nvPr/>
        </p:nvCxnSpPr>
        <p:spPr>
          <a:xfrm rot="16200000" flipH="1">
            <a:off x="28461637" y="1728819"/>
            <a:ext cx="802423" cy="55432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 стрелкой 178"/>
          <p:cNvCxnSpPr>
            <a:stCxn id="118" idx="2"/>
            <a:endCxn id="185" idx="0"/>
          </p:cNvCxnSpPr>
          <p:nvPr/>
        </p:nvCxnSpPr>
        <p:spPr>
          <a:xfrm flipH="1">
            <a:off x="31632196" y="5981654"/>
            <a:ext cx="2275" cy="391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 стрелкой 187"/>
          <p:cNvCxnSpPr>
            <a:stCxn id="185" idx="2"/>
            <a:endCxn id="120" idx="0"/>
          </p:cNvCxnSpPr>
          <p:nvPr/>
        </p:nvCxnSpPr>
        <p:spPr>
          <a:xfrm>
            <a:off x="31632196" y="7453336"/>
            <a:ext cx="156" cy="5600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/>
          <p:cNvCxnSpPr>
            <a:stCxn id="124" idx="2"/>
            <a:endCxn id="186" idx="0"/>
          </p:cNvCxnSpPr>
          <p:nvPr/>
        </p:nvCxnSpPr>
        <p:spPr>
          <a:xfrm flipH="1">
            <a:off x="26093499" y="7404264"/>
            <a:ext cx="2273" cy="6509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единительная линия 193"/>
          <p:cNvCxnSpPr>
            <a:stCxn id="237" idx="3"/>
            <a:endCxn id="118" idx="1"/>
          </p:cNvCxnSpPr>
          <p:nvPr/>
        </p:nvCxnSpPr>
        <p:spPr>
          <a:xfrm>
            <a:off x="21382523" y="5439379"/>
            <a:ext cx="9193989" cy="22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/>
          <p:cNvSpPr/>
          <p:nvPr/>
        </p:nvSpPr>
        <p:spPr>
          <a:xfrm>
            <a:off x="22120701" y="9536886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Встать на ноги</a:t>
            </a:r>
          </a:p>
        </p:txBody>
      </p:sp>
      <p:sp>
        <p:nvSpPr>
          <p:cNvPr id="202" name="Прямоугольник 201"/>
          <p:cNvSpPr/>
          <p:nvPr/>
        </p:nvSpPr>
        <p:spPr>
          <a:xfrm>
            <a:off x="36857396" y="9540174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Преклонить колено</a:t>
            </a:r>
          </a:p>
        </p:txBody>
      </p:sp>
      <p:cxnSp>
        <p:nvCxnSpPr>
          <p:cNvPr id="204" name="Прямая соединительная линия 203"/>
          <p:cNvCxnSpPr>
            <a:stCxn id="201" idx="3"/>
            <a:endCxn id="202" idx="1"/>
          </p:cNvCxnSpPr>
          <p:nvPr/>
        </p:nvCxnSpPr>
        <p:spPr>
          <a:xfrm>
            <a:off x="24236619" y="10076886"/>
            <a:ext cx="12620777" cy="3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6" idx="2"/>
            <a:endCxn id="201" idx="0"/>
          </p:cNvCxnSpPr>
          <p:nvPr/>
        </p:nvCxnSpPr>
        <p:spPr>
          <a:xfrm rot="5400000">
            <a:off x="24435265" y="7878652"/>
            <a:ext cx="401630" cy="2914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Соединительная линия уступом 211"/>
          <p:cNvCxnSpPr>
            <a:stCxn id="186" idx="2"/>
            <a:endCxn id="202" idx="0"/>
          </p:cNvCxnSpPr>
          <p:nvPr/>
        </p:nvCxnSpPr>
        <p:spPr>
          <a:xfrm rot="16200000" flipH="1">
            <a:off x="31801968" y="3426787"/>
            <a:ext cx="404918" cy="118218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Прямоугольник 214"/>
          <p:cNvSpPr/>
          <p:nvPr/>
        </p:nvSpPr>
        <p:spPr>
          <a:xfrm>
            <a:off x="27901535" y="6361962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Места в парламенте для Марксистов (чтоб задобрит </a:t>
            </a:r>
            <a:r>
              <a:rPr lang="ru-RU" sz="1400" dirty="0" err="1" smtClean="0"/>
              <a:t>небудиистов</a:t>
            </a:r>
            <a:r>
              <a:rPr lang="ru-RU" sz="1400" dirty="0" smtClean="0"/>
              <a:t>)</a:t>
            </a:r>
          </a:p>
        </p:txBody>
      </p:sp>
      <p:sp>
        <p:nvSpPr>
          <p:cNvPr id="216" name="Прямоугольник 215"/>
          <p:cNvSpPr/>
          <p:nvPr/>
        </p:nvSpPr>
        <p:spPr>
          <a:xfrm>
            <a:off x="33240084" y="6377885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Места в парламенте для Тамилов (чтоб задобрит </a:t>
            </a:r>
            <a:r>
              <a:rPr lang="ru-RU" sz="1400" dirty="0" err="1" smtClean="0"/>
              <a:t>небудиистов</a:t>
            </a:r>
            <a:r>
              <a:rPr lang="ru-RU" sz="1400" dirty="0" smtClean="0"/>
              <a:t>)</a:t>
            </a:r>
          </a:p>
        </p:txBody>
      </p:sp>
      <p:cxnSp>
        <p:nvCxnSpPr>
          <p:cNvPr id="217" name="Соединительная линия уступом 216"/>
          <p:cNvCxnSpPr>
            <a:stCxn id="118" idx="2"/>
            <a:endCxn id="215" idx="0"/>
          </p:cNvCxnSpPr>
          <p:nvPr/>
        </p:nvCxnSpPr>
        <p:spPr>
          <a:xfrm rot="5400000">
            <a:off x="30106829" y="4834320"/>
            <a:ext cx="380308" cy="26749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18" idx="2"/>
            <a:endCxn id="216" idx="0"/>
          </p:cNvCxnSpPr>
          <p:nvPr/>
        </p:nvCxnSpPr>
        <p:spPr>
          <a:xfrm rot="16200000" flipH="1">
            <a:off x="32768142" y="4847983"/>
            <a:ext cx="396231" cy="26635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19402466" y="14659166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Выселение британцев с острова</a:t>
            </a:r>
          </a:p>
        </p:txBody>
      </p:sp>
      <p:sp>
        <p:nvSpPr>
          <p:cNvPr id="261" name="Прямоугольник 260"/>
          <p:cNvSpPr/>
          <p:nvPr/>
        </p:nvSpPr>
        <p:spPr>
          <a:xfrm>
            <a:off x="13900298" y="1465391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железных дорог Цейлона</a:t>
            </a:r>
          </a:p>
        </p:txBody>
      </p:sp>
      <p:sp>
        <p:nvSpPr>
          <p:cNvPr id="263" name="Прямоугольник 262"/>
          <p:cNvSpPr/>
          <p:nvPr/>
        </p:nvSpPr>
        <p:spPr>
          <a:xfrm>
            <a:off x="11151334" y="163618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табачного производства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19397208" y="16356590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Сжечь Британские Флаги!</a:t>
            </a:r>
          </a:p>
        </p:txBody>
      </p:sp>
      <p:sp>
        <p:nvSpPr>
          <p:cNvPr id="272" name="Прямоугольник 271"/>
          <p:cNvSpPr/>
          <p:nvPr/>
        </p:nvSpPr>
        <p:spPr>
          <a:xfrm>
            <a:off x="29591525" y="1119010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Кокосовое восстание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19402463" y="11190755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Свой путь</a:t>
            </a:r>
          </a:p>
        </p:txBody>
      </p:sp>
      <p:cxnSp>
        <p:nvCxnSpPr>
          <p:cNvPr id="281" name="Соединительная линия уступом 280"/>
          <p:cNvCxnSpPr>
            <a:stCxn id="201" idx="2"/>
            <a:endCxn id="273" idx="0"/>
          </p:cNvCxnSpPr>
          <p:nvPr/>
        </p:nvCxnSpPr>
        <p:spPr>
          <a:xfrm rot="5400000">
            <a:off x="21532607" y="9544701"/>
            <a:ext cx="573869" cy="27182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201" idx="2"/>
            <a:endCxn id="272" idx="0"/>
          </p:cNvCxnSpPr>
          <p:nvPr/>
        </p:nvCxnSpPr>
        <p:spPr>
          <a:xfrm rot="16200000" flipH="1">
            <a:off x="26627463" y="7168083"/>
            <a:ext cx="573218" cy="74708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/>
          <p:cNvSpPr/>
          <p:nvPr/>
        </p:nvSpPr>
        <p:spPr>
          <a:xfrm>
            <a:off x="19397209" y="12935470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Радио Цейлона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16506354" y="163565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чайного производства</a:t>
            </a:r>
          </a:p>
        </p:txBody>
      </p:sp>
      <p:cxnSp>
        <p:nvCxnSpPr>
          <p:cNvPr id="294" name="Соединительная линия уступом 293"/>
          <p:cNvCxnSpPr>
            <a:stCxn id="285" idx="2"/>
            <a:endCxn id="261" idx="0"/>
          </p:cNvCxnSpPr>
          <p:nvPr/>
        </p:nvCxnSpPr>
        <p:spPr>
          <a:xfrm rot="5400000">
            <a:off x="15966849" y="13006879"/>
            <a:ext cx="638442" cy="2655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Соединительная линия уступом 296"/>
          <p:cNvCxnSpPr>
            <a:stCxn id="284" idx="2"/>
            <a:endCxn id="261" idx="0"/>
          </p:cNvCxnSpPr>
          <p:nvPr/>
        </p:nvCxnSpPr>
        <p:spPr>
          <a:xfrm rot="16200000" flipH="1">
            <a:off x="13267392" y="12963047"/>
            <a:ext cx="644640" cy="27370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Соединительная линия уступом 299"/>
          <p:cNvCxnSpPr>
            <a:stCxn id="261" idx="2"/>
            <a:endCxn id="293" idx="0"/>
          </p:cNvCxnSpPr>
          <p:nvPr/>
        </p:nvCxnSpPr>
        <p:spPr>
          <a:xfrm rot="16200000" flipH="1">
            <a:off x="15949946" y="14742223"/>
            <a:ext cx="622678" cy="26060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1" idx="2"/>
            <a:endCxn id="263" idx="0"/>
          </p:cNvCxnSpPr>
          <p:nvPr/>
        </p:nvCxnSpPr>
        <p:spPr>
          <a:xfrm rot="5400000">
            <a:off x="13269811" y="14673394"/>
            <a:ext cx="627929" cy="27489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Прямая соединительная линия 312"/>
          <p:cNvCxnSpPr>
            <a:stCxn id="273" idx="3"/>
            <a:endCxn id="272" idx="1"/>
          </p:cNvCxnSpPr>
          <p:nvPr/>
        </p:nvCxnSpPr>
        <p:spPr>
          <a:xfrm flipV="1">
            <a:off x="21518381" y="11730104"/>
            <a:ext cx="8073144" cy="6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Прямая соединительная линия 315"/>
          <p:cNvCxnSpPr>
            <a:stCxn id="263" idx="3"/>
            <a:endCxn id="293" idx="1"/>
          </p:cNvCxnSpPr>
          <p:nvPr/>
        </p:nvCxnSpPr>
        <p:spPr>
          <a:xfrm flipV="1">
            <a:off x="13267252" y="16896590"/>
            <a:ext cx="3239102" cy="52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273" idx="2"/>
            <a:endCxn id="292" idx="0"/>
          </p:cNvCxnSpPr>
          <p:nvPr/>
        </p:nvCxnSpPr>
        <p:spPr>
          <a:xfrm flipH="1">
            <a:off x="20455168" y="12270755"/>
            <a:ext cx="5254" cy="6647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Прямая со стрелкой 323"/>
          <p:cNvCxnSpPr>
            <a:stCxn id="292" idx="2"/>
            <a:endCxn id="260" idx="0"/>
          </p:cNvCxnSpPr>
          <p:nvPr/>
        </p:nvCxnSpPr>
        <p:spPr>
          <a:xfrm>
            <a:off x="20455168" y="14015470"/>
            <a:ext cx="5257" cy="6436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рямоугольник 339"/>
          <p:cNvSpPr/>
          <p:nvPr/>
        </p:nvSpPr>
        <p:spPr>
          <a:xfrm>
            <a:off x="32870498" y="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Нежелание воевать за британцев</a:t>
            </a:r>
            <a:endParaRPr lang="ru-RU" sz="1400" dirty="0"/>
          </a:p>
        </p:txBody>
      </p:sp>
      <p:cxnSp>
        <p:nvCxnSpPr>
          <p:cNvPr id="342" name="Прямая со стрелкой 341"/>
          <p:cNvCxnSpPr>
            <a:stCxn id="260" idx="2"/>
            <a:endCxn id="264" idx="0"/>
          </p:cNvCxnSpPr>
          <p:nvPr/>
        </p:nvCxnSpPr>
        <p:spPr>
          <a:xfrm flipH="1">
            <a:off x="20455167" y="15739166"/>
            <a:ext cx="5258" cy="617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26898461" y="163460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японских дзайбацу</a:t>
            </a:r>
          </a:p>
        </p:txBody>
      </p:sp>
      <p:sp>
        <p:nvSpPr>
          <p:cNvPr id="349" name="Прямоугольник 348"/>
          <p:cNvSpPr/>
          <p:nvPr/>
        </p:nvSpPr>
        <p:spPr>
          <a:xfrm>
            <a:off x="29591525" y="1279531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Установка военного правительства</a:t>
            </a:r>
            <a:endParaRPr lang="ru-RU" sz="1400" dirty="0"/>
          </a:p>
        </p:txBody>
      </p:sp>
      <p:sp>
        <p:nvSpPr>
          <p:cNvPr id="350" name="Прямоугольник 349"/>
          <p:cNvSpPr/>
          <p:nvPr/>
        </p:nvSpPr>
        <p:spPr>
          <a:xfrm>
            <a:off x="31843118" y="1466396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Национализация архипелагов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29591525" y="1464491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Прогнать британцев</a:t>
            </a:r>
            <a:endParaRPr lang="ru-RU" sz="14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26899578" y="1793222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Японское вооружение</a:t>
            </a:r>
          </a:p>
        </p:txBody>
      </p:sp>
      <p:sp>
        <p:nvSpPr>
          <p:cNvPr id="353" name="Прямоугольник 352"/>
          <p:cNvSpPr/>
          <p:nvPr/>
        </p:nvSpPr>
        <p:spPr>
          <a:xfrm>
            <a:off x="34459328" y="1642437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островной подготовки (морская пехота и высадка)</a:t>
            </a:r>
          </a:p>
        </p:txBody>
      </p:sp>
      <p:sp>
        <p:nvSpPr>
          <p:cNvPr id="354" name="Прямоугольник 353"/>
          <p:cNvSpPr/>
          <p:nvPr/>
        </p:nvSpPr>
        <p:spPr>
          <a:xfrm>
            <a:off x="29591525" y="1792010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Национальная армия Шри-Ланки</a:t>
            </a:r>
          </a:p>
        </p:txBody>
      </p:sp>
      <p:sp>
        <p:nvSpPr>
          <p:cNvPr id="355" name="Прямоугольник 354"/>
          <p:cNvSpPr/>
          <p:nvPr/>
        </p:nvSpPr>
        <p:spPr>
          <a:xfrm>
            <a:off x="26897805" y="1464491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Японией</a:t>
            </a:r>
          </a:p>
        </p:txBody>
      </p:sp>
      <p:cxnSp>
        <p:nvCxnSpPr>
          <p:cNvPr id="356" name="Соединительная линия уступом 355"/>
          <p:cNvCxnSpPr>
            <a:stCxn id="349" idx="2"/>
            <a:endCxn id="355" idx="0"/>
          </p:cNvCxnSpPr>
          <p:nvPr/>
        </p:nvCxnSpPr>
        <p:spPr>
          <a:xfrm rot="5400000">
            <a:off x="28917825" y="12913258"/>
            <a:ext cx="769598" cy="269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Соединительная линия уступом 358"/>
          <p:cNvCxnSpPr>
            <a:stCxn id="349" idx="2"/>
            <a:endCxn id="350" idx="0"/>
          </p:cNvCxnSpPr>
          <p:nvPr/>
        </p:nvCxnSpPr>
        <p:spPr>
          <a:xfrm rot="16200000" flipH="1">
            <a:off x="31380956" y="13143846"/>
            <a:ext cx="788649" cy="2251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Прямая со стрелкой 370"/>
          <p:cNvCxnSpPr>
            <a:stCxn id="351" idx="2"/>
            <a:endCxn id="374" idx="0"/>
          </p:cNvCxnSpPr>
          <p:nvPr/>
        </p:nvCxnSpPr>
        <p:spPr>
          <a:xfrm>
            <a:off x="30649484" y="15724917"/>
            <a:ext cx="0" cy="5992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50" idx="2"/>
            <a:endCxn id="411" idx="0"/>
          </p:cNvCxnSpPr>
          <p:nvPr/>
        </p:nvCxnSpPr>
        <p:spPr>
          <a:xfrm>
            <a:off x="32901077" y="15743968"/>
            <a:ext cx="0" cy="6369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/>
          <p:cNvSpPr/>
          <p:nvPr/>
        </p:nvSpPr>
        <p:spPr>
          <a:xfrm>
            <a:off x="6484113" y="3223068"/>
            <a:ext cx="2115918" cy="1080000"/>
          </a:xfrm>
          <a:prstGeom prst="rect">
            <a:avLst/>
          </a:prstGeom>
          <a:solidFill>
            <a:schemeClr val="accent4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профсоюзов рабочих плантаций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6484113" y="4901654"/>
            <a:ext cx="2115918" cy="1080000"/>
          </a:xfrm>
          <a:prstGeom prst="rect">
            <a:avLst/>
          </a:prstGeom>
          <a:solidFill>
            <a:schemeClr val="accent4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Примирение с религиями</a:t>
            </a:r>
          </a:p>
        </p:txBody>
      </p:sp>
      <p:cxnSp>
        <p:nvCxnSpPr>
          <p:cNvPr id="211" name="Соединительная линия уступом 210"/>
          <p:cNvCxnSpPr>
            <a:stCxn id="245" idx="2"/>
            <a:endCxn id="275" idx="0"/>
          </p:cNvCxnSpPr>
          <p:nvPr/>
        </p:nvCxnSpPr>
        <p:spPr>
          <a:xfrm rot="5400000">
            <a:off x="5130413" y="811410"/>
            <a:ext cx="484226" cy="43390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245" idx="2"/>
            <a:endCxn id="274" idx="0"/>
          </p:cNvCxnSpPr>
          <p:nvPr/>
        </p:nvCxnSpPr>
        <p:spPr>
          <a:xfrm rot="16200000" flipH="1">
            <a:off x="8937881" y="1343031"/>
            <a:ext cx="1931252" cy="4722873"/>
          </a:xfrm>
          <a:prstGeom prst="bentConnector3">
            <a:avLst>
              <a:gd name="adj1" fmla="val 1244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245" idx="2"/>
            <a:endCxn id="271" idx="0"/>
          </p:cNvCxnSpPr>
          <p:nvPr/>
        </p:nvCxnSpPr>
        <p:spPr>
          <a:xfrm rot="16200000" flipH="1">
            <a:off x="10290929" y="-10016"/>
            <a:ext cx="1931252" cy="7428968"/>
          </a:xfrm>
          <a:prstGeom prst="bentConnector3">
            <a:avLst>
              <a:gd name="adj1" fmla="val 1163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82" idx="2"/>
            <a:endCxn id="276" idx="0"/>
          </p:cNvCxnSpPr>
          <p:nvPr/>
        </p:nvCxnSpPr>
        <p:spPr>
          <a:xfrm rot="5400000">
            <a:off x="1958155" y="5117232"/>
            <a:ext cx="380405" cy="21092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82" idx="2"/>
            <a:endCxn id="277" idx="0"/>
          </p:cNvCxnSpPr>
          <p:nvPr/>
        </p:nvCxnSpPr>
        <p:spPr>
          <a:xfrm rot="16200000" flipH="1">
            <a:off x="4062825" y="5121810"/>
            <a:ext cx="396231" cy="21159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Соединительная линия уступом 246"/>
          <p:cNvCxnSpPr>
            <a:stCxn id="46" idx="2"/>
            <a:endCxn id="129" idx="0"/>
          </p:cNvCxnSpPr>
          <p:nvPr/>
        </p:nvCxnSpPr>
        <p:spPr>
          <a:xfrm rot="5400000">
            <a:off x="6191999" y="8152004"/>
            <a:ext cx="408734" cy="22914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46" idx="2"/>
            <a:endCxn id="279" idx="0"/>
          </p:cNvCxnSpPr>
          <p:nvPr/>
        </p:nvCxnSpPr>
        <p:spPr>
          <a:xfrm rot="16200000" flipH="1">
            <a:off x="8411380" y="8224034"/>
            <a:ext cx="408733" cy="21473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Прямая со стрелкой 266"/>
          <p:cNvCxnSpPr>
            <a:stCxn id="275" idx="2"/>
            <a:endCxn id="82" idx="0"/>
          </p:cNvCxnSpPr>
          <p:nvPr/>
        </p:nvCxnSpPr>
        <p:spPr>
          <a:xfrm>
            <a:off x="3202981" y="4303068"/>
            <a:ext cx="0" cy="5985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195" idx="2"/>
            <a:endCxn id="196" idx="0"/>
          </p:cNvCxnSpPr>
          <p:nvPr/>
        </p:nvCxnSpPr>
        <p:spPr>
          <a:xfrm>
            <a:off x="7542072" y="4303068"/>
            <a:ext cx="0" cy="5985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Прямая со стрелкой 289"/>
          <p:cNvCxnSpPr>
            <a:stCxn id="196" idx="2"/>
            <a:endCxn id="46" idx="0"/>
          </p:cNvCxnSpPr>
          <p:nvPr/>
        </p:nvCxnSpPr>
        <p:spPr>
          <a:xfrm>
            <a:off x="7542072" y="5981654"/>
            <a:ext cx="0" cy="2031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Прямая со стрелкой 290"/>
          <p:cNvCxnSpPr>
            <a:stCxn id="274" idx="2"/>
            <a:endCxn id="84" idx="0"/>
          </p:cNvCxnSpPr>
          <p:nvPr/>
        </p:nvCxnSpPr>
        <p:spPr>
          <a:xfrm>
            <a:off x="12264944" y="5750094"/>
            <a:ext cx="0" cy="5985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 стрелкой 294"/>
          <p:cNvCxnSpPr>
            <a:stCxn id="271" idx="2"/>
            <a:endCxn id="282" idx="0"/>
          </p:cNvCxnSpPr>
          <p:nvPr/>
        </p:nvCxnSpPr>
        <p:spPr>
          <a:xfrm>
            <a:off x="14971039" y="5750094"/>
            <a:ext cx="0" cy="5985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Прямая со стрелкой 297"/>
          <p:cNvCxnSpPr>
            <a:stCxn id="282" idx="2"/>
            <a:endCxn id="287" idx="0"/>
          </p:cNvCxnSpPr>
          <p:nvPr/>
        </p:nvCxnSpPr>
        <p:spPr>
          <a:xfrm flipH="1">
            <a:off x="14962802" y="7428680"/>
            <a:ext cx="8237" cy="550679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Прямая со стрелкой 298"/>
          <p:cNvCxnSpPr>
            <a:stCxn id="245" idx="2"/>
            <a:endCxn id="195" idx="0"/>
          </p:cNvCxnSpPr>
          <p:nvPr/>
        </p:nvCxnSpPr>
        <p:spPr>
          <a:xfrm>
            <a:off x="7542071" y="2738842"/>
            <a:ext cx="1" cy="4842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Соединительная линия уступом 300"/>
          <p:cNvCxnSpPr>
            <a:stCxn id="282" idx="2"/>
            <a:endCxn id="284" idx="0"/>
          </p:cNvCxnSpPr>
          <p:nvPr/>
        </p:nvCxnSpPr>
        <p:spPr>
          <a:xfrm rot="5400000">
            <a:off x="10845808" y="8804041"/>
            <a:ext cx="5500592" cy="2749871"/>
          </a:xfrm>
          <a:prstGeom prst="bentConnector3">
            <a:avLst>
              <a:gd name="adj1" fmla="val 93394"/>
            </a:avLst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82" idx="2"/>
            <a:endCxn id="285" idx="0"/>
          </p:cNvCxnSpPr>
          <p:nvPr/>
        </p:nvCxnSpPr>
        <p:spPr>
          <a:xfrm rot="16200000" flipH="1">
            <a:off x="13539065" y="8860653"/>
            <a:ext cx="5506790" cy="2642843"/>
          </a:xfrm>
          <a:prstGeom prst="bentConnector3">
            <a:avLst>
              <a:gd name="adj1" fmla="val 92944"/>
            </a:avLst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73" idx="2"/>
            <a:endCxn id="287" idx="0"/>
          </p:cNvCxnSpPr>
          <p:nvPr/>
        </p:nvCxnSpPr>
        <p:spPr>
          <a:xfrm rot="5400000">
            <a:off x="17379255" y="9854302"/>
            <a:ext cx="664715" cy="5497620"/>
          </a:xfrm>
          <a:prstGeom prst="bentConnector3">
            <a:avLst>
              <a:gd name="adj1" fmla="val 45255"/>
            </a:avLst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Соединительная линия уступом 321"/>
          <p:cNvCxnSpPr>
            <a:stCxn id="84" idx="2"/>
            <a:endCxn id="287" idx="0"/>
          </p:cNvCxnSpPr>
          <p:nvPr/>
        </p:nvCxnSpPr>
        <p:spPr>
          <a:xfrm rot="16200000" flipH="1">
            <a:off x="10860478" y="8833146"/>
            <a:ext cx="5506790" cy="2697858"/>
          </a:xfrm>
          <a:prstGeom prst="bentConnector3">
            <a:avLst>
              <a:gd name="adj1" fmla="val 93230"/>
            </a:avLst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272" idx="2"/>
            <a:endCxn id="349" idx="0"/>
          </p:cNvCxnSpPr>
          <p:nvPr/>
        </p:nvCxnSpPr>
        <p:spPr>
          <a:xfrm>
            <a:off x="30649484" y="12270104"/>
            <a:ext cx="0" cy="5252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Прямоугольник 374"/>
          <p:cNvSpPr/>
          <p:nvPr/>
        </p:nvSpPr>
        <p:spPr>
          <a:xfrm>
            <a:off x="34459327" y="11211468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Новая комиссия</a:t>
            </a:r>
          </a:p>
        </p:txBody>
      </p:sp>
      <p:sp>
        <p:nvSpPr>
          <p:cNvPr id="376" name="Прямоугольник 375"/>
          <p:cNvSpPr/>
          <p:nvPr/>
        </p:nvSpPr>
        <p:spPr>
          <a:xfrm>
            <a:off x="34459327" y="12810776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Двухпалатный парламент</a:t>
            </a:r>
          </a:p>
        </p:txBody>
      </p:sp>
      <p:sp>
        <p:nvSpPr>
          <p:cNvPr id="378" name="Прямоугольник 377"/>
          <p:cNvSpPr/>
          <p:nvPr/>
        </p:nvSpPr>
        <p:spPr>
          <a:xfrm>
            <a:off x="34459328" y="14664044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Гражданство и места парламента для Индийцев</a:t>
            </a:r>
          </a:p>
        </p:txBody>
      </p:sp>
      <p:sp>
        <p:nvSpPr>
          <p:cNvPr id="379" name="Прямоугольник 378"/>
          <p:cNvSpPr/>
          <p:nvPr/>
        </p:nvSpPr>
        <p:spPr>
          <a:xfrm>
            <a:off x="36857396" y="12810776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</a:t>
            </a:r>
            <a:r>
              <a:rPr lang="ru-RU" sz="1400" dirty="0" smtClean="0"/>
              <a:t>рекращение дискриминации меньшинств</a:t>
            </a:r>
          </a:p>
        </p:txBody>
      </p:sp>
      <p:sp>
        <p:nvSpPr>
          <p:cNvPr id="381" name="Прямоугольник 380"/>
          <p:cNvSpPr/>
          <p:nvPr/>
        </p:nvSpPr>
        <p:spPr>
          <a:xfrm>
            <a:off x="31980809" y="12810778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Изменение законов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39251796" y="112072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инвесторы</a:t>
            </a:r>
          </a:p>
        </p:txBody>
      </p:sp>
      <p:sp>
        <p:nvSpPr>
          <p:cNvPr id="383" name="Прямоугольник 382"/>
          <p:cNvSpPr/>
          <p:nvPr/>
        </p:nvSpPr>
        <p:spPr>
          <a:xfrm>
            <a:off x="39251796" y="1281181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Вступление в научную группу Содружества</a:t>
            </a:r>
          </a:p>
        </p:txBody>
      </p:sp>
      <p:cxnSp>
        <p:nvCxnSpPr>
          <p:cNvPr id="384" name="Прямая со стрелкой 383"/>
          <p:cNvCxnSpPr>
            <a:stCxn id="349" idx="2"/>
            <a:endCxn id="351" idx="0"/>
          </p:cNvCxnSpPr>
          <p:nvPr/>
        </p:nvCxnSpPr>
        <p:spPr>
          <a:xfrm>
            <a:off x="30649484" y="13875319"/>
            <a:ext cx="0" cy="7695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Прямоугольник 385"/>
          <p:cNvSpPr/>
          <p:nvPr/>
        </p:nvSpPr>
        <p:spPr>
          <a:xfrm>
            <a:off x="39251796" y="146614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Железная дорога </a:t>
            </a:r>
            <a:r>
              <a:rPr lang="ru-RU" sz="1400" dirty="0" err="1" smtClean="0"/>
              <a:t>Джафна</a:t>
            </a:r>
            <a:r>
              <a:rPr lang="ru-RU" sz="1400" dirty="0" smtClean="0"/>
              <a:t>-Коломбо</a:t>
            </a:r>
          </a:p>
        </p:txBody>
      </p:sp>
      <p:sp>
        <p:nvSpPr>
          <p:cNvPr id="387" name="Прямоугольник 386"/>
          <p:cNvSpPr/>
          <p:nvPr/>
        </p:nvSpPr>
        <p:spPr>
          <a:xfrm>
            <a:off x="36857396" y="16365058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Равный член Содружества</a:t>
            </a:r>
          </a:p>
        </p:txBody>
      </p:sp>
      <p:cxnSp>
        <p:nvCxnSpPr>
          <p:cNvPr id="388" name="Соединительная линия уступом 387"/>
          <p:cNvCxnSpPr>
            <a:stCxn id="202" idx="2"/>
            <a:endCxn id="375" idx="0"/>
          </p:cNvCxnSpPr>
          <p:nvPr/>
        </p:nvCxnSpPr>
        <p:spPr>
          <a:xfrm rot="5400000">
            <a:off x="36420674" y="9716787"/>
            <a:ext cx="591294" cy="23980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202" idx="2"/>
            <a:endCxn id="382" idx="0"/>
          </p:cNvCxnSpPr>
          <p:nvPr/>
        </p:nvCxnSpPr>
        <p:spPr>
          <a:xfrm rot="16200000" flipH="1">
            <a:off x="38819019" y="9716510"/>
            <a:ext cx="587072" cy="2394400"/>
          </a:xfrm>
          <a:prstGeom prst="bentConnector3">
            <a:avLst>
              <a:gd name="adj1" fmla="val 50000"/>
            </a:avLst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5" idx="2"/>
            <a:endCxn id="381" idx="0"/>
          </p:cNvCxnSpPr>
          <p:nvPr/>
        </p:nvCxnSpPr>
        <p:spPr>
          <a:xfrm rot="5400000">
            <a:off x="34018372" y="11311864"/>
            <a:ext cx="519310" cy="24785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5" idx="2"/>
            <a:endCxn id="379" idx="0"/>
          </p:cNvCxnSpPr>
          <p:nvPr/>
        </p:nvCxnSpPr>
        <p:spPr>
          <a:xfrm rot="16200000" flipH="1">
            <a:off x="36456666" y="11352087"/>
            <a:ext cx="519308" cy="23980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379" idx="2"/>
            <a:endCxn id="378" idx="0"/>
          </p:cNvCxnSpPr>
          <p:nvPr/>
        </p:nvCxnSpPr>
        <p:spPr>
          <a:xfrm rot="5400000">
            <a:off x="36329687" y="13078376"/>
            <a:ext cx="773268" cy="2398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Соединительная линия уступом 404"/>
          <p:cNvCxnSpPr>
            <a:stCxn id="381" idx="2"/>
            <a:endCxn id="378" idx="0"/>
          </p:cNvCxnSpPr>
          <p:nvPr/>
        </p:nvCxnSpPr>
        <p:spPr>
          <a:xfrm rot="16200000" flipH="1">
            <a:off x="33891394" y="13038151"/>
            <a:ext cx="773266" cy="24785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78" idx="2"/>
            <a:endCxn id="387" idx="0"/>
          </p:cNvCxnSpPr>
          <p:nvPr/>
        </p:nvCxnSpPr>
        <p:spPr>
          <a:xfrm rot="16200000" flipH="1">
            <a:off x="36405814" y="14855517"/>
            <a:ext cx="621014" cy="2398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Соединительная линия уступом 411"/>
          <p:cNvCxnSpPr>
            <a:stCxn id="386" idx="2"/>
            <a:endCxn id="387" idx="0"/>
          </p:cNvCxnSpPr>
          <p:nvPr/>
        </p:nvCxnSpPr>
        <p:spPr>
          <a:xfrm rot="5400000">
            <a:off x="38800732" y="14856034"/>
            <a:ext cx="623647" cy="239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Прямая со стрелкой 414"/>
          <p:cNvCxnSpPr>
            <a:stCxn id="375" idx="2"/>
            <a:endCxn id="376" idx="0"/>
          </p:cNvCxnSpPr>
          <p:nvPr/>
        </p:nvCxnSpPr>
        <p:spPr>
          <a:xfrm>
            <a:off x="35517286" y="12291468"/>
            <a:ext cx="0" cy="5193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/>
          <p:cNvCxnSpPr>
            <a:stCxn id="376" idx="2"/>
            <a:endCxn id="378" idx="0"/>
          </p:cNvCxnSpPr>
          <p:nvPr/>
        </p:nvCxnSpPr>
        <p:spPr>
          <a:xfrm>
            <a:off x="35517286" y="13890776"/>
            <a:ext cx="1" cy="7732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Прямая со стрелкой 420"/>
          <p:cNvCxnSpPr>
            <a:stCxn id="383" idx="2"/>
            <a:endCxn id="386" idx="0"/>
          </p:cNvCxnSpPr>
          <p:nvPr/>
        </p:nvCxnSpPr>
        <p:spPr>
          <a:xfrm>
            <a:off x="40309755" y="13891812"/>
            <a:ext cx="0" cy="7695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Прямая со стрелкой 423"/>
          <p:cNvCxnSpPr>
            <a:stCxn id="382" idx="2"/>
            <a:endCxn id="383" idx="0"/>
          </p:cNvCxnSpPr>
          <p:nvPr/>
        </p:nvCxnSpPr>
        <p:spPr>
          <a:xfrm>
            <a:off x="40309755" y="12287246"/>
            <a:ext cx="0" cy="5245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Прямая со стрелкой 435"/>
          <p:cNvCxnSpPr>
            <a:stCxn id="287" idx="2"/>
            <a:endCxn id="261" idx="0"/>
          </p:cNvCxnSpPr>
          <p:nvPr/>
        </p:nvCxnSpPr>
        <p:spPr>
          <a:xfrm flipH="1">
            <a:off x="14958257" y="14015470"/>
            <a:ext cx="4545" cy="6384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Прямая соединительная линия 439"/>
          <p:cNvCxnSpPr>
            <a:stCxn id="245" idx="3"/>
            <a:endCxn id="251" idx="1"/>
          </p:cNvCxnSpPr>
          <p:nvPr/>
        </p:nvCxnSpPr>
        <p:spPr>
          <a:xfrm>
            <a:off x="8600030" y="2198842"/>
            <a:ext cx="16433237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Прямоугольник 344"/>
          <p:cNvSpPr/>
          <p:nvPr/>
        </p:nvSpPr>
        <p:spPr>
          <a:xfrm>
            <a:off x="23156513" y="1700884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/>
          </a:p>
        </p:txBody>
      </p:sp>
      <p:sp>
        <p:nvSpPr>
          <p:cNvPr id="346" name="Прямоугольник 345"/>
          <p:cNvSpPr/>
          <p:nvPr/>
        </p:nvSpPr>
        <p:spPr>
          <a:xfrm>
            <a:off x="22098553" y="1700885"/>
            <a:ext cx="1057959" cy="1080000"/>
          </a:xfrm>
          <a:prstGeom prst="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22098554" y="170088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26-27-26     фокусов</a:t>
            </a:r>
            <a:endParaRPr lang="ru-RU" sz="3200" dirty="0"/>
          </a:p>
        </p:txBody>
      </p:sp>
      <p:cxnSp>
        <p:nvCxnSpPr>
          <p:cNvPr id="444" name="Соединительная линия уступом 443"/>
          <p:cNvCxnSpPr>
            <a:stCxn id="252" idx="2"/>
            <a:endCxn id="181" idx="0"/>
          </p:cNvCxnSpPr>
          <p:nvPr/>
        </p:nvCxnSpPr>
        <p:spPr>
          <a:xfrm rot="16200000" flipH="1">
            <a:off x="33923885" y="-6761761"/>
            <a:ext cx="590512" cy="1627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448"/>
          <p:cNvCxnSpPr>
            <a:stCxn id="268" idx="2"/>
            <a:endCxn id="382" idx="0"/>
          </p:cNvCxnSpPr>
          <p:nvPr/>
        </p:nvCxnSpPr>
        <p:spPr>
          <a:xfrm rot="16200000" flipH="1">
            <a:off x="36939406" y="7836897"/>
            <a:ext cx="4013606" cy="2727091"/>
          </a:xfrm>
          <a:prstGeom prst="bentConnector3">
            <a:avLst>
              <a:gd name="adj1" fmla="val 50000"/>
            </a:avLst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Прямоугольник 455"/>
          <p:cNvSpPr/>
          <p:nvPr/>
        </p:nvSpPr>
        <p:spPr>
          <a:xfrm>
            <a:off x="46582757" y="7954285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Базы для Англии (</a:t>
            </a:r>
            <a:r>
              <a:rPr lang="ru-RU" sz="1400" dirty="0" err="1"/>
              <a:t>Тринкомали</a:t>
            </a:r>
            <a:r>
              <a:rPr lang="ru-RU" sz="1400" dirty="0"/>
              <a:t> передаются Англии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457" name="Прямоугольник 456"/>
          <p:cNvSpPr/>
          <p:nvPr/>
        </p:nvSpPr>
        <p:spPr>
          <a:xfrm>
            <a:off x="46598522" y="6390046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Береговые </a:t>
            </a:r>
            <a:r>
              <a:rPr lang="ru-RU" sz="1400" dirty="0" smtClean="0"/>
              <a:t>укрепления</a:t>
            </a:r>
            <a:endParaRPr lang="ru-RU" sz="1400" dirty="0"/>
          </a:p>
        </p:txBody>
      </p:sp>
      <p:cxnSp>
        <p:nvCxnSpPr>
          <p:cNvPr id="460" name="Соединительная линия уступом 459"/>
          <p:cNvCxnSpPr>
            <a:stCxn id="392" idx="2"/>
            <a:endCxn id="125" idx="0"/>
          </p:cNvCxnSpPr>
          <p:nvPr/>
        </p:nvCxnSpPr>
        <p:spPr>
          <a:xfrm rot="16200000" flipH="1">
            <a:off x="42181101" y="4218267"/>
            <a:ext cx="695560" cy="3432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Соединительная линия уступом 462"/>
          <p:cNvCxnSpPr>
            <a:stCxn id="392" idx="2"/>
            <a:endCxn id="253" idx="0"/>
          </p:cNvCxnSpPr>
          <p:nvPr/>
        </p:nvCxnSpPr>
        <p:spPr>
          <a:xfrm rot="16200000" flipH="1">
            <a:off x="44651201" y="1748167"/>
            <a:ext cx="695571" cy="52834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Соединительная линия уступом 466"/>
          <p:cNvCxnSpPr>
            <a:stCxn id="253" idx="2"/>
            <a:endCxn id="259" idx="0"/>
          </p:cNvCxnSpPr>
          <p:nvPr/>
        </p:nvCxnSpPr>
        <p:spPr>
          <a:xfrm rot="16200000" flipH="1">
            <a:off x="48642088" y="4816310"/>
            <a:ext cx="504980" cy="25077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Соединительная линия уступом 469"/>
          <p:cNvCxnSpPr>
            <a:stCxn id="253" idx="2"/>
            <a:endCxn id="255" idx="0"/>
          </p:cNvCxnSpPr>
          <p:nvPr/>
        </p:nvCxnSpPr>
        <p:spPr>
          <a:xfrm rot="5400000">
            <a:off x="46105893" y="4803596"/>
            <a:ext cx="520737" cy="25489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255" idx="2"/>
            <a:endCxn id="256" idx="0"/>
          </p:cNvCxnSpPr>
          <p:nvPr/>
        </p:nvCxnSpPr>
        <p:spPr>
          <a:xfrm>
            <a:off x="45091806" y="7418420"/>
            <a:ext cx="15765" cy="5989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Прямая со стрелкой 477"/>
          <p:cNvCxnSpPr>
            <a:stCxn id="457" idx="2"/>
            <a:endCxn id="456" idx="0"/>
          </p:cNvCxnSpPr>
          <p:nvPr/>
        </p:nvCxnSpPr>
        <p:spPr>
          <a:xfrm flipH="1">
            <a:off x="47640716" y="7470046"/>
            <a:ext cx="15765" cy="4842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259" idx="2"/>
            <a:endCxn id="265" idx="0"/>
          </p:cNvCxnSpPr>
          <p:nvPr/>
        </p:nvCxnSpPr>
        <p:spPr>
          <a:xfrm>
            <a:off x="50148441" y="7402663"/>
            <a:ext cx="0" cy="5675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Прямая со стрелкой 483"/>
          <p:cNvCxnSpPr>
            <a:stCxn id="253" idx="2"/>
            <a:endCxn id="457" idx="0"/>
          </p:cNvCxnSpPr>
          <p:nvPr/>
        </p:nvCxnSpPr>
        <p:spPr>
          <a:xfrm>
            <a:off x="47640716" y="5817683"/>
            <a:ext cx="15765" cy="572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Прямая со стрелкой 486"/>
          <p:cNvCxnSpPr>
            <a:stCxn id="181" idx="2"/>
            <a:endCxn id="392" idx="0"/>
          </p:cNvCxnSpPr>
          <p:nvPr/>
        </p:nvCxnSpPr>
        <p:spPr>
          <a:xfrm>
            <a:off x="42356158" y="2750512"/>
            <a:ext cx="1098" cy="211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Прямоугольник 489"/>
          <p:cNvSpPr/>
          <p:nvPr/>
        </p:nvSpPr>
        <p:spPr>
          <a:xfrm>
            <a:off x="46598525" y="992096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Минное ограждение прибрежных вод</a:t>
            </a:r>
          </a:p>
        </p:txBody>
      </p:sp>
      <p:cxnSp>
        <p:nvCxnSpPr>
          <p:cNvPr id="491" name="Прямая со стрелкой 490"/>
          <p:cNvCxnSpPr>
            <a:stCxn id="456" idx="2"/>
            <a:endCxn id="490" idx="0"/>
          </p:cNvCxnSpPr>
          <p:nvPr/>
        </p:nvCxnSpPr>
        <p:spPr>
          <a:xfrm>
            <a:off x="47640716" y="9034285"/>
            <a:ext cx="15768" cy="8866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Прямоугольник 497"/>
          <p:cNvSpPr/>
          <p:nvPr/>
        </p:nvSpPr>
        <p:spPr>
          <a:xfrm>
            <a:off x="41642545" y="6349805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Вклад </a:t>
            </a:r>
            <a:r>
              <a:rPr lang="ru-RU" sz="1400" dirty="0"/>
              <a:t>б</a:t>
            </a:r>
            <a:r>
              <a:rPr lang="ru-RU" sz="1400" dirty="0" smtClean="0"/>
              <a:t>елых плантаторов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41642543" y="798596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Попросить в управление </a:t>
            </a:r>
            <a:r>
              <a:rPr lang="ru-RU" sz="1400" dirty="0"/>
              <a:t>Мальдивы </a:t>
            </a:r>
            <a:r>
              <a:rPr lang="ru-RU" sz="1400" dirty="0" smtClean="0"/>
              <a:t>и архипелаги</a:t>
            </a:r>
            <a:endParaRPr lang="ru-RU" sz="1400" dirty="0"/>
          </a:p>
        </p:txBody>
      </p:sp>
      <p:cxnSp>
        <p:nvCxnSpPr>
          <p:cNvPr id="500" name="Прямая со стрелкой 499"/>
          <p:cNvCxnSpPr>
            <a:stCxn id="125" idx="2"/>
            <a:endCxn id="498" idx="0"/>
          </p:cNvCxnSpPr>
          <p:nvPr/>
        </p:nvCxnSpPr>
        <p:spPr>
          <a:xfrm flipH="1">
            <a:off x="42700504" y="5817672"/>
            <a:ext cx="2" cy="5321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498" idx="2"/>
            <a:endCxn id="499" idx="0"/>
          </p:cNvCxnSpPr>
          <p:nvPr/>
        </p:nvCxnSpPr>
        <p:spPr>
          <a:xfrm flipH="1">
            <a:off x="42700502" y="7429805"/>
            <a:ext cx="2" cy="556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Прямая соединительная линия 506"/>
          <p:cNvCxnSpPr>
            <a:stCxn id="251" idx="3"/>
            <a:endCxn id="181" idx="1"/>
          </p:cNvCxnSpPr>
          <p:nvPr/>
        </p:nvCxnSpPr>
        <p:spPr>
          <a:xfrm>
            <a:off x="27149185" y="2198844"/>
            <a:ext cx="14149014" cy="116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Прямоугольник 505"/>
          <p:cNvSpPr/>
          <p:nvPr/>
        </p:nvSpPr>
        <p:spPr>
          <a:xfrm>
            <a:off x="37582664" y="1658844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26</a:t>
            </a:r>
          </a:p>
          <a:p>
            <a:pPr algn="ctr"/>
            <a:r>
              <a:rPr lang="ru-RU" sz="3200" dirty="0" smtClean="0"/>
              <a:t>фокусов</a:t>
            </a:r>
            <a:endParaRPr lang="ru-RU" sz="3200" dirty="0"/>
          </a:p>
        </p:txBody>
      </p:sp>
      <p:sp>
        <p:nvSpPr>
          <p:cNvPr id="240" name="Прямоугольник 239"/>
          <p:cNvSpPr/>
          <p:nvPr/>
        </p:nvSpPr>
        <p:spPr>
          <a:xfrm>
            <a:off x="8497472" y="195254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«Силы Обороны Цейлона»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142452" y="212227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Лёгкие пехотинцы Цейлона</a:t>
            </a:r>
          </a:p>
        </p:txBody>
      </p:sp>
      <p:sp>
        <p:nvSpPr>
          <p:cNvPr id="243" name="Прямоугольник 242"/>
          <p:cNvSpPr/>
          <p:nvPr/>
        </p:nvSpPr>
        <p:spPr>
          <a:xfrm>
            <a:off x="13973361" y="212227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Городская гвардия Коломбо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14073211" y="271664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«Цейлонская добровольческие ВМС»</a:t>
            </a:r>
          </a:p>
        </p:txBody>
      </p:sp>
      <p:sp>
        <p:nvSpPr>
          <p:cNvPr id="246" name="Прямоугольник 245"/>
          <p:cNvSpPr/>
          <p:nvPr/>
        </p:nvSpPr>
        <p:spPr>
          <a:xfrm>
            <a:off x="5806824" y="212333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Врачи-добровольцы</a:t>
            </a:r>
          </a:p>
        </p:txBody>
      </p:sp>
      <p:sp>
        <p:nvSpPr>
          <p:cNvPr id="248" name="Прямоугольник 247"/>
          <p:cNvSpPr/>
          <p:nvPr/>
        </p:nvSpPr>
        <p:spPr>
          <a:xfrm>
            <a:off x="3142449" y="2318830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Цейлонский инженерный Корпус</a:t>
            </a:r>
          </a:p>
        </p:txBody>
      </p:sp>
      <p:sp>
        <p:nvSpPr>
          <p:cNvPr id="250" name="Прямоугольник 249"/>
          <p:cNvSpPr/>
          <p:nvPr/>
        </p:nvSpPr>
        <p:spPr>
          <a:xfrm>
            <a:off x="3142449" y="25216806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радиовышку для ВС</a:t>
            </a:r>
          </a:p>
        </p:txBody>
      </p:sp>
      <p:sp>
        <p:nvSpPr>
          <p:cNvPr id="254" name="Прямоугольник 253"/>
          <p:cNvSpPr/>
          <p:nvPr/>
        </p:nvSpPr>
        <p:spPr>
          <a:xfrm>
            <a:off x="8639361" y="25216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Цейлонского Генштаба</a:t>
            </a:r>
          </a:p>
        </p:txBody>
      </p:sp>
      <p:sp>
        <p:nvSpPr>
          <p:cNvPr id="258" name="Прямоугольник 257"/>
          <p:cNvSpPr/>
          <p:nvPr/>
        </p:nvSpPr>
        <p:spPr>
          <a:xfrm>
            <a:off x="488590" y="212228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Кадетские бригады</a:t>
            </a:r>
          </a:p>
        </p:txBody>
      </p:sp>
      <p:sp>
        <p:nvSpPr>
          <p:cNvPr id="266" name="Прямоугольник 265"/>
          <p:cNvSpPr/>
          <p:nvPr/>
        </p:nvSpPr>
        <p:spPr>
          <a:xfrm>
            <a:off x="11335265" y="212227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Цейлонские конные стрелки</a:t>
            </a:r>
          </a:p>
        </p:txBody>
      </p:sp>
      <p:sp>
        <p:nvSpPr>
          <p:cNvPr id="269" name="Прямоугольник 268"/>
          <p:cNvSpPr/>
          <p:nvPr/>
        </p:nvSpPr>
        <p:spPr>
          <a:xfrm>
            <a:off x="16758601" y="2121220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Мармит в армейских пайках</a:t>
            </a:r>
          </a:p>
        </p:txBody>
      </p:sp>
      <p:sp>
        <p:nvSpPr>
          <p:cNvPr id="270" name="Прямоугольник 269"/>
          <p:cNvSpPr/>
          <p:nvPr/>
        </p:nvSpPr>
        <p:spPr>
          <a:xfrm>
            <a:off x="13973361" y="231672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Служба обеспечения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13968106" y="251537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Ведение войны в джунглях</a:t>
            </a:r>
          </a:p>
        </p:txBody>
      </p:sp>
      <p:cxnSp>
        <p:nvCxnSpPr>
          <p:cNvPr id="280" name="Соединительная линия уступом 279"/>
          <p:cNvCxnSpPr>
            <a:stCxn id="240" idx="2"/>
            <a:endCxn id="266" idx="0"/>
          </p:cNvCxnSpPr>
          <p:nvPr/>
        </p:nvCxnSpPr>
        <p:spPr>
          <a:xfrm rot="16200000" flipH="1">
            <a:off x="10665656" y="19495229"/>
            <a:ext cx="617342" cy="28377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40" idx="2"/>
            <a:endCxn id="243" idx="0"/>
          </p:cNvCxnSpPr>
          <p:nvPr/>
        </p:nvCxnSpPr>
        <p:spPr>
          <a:xfrm rot="16200000" flipH="1">
            <a:off x="11984705" y="18176180"/>
            <a:ext cx="617341" cy="54758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Соединительная линия уступом 306"/>
          <p:cNvCxnSpPr>
            <a:stCxn id="240" idx="2"/>
            <a:endCxn id="269" idx="0"/>
          </p:cNvCxnSpPr>
          <p:nvPr/>
        </p:nvCxnSpPr>
        <p:spPr>
          <a:xfrm rot="16200000" flipH="1">
            <a:off x="13382618" y="16778267"/>
            <a:ext cx="606754" cy="82611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40" idx="2"/>
            <a:endCxn id="246" idx="0"/>
          </p:cNvCxnSpPr>
          <p:nvPr/>
        </p:nvCxnSpPr>
        <p:spPr>
          <a:xfrm rot="5400000">
            <a:off x="7896142" y="19574096"/>
            <a:ext cx="627931" cy="2690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40" idx="2"/>
            <a:endCxn id="241" idx="0"/>
          </p:cNvCxnSpPr>
          <p:nvPr/>
        </p:nvCxnSpPr>
        <p:spPr>
          <a:xfrm rot="5400000">
            <a:off x="6569250" y="18236616"/>
            <a:ext cx="617342" cy="53550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Соединительная линия уступом 318"/>
          <p:cNvCxnSpPr>
            <a:stCxn id="240" idx="2"/>
            <a:endCxn id="258" idx="0"/>
          </p:cNvCxnSpPr>
          <p:nvPr/>
        </p:nvCxnSpPr>
        <p:spPr>
          <a:xfrm rot="5400000">
            <a:off x="5242280" y="16909724"/>
            <a:ext cx="617420" cy="8008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328"/>
          <p:cNvCxnSpPr>
            <a:stCxn id="248" idx="2"/>
            <a:endCxn id="254" idx="0"/>
          </p:cNvCxnSpPr>
          <p:nvPr/>
        </p:nvCxnSpPr>
        <p:spPr>
          <a:xfrm rot="16200000" flipH="1">
            <a:off x="6474616" y="21994101"/>
            <a:ext cx="948497" cy="54969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Соединительная линия уступом 331"/>
          <p:cNvCxnSpPr>
            <a:stCxn id="270" idx="2"/>
            <a:endCxn id="254" idx="0"/>
          </p:cNvCxnSpPr>
          <p:nvPr/>
        </p:nvCxnSpPr>
        <p:spPr>
          <a:xfrm rot="5400000">
            <a:off x="11879562" y="22065047"/>
            <a:ext cx="969517" cy="5334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Соединительная линия уступом 334"/>
          <p:cNvCxnSpPr>
            <a:stCxn id="266" idx="2"/>
            <a:endCxn id="270" idx="0"/>
          </p:cNvCxnSpPr>
          <p:nvPr/>
        </p:nvCxnSpPr>
        <p:spPr>
          <a:xfrm rot="16200000" flipH="1">
            <a:off x="13280026" y="21415995"/>
            <a:ext cx="864492" cy="2638096"/>
          </a:xfrm>
          <a:prstGeom prst="bentConnector3">
            <a:avLst>
              <a:gd name="adj1" fmla="val 50000"/>
            </a:avLst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269" idx="2"/>
            <a:endCxn id="270" idx="0"/>
          </p:cNvCxnSpPr>
          <p:nvPr/>
        </p:nvCxnSpPr>
        <p:spPr>
          <a:xfrm rot="5400000">
            <a:off x="15986400" y="21337129"/>
            <a:ext cx="875080" cy="2785240"/>
          </a:xfrm>
          <a:prstGeom prst="bentConnector3">
            <a:avLst>
              <a:gd name="adj1" fmla="val 50000"/>
            </a:avLst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258" idx="2"/>
            <a:endCxn id="248" idx="0"/>
          </p:cNvCxnSpPr>
          <p:nvPr/>
        </p:nvCxnSpPr>
        <p:spPr>
          <a:xfrm rot="16200000" flipH="1">
            <a:off x="2430761" y="21418662"/>
            <a:ext cx="885434" cy="2653859"/>
          </a:xfrm>
          <a:prstGeom prst="bentConnector3">
            <a:avLst>
              <a:gd name="adj1" fmla="val 50000"/>
            </a:avLst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Соединительная линия уступом 359"/>
          <p:cNvCxnSpPr>
            <a:stCxn id="246" idx="2"/>
            <a:endCxn id="248" idx="0"/>
          </p:cNvCxnSpPr>
          <p:nvPr/>
        </p:nvCxnSpPr>
        <p:spPr>
          <a:xfrm rot="5400000">
            <a:off x="5095135" y="21418660"/>
            <a:ext cx="874923" cy="2664375"/>
          </a:xfrm>
          <a:prstGeom prst="bentConnector3">
            <a:avLst>
              <a:gd name="adj1" fmla="val 50000"/>
            </a:avLst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Прямая со стрелкой 363"/>
          <p:cNvCxnSpPr>
            <a:stCxn id="270" idx="2"/>
            <a:endCxn id="278" idx="0"/>
          </p:cNvCxnSpPr>
          <p:nvPr/>
        </p:nvCxnSpPr>
        <p:spPr>
          <a:xfrm flipH="1">
            <a:off x="15026065" y="24247289"/>
            <a:ext cx="5255" cy="9064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48" idx="2"/>
            <a:endCxn id="250" idx="0"/>
          </p:cNvCxnSpPr>
          <p:nvPr/>
        </p:nvCxnSpPr>
        <p:spPr>
          <a:xfrm>
            <a:off x="4200408" y="24268309"/>
            <a:ext cx="0" cy="9484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241" idx="2"/>
            <a:endCxn id="248" idx="0"/>
          </p:cNvCxnSpPr>
          <p:nvPr/>
        </p:nvCxnSpPr>
        <p:spPr>
          <a:xfrm flipH="1">
            <a:off x="4200408" y="22302797"/>
            <a:ext cx="3" cy="885512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 стрелкой 389"/>
          <p:cNvCxnSpPr>
            <a:stCxn id="243" idx="2"/>
            <a:endCxn id="270" idx="0"/>
          </p:cNvCxnSpPr>
          <p:nvPr/>
        </p:nvCxnSpPr>
        <p:spPr>
          <a:xfrm>
            <a:off x="15031320" y="22302796"/>
            <a:ext cx="0" cy="864493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3247552" y="272032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Королевские ВВС</a:t>
            </a:r>
          </a:p>
        </p:txBody>
      </p:sp>
      <p:sp>
        <p:nvSpPr>
          <p:cNvPr id="394" name="Прямоугольник 393"/>
          <p:cNvSpPr/>
          <p:nvPr/>
        </p:nvSpPr>
        <p:spPr>
          <a:xfrm>
            <a:off x="6111622" y="2883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Задействовать Аэропорт </a:t>
            </a:r>
            <a:r>
              <a:rPr lang="ru-RU" sz="1400" dirty="0" err="1" smtClean="0"/>
              <a:t>Джафна</a:t>
            </a:r>
            <a:r>
              <a:rPr lang="ru-RU" sz="1400" dirty="0" smtClean="0"/>
              <a:t> (Север)</a:t>
            </a:r>
          </a:p>
        </p:txBody>
      </p:sp>
      <p:sp>
        <p:nvSpPr>
          <p:cNvPr id="395" name="Прямоугольник 394"/>
          <p:cNvSpPr/>
          <p:nvPr/>
        </p:nvSpPr>
        <p:spPr>
          <a:xfrm>
            <a:off x="420270" y="28837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Задействовать Аэродром </a:t>
            </a:r>
            <a:r>
              <a:rPr lang="ru-RU" sz="1400" dirty="0" err="1" smtClean="0"/>
              <a:t>Коггала</a:t>
            </a:r>
            <a:r>
              <a:rPr lang="ru-RU" sz="1400" dirty="0" smtClean="0"/>
              <a:t> (Юг)</a:t>
            </a:r>
          </a:p>
        </p:txBody>
      </p:sp>
      <p:sp>
        <p:nvSpPr>
          <p:cNvPr id="397" name="Прямоугольник 396"/>
          <p:cNvSpPr/>
          <p:nvPr/>
        </p:nvSpPr>
        <p:spPr>
          <a:xfrm>
            <a:off x="3246187" y="288060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ипподрома Коломбо (Запад)</a:t>
            </a:r>
          </a:p>
        </p:txBody>
      </p:sp>
      <p:sp>
        <p:nvSpPr>
          <p:cNvPr id="400" name="Прямоугольник 399"/>
          <p:cNvSpPr/>
          <p:nvPr/>
        </p:nvSpPr>
        <p:spPr>
          <a:xfrm>
            <a:off x="3234311" y="320853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собственных ВВС</a:t>
            </a:r>
          </a:p>
        </p:txBody>
      </p:sp>
      <p:sp>
        <p:nvSpPr>
          <p:cNvPr id="401" name="Прямоугольник 400"/>
          <p:cNvSpPr/>
          <p:nvPr/>
        </p:nvSpPr>
        <p:spPr>
          <a:xfrm>
            <a:off x="3240932" y="30456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Закупка самолётов Содружества</a:t>
            </a:r>
          </a:p>
        </p:txBody>
      </p:sp>
      <p:sp>
        <p:nvSpPr>
          <p:cNvPr id="403" name="Прямоугольник 402"/>
          <p:cNvSpPr/>
          <p:nvPr/>
        </p:nvSpPr>
        <p:spPr>
          <a:xfrm>
            <a:off x="415016" y="30456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Задействовать Аэродром </a:t>
            </a:r>
            <a:r>
              <a:rPr lang="ru-RU" sz="1400" dirty="0" err="1" smtClean="0"/>
              <a:t>Сигерия</a:t>
            </a:r>
            <a:r>
              <a:rPr lang="ru-RU" sz="1400" dirty="0" smtClean="0"/>
              <a:t> (Центр)</a:t>
            </a:r>
          </a:p>
        </p:txBody>
      </p:sp>
      <p:sp>
        <p:nvSpPr>
          <p:cNvPr id="404" name="Прямоугольник 403"/>
          <p:cNvSpPr/>
          <p:nvPr/>
        </p:nvSpPr>
        <p:spPr>
          <a:xfrm>
            <a:off x="6122132" y="304719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Задействовать Аэропорт </a:t>
            </a:r>
            <a:r>
              <a:rPr lang="ru-RU" sz="1400" dirty="0" err="1" smtClean="0"/>
              <a:t>Чайна-Бэй</a:t>
            </a:r>
            <a:r>
              <a:rPr lang="ru-RU" sz="1400" dirty="0" smtClean="0"/>
              <a:t> (Восток)</a:t>
            </a:r>
          </a:p>
        </p:txBody>
      </p:sp>
      <p:sp>
        <p:nvSpPr>
          <p:cNvPr id="406" name="Прямоугольник 405"/>
          <p:cNvSpPr/>
          <p:nvPr/>
        </p:nvSpPr>
        <p:spPr>
          <a:xfrm>
            <a:off x="4766295" y="335384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Курсы для молодых пилотов</a:t>
            </a:r>
          </a:p>
        </p:txBody>
      </p:sp>
      <p:sp>
        <p:nvSpPr>
          <p:cNvPr id="407" name="Прямоугольник 406"/>
          <p:cNvSpPr/>
          <p:nvPr/>
        </p:nvSpPr>
        <p:spPr>
          <a:xfrm>
            <a:off x="1718296" y="335409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истребителей</a:t>
            </a:r>
          </a:p>
        </p:txBody>
      </p:sp>
      <p:cxnSp>
        <p:nvCxnSpPr>
          <p:cNvPr id="410" name="Соединительная линия уступом 409"/>
          <p:cNvCxnSpPr>
            <a:stCxn id="393" idx="2"/>
            <a:endCxn id="394" idx="0"/>
          </p:cNvCxnSpPr>
          <p:nvPr/>
        </p:nvCxnSpPr>
        <p:spPr>
          <a:xfrm rot="16200000" flipH="1">
            <a:off x="5460366" y="27128405"/>
            <a:ext cx="554360" cy="2864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Соединительная линия уступом 413"/>
          <p:cNvCxnSpPr>
            <a:stCxn id="393" idx="2"/>
            <a:endCxn id="395" idx="0"/>
          </p:cNvCxnSpPr>
          <p:nvPr/>
        </p:nvCxnSpPr>
        <p:spPr>
          <a:xfrm rot="5400000">
            <a:off x="2614692" y="27146797"/>
            <a:ext cx="554357" cy="28272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403" idx="2"/>
            <a:endCxn id="400" idx="0"/>
          </p:cNvCxnSpPr>
          <p:nvPr/>
        </p:nvCxnSpPr>
        <p:spPr>
          <a:xfrm rot="16200000" flipH="1">
            <a:off x="2608070" y="30401115"/>
            <a:ext cx="549104" cy="28192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Соединительная линия уступом 424"/>
          <p:cNvCxnSpPr>
            <a:stCxn id="404" idx="2"/>
            <a:endCxn id="400" idx="0"/>
          </p:cNvCxnSpPr>
          <p:nvPr/>
        </p:nvCxnSpPr>
        <p:spPr>
          <a:xfrm rot="5400000">
            <a:off x="5469512" y="30374736"/>
            <a:ext cx="533338" cy="28878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Соединительная линия уступом 427"/>
          <p:cNvCxnSpPr>
            <a:stCxn id="400" idx="2"/>
            <a:endCxn id="406" idx="0"/>
          </p:cNvCxnSpPr>
          <p:nvPr/>
        </p:nvCxnSpPr>
        <p:spPr>
          <a:xfrm rot="16200000" flipH="1">
            <a:off x="4871684" y="32585901"/>
            <a:ext cx="373157" cy="1531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Соединительная линия уступом 430"/>
          <p:cNvCxnSpPr>
            <a:stCxn id="400" idx="2"/>
            <a:endCxn id="407" idx="0"/>
          </p:cNvCxnSpPr>
          <p:nvPr/>
        </p:nvCxnSpPr>
        <p:spPr>
          <a:xfrm rot="5400000">
            <a:off x="3346422" y="32595149"/>
            <a:ext cx="375683" cy="15160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я со стрелкой 433"/>
          <p:cNvCxnSpPr>
            <a:stCxn id="393" idx="2"/>
            <a:endCxn id="397" idx="0"/>
          </p:cNvCxnSpPr>
          <p:nvPr/>
        </p:nvCxnSpPr>
        <p:spPr>
          <a:xfrm flipH="1">
            <a:off x="4304146" y="28283260"/>
            <a:ext cx="1365" cy="5228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Прямая со стрелкой 437"/>
          <p:cNvCxnSpPr>
            <a:stCxn id="397" idx="2"/>
            <a:endCxn id="401" idx="0"/>
          </p:cNvCxnSpPr>
          <p:nvPr/>
        </p:nvCxnSpPr>
        <p:spPr>
          <a:xfrm flipH="1">
            <a:off x="4298891" y="29886087"/>
            <a:ext cx="5255" cy="5701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Прямая со стрелкой 441"/>
          <p:cNvCxnSpPr>
            <a:stCxn id="401" idx="2"/>
            <a:endCxn id="400" idx="0"/>
          </p:cNvCxnSpPr>
          <p:nvPr/>
        </p:nvCxnSpPr>
        <p:spPr>
          <a:xfrm flipH="1">
            <a:off x="4292270" y="31536211"/>
            <a:ext cx="6621" cy="5491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Прямоугольник 445"/>
          <p:cNvSpPr/>
          <p:nvPr/>
        </p:nvSpPr>
        <p:spPr>
          <a:xfrm>
            <a:off x="14083721" y="2870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Ост-Индийская станция</a:t>
            </a:r>
          </a:p>
        </p:txBody>
      </p:sp>
      <p:sp>
        <p:nvSpPr>
          <p:cNvPr id="447" name="Прямоугольник 446"/>
          <p:cNvSpPr/>
          <p:nvPr/>
        </p:nvSpPr>
        <p:spPr>
          <a:xfrm>
            <a:off x="11256438" y="287325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Королевская верфь </a:t>
            </a:r>
            <a:r>
              <a:rPr lang="ru-RU" sz="1400" dirty="0" err="1" smtClean="0"/>
              <a:t>Тринкомали</a:t>
            </a:r>
            <a:endParaRPr lang="ru-RU" sz="1400" dirty="0" smtClean="0"/>
          </a:p>
        </p:txBody>
      </p:sp>
      <p:sp>
        <p:nvSpPr>
          <p:cNvPr id="448" name="Прямоугольник 447"/>
          <p:cNvSpPr/>
          <p:nvPr/>
        </p:nvSpPr>
        <p:spPr>
          <a:xfrm>
            <a:off x="11256438" y="3027753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Военно-морская база «</a:t>
            </a:r>
            <a:r>
              <a:rPr lang="en-US" sz="1400" dirty="0" smtClean="0"/>
              <a:t>HMS Lanka</a:t>
            </a:r>
            <a:r>
              <a:rPr lang="ru-RU" sz="1400" dirty="0" smtClean="0"/>
              <a:t>»</a:t>
            </a:r>
          </a:p>
        </p:txBody>
      </p:sp>
      <p:sp>
        <p:nvSpPr>
          <p:cNvPr id="450" name="Прямоугольник 449"/>
          <p:cNvSpPr/>
          <p:nvPr/>
        </p:nvSpPr>
        <p:spPr>
          <a:xfrm>
            <a:off x="14094232" y="302933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«Моторная береговая охрана»</a:t>
            </a:r>
          </a:p>
        </p:txBody>
      </p:sp>
      <p:sp>
        <p:nvSpPr>
          <p:cNvPr id="451" name="Прямоугольник 450"/>
          <p:cNvSpPr/>
          <p:nvPr/>
        </p:nvSpPr>
        <p:spPr>
          <a:xfrm>
            <a:off x="16821666" y="287325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Береговая Артиллерия</a:t>
            </a:r>
          </a:p>
        </p:txBody>
      </p:sp>
      <p:sp>
        <p:nvSpPr>
          <p:cNvPr id="452" name="Прямоугольник 451"/>
          <p:cNvSpPr/>
          <p:nvPr/>
        </p:nvSpPr>
        <p:spPr>
          <a:xfrm>
            <a:off x="16821667" y="30277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Реставрация форта «Фредерик»</a:t>
            </a:r>
          </a:p>
        </p:txBody>
      </p:sp>
      <p:sp>
        <p:nvSpPr>
          <p:cNvPr id="453" name="Прямоугольник 452"/>
          <p:cNvSpPr/>
          <p:nvPr/>
        </p:nvSpPr>
        <p:spPr>
          <a:xfrm>
            <a:off x="14099484" y="3195393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собственных ВМС</a:t>
            </a:r>
          </a:p>
        </p:txBody>
      </p:sp>
      <p:sp>
        <p:nvSpPr>
          <p:cNvPr id="454" name="Прямоугольник 453"/>
          <p:cNvSpPr/>
          <p:nvPr/>
        </p:nvSpPr>
        <p:spPr>
          <a:xfrm>
            <a:off x="12706861" y="3346216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эсминцев</a:t>
            </a:r>
          </a:p>
        </p:txBody>
      </p:sp>
      <p:cxnSp>
        <p:nvCxnSpPr>
          <p:cNvPr id="455" name="Прямая со стрелкой 454"/>
          <p:cNvCxnSpPr>
            <a:stCxn id="395" idx="2"/>
            <a:endCxn id="403" idx="0"/>
          </p:cNvCxnSpPr>
          <p:nvPr/>
        </p:nvCxnSpPr>
        <p:spPr>
          <a:xfrm flipH="1">
            <a:off x="1472975" y="29917617"/>
            <a:ext cx="5254" cy="538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94" idx="2"/>
            <a:endCxn id="404" idx="0"/>
          </p:cNvCxnSpPr>
          <p:nvPr/>
        </p:nvCxnSpPr>
        <p:spPr>
          <a:xfrm>
            <a:off x="7169581" y="29917620"/>
            <a:ext cx="10510" cy="5543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244" idx="2"/>
            <a:endCxn id="451" idx="0"/>
          </p:cNvCxnSpPr>
          <p:nvPr/>
        </p:nvCxnSpPr>
        <p:spPr>
          <a:xfrm rot="16200000" flipH="1">
            <a:off x="16262377" y="27115267"/>
            <a:ext cx="486040" cy="27484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Соединительная линия уступом 468"/>
          <p:cNvCxnSpPr>
            <a:stCxn id="244" idx="2"/>
            <a:endCxn id="447" idx="0"/>
          </p:cNvCxnSpPr>
          <p:nvPr/>
        </p:nvCxnSpPr>
        <p:spPr>
          <a:xfrm rot="5400000">
            <a:off x="13479764" y="27081109"/>
            <a:ext cx="486040" cy="28167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Соединительная линия уступом 472"/>
          <p:cNvCxnSpPr>
            <a:stCxn id="448" idx="2"/>
            <a:endCxn id="453" idx="0"/>
          </p:cNvCxnSpPr>
          <p:nvPr/>
        </p:nvCxnSpPr>
        <p:spPr>
          <a:xfrm rot="16200000" flipH="1">
            <a:off x="13437721" y="30234213"/>
            <a:ext cx="596398" cy="28430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Соединительная линия уступом 476"/>
          <p:cNvCxnSpPr>
            <a:stCxn id="452" idx="2"/>
            <a:endCxn id="453" idx="0"/>
          </p:cNvCxnSpPr>
          <p:nvPr/>
        </p:nvCxnSpPr>
        <p:spPr>
          <a:xfrm rot="5400000">
            <a:off x="16220337" y="30294645"/>
            <a:ext cx="596397" cy="27221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447" idx="2"/>
            <a:endCxn id="448" idx="0"/>
          </p:cNvCxnSpPr>
          <p:nvPr/>
        </p:nvCxnSpPr>
        <p:spPr>
          <a:xfrm>
            <a:off x="12314397" y="29812515"/>
            <a:ext cx="0" cy="4650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Прямая со стрелкой 485"/>
          <p:cNvCxnSpPr>
            <a:stCxn id="446" idx="2"/>
            <a:endCxn id="450" idx="0"/>
          </p:cNvCxnSpPr>
          <p:nvPr/>
        </p:nvCxnSpPr>
        <p:spPr>
          <a:xfrm>
            <a:off x="15141680" y="29786240"/>
            <a:ext cx="10511" cy="5070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Прямая со стрелкой 491"/>
          <p:cNvCxnSpPr>
            <a:stCxn id="451" idx="2"/>
            <a:endCxn id="452" idx="0"/>
          </p:cNvCxnSpPr>
          <p:nvPr/>
        </p:nvCxnSpPr>
        <p:spPr>
          <a:xfrm>
            <a:off x="17879625" y="29812515"/>
            <a:ext cx="1" cy="4650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450" idx="2"/>
            <a:endCxn id="453" idx="0"/>
          </p:cNvCxnSpPr>
          <p:nvPr/>
        </p:nvCxnSpPr>
        <p:spPr>
          <a:xfrm>
            <a:off x="15152191" y="31373306"/>
            <a:ext cx="5252" cy="5806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15507861" y="3345691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моряков</a:t>
            </a:r>
          </a:p>
        </p:txBody>
      </p:sp>
      <p:cxnSp>
        <p:nvCxnSpPr>
          <p:cNvPr id="504" name="Соединительная линия уступом 503"/>
          <p:cNvCxnSpPr>
            <a:stCxn id="453" idx="2"/>
            <a:endCxn id="454" idx="0"/>
          </p:cNvCxnSpPr>
          <p:nvPr/>
        </p:nvCxnSpPr>
        <p:spPr>
          <a:xfrm rot="5400000">
            <a:off x="14247015" y="32551741"/>
            <a:ext cx="428234" cy="13926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Соединительная линия уступом 508"/>
          <p:cNvCxnSpPr>
            <a:stCxn id="453" idx="2"/>
            <a:endCxn id="502" idx="0"/>
          </p:cNvCxnSpPr>
          <p:nvPr/>
        </p:nvCxnSpPr>
        <p:spPr>
          <a:xfrm rot="16200000" flipH="1">
            <a:off x="15650141" y="32541236"/>
            <a:ext cx="422981" cy="14083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Прямая со стрелкой 511"/>
          <p:cNvCxnSpPr>
            <a:stCxn id="244" idx="2"/>
            <a:endCxn id="446" idx="0"/>
          </p:cNvCxnSpPr>
          <p:nvPr/>
        </p:nvCxnSpPr>
        <p:spPr>
          <a:xfrm>
            <a:off x="15131170" y="28246475"/>
            <a:ext cx="10510" cy="4597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Прямоугольник 391"/>
          <p:cNvSpPr/>
          <p:nvPr/>
        </p:nvSpPr>
        <p:spPr>
          <a:xfrm>
            <a:off x="41299297" y="296211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Губернаторские «Депеши </a:t>
            </a:r>
            <a:r>
              <a:rPr lang="ru-RU" sz="1400" dirty="0"/>
              <a:t>реформ</a:t>
            </a:r>
            <a:r>
              <a:rPr lang="ru-RU" sz="1400" dirty="0" smtClean="0"/>
              <a:t>»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39141337" y="473768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Разрешение этнических конфликтов</a:t>
            </a:r>
          </a:p>
        </p:txBody>
      </p:sp>
      <p:sp>
        <p:nvSpPr>
          <p:cNvPr id="308" name="Прямоугольник 307"/>
          <p:cNvSpPr/>
          <p:nvPr/>
        </p:nvSpPr>
        <p:spPr>
          <a:xfrm>
            <a:off x="39141333" y="6390046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Банка Цейлона</a:t>
            </a:r>
          </a:p>
        </p:txBody>
      </p:sp>
      <p:sp>
        <p:nvSpPr>
          <p:cNvPr id="309" name="Прямоугольник 308"/>
          <p:cNvSpPr/>
          <p:nvPr/>
        </p:nvSpPr>
        <p:spPr>
          <a:xfrm>
            <a:off x="39141333" y="7985265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Разделить «День Мака» с ветеранами Цейлона</a:t>
            </a:r>
          </a:p>
        </p:txBody>
      </p:sp>
      <p:cxnSp>
        <p:nvCxnSpPr>
          <p:cNvPr id="311" name="Прямая со стрелкой 310"/>
          <p:cNvCxnSpPr>
            <a:stCxn id="306" idx="2"/>
            <a:endCxn id="308" idx="0"/>
          </p:cNvCxnSpPr>
          <p:nvPr/>
        </p:nvCxnSpPr>
        <p:spPr>
          <a:xfrm flipH="1">
            <a:off x="40199292" y="5817683"/>
            <a:ext cx="4" cy="572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Прямая со стрелкой 311"/>
          <p:cNvCxnSpPr>
            <a:stCxn id="308" idx="2"/>
            <a:endCxn id="309" idx="0"/>
          </p:cNvCxnSpPr>
          <p:nvPr/>
        </p:nvCxnSpPr>
        <p:spPr>
          <a:xfrm>
            <a:off x="40199292" y="7470046"/>
            <a:ext cx="0" cy="5152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Соединительная линия уступом 314"/>
          <p:cNvCxnSpPr>
            <a:stCxn id="392" idx="2"/>
            <a:endCxn id="268" idx="0"/>
          </p:cNvCxnSpPr>
          <p:nvPr/>
        </p:nvCxnSpPr>
        <p:spPr>
          <a:xfrm rot="5400000">
            <a:off x="38934196" y="2690580"/>
            <a:ext cx="2071528" cy="47745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316"/>
          <p:cNvCxnSpPr>
            <a:stCxn id="392" idx="2"/>
            <a:endCxn id="306" idx="0"/>
          </p:cNvCxnSpPr>
          <p:nvPr/>
        </p:nvCxnSpPr>
        <p:spPr>
          <a:xfrm rot="5400000">
            <a:off x="40930491" y="3310917"/>
            <a:ext cx="695571" cy="21579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Прямая соединительная линия 322"/>
          <p:cNvCxnSpPr>
            <a:stCxn id="306" idx="3"/>
            <a:endCxn id="125" idx="1"/>
          </p:cNvCxnSpPr>
          <p:nvPr/>
        </p:nvCxnSpPr>
        <p:spPr>
          <a:xfrm flipV="1">
            <a:off x="41257255" y="5277672"/>
            <a:ext cx="385292" cy="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Прямоугольник 325"/>
          <p:cNvSpPr/>
          <p:nvPr/>
        </p:nvSpPr>
        <p:spPr>
          <a:xfrm>
            <a:off x="41642543" y="93870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Агрессивное участие в войне</a:t>
            </a:r>
            <a:endParaRPr lang="ru-RU" sz="1400" dirty="0"/>
          </a:p>
        </p:txBody>
      </p:sp>
      <p:sp>
        <p:nvSpPr>
          <p:cNvPr id="327" name="Прямоугольник 326"/>
          <p:cNvSpPr/>
          <p:nvPr/>
        </p:nvSpPr>
        <p:spPr>
          <a:xfrm>
            <a:off x="39141333" y="93870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Примирение с </a:t>
            </a:r>
            <a:r>
              <a:rPr lang="ru-RU" sz="1400" dirty="0" smtClean="0"/>
              <a:t>плантационными профсоюзами рабочих</a:t>
            </a:r>
            <a:endParaRPr lang="ru-RU" sz="1400" dirty="0"/>
          </a:p>
        </p:txBody>
      </p:sp>
      <p:cxnSp>
        <p:nvCxnSpPr>
          <p:cNvPr id="330" name="Прямая со стрелкой 329"/>
          <p:cNvCxnSpPr>
            <a:stCxn id="309" idx="2"/>
            <a:endCxn id="327" idx="0"/>
          </p:cNvCxnSpPr>
          <p:nvPr/>
        </p:nvCxnSpPr>
        <p:spPr>
          <a:xfrm>
            <a:off x="40199292" y="9065265"/>
            <a:ext cx="0" cy="3218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 стрелкой 332"/>
          <p:cNvCxnSpPr>
            <a:stCxn id="499" idx="2"/>
            <a:endCxn id="326" idx="0"/>
          </p:cNvCxnSpPr>
          <p:nvPr/>
        </p:nvCxnSpPr>
        <p:spPr>
          <a:xfrm>
            <a:off x="42700502" y="9065968"/>
            <a:ext cx="0" cy="3211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Прямоугольник 335"/>
          <p:cNvSpPr/>
          <p:nvPr/>
        </p:nvSpPr>
        <p:spPr>
          <a:xfrm>
            <a:off x="6405913" y="1471195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Тамильские тигры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8638472" y="1469830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революции в Индии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4194977" y="1293994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«СССР-Синьцзян-СРШ»</a:t>
            </a:r>
          </a:p>
        </p:txBody>
      </p:sp>
      <p:sp>
        <p:nvSpPr>
          <p:cNvPr id="341" name="Прямоугольник 340"/>
          <p:cNvSpPr/>
          <p:nvPr/>
        </p:nvSpPr>
        <p:spPr>
          <a:xfrm>
            <a:off x="4197251" y="1471642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советники СССР</a:t>
            </a:r>
          </a:p>
        </p:txBody>
      </p:sp>
      <p:cxnSp>
        <p:nvCxnSpPr>
          <p:cNvPr id="344" name="Прямая со стрелкой 343"/>
          <p:cNvCxnSpPr>
            <a:stCxn id="94" idx="2"/>
            <a:endCxn id="337" idx="0"/>
          </p:cNvCxnSpPr>
          <p:nvPr/>
        </p:nvCxnSpPr>
        <p:spPr>
          <a:xfrm>
            <a:off x="9694157" y="14015470"/>
            <a:ext cx="2274" cy="6828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 стрелкой 362"/>
          <p:cNvCxnSpPr>
            <a:stCxn id="130" idx="2"/>
            <a:endCxn id="339" idx="0"/>
          </p:cNvCxnSpPr>
          <p:nvPr/>
        </p:nvCxnSpPr>
        <p:spPr>
          <a:xfrm>
            <a:off x="5250659" y="12284403"/>
            <a:ext cx="2277" cy="655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339" idx="2"/>
            <a:endCxn id="341" idx="0"/>
          </p:cNvCxnSpPr>
          <p:nvPr/>
        </p:nvCxnSpPr>
        <p:spPr>
          <a:xfrm>
            <a:off x="5252936" y="14019943"/>
            <a:ext cx="2274" cy="696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Прямая со стрелкой 379"/>
          <p:cNvCxnSpPr>
            <a:stCxn id="131" idx="2"/>
            <a:endCxn id="96" idx="0"/>
          </p:cNvCxnSpPr>
          <p:nvPr/>
        </p:nvCxnSpPr>
        <p:spPr>
          <a:xfrm>
            <a:off x="7447951" y="12282204"/>
            <a:ext cx="7973" cy="6573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Прямая со стрелкой 407"/>
          <p:cNvCxnSpPr>
            <a:stCxn id="96" idx="2"/>
            <a:endCxn id="336" idx="0"/>
          </p:cNvCxnSpPr>
          <p:nvPr/>
        </p:nvCxnSpPr>
        <p:spPr>
          <a:xfrm>
            <a:off x="7455924" y="14019553"/>
            <a:ext cx="7948" cy="6924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336" idx="2"/>
            <a:endCxn id="132" idx="0"/>
          </p:cNvCxnSpPr>
          <p:nvPr/>
        </p:nvCxnSpPr>
        <p:spPr>
          <a:xfrm flipH="1">
            <a:off x="7461597" y="15791954"/>
            <a:ext cx="2275" cy="5322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129" idx="2"/>
            <a:endCxn id="131" idx="0"/>
          </p:cNvCxnSpPr>
          <p:nvPr/>
        </p:nvCxnSpPr>
        <p:spPr>
          <a:xfrm rot="16200000" flipH="1">
            <a:off x="6039242" y="9793494"/>
            <a:ext cx="620127" cy="2197292"/>
          </a:xfrm>
          <a:prstGeom prst="bentConnector3">
            <a:avLst>
              <a:gd name="adj1" fmla="val 50000"/>
            </a:avLst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279" idx="2"/>
            <a:endCxn id="131" idx="0"/>
          </p:cNvCxnSpPr>
          <p:nvPr/>
        </p:nvCxnSpPr>
        <p:spPr>
          <a:xfrm rot="5400000">
            <a:off x="8258622" y="9771405"/>
            <a:ext cx="620128" cy="2241470"/>
          </a:xfrm>
          <a:prstGeom prst="bentConnector3">
            <a:avLst>
              <a:gd name="adj1" fmla="val 50000"/>
            </a:avLst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Овал 484"/>
          <p:cNvSpPr/>
          <p:nvPr/>
        </p:nvSpPr>
        <p:spPr>
          <a:xfrm>
            <a:off x="24567294" y="916703"/>
            <a:ext cx="3105807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358" name="Овал 357"/>
          <p:cNvSpPr/>
          <p:nvPr/>
        </p:nvSpPr>
        <p:spPr>
          <a:xfrm>
            <a:off x="5917136" y="9111200"/>
            <a:ext cx="3105807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361" name="Овал 360"/>
          <p:cNvSpPr/>
          <p:nvPr/>
        </p:nvSpPr>
        <p:spPr>
          <a:xfrm>
            <a:off x="5438857" y="7425832"/>
            <a:ext cx="4209400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 1937</a:t>
            </a:r>
            <a:endParaRPr lang="ru-RU" dirty="0"/>
          </a:p>
        </p:txBody>
      </p:sp>
      <p:sp>
        <p:nvSpPr>
          <p:cNvPr id="366" name="Овал 365"/>
          <p:cNvSpPr/>
          <p:nvPr/>
        </p:nvSpPr>
        <p:spPr>
          <a:xfrm>
            <a:off x="23986525" y="7441962"/>
            <a:ext cx="4209400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 1937</a:t>
            </a:r>
            <a:endParaRPr lang="ru-RU" dirty="0"/>
          </a:p>
        </p:txBody>
      </p:sp>
      <p:sp>
        <p:nvSpPr>
          <p:cNvPr id="367" name="Овал 366"/>
          <p:cNvSpPr/>
          <p:nvPr/>
        </p:nvSpPr>
        <p:spPr>
          <a:xfrm>
            <a:off x="39231387" y="4461072"/>
            <a:ext cx="4209400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 1937</a:t>
            </a:r>
            <a:endParaRPr lang="ru-RU" dirty="0"/>
          </a:p>
        </p:txBody>
      </p:sp>
      <p:sp>
        <p:nvSpPr>
          <p:cNvPr id="372" name="Прямоугольник 371"/>
          <p:cNvSpPr/>
          <p:nvPr/>
        </p:nvSpPr>
        <p:spPr>
          <a:xfrm>
            <a:off x="24171429" y="1639829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Генштаб японского образца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29591525" y="1632419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Призыв Тамильских националистов</a:t>
            </a:r>
            <a:endParaRPr lang="ru-RU" sz="1400" dirty="0"/>
          </a:p>
        </p:txBody>
      </p:sp>
      <p:cxnSp>
        <p:nvCxnSpPr>
          <p:cNvPr id="391" name="Прямая со стрелкой 390"/>
          <p:cNvCxnSpPr>
            <a:stCxn id="374" idx="2"/>
            <a:endCxn id="354" idx="0"/>
          </p:cNvCxnSpPr>
          <p:nvPr/>
        </p:nvCxnSpPr>
        <p:spPr>
          <a:xfrm>
            <a:off x="30649484" y="17404193"/>
            <a:ext cx="0" cy="5159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31843118" y="1638089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верфей</a:t>
            </a:r>
          </a:p>
        </p:txBody>
      </p:sp>
      <p:cxnSp>
        <p:nvCxnSpPr>
          <p:cNvPr id="417" name="Соединительная линия уступом 416"/>
          <p:cNvCxnSpPr>
            <a:stCxn id="350" idx="2"/>
            <a:endCxn id="353" idx="0"/>
          </p:cNvCxnSpPr>
          <p:nvPr/>
        </p:nvCxnSpPr>
        <p:spPr>
          <a:xfrm rot="16200000" flipH="1">
            <a:off x="33868979" y="14776066"/>
            <a:ext cx="680406" cy="2616210"/>
          </a:xfrm>
          <a:prstGeom prst="bentConnector3">
            <a:avLst>
              <a:gd name="adj1" fmla="val 639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24194054" y="1792010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Японское судопроизводство</a:t>
            </a:r>
          </a:p>
        </p:txBody>
      </p:sp>
      <p:cxnSp>
        <p:nvCxnSpPr>
          <p:cNvPr id="423" name="Соединительная линия уступом 422"/>
          <p:cNvCxnSpPr>
            <a:stCxn id="355" idx="2"/>
            <a:endCxn id="372" idx="0"/>
          </p:cNvCxnSpPr>
          <p:nvPr/>
        </p:nvCxnSpPr>
        <p:spPr>
          <a:xfrm rot="5400000">
            <a:off x="26255887" y="14698418"/>
            <a:ext cx="673378" cy="27263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48" idx="2"/>
            <a:endCxn id="419" idx="0"/>
          </p:cNvCxnSpPr>
          <p:nvPr/>
        </p:nvCxnSpPr>
        <p:spPr>
          <a:xfrm rot="5400000">
            <a:off x="26357168" y="16320854"/>
            <a:ext cx="494099" cy="27044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 стрелкой 426"/>
          <p:cNvCxnSpPr>
            <a:stCxn id="355" idx="2"/>
            <a:endCxn id="348" idx="0"/>
          </p:cNvCxnSpPr>
          <p:nvPr/>
        </p:nvCxnSpPr>
        <p:spPr>
          <a:xfrm>
            <a:off x="27955764" y="15724917"/>
            <a:ext cx="656" cy="6210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Прямая со стрелкой 429"/>
          <p:cNvCxnSpPr>
            <a:stCxn id="348" idx="2"/>
            <a:endCxn id="352" idx="0"/>
          </p:cNvCxnSpPr>
          <p:nvPr/>
        </p:nvCxnSpPr>
        <p:spPr>
          <a:xfrm>
            <a:off x="27956420" y="17426008"/>
            <a:ext cx="1117" cy="5062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Прямоугольник 431"/>
          <p:cNvSpPr/>
          <p:nvPr/>
        </p:nvSpPr>
        <p:spPr>
          <a:xfrm>
            <a:off x="31843118" y="1795127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Южную Индию Тамилом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4459326" y="1793915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smtClean="0"/>
              <a:t>Приручить Ост-Индию</a:t>
            </a:r>
            <a:endParaRPr lang="ru-RU" sz="1400" dirty="0" smtClean="0"/>
          </a:p>
        </p:txBody>
      </p:sp>
      <p:cxnSp>
        <p:nvCxnSpPr>
          <p:cNvPr id="435" name="Соединительная линия уступом 434"/>
          <p:cNvCxnSpPr>
            <a:stCxn id="411" idx="2"/>
            <a:endCxn id="433" idx="0"/>
          </p:cNvCxnSpPr>
          <p:nvPr/>
        </p:nvCxnSpPr>
        <p:spPr>
          <a:xfrm rot="16200000" flipH="1">
            <a:off x="33970048" y="16391920"/>
            <a:ext cx="478266" cy="26162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Прямая со стрелкой 436"/>
          <p:cNvCxnSpPr>
            <a:stCxn id="411" idx="2"/>
            <a:endCxn id="432" idx="0"/>
          </p:cNvCxnSpPr>
          <p:nvPr/>
        </p:nvCxnSpPr>
        <p:spPr>
          <a:xfrm>
            <a:off x="32901077" y="17460891"/>
            <a:ext cx="0" cy="4903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Прямоугольник 438"/>
          <p:cNvSpPr/>
          <p:nvPr/>
        </p:nvSpPr>
        <p:spPr>
          <a:xfrm>
            <a:off x="29593298" y="1959549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Островная Империя</a:t>
            </a:r>
          </a:p>
        </p:txBody>
      </p:sp>
      <p:cxnSp>
        <p:nvCxnSpPr>
          <p:cNvPr id="441" name="Соединительная линия уступом 440"/>
          <p:cNvCxnSpPr>
            <a:stCxn id="419" idx="2"/>
            <a:endCxn id="439" idx="0"/>
          </p:cNvCxnSpPr>
          <p:nvPr/>
        </p:nvCxnSpPr>
        <p:spPr>
          <a:xfrm rot="16200000" flipH="1">
            <a:off x="27653939" y="16598181"/>
            <a:ext cx="595392" cy="53992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Соединительная линия уступом 442"/>
          <p:cNvCxnSpPr>
            <a:stCxn id="433" idx="2"/>
            <a:endCxn id="439" idx="0"/>
          </p:cNvCxnSpPr>
          <p:nvPr/>
        </p:nvCxnSpPr>
        <p:spPr>
          <a:xfrm rot="5400000">
            <a:off x="32796100" y="16874314"/>
            <a:ext cx="576342" cy="4866028"/>
          </a:xfrm>
          <a:prstGeom prst="bentConnector3">
            <a:avLst>
              <a:gd name="adj1" fmla="val 4763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Прямая со стрелкой 444"/>
          <p:cNvCxnSpPr>
            <a:stCxn id="354" idx="2"/>
            <a:endCxn id="439" idx="0"/>
          </p:cNvCxnSpPr>
          <p:nvPr/>
        </p:nvCxnSpPr>
        <p:spPr>
          <a:xfrm>
            <a:off x="30649484" y="19000107"/>
            <a:ext cx="1773" cy="5953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Прямоугольник 500"/>
          <p:cNvSpPr/>
          <p:nvPr/>
        </p:nvSpPr>
        <p:spPr>
          <a:xfrm>
            <a:off x="21815138" y="18096599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Независимая экономика!</a:t>
            </a:r>
          </a:p>
        </p:txBody>
      </p:sp>
      <p:sp>
        <p:nvSpPr>
          <p:cNvPr id="505" name="Прямоугольник 504"/>
          <p:cNvSpPr/>
          <p:nvPr/>
        </p:nvSpPr>
        <p:spPr>
          <a:xfrm>
            <a:off x="13968143" y="18010243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Советы для Индии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11306361" y="19459181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Советы для </a:t>
            </a:r>
            <a:r>
              <a:rPr lang="ru-RU" sz="1400" dirty="0" err="1" smtClean="0"/>
              <a:t>Ост-Индии</a:t>
            </a:r>
            <a:endParaRPr lang="ru-RU" sz="1400" dirty="0" smtClean="0"/>
          </a:p>
        </p:txBody>
      </p:sp>
      <p:sp>
        <p:nvSpPr>
          <p:cNvPr id="510" name="Прямоугольник 509"/>
          <p:cNvSpPr/>
          <p:nvPr/>
        </p:nvSpPr>
        <p:spPr>
          <a:xfrm>
            <a:off x="16758601" y="19472830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Советы для Малайзии</a:t>
            </a:r>
          </a:p>
        </p:txBody>
      </p:sp>
      <p:sp>
        <p:nvSpPr>
          <p:cNvPr id="511" name="Прямоугольник 510"/>
          <p:cNvSpPr/>
          <p:nvPr/>
        </p:nvSpPr>
        <p:spPr>
          <a:xfrm>
            <a:off x="13973362" y="19459180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Советы для Индокитая</a:t>
            </a:r>
          </a:p>
        </p:txBody>
      </p:sp>
      <p:sp>
        <p:nvSpPr>
          <p:cNvPr id="513" name="Прямоугольник 512"/>
          <p:cNvSpPr/>
          <p:nvPr/>
        </p:nvSpPr>
        <p:spPr>
          <a:xfrm>
            <a:off x="23223130" y="19531888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Наши рынки</a:t>
            </a:r>
          </a:p>
        </p:txBody>
      </p:sp>
      <p:sp>
        <p:nvSpPr>
          <p:cNvPr id="515" name="Прямоугольник 514"/>
          <p:cNvSpPr/>
          <p:nvPr/>
        </p:nvSpPr>
        <p:spPr>
          <a:xfrm>
            <a:off x="20523149" y="19534163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Новый парламент</a:t>
            </a:r>
          </a:p>
        </p:txBody>
      </p:sp>
      <p:sp>
        <p:nvSpPr>
          <p:cNvPr id="516" name="Прямоугольник 515"/>
          <p:cNvSpPr/>
          <p:nvPr/>
        </p:nvSpPr>
        <p:spPr>
          <a:xfrm>
            <a:off x="19360816" y="21183268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независимых государств</a:t>
            </a:r>
          </a:p>
        </p:txBody>
      </p:sp>
      <p:cxnSp>
        <p:nvCxnSpPr>
          <p:cNvPr id="517" name="Соединительная линия уступом 516"/>
          <p:cNvCxnSpPr>
            <a:stCxn id="264" idx="2"/>
            <a:endCxn id="505" idx="0"/>
          </p:cNvCxnSpPr>
          <p:nvPr/>
        </p:nvCxnSpPr>
        <p:spPr>
          <a:xfrm rot="5400000">
            <a:off x="17453809" y="15008884"/>
            <a:ext cx="573653" cy="54290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264" idx="2"/>
            <a:endCxn id="501" idx="0"/>
          </p:cNvCxnSpPr>
          <p:nvPr/>
        </p:nvCxnSpPr>
        <p:spPr>
          <a:xfrm rot="16200000" flipH="1">
            <a:off x="21334128" y="16557629"/>
            <a:ext cx="660009" cy="24179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Соединительная линия уступом 522"/>
          <p:cNvCxnSpPr>
            <a:stCxn id="501" idx="2"/>
            <a:endCxn id="515" idx="0"/>
          </p:cNvCxnSpPr>
          <p:nvPr/>
        </p:nvCxnSpPr>
        <p:spPr>
          <a:xfrm rot="5400000">
            <a:off x="22048321" y="18709387"/>
            <a:ext cx="357564" cy="12919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Соединительная линия уступом 525"/>
          <p:cNvCxnSpPr>
            <a:stCxn id="501" idx="2"/>
            <a:endCxn id="513" idx="0"/>
          </p:cNvCxnSpPr>
          <p:nvPr/>
        </p:nvCxnSpPr>
        <p:spPr>
          <a:xfrm rot="16200000" flipH="1">
            <a:off x="23399449" y="18650247"/>
            <a:ext cx="355289" cy="1407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Соединительная линия уступом 528"/>
          <p:cNvCxnSpPr>
            <a:stCxn id="513" idx="2"/>
            <a:endCxn id="516" idx="0"/>
          </p:cNvCxnSpPr>
          <p:nvPr/>
        </p:nvCxnSpPr>
        <p:spPr>
          <a:xfrm rot="5400000">
            <a:off x="22064242" y="18966421"/>
            <a:ext cx="571380" cy="38623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31"/>
          <p:cNvCxnSpPr>
            <a:stCxn id="515" idx="2"/>
            <a:endCxn id="516" idx="0"/>
          </p:cNvCxnSpPr>
          <p:nvPr/>
        </p:nvCxnSpPr>
        <p:spPr>
          <a:xfrm rot="5400000">
            <a:off x="20715390" y="20317549"/>
            <a:ext cx="569105" cy="1162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Соединительная линия уступом 534"/>
          <p:cNvCxnSpPr>
            <a:stCxn id="508" idx="2"/>
            <a:endCxn id="516" idx="0"/>
          </p:cNvCxnSpPr>
          <p:nvPr/>
        </p:nvCxnSpPr>
        <p:spPr>
          <a:xfrm rot="16200000" flipH="1">
            <a:off x="16069504" y="16833996"/>
            <a:ext cx="644087" cy="80544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Соединительная линия уступом 537"/>
          <p:cNvCxnSpPr>
            <a:stCxn id="511" idx="2"/>
            <a:endCxn id="516" idx="0"/>
          </p:cNvCxnSpPr>
          <p:nvPr/>
        </p:nvCxnSpPr>
        <p:spPr>
          <a:xfrm rot="16200000" flipH="1">
            <a:off x="17403004" y="18167497"/>
            <a:ext cx="644088" cy="538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Соединительная линия уступом 540"/>
          <p:cNvCxnSpPr>
            <a:stCxn id="510" idx="2"/>
            <a:endCxn id="516" idx="0"/>
          </p:cNvCxnSpPr>
          <p:nvPr/>
        </p:nvCxnSpPr>
        <p:spPr>
          <a:xfrm rot="16200000" flipH="1">
            <a:off x="18802448" y="19566941"/>
            <a:ext cx="630438" cy="26022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Соединительная линия уступом 543"/>
          <p:cNvCxnSpPr>
            <a:stCxn id="505" idx="2"/>
            <a:endCxn id="508" idx="0"/>
          </p:cNvCxnSpPr>
          <p:nvPr/>
        </p:nvCxnSpPr>
        <p:spPr>
          <a:xfrm rot="5400000">
            <a:off x="13510742" y="17943821"/>
            <a:ext cx="368938" cy="26617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546"/>
          <p:cNvCxnSpPr>
            <a:stCxn id="505" idx="2"/>
            <a:endCxn id="510" idx="0"/>
          </p:cNvCxnSpPr>
          <p:nvPr/>
        </p:nvCxnSpPr>
        <p:spPr>
          <a:xfrm rot="16200000" flipH="1">
            <a:off x="16230038" y="17886307"/>
            <a:ext cx="382587" cy="27904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Прямая со стрелкой 549"/>
          <p:cNvCxnSpPr>
            <a:stCxn id="505" idx="2"/>
            <a:endCxn id="511" idx="0"/>
          </p:cNvCxnSpPr>
          <p:nvPr/>
        </p:nvCxnSpPr>
        <p:spPr>
          <a:xfrm>
            <a:off x="15026102" y="19090243"/>
            <a:ext cx="5219" cy="3689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46438274" y="234955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Часть Британской короны</a:t>
            </a:r>
          </a:p>
          <a:p>
            <a:pPr algn="ctr"/>
            <a:r>
              <a:rPr lang="ru-RU" sz="1400" dirty="0" smtClean="0"/>
              <a:t>(защита идеологии, минимум авторитарности)</a:t>
            </a:r>
          </a:p>
        </p:txBody>
      </p:sp>
      <p:sp>
        <p:nvSpPr>
          <p:cNvPr id="561" name="Прямоугольник 560"/>
          <p:cNvSpPr/>
          <p:nvPr/>
        </p:nvSpPr>
        <p:spPr>
          <a:xfrm>
            <a:off x="44417490" y="158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колониальные войска (+дивизии)</a:t>
            </a:r>
          </a:p>
        </p:txBody>
      </p:sp>
      <p:sp>
        <p:nvSpPr>
          <p:cNvPr id="562" name="Прямоугольник 561"/>
          <p:cNvSpPr/>
          <p:nvPr/>
        </p:nvSpPr>
        <p:spPr>
          <a:xfrm>
            <a:off x="48573853" y="156301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Сокращение колониального аппарата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44439261" y="2950446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Патриотизм (+защита на </a:t>
            </a:r>
            <a:r>
              <a:rPr lang="ru-RU" sz="1400" dirty="0" err="1" smtClean="0"/>
              <a:t>нац</a:t>
            </a:r>
            <a:r>
              <a:rPr lang="ru-RU" sz="1400" dirty="0" smtClean="0"/>
              <a:t> территориях)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48559998" y="299794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Нужды империи (+резина)</a:t>
            </a:r>
          </a:p>
        </p:txBody>
      </p:sp>
      <p:sp>
        <p:nvSpPr>
          <p:cNvPr id="398" name="Прямоугольник 397"/>
          <p:cNvSpPr/>
          <p:nvPr/>
        </p:nvSpPr>
        <p:spPr>
          <a:xfrm>
            <a:off x="30547007" y="9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Зависимая экономика (-авторитарность, +ФНП)</a:t>
            </a:r>
            <a:endParaRPr lang="ru-RU" sz="1400" dirty="0"/>
          </a:p>
        </p:txBody>
      </p:sp>
      <p:sp>
        <p:nvSpPr>
          <p:cNvPr id="413" name="Прямоугольник 412"/>
          <p:cNvSpPr/>
          <p:nvPr/>
        </p:nvSpPr>
        <p:spPr>
          <a:xfrm>
            <a:off x="44728399" y="17380107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Подъём экономики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38494317" y="19000369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Австралийские кампании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43520582" y="19031274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Собственная промышленность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42317411" y="17373523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Набор в новую армию</a:t>
            </a:r>
          </a:p>
        </p:txBody>
      </p:sp>
      <p:sp>
        <p:nvSpPr>
          <p:cNvPr id="466" name="Прямоугольник 465"/>
          <p:cNvSpPr/>
          <p:nvPr/>
        </p:nvSpPr>
        <p:spPr>
          <a:xfrm>
            <a:off x="39800458" y="17380107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Торговый союз стран Содружества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41127265" y="19000369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Индийские железные дороги</a:t>
            </a:r>
          </a:p>
        </p:txBody>
      </p:sp>
      <p:sp>
        <p:nvSpPr>
          <p:cNvPr id="493" name="Прямоугольник 492"/>
          <p:cNvSpPr/>
          <p:nvPr/>
        </p:nvSpPr>
        <p:spPr>
          <a:xfrm>
            <a:off x="45861830" y="18985455"/>
            <a:ext cx="2115918" cy="108000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Канадские металлургические кампании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7458130" y="1778918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/>
          </a:p>
        </p:txBody>
      </p:sp>
      <p:sp>
        <p:nvSpPr>
          <p:cNvPr id="464" name="Прямоугольник 463"/>
          <p:cNvSpPr/>
          <p:nvPr/>
        </p:nvSpPr>
        <p:spPr>
          <a:xfrm>
            <a:off x="6400170" y="1778918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488" name="Прямоугольник 487"/>
          <p:cNvSpPr/>
          <p:nvPr/>
        </p:nvSpPr>
        <p:spPr>
          <a:xfrm>
            <a:off x="6404540" y="1778581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Интеграция индийских университетов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226035" y="1634349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/>
          </a:p>
        </p:txBody>
      </p:sp>
      <p:sp>
        <p:nvSpPr>
          <p:cNvPr id="495" name="Прямоугольник 494"/>
          <p:cNvSpPr/>
          <p:nvPr/>
        </p:nvSpPr>
        <p:spPr>
          <a:xfrm>
            <a:off x="4168075" y="1634349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497" name="Прямоугольник 496"/>
          <p:cNvSpPr/>
          <p:nvPr/>
        </p:nvSpPr>
        <p:spPr>
          <a:xfrm>
            <a:off x="4172445" y="1634011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исламистов с северных гор</a:t>
            </a:r>
          </a:p>
        </p:txBody>
      </p:sp>
      <p:sp>
        <p:nvSpPr>
          <p:cNvPr id="514" name="Прямоугольник 513"/>
          <p:cNvSpPr/>
          <p:nvPr/>
        </p:nvSpPr>
        <p:spPr>
          <a:xfrm>
            <a:off x="5221665" y="1778918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/>
          </a:p>
        </p:txBody>
      </p:sp>
      <p:sp>
        <p:nvSpPr>
          <p:cNvPr id="518" name="Прямоугольник 517"/>
          <p:cNvSpPr/>
          <p:nvPr/>
        </p:nvSpPr>
        <p:spPr>
          <a:xfrm>
            <a:off x="4163705" y="1778918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19" name="Прямоугольник 518"/>
          <p:cNvSpPr/>
          <p:nvPr/>
        </p:nvSpPr>
        <p:spPr>
          <a:xfrm>
            <a:off x="4168075" y="1778581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Шиизм – враг социализма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9697322" y="1634348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/>
          </a:p>
        </p:txBody>
      </p:sp>
      <p:sp>
        <p:nvSpPr>
          <p:cNvPr id="522" name="Прямоугольник 521"/>
          <p:cNvSpPr/>
          <p:nvPr/>
        </p:nvSpPr>
        <p:spPr>
          <a:xfrm>
            <a:off x="8639362" y="16343490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24" name="Прямоугольник 523"/>
          <p:cNvSpPr/>
          <p:nvPr/>
        </p:nvSpPr>
        <p:spPr>
          <a:xfrm>
            <a:off x="8643732" y="1634011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Обезопасить Индию от отсталых фанатиков</a:t>
            </a:r>
          </a:p>
        </p:txBody>
      </p:sp>
      <p:sp>
        <p:nvSpPr>
          <p:cNvPr id="525" name="Прямоугольник 524"/>
          <p:cNvSpPr/>
          <p:nvPr/>
        </p:nvSpPr>
        <p:spPr>
          <a:xfrm>
            <a:off x="9696925" y="1778918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/>
          </a:p>
        </p:txBody>
      </p:sp>
      <p:sp>
        <p:nvSpPr>
          <p:cNvPr id="527" name="Прямоугольник 526"/>
          <p:cNvSpPr/>
          <p:nvPr/>
        </p:nvSpPr>
        <p:spPr>
          <a:xfrm>
            <a:off x="8638965" y="1778918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28" name="Прямоугольник 527"/>
          <p:cNvSpPr/>
          <p:nvPr/>
        </p:nvSpPr>
        <p:spPr>
          <a:xfrm>
            <a:off x="8643335" y="1778581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внешнеполитическую оппозицию</a:t>
            </a:r>
          </a:p>
        </p:txBody>
      </p:sp>
      <p:cxnSp>
        <p:nvCxnSpPr>
          <p:cNvPr id="530" name="Соединительная линия уступом 529"/>
          <p:cNvCxnSpPr>
            <a:stCxn id="336" idx="2"/>
            <a:endCxn id="497" idx="0"/>
          </p:cNvCxnSpPr>
          <p:nvPr/>
        </p:nvCxnSpPr>
        <p:spPr>
          <a:xfrm rot="5400000">
            <a:off x="6073056" y="14949302"/>
            <a:ext cx="548164" cy="22334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Соединительная линия уступом 530"/>
          <p:cNvCxnSpPr>
            <a:stCxn id="336" idx="2"/>
            <a:endCxn id="524" idx="0"/>
          </p:cNvCxnSpPr>
          <p:nvPr/>
        </p:nvCxnSpPr>
        <p:spPr>
          <a:xfrm rot="16200000" flipH="1">
            <a:off x="8308700" y="14947125"/>
            <a:ext cx="548163" cy="22378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 стрелкой 532"/>
          <p:cNvCxnSpPr>
            <a:stCxn id="524" idx="2"/>
            <a:endCxn id="528" idx="0"/>
          </p:cNvCxnSpPr>
          <p:nvPr/>
        </p:nvCxnSpPr>
        <p:spPr>
          <a:xfrm flipH="1">
            <a:off x="9701294" y="17420117"/>
            <a:ext cx="397" cy="3656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97" idx="2"/>
            <a:endCxn id="519" idx="0"/>
          </p:cNvCxnSpPr>
          <p:nvPr/>
        </p:nvCxnSpPr>
        <p:spPr>
          <a:xfrm flipH="1">
            <a:off x="5226034" y="17420118"/>
            <a:ext cx="4370" cy="3656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132" idx="2"/>
            <a:endCxn id="488" idx="0"/>
          </p:cNvCxnSpPr>
          <p:nvPr/>
        </p:nvCxnSpPr>
        <p:spPr>
          <a:xfrm>
            <a:off x="7461597" y="17404193"/>
            <a:ext cx="902" cy="3816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25063</TotalTime>
  <Words>696</Words>
  <Application>Microsoft Office PowerPoint</Application>
  <PresentationFormat>Произвольный</PresentationFormat>
  <Paragraphs>189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1348</cp:revision>
  <dcterms:created xsi:type="dcterms:W3CDTF">2018-10-23T08:09:21Z</dcterms:created>
  <dcterms:modified xsi:type="dcterms:W3CDTF">2019-09-25T10:13:15Z</dcterms:modified>
</cp:coreProperties>
</file>