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435610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1314" autoAdjust="0"/>
  </p:normalViewPr>
  <p:slideViewPr>
    <p:cSldViewPr snapToGrid="0">
      <p:cViewPr>
        <p:scale>
          <a:sx n="70" d="100"/>
          <a:sy n="70" d="100"/>
        </p:scale>
        <p:origin x="-78" y="10728"/>
      </p:cViewPr>
      <p:guideLst>
        <p:guide orient="horz" pos="11344"/>
        <p:guide pos="137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62100" y="1143000"/>
            <a:ext cx="3733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562100" y="1143000"/>
            <a:ext cx="3733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5126" y="5894744"/>
            <a:ext cx="3267075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5126" y="18918204"/>
            <a:ext cx="3267075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73340" y="1917668"/>
            <a:ext cx="9392841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4819" y="1917668"/>
            <a:ext cx="27634010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132" y="8979689"/>
            <a:ext cx="37571362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132" y="24104246"/>
            <a:ext cx="37571362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4820" y="9588334"/>
            <a:ext cx="18513425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52757" y="9588334"/>
            <a:ext cx="18513425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4" y="1917670"/>
            <a:ext cx="37571362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494" y="8829609"/>
            <a:ext cx="18428344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494" y="13156863"/>
            <a:ext cx="18428344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52756" y="8829609"/>
            <a:ext cx="18519099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2756" y="13156863"/>
            <a:ext cx="18519099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4" y="2401252"/>
            <a:ext cx="1404955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9099" y="5186042"/>
            <a:ext cx="22052756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494" y="10805638"/>
            <a:ext cx="1404955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4" y="2401252"/>
            <a:ext cx="1404955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19099" y="5186042"/>
            <a:ext cx="22052756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494" y="10805638"/>
            <a:ext cx="1404955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4820" y="1917670"/>
            <a:ext cx="37571362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20" y="9588334"/>
            <a:ext cx="37571362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4819" y="33384083"/>
            <a:ext cx="9801225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9582" y="33384083"/>
            <a:ext cx="14701837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64956" y="33384083"/>
            <a:ext cx="9801225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рямоугольник 179"/>
          <p:cNvSpPr/>
          <p:nvPr/>
        </p:nvSpPr>
        <p:spPr>
          <a:xfrm>
            <a:off x="11080536" y="368490"/>
            <a:ext cx="1800000" cy="90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Конец диктатуре Соломона</a:t>
            </a:r>
            <a:endParaRPr lang="ru-RU" sz="14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11081602" y="1733007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Безвластие в княжествах (50ПП, изм. НД «не уничтоженная знать»)</a:t>
            </a:r>
            <a:endParaRPr lang="ru-RU" sz="1400" dirty="0"/>
          </a:p>
        </p:txBody>
      </p:sp>
      <p:sp>
        <p:nvSpPr>
          <p:cNvPr id="183" name="Прямоугольник 182"/>
          <p:cNvSpPr/>
          <p:nvPr/>
        </p:nvSpPr>
        <p:spPr>
          <a:xfrm>
            <a:off x="11061486" y="13470181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Упразднение власти императора (+75ПП)</a:t>
            </a:r>
            <a:endParaRPr lang="ru-RU" sz="1400" dirty="0"/>
          </a:p>
        </p:txBody>
      </p:sp>
      <p:sp>
        <p:nvSpPr>
          <p:cNvPr id="184" name="Прямоугольник 183"/>
          <p:cNvSpPr/>
          <p:nvPr/>
        </p:nvSpPr>
        <p:spPr>
          <a:xfrm>
            <a:off x="18297108" y="15910408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Анархия – мать порядка! 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«Анархия»)</a:t>
            </a:r>
            <a:endParaRPr lang="ru-RU" sz="14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4640268" y="5293213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 от православия 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</a:t>
            </a:r>
            <a:r>
              <a:rPr lang="ru-RU" sz="1400" dirty="0"/>
              <a:t>«Привилегии церкви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sp>
        <p:nvSpPr>
          <p:cNvPr id="188" name="Прямоугольник 187"/>
          <p:cNvSpPr/>
          <p:nvPr/>
        </p:nvSpPr>
        <p:spPr>
          <a:xfrm>
            <a:off x="4640268" y="7013684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Разграбление церквей (-НД </a:t>
            </a:r>
            <a:r>
              <a:rPr lang="ru-RU" sz="1400" dirty="0"/>
              <a:t>«Привилегии церкви</a:t>
            </a:r>
            <a:r>
              <a:rPr lang="ru-RU" sz="1400" dirty="0" smtClean="0"/>
              <a:t>», + НД «православные сокровища»</a:t>
            </a:r>
            <a:endParaRPr lang="ru-RU" sz="1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4640268" y="869463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Исламская альтернатива </a:t>
            </a:r>
            <a:r>
              <a:rPr lang="ru-RU" sz="1400" dirty="0" err="1" smtClean="0"/>
              <a:t>Иясу</a:t>
            </a:r>
            <a:r>
              <a:rPr lang="ru-RU" sz="1400" dirty="0" smtClean="0"/>
              <a:t> </a:t>
            </a:r>
            <a:r>
              <a:rPr lang="en-US" sz="1400" dirty="0" smtClean="0"/>
              <a:t>V</a:t>
            </a:r>
            <a:r>
              <a:rPr lang="ru-RU" sz="1400" dirty="0" smtClean="0"/>
              <a:t>( +НД «Ислам»</a:t>
            </a:r>
            <a:endParaRPr lang="ru-RU" sz="1400" dirty="0"/>
          </a:p>
        </p:txBody>
      </p:sp>
      <p:sp>
        <p:nvSpPr>
          <p:cNvPr id="191" name="Прямоугольник 190"/>
          <p:cNvSpPr/>
          <p:nvPr/>
        </p:nvSpPr>
        <p:spPr>
          <a:xfrm>
            <a:off x="16497108" y="1962714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Образование первичных народных </a:t>
            </a:r>
            <a:r>
              <a:rPr lang="ru-RU" sz="1400" dirty="0"/>
              <a:t>конгрессов </a:t>
            </a:r>
            <a:r>
              <a:rPr lang="ru-RU" sz="1400" dirty="0" smtClean="0"/>
              <a:t>(+ДНД «Влияние конгрессов», </a:t>
            </a:r>
            <a:r>
              <a:rPr lang="ru-RU" sz="1400" dirty="0" err="1" smtClean="0"/>
              <a:t>изм</a:t>
            </a:r>
            <a:r>
              <a:rPr lang="ru-RU" sz="1400" dirty="0" smtClean="0"/>
              <a:t> </a:t>
            </a:r>
            <a:r>
              <a:rPr lang="ru-RU" sz="1400" dirty="0"/>
              <a:t>НД «Анархия</a:t>
            </a:r>
            <a:r>
              <a:rPr lang="ru-RU" sz="1400" dirty="0" smtClean="0"/>
              <a:t>»)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18297108" y="21633370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Всеобщий национальный конгресс (-НД «Анархия»)</a:t>
            </a:r>
            <a:endParaRPr lang="ru-RU" sz="14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6497108" y="1794619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Арест княжеских семей (-НД «Не уничтоженная знать»)</a:t>
            </a:r>
            <a:endParaRPr lang="ru-RU" sz="14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20097108" y="1962714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«Народной приватизации» (-НД </a:t>
            </a:r>
            <a:r>
              <a:rPr lang="ru-RU" sz="1400" dirty="0"/>
              <a:t>«Отсутствие экономического рынка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20097108" y="23491741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Вклад профсоюзов (+НД «Вклад профсоюзов»)</a:t>
            </a:r>
            <a:endParaRPr lang="ru-RU" sz="14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6497108" y="23491741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Судебная иерархия (+5% стабильности)</a:t>
            </a:r>
            <a:endParaRPr lang="ru-RU" sz="1400" dirty="0"/>
          </a:p>
        </p:txBody>
      </p:sp>
      <p:sp>
        <p:nvSpPr>
          <p:cNvPr id="199" name="Прямоугольник 198"/>
          <p:cNvSpPr/>
          <p:nvPr/>
        </p:nvSpPr>
        <p:spPr>
          <a:xfrm>
            <a:off x="20097108" y="1794619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Долой цепи! (-НД </a:t>
            </a:r>
            <a:r>
              <a:rPr lang="ru-RU" sz="1400" dirty="0"/>
              <a:t>«Частичное рабство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18297108" y="2569130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партий (+НД «запрет Партий»)</a:t>
            </a:r>
            <a:endParaRPr lang="ru-RU" sz="1400" dirty="0"/>
          </a:p>
        </p:txBody>
      </p:sp>
      <p:cxnSp>
        <p:nvCxnSpPr>
          <p:cNvPr id="6" name="Прямая со стрелкой 5"/>
          <p:cNvCxnSpPr>
            <a:stCxn id="180" idx="2"/>
            <a:endCxn id="181" idx="0"/>
          </p:cNvCxnSpPr>
          <p:nvPr/>
        </p:nvCxnSpPr>
        <p:spPr>
          <a:xfrm>
            <a:off x="11980536" y="1268490"/>
            <a:ext cx="1066" cy="4645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/>
          <p:cNvCxnSpPr>
            <a:stCxn id="181" idx="2"/>
            <a:endCxn id="183" idx="0"/>
          </p:cNvCxnSpPr>
          <p:nvPr/>
        </p:nvCxnSpPr>
        <p:spPr>
          <a:xfrm flipH="1">
            <a:off x="11961486" y="2633007"/>
            <a:ext cx="20116" cy="108371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93" idx="2"/>
            <a:endCxn id="191" idx="0"/>
          </p:cNvCxnSpPr>
          <p:nvPr/>
        </p:nvCxnSpPr>
        <p:spPr>
          <a:xfrm>
            <a:off x="17397108" y="18846199"/>
            <a:ext cx="0" cy="780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199" idx="2"/>
            <a:endCxn id="194" idx="0"/>
          </p:cNvCxnSpPr>
          <p:nvPr/>
        </p:nvCxnSpPr>
        <p:spPr>
          <a:xfrm>
            <a:off x="20997108" y="18846199"/>
            <a:ext cx="0" cy="780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84" idx="2"/>
            <a:endCxn id="193" idx="0"/>
          </p:cNvCxnSpPr>
          <p:nvPr/>
        </p:nvCxnSpPr>
        <p:spPr>
          <a:xfrm rot="5400000">
            <a:off x="17729213" y="16478303"/>
            <a:ext cx="1135791" cy="18000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84" idx="2"/>
            <a:endCxn id="199" idx="0"/>
          </p:cNvCxnSpPr>
          <p:nvPr/>
        </p:nvCxnSpPr>
        <p:spPr>
          <a:xfrm rot="16200000" flipH="1">
            <a:off x="19529213" y="16478303"/>
            <a:ext cx="1135791" cy="1800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1" idx="2"/>
            <a:endCxn id="192" idx="0"/>
          </p:cNvCxnSpPr>
          <p:nvPr/>
        </p:nvCxnSpPr>
        <p:spPr>
          <a:xfrm rot="16200000" flipH="1">
            <a:off x="17743998" y="20180259"/>
            <a:ext cx="1106221" cy="18000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94" idx="2"/>
            <a:endCxn id="192" idx="0"/>
          </p:cNvCxnSpPr>
          <p:nvPr/>
        </p:nvCxnSpPr>
        <p:spPr>
          <a:xfrm rot="5400000">
            <a:off x="19543998" y="20180259"/>
            <a:ext cx="1106221" cy="1800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92" idx="2"/>
            <a:endCxn id="198" idx="0"/>
          </p:cNvCxnSpPr>
          <p:nvPr/>
        </p:nvCxnSpPr>
        <p:spPr>
          <a:xfrm rot="5400000">
            <a:off x="17817923" y="22112555"/>
            <a:ext cx="958371" cy="1800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237"/>
          <p:cNvCxnSpPr>
            <a:stCxn id="192" idx="2"/>
            <a:endCxn id="197" idx="0"/>
          </p:cNvCxnSpPr>
          <p:nvPr/>
        </p:nvCxnSpPr>
        <p:spPr>
          <a:xfrm rot="16200000" flipH="1">
            <a:off x="19617923" y="22112555"/>
            <a:ext cx="958371" cy="18000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242"/>
          <p:cNvCxnSpPr>
            <a:stCxn id="197" idx="2"/>
            <a:endCxn id="201" idx="0"/>
          </p:cNvCxnSpPr>
          <p:nvPr/>
        </p:nvCxnSpPr>
        <p:spPr>
          <a:xfrm rot="5400000">
            <a:off x="19447326" y="24141523"/>
            <a:ext cx="1299564" cy="1800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Соединительная линия уступом 249"/>
          <p:cNvCxnSpPr>
            <a:stCxn id="198" idx="2"/>
            <a:endCxn id="201" idx="0"/>
          </p:cNvCxnSpPr>
          <p:nvPr/>
        </p:nvCxnSpPr>
        <p:spPr>
          <a:xfrm rot="16200000" flipH="1">
            <a:off x="17647326" y="24141523"/>
            <a:ext cx="1299564" cy="18000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83" idx="2"/>
            <a:endCxn id="184" idx="0"/>
          </p:cNvCxnSpPr>
          <p:nvPr/>
        </p:nvCxnSpPr>
        <p:spPr>
          <a:xfrm rot="16200000" flipH="1">
            <a:off x="14809184" y="11522483"/>
            <a:ext cx="1540227" cy="7235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180" idx="1"/>
          </p:cNvCxnSpPr>
          <p:nvPr/>
        </p:nvCxnSpPr>
        <p:spPr>
          <a:xfrm flipH="1">
            <a:off x="0" y="818490"/>
            <a:ext cx="110805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81" idx="2"/>
            <a:endCxn id="187" idx="0"/>
          </p:cNvCxnSpPr>
          <p:nvPr/>
        </p:nvCxnSpPr>
        <p:spPr>
          <a:xfrm rot="5400000">
            <a:off x="7430832" y="742443"/>
            <a:ext cx="2660206" cy="64413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18297109" y="5293213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Золото – народу! (+НД «Золото Эфиопии»)</a:t>
            </a:r>
          </a:p>
        </p:txBody>
      </p:sp>
      <p:cxnSp>
        <p:nvCxnSpPr>
          <p:cNvPr id="264" name="Соединительная линия уступом 263"/>
          <p:cNvCxnSpPr>
            <a:stCxn id="181" idx="2"/>
            <a:endCxn id="260" idx="0"/>
          </p:cNvCxnSpPr>
          <p:nvPr/>
        </p:nvCxnSpPr>
        <p:spPr>
          <a:xfrm rot="16200000" flipH="1">
            <a:off x="14259252" y="355356"/>
            <a:ext cx="2660206" cy="7215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 стрелкой 265"/>
          <p:cNvCxnSpPr>
            <a:stCxn id="187" idx="2"/>
            <a:endCxn id="188" idx="0"/>
          </p:cNvCxnSpPr>
          <p:nvPr/>
        </p:nvCxnSpPr>
        <p:spPr>
          <a:xfrm>
            <a:off x="5540268" y="6193213"/>
            <a:ext cx="0" cy="820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/>
          <p:cNvCxnSpPr>
            <a:stCxn id="188" idx="2"/>
            <a:endCxn id="190" idx="0"/>
          </p:cNvCxnSpPr>
          <p:nvPr/>
        </p:nvCxnSpPr>
        <p:spPr>
          <a:xfrm>
            <a:off x="5540268" y="7913684"/>
            <a:ext cx="0" cy="78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5630787" y="1593053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Монарх – лицо государства!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840267" y="1038553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на алкоголь и азартные игры (+</a:t>
            </a:r>
            <a:r>
              <a:rPr lang="ru-RU" sz="1400" dirty="0"/>
              <a:t>10</a:t>
            </a:r>
            <a:r>
              <a:rPr lang="ru-RU" sz="1400" dirty="0" smtClean="0"/>
              <a:t>% </a:t>
            </a:r>
            <a:r>
              <a:rPr lang="ru-RU" sz="1400" dirty="0"/>
              <a:t>стабильности, +50  </a:t>
            </a:r>
            <a:r>
              <a:rPr lang="ru-RU" sz="1400" dirty="0" smtClean="0"/>
              <a:t>ПП)</a:t>
            </a:r>
            <a:endParaRPr lang="ru-RU" sz="14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440267" y="10385534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Коран в каждый дом (+НД </a:t>
            </a:r>
            <a:r>
              <a:rPr lang="ru-RU" sz="1400" dirty="0"/>
              <a:t>«Печать священных писаний</a:t>
            </a:r>
            <a:r>
              <a:rPr lang="ru-RU" sz="1400" dirty="0" smtClean="0"/>
              <a:t>», 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«Ислам»)</a:t>
            </a:r>
            <a:endParaRPr lang="ru-RU" sz="14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4640267" y="12070482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Мусульманские школы (+1 ячейка исследований</a:t>
            </a:r>
            <a:endParaRPr lang="ru-RU" sz="1400" dirty="0"/>
          </a:p>
        </p:txBody>
      </p:sp>
      <p:cxnSp>
        <p:nvCxnSpPr>
          <p:cNvPr id="46" name="Соединительная линия уступом 45"/>
          <p:cNvCxnSpPr>
            <a:stCxn id="190" idx="2"/>
            <a:endCxn id="43" idx="0"/>
          </p:cNvCxnSpPr>
          <p:nvPr/>
        </p:nvCxnSpPr>
        <p:spPr>
          <a:xfrm rot="5400000">
            <a:off x="4244818" y="9090085"/>
            <a:ext cx="790900" cy="180000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90" idx="2"/>
            <a:endCxn id="44" idx="0"/>
          </p:cNvCxnSpPr>
          <p:nvPr/>
        </p:nvCxnSpPr>
        <p:spPr>
          <a:xfrm rot="16200000" flipH="1">
            <a:off x="6044818" y="9090084"/>
            <a:ext cx="790899" cy="179999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44" idx="2"/>
            <a:endCxn id="45" idx="0"/>
          </p:cNvCxnSpPr>
          <p:nvPr/>
        </p:nvCxnSpPr>
        <p:spPr>
          <a:xfrm rot="5400000">
            <a:off x="6047793" y="10778008"/>
            <a:ext cx="784948" cy="18000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43" idx="2"/>
            <a:endCxn id="45" idx="0"/>
          </p:cNvCxnSpPr>
          <p:nvPr/>
        </p:nvCxnSpPr>
        <p:spPr>
          <a:xfrm rot="16200000" flipH="1">
            <a:off x="4247794" y="10778008"/>
            <a:ext cx="784947" cy="18000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183" idx="2"/>
            <a:endCxn id="42" idx="0"/>
          </p:cNvCxnSpPr>
          <p:nvPr/>
        </p:nvCxnSpPr>
        <p:spPr>
          <a:xfrm rot="5400000">
            <a:off x="8465958" y="12435011"/>
            <a:ext cx="1560358" cy="5430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18297108" y="701368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строительные </a:t>
            </a:r>
            <a:r>
              <a:rPr lang="ru-RU" sz="1400" dirty="0" smtClean="0"/>
              <a:t>профсоюзы (+НД «Строительные </a:t>
            </a:r>
            <a:r>
              <a:rPr lang="ru-RU" sz="1400" dirty="0" err="1" smtClean="0"/>
              <a:t>профоюзы</a:t>
            </a:r>
            <a:r>
              <a:rPr lang="ru-RU" sz="1400" dirty="0"/>
              <a:t>», НД «Золото Эфиопии»)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18297108" y="869463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производства (+НД «Заводской </a:t>
            </a:r>
            <a:r>
              <a:rPr lang="ru-RU" sz="1400" dirty="0"/>
              <a:t>профсоюз инженеров», НД «Золото Эфиопии»)</a:t>
            </a:r>
            <a:endParaRPr lang="ru-RU" sz="1400" dirty="0" smtClean="0"/>
          </a:p>
        </p:txBody>
      </p:sp>
      <p:sp>
        <p:nvSpPr>
          <p:cNvPr id="70" name="Прямоугольник 69"/>
          <p:cNvSpPr/>
          <p:nvPr/>
        </p:nvSpPr>
        <p:spPr>
          <a:xfrm>
            <a:off x="18297109" y="1038553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Зарубежные инструкторы для </a:t>
            </a:r>
            <a:r>
              <a:rPr lang="ru-RU" sz="1400" dirty="0" smtClean="0"/>
              <a:t>армии (+НД «Иностранная подготовка», </a:t>
            </a:r>
            <a:r>
              <a:rPr lang="ru-RU" sz="1400" dirty="0"/>
              <a:t>+2 к уровню новых генералов, +1 к показателю атаки новых генералов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8297108" y="12070482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Перезапуск образовательной системы (-НД </a:t>
            </a:r>
            <a:r>
              <a:rPr lang="ru-RU" sz="1400" dirty="0"/>
              <a:t>«Уничтоженный институт образования</a:t>
            </a:r>
            <a:r>
              <a:rPr lang="ru-RU" sz="1400" dirty="0" smtClean="0"/>
              <a:t>»)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15333189" y="701368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фабрики (8 фабрик, </a:t>
            </a:r>
            <a:r>
              <a:rPr lang="ru-RU" sz="1400" dirty="0" err="1" smtClean="0"/>
              <a:t>изм</a:t>
            </a:r>
            <a:r>
              <a:rPr lang="ru-RU" sz="1400" dirty="0"/>
              <a:t> НД «Золото Эфиопии»)</a:t>
            </a:r>
            <a:endParaRPr lang="ru-RU" sz="1400" dirty="0" smtClean="0"/>
          </a:p>
        </p:txBody>
      </p:sp>
      <p:sp>
        <p:nvSpPr>
          <p:cNvPr id="74" name="Прямоугольник 73"/>
          <p:cNvSpPr/>
          <p:nvPr/>
        </p:nvSpPr>
        <p:spPr>
          <a:xfrm>
            <a:off x="15333189" y="8694634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</a:t>
            </a:r>
            <a:r>
              <a:rPr lang="ru-RU" sz="1400" dirty="0" smtClean="0"/>
              <a:t>заводы (+5 </a:t>
            </a:r>
            <a:r>
              <a:rPr lang="ru-RU" sz="1400" dirty="0"/>
              <a:t>военных заводов НД «Золото Эфиопии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5333189" y="1038553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военная </a:t>
            </a:r>
            <a:r>
              <a:rPr lang="ru-RU" sz="1400" dirty="0"/>
              <a:t>академия </a:t>
            </a:r>
            <a:r>
              <a:rPr lang="ru-RU" sz="1400" dirty="0" smtClean="0"/>
              <a:t>(</a:t>
            </a:r>
            <a:r>
              <a:rPr lang="ru-RU" sz="1400" dirty="0"/>
              <a:t>+2 к уровню новых генералов, +1 к показателю атаки новых </a:t>
            </a:r>
            <a:r>
              <a:rPr lang="ru-RU" sz="1400" dirty="0" smtClean="0"/>
              <a:t>генералов, НД </a:t>
            </a:r>
            <a:r>
              <a:rPr lang="ru-RU" sz="1400" dirty="0"/>
              <a:t>«Золото Эфиопии»)</a:t>
            </a:r>
            <a:endParaRPr lang="ru-RU" sz="1400" dirty="0" smtClean="0"/>
          </a:p>
        </p:txBody>
      </p:sp>
      <p:sp>
        <p:nvSpPr>
          <p:cNvPr id="76" name="Прямоугольник 75"/>
          <p:cNvSpPr/>
          <p:nvPr/>
        </p:nvSpPr>
        <p:spPr>
          <a:xfrm>
            <a:off x="21213727" y="701368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Золото – строительным бригадам</a:t>
            </a:r>
            <a:r>
              <a:rPr lang="ru-RU" sz="1400" dirty="0" smtClean="0"/>
              <a:t>! (+100 ПП)</a:t>
            </a:r>
            <a:endParaRPr lang="ru-RU" sz="1400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21213727" y="8694634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Золото – профсоюзам! (+100 ПП)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21213727" y="1038553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Золото – армии! (100ПП)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16497108" y="13475483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Институты для всех! (+1 ячейка исследований)</a:t>
            </a:r>
          </a:p>
        </p:txBody>
      </p:sp>
      <p:cxnSp>
        <p:nvCxnSpPr>
          <p:cNvPr id="29" name="Соединительная линия уступом 28"/>
          <p:cNvCxnSpPr>
            <a:stCxn id="260" idx="2"/>
            <a:endCxn id="73" idx="0"/>
          </p:cNvCxnSpPr>
          <p:nvPr/>
        </p:nvCxnSpPr>
        <p:spPr>
          <a:xfrm rot="5400000">
            <a:off x="17304913" y="5121489"/>
            <a:ext cx="820472" cy="2963920"/>
          </a:xfrm>
          <a:prstGeom prst="bentConnector3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260" idx="2"/>
            <a:endCxn id="76" idx="0"/>
          </p:cNvCxnSpPr>
          <p:nvPr/>
        </p:nvCxnSpPr>
        <p:spPr>
          <a:xfrm rot="16200000" flipH="1">
            <a:off x="20245182" y="5145140"/>
            <a:ext cx="820472" cy="2916618"/>
          </a:xfrm>
          <a:prstGeom prst="bentConnector3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/>
          <p:cNvCxnSpPr>
            <a:stCxn id="260" idx="2"/>
            <a:endCxn id="68" idx="0"/>
          </p:cNvCxnSpPr>
          <p:nvPr/>
        </p:nvCxnSpPr>
        <p:spPr>
          <a:xfrm flipH="1">
            <a:off x="19197108" y="6193213"/>
            <a:ext cx="1" cy="820472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/>
          <p:cNvCxnSpPr>
            <a:stCxn id="68" idx="2"/>
            <a:endCxn id="69" idx="0"/>
          </p:cNvCxnSpPr>
          <p:nvPr/>
        </p:nvCxnSpPr>
        <p:spPr>
          <a:xfrm>
            <a:off x="19197108" y="7913685"/>
            <a:ext cx="0" cy="78095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/>
          <p:cNvCxnSpPr>
            <a:stCxn id="73" idx="2"/>
            <a:endCxn id="74" idx="0"/>
          </p:cNvCxnSpPr>
          <p:nvPr/>
        </p:nvCxnSpPr>
        <p:spPr>
          <a:xfrm>
            <a:off x="16233189" y="7913685"/>
            <a:ext cx="0" cy="780949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>
            <a:stCxn id="76" idx="2"/>
            <a:endCxn id="77" idx="0"/>
          </p:cNvCxnSpPr>
          <p:nvPr/>
        </p:nvCxnSpPr>
        <p:spPr>
          <a:xfrm>
            <a:off x="22113727" y="7913685"/>
            <a:ext cx="0" cy="780949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74" idx="2"/>
            <a:endCxn id="75" idx="0"/>
          </p:cNvCxnSpPr>
          <p:nvPr/>
        </p:nvCxnSpPr>
        <p:spPr>
          <a:xfrm>
            <a:off x="16233189" y="9594634"/>
            <a:ext cx="0" cy="790901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/>
          <p:cNvCxnSpPr>
            <a:stCxn id="69" idx="2"/>
            <a:endCxn id="70" idx="0"/>
          </p:cNvCxnSpPr>
          <p:nvPr/>
        </p:nvCxnSpPr>
        <p:spPr>
          <a:xfrm>
            <a:off x="19197108" y="9594635"/>
            <a:ext cx="1" cy="79090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/>
          <p:cNvCxnSpPr>
            <a:stCxn id="77" idx="2"/>
            <a:endCxn id="78" idx="0"/>
          </p:cNvCxnSpPr>
          <p:nvPr/>
        </p:nvCxnSpPr>
        <p:spPr>
          <a:xfrm>
            <a:off x="22113727" y="9594634"/>
            <a:ext cx="0" cy="790901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 стрелкой 241"/>
          <p:cNvCxnSpPr>
            <a:stCxn id="70" idx="2"/>
            <a:endCxn id="71" idx="0"/>
          </p:cNvCxnSpPr>
          <p:nvPr/>
        </p:nvCxnSpPr>
        <p:spPr>
          <a:xfrm flipH="1">
            <a:off x="19197108" y="11285535"/>
            <a:ext cx="1" cy="78494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244"/>
          <p:cNvCxnSpPr>
            <a:stCxn id="75" idx="2"/>
            <a:endCxn id="71" idx="0"/>
          </p:cNvCxnSpPr>
          <p:nvPr/>
        </p:nvCxnSpPr>
        <p:spPr>
          <a:xfrm rot="16200000" flipH="1">
            <a:off x="17322675" y="10196048"/>
            <a:ext cx="784947" cy="2963919"/>
          </a:xfrm>
          <a:prstGeom prst="bentConnector3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Соединительная линия уступом 246"/>
          <p:cNvCxnSpPr>
            <a:stCxn id="78" idx="2"/>
            <a:endCxn id="71" idx="0"/>
          </p:cNvCxnSpPr>
          <p:nvPr/>
        </p:nvCxnSpPr>
        <p:spPr>
          <a:xfrm rot="5400000">
            <a:off x="20262945" y="10219699"/>
            <a:ext cx="784947" cy="2916619"/>
          </a:xfrm>
          <a:prstGeom prst="bentConnector3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/>
          <p:cNvCxnSpPr>
            <a:stCxn id="73" idx="3"/>
            <a:endCxn id="68" idx="1"/>
          </p:cNvCxnSpPr>
          <p:nvPr/>
        </p:nvCxnSpPr>
        <p:spPr>
          <a:xfrm>
            <a:off x="17133189" y="7463685"/>
            <a:ext cx="1163919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/>
          <p:cNvCxnSpPr>
            <a:stCxn id="68" idx="3"/>
            <a:endCxn id="76" idx="1"/>
          </p:cNvCxnSpPr>
          <p:nvPr/>
        </p:nvCxnSpPr>
        <p:spPr>
          <a:xfrm>
            <a:off x="20097108" y="7463685"/>
            <a:ext cx="1116619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единительная линия 254"/>
          <p:cNvCxnSpPr>
            <a:stCxn id="74" idx="3"/>
            <a:endCxn id="69" idx="1"/>
          </p:cNvCxnSpPr>
          <p:nvPr/>
        </p:nvCxnSpPr>
        <p:spPr>
          <a:xfrm>
            <a:off x="17133189" y="9144634"/>
            <a:ext cx="1163919" cy="1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единительная линия 258"/>
          <p:cNvCxnSpPr>
            <a:stCxn id="69" idx="3"/>
            <a:endCxn id="77" idx="1"/>
          </p:cNvCxnSpPr>
          <p:nvPr/>
        </p:nvCxnSpPr>
        <p:spPr>
          <a:xfrm flipV="1">
            <a:off x="20097108" y="9144634"/>
            <a:ext cx="1116619" cy="1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/>
          <p:cNvCxnSpPr>
            <a:stCxn id="75" idx="3"/>
            <a:endCxn id="70" idx="1"/>
          </p:cNvCxnSpPr>
          <p:nvPr/>
        </p:nvCxnSpPr>
        <p:spPr>
          <a:xfrm>
            <a:off x="17133189" y="10835535"/>
            <a:ext cx="116392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единительная линия 264"/>
          <p:cNvCxnSpPr>
            <a:stCxn id="70" idx="3"/>
            <a:endCxn id="78" idx="1"/>
          </p:cNvCxnSpPr>
          <p:nvPr/>
        </p:nvCxnSpPr>
        <p:spPr>
          <a:xfrm>
            <a:off x="20097109" y="10835535"/>
            <a:ext cx="111661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/>
          <p:cNvCxnSpPr/>
          <p:nvPr/>
        </p:nvCxnSpPr>
        <p:spPr>
          <a:xfrm>
            <a:off x="16233189" y="8241095"/>
            <a:ext cx="5880539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Прямая соединительная линия 272"/>
          <p:cNvCxnSpPr/>
          <p:nvPr/>
        </p:nvCxnSpPr>
        <p:spPr>
          <a:xfrm>
            <a:off x="16233189" y="9932861"/>
            <a:ext cx="588053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8895480" y="844197"/>
            <a:ext cx="1576552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44</a:t>
            </a:r>
            <a:br>
              <a:rPr lang="ru-RU" dirty="0" smtClean="0"/>
            </a:br>
            <a:r>
              <a:rPr lang="ru-RU" dirty="0" smtClean="0"/>
              <a:t>фокусов</a:t>
            </a:r>
            <a:endParaRPr lang="ru-RU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0097109" y="13475483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добычи чёрного золота(</a:t>
            </a:r>
            <a:r>
              <a:rPr lang="ru-RU" sz="1400" dirty="0"/>
              <a:t>Будет получено 18 единиц нефти в регионе </a:t>
            </a:r>
            <a:r>
              <a:rPr lang="ru-RU" sz="1400" dirty="0" err="1" smtClean="0"/>
              <a:t>Огаден</a:t>
            </a:r>
            <a:r>
              <a:rPr lang="ru-RU" sz="1400" dirty="0"/>
              <a:t>)</a:t>
            </a:r>
          </a:p>
        </p:txBody>
      </p:sp>
      <p:cxnSp>
        <p:nvCxnSpPr>
          <p:cNvPr id="131" name="Соединительная линия уступом 130"/>
          <p:cNvCxnSpPr>
            <a:stCxn id="71" idx="2"/>
            <a:endCxn id="128" idx="0"/>
          </p:cNvCxnSpPr>
          <p:nvPr/>
        </p:nvCxnSpPr>
        <p:spPr>
          <a:xfrm rot="16200000" flipH="1">
            <a:off x="19844608" y="12322981"/>
            <a:ext cx="505001" cy="1800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133"/>
          <p:cNvCxnSpPr>
            <a:stCxn id="71" idx="2"/>
            <a:endCxn id="79" idx="0"/>
          </p:cNvCxnSpPr>
          <p:nvPr/>
        </p:nvCxnSpPr>
        <p:spPr>
          <a:xfrm rot="5400000">
            <a:off x="18044608" y="12322982"/>
            <a:ext cx="505001" cy="1800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11633801" y="27347208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Построение всеобщей федерации анархистов (</a:t>
            </a:r>
            <a:r>
              <a:rPr lang="ru-RU" sz="1400" dirty="0"/>
              <a:t>Будет создан альянс «Конфедерация анархистов</a:t>
            </a:r>
            <a:r>
              <a:rPr lang="ru-RU" sz="1400" dirty="0" smtClean="0"/>
              <a:t>».</a:t>
            </a:r>
            <a:r>
              <a:rPr lang="ru-RU" sz="1400" dirty="0"/>
              <a:t>)</a:t>
            </a:r>
          </a:p>
        </p:txBody>
      </p:sp>
      <p:sp>
        <p:nvSpPr>
          <p:cNvPr id="157" name="Прямоугольник 156"/>
          <p:cNvSpPr/>
          <p:nvPr/>
        </p:nvSpPr>
        <p:spPr>
          <a:xfrm>
            <a:off x="6876363" y="1794619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Изгнание военных баз Франции и ВБ из Сомали</a:t>
            </a:r>
            <a:endParaRPr lang="ru-RU" sz="1400" dirty="0"/>
          </a:p>
        </p:txBody>
      </p:sp>
      <p:sp>
        <p:nvSpPr>
          <p:cNvPr id="158" name="Прямоугольник 157"/>
          <p:cNvSpPr/>
          <p:nvPr/>
        </p:nvSpPr>
        <p:spPr>
          <a:xfrm>
            <a:off x="9829957" y="1794619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Присоединение Йемена</a:t>
            </a:r>
            <a:endParaRPr lang="ru-RU" sz="1400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6876363" y="1962714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Ружьё каждому взрослому(-20% времени подготовки)</a:t>
            </a:r>
            <a:endParaRPr lang="ru-RU" sz="14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9829957" y="19627148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Изгнание военных ВБ из южного Йемена</a:t>
            </a:r>
            <a:endParaRPr lang="ru-RU" sz="1400" dirty="0"/>
          </a:p>
        </p:txBody>
      </p:sp>
      <p:sp>
        <p:nvSpPr>
          <p:cNvPr id="165" name="Прямоугольник 164"/>
          <p:cNvSpPr/>
          <p:nvPr/>
        </p:nvSpPr>
        <p:spPr>
          <a:xfrm>
            <a:off x="8029957" y="3166618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1400" dirty="0"/>
              <a:t>Захват колоний </a:t>
            </a:r>
            <a:r>
              <a:rPr lang="ru-RU" sz="1400" dirty="0" smtClean="0"/>
              <a:t>Британии (</a:t>
            </a:r>
            <a:r>
              <a:rPr lang="ru-RU" sz="1400" dirty="0"/>
              <a:t>Будет получена претензии на африканские колонии </a:t>
            </a:r>
            <a:r>
              <a:rPr lang="ru-RU" sz="1400" dirty="0" smtClean="0"/>
              <a:t>Англии. Будет </a:t>
            </a:r>
            <a:r>
              <a:rPr lang="ru-RU" sz="1400" dirty="0"/>
              <a:t>получена цель войны (аннексия) против Великобритании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cxnSp>
        <p:nvCxnSpPr>
          <p:cNvPr id="169" name="Соединительная линия уступом 168"/>
          <p:cNvCxnSpPr>
            <a:stCxn id="42" idx="2"/>
            <a:endCxn id="157" idx="0"/>
          </p:cNvCxnSpPr>
          <p:nvPr/>
        </p:nvCxnSpPr>
        <p:spPr>
          <a:xfrm rot="16200000" flipH="1">
            <a:off x="6595745" y="16765581"/>
            <a:ext cx="1115660" cy="12455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42" idx="2"/>
            <a:endCxn id="158" idx="0"/>
          </p:cNvCxnSpPr>
          <p:nvPr/>
        </p:nvCxnSpPr>
        <p:spPr>
          <a:xfrm rot="16200000" flipH="1">
            <a:off x="8072542" y="15288784"/>
            <a:ext cx="1115660" cy="419917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 стрелкой 174"/>
          <p:cNvCxnSpPr>
            <a:stCxn id="157" idx="2"/>
            <a:endCxn id="159" idx="0"/>
          </p:cNvCxnSpPr>
          <p:nvPr/>
        </p:nvCxnSpPr>
        <p:spPr>
          <a:xfrm>
            <a:off x="7776363" y="18846199"/>
            <a:ext cx="0" cy="780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58" idx="2"/>
            <a:endCxn id="164" idx="0"/>
          </p:cNvCxnSpPr>
          <p:nvPr/>
        </p:nvCxnSpPr>
        <p:spPr>
          <a:xfrm>
            <a:off x="10729957" y="18846199"/>
            <a:ext cx="0" cy="7809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/>
          <p:cNvSpPr/>
          <p:nvPr/>
        </p:nvSpPr>
        <p:spPr>
          <a:xfrm>
            <a:off x="2298982" y="1794619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Швейцарские счета Соломонов (+50ПП)</a:t>
            </a:r>
            <a:endParaRPr lang="ru-RU" sz="14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249466" y="19627149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зарубежных фабрик (+5 фабрик вне карты)</a:t>
            </a:r>
            <a:endParaRPr lang="ru-RU" sz="1400" dirty="0"/>
          </a:p>
        </p:txBody>
      </p:sp>
      <p:sp>
        <p:nvSpPr>
          <p:cNvPr id="200" name="Прямоугольник 199"/>
          <p:cNvSpPr/>
          <p:nvPr/>
        </p:nvSpPr>
        <p:spPr>
          <a:xfrm>
            <a:off x="4200146" y="19627148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оружейные заводы (+3 военных завода вне карты)</a:t>
            </a:r>
            <a:endParaRPr lang="ru-RU" sz="1400" dirty="0"/>
          </a:p>
        </p:txBody>
      </p:sp>
      <p:cxnSp>
        <p:nvCxnSpPr>
          <p:cNvPr id="202" name="Соединительная линия уступом 201"/>
          <p:cNvCxnSpPr>
            <a:stCxn id="42" idx="2"/>
            <a:endCxn id="195" idx="0"/>
          </p:cNvCxnSpPr>
          <p:nvPr/>
        </p:nvCxnSpPr>
        <p:spPr>
          <a:xfrm rot="5400000">
            <a:off x="4307055" y="15722467"/>
            <a:ext cx="1115660" cy="33318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195" idx="2"/>
            <a:endCxn id="196" idx="0"/>
          </p:cNvCxnSpPr>
          <p:nvPr/>
        </p:nvCxnSpPr>
        <p:spPr>
          <a:xfrm rot="5400000">
            <a:off x="1783749" y="18211916"/>
            <a:ext cx="780950" cy="20495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95" idx="2"/>
            <a:endCxn id="200" idx="0"/>
          </p:cNvCxnSpPr>
          <p:nvPr/>
        </p:nvCxnSpPr>
        <p:spPr>
          <a:xfrm rot="16200000" flipH="1">
            <a:off x="3759090" y="18286091"/>
            <a:ext cx="780949" cy="1901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/>
          <p:cNvSpPr/>
          <p:nvPr/>
        </p:nvSpPr>
        <p:spPr>
          <a:xfrm>
            <a:off x="2298982" y="21541167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института Соломона (+1 ячейка исследований)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8379218" y="21541168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Показать наши ружья(+НД «Народная армия»)</a:t>
            </a:r>
            <a:endParaRPr lang="ru-RU" sz="14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5630788" y="23491740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Ускоренное производство ружей (</a:t>
            </a:r>
            <a:r>
              <a:rPr lang="ru-RU" sz="1400" dirty="0" err="1" smtClean="0"/>
              <a:t>изм</a:t>
            </a:r>
            <a:r>
              <a:rPr lang="ru-RU" sz="1400" dirty="0"/>
              <a:t> НД «Народная </a:t>
            </a:r>
            <a:r>
              <a:rPr lang="ru-RU" sz="1400" dirty="0" smtClean="0"/>
              <a:t>армия»)</a:t>
            </a:r>
            <a:endParaRPr lang="ru-RU" sz="1400" dirty="0"/>
          </a:p>
        </p:txBody>
      </p:sp>
      <p:cxnSp>
        <p:nvCxnSpPr>
          <p:cNvPr id="211" name="Соединительная линия уступом 210"/>
          <p:cNvCxnSpPr>
            <a:stCxn id="200" idx="2"/>
            <a:endCxn id="208" idx="0"/>
          </p:cNvCxnSpPr>
          <p:nvPr/>
        </p:nvCxnSpPr>
        <p:spPr>
          <a:xfrm rot="5400000">
            <a:off x="3642555" y="20083575"/>
            <a:ext cx="1014019" cy="1901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Соединительная линия уступом 211"/>
          <p:cNvCxnSpPr>
            <a:stCxn id="196" idx="2"/>
            <a:endCxn id="208" idx="0"/>
          </p:cNvCxnSpPr>
          <p:nvPr/>
        </p:nvCxnSpPr>
        <p:spPr>
          <a:xfrm rot="16200000" flipH="1">
            <a:off x="1667215" y="20009400"/>
            <a:ext cx="1014018" cy="20495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59" idx="2"/>
            <a:endCxn id="209" idx="0"/>
          </p:cNvCxnSpPr>
          <p:nvPr/>
        </p:nvCxnSpPr>
        <p:spPr>
          <a:xfrm rot="16200000" flipH="1">
            <a:off x="8020781" y="20282730"/>
            <a:ext cx="1014019" cy="150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64" idx="2"/>
            <a:endCxn id="209" idx="0"/>
          </p:cNvCxnSpPr>
          <p:nvPr/>
        </p:nvCxnSpPr>
        <p:spPr>
          <a:xfrm rot="5400000">
            <a:off x="9497578" y="20308789"/>
            <a:ext cx="1014020" cy="1450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209" idx="2"/>
            <a:endCxn id="210" idx="0"/>
          </p:cNvCxnSpPr>
          <p:nvPr/>
        </p:nvCxnSpPr>
        <p:spPr>
          <a:xfrm rot="5400000">
            <a:off x="7379717" y="21592239"/>
            <a:ext cx="1050572" cy="2748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208" idx="2"/>
            <a:endCxn id="210" idx="0"/>
          </p:cNvCxnSpPr>
          <p:nvPr/>
        </p:nvCxnSpPr>
        <p:spPr>
          <a:xfrm rot="16200000" flipH="1">
            <a:off x="4339599" y="21300550"/>
            <a:ext cx="1050573" cy="33318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210" idx="2"/>
            <a:endCxn id="139" idx="0"/>
          </p:cNvCxnSpPr>
          <p:nvPr/>
        </p:nvCxnSpPr>
        <p:spPr>
          <a:xfrm rot="16200000" flipH="1">
            <a:off x="8054560" y="22867967"/>
            <a:ext cx="2955468" cy="6003013"/>
          </a:xfrm>
          <a:prstGeom prst="bentConnector3">
            <a:avLst>
              <a:gd name="adj1" fmla="val 874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288"/>
          <p:cNvCxnSpPr>
            <a:stCxn id="201" idx="2"/>
            <a:endCxn id="139" idx="0"/>
          </p:cNvCxnSpPr>
          <p:nvPr/>
        </p:nvCxnSpPr>
        <p:spPr>
          <a:xfrm rot="5400000">
            <a:off x="15487504" y="23637603"/>
            <a:ext cx="755903" cy="66633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0" y="377624"/>
            <a:ext cx="1828801" cy="899383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Величие Соломона</a:t>
            </a:r>
            <a:endParaRPr lang="ru-RU" sz="1400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9833801" y="29120490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правых (приглашение правых анархистов в альянс)</a:t>
            </a:r>
            <a:endParaRPr lang="ru-RU" sz="14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13433801" y="29120490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</a:t>
            </a:r>
            <a:r>
              <a:rPr lang="ru-RU" sz="1400" dirty="0"/>
              <a:t>левых (приглашение </a:t>
            </a:r>
            <a:r>
              <a:rPr lang="ru-RU" sz="1400" dirty="0" smtClean="0"/>
              <a:t>левых </a:t>
            </a:r>
            <a:r>
              <a:rPr lang="ru-RU" sz="1400" dirty="0"/>
              <a:t>анархистов в альянс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15233801" y="31666185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Анархия в Саудовской Аравии (</a:t>
            </a:r>
            <a:r>
              <a:rPr lang="ru-RU" sz="1400" dirty="0"/>
              <a:t>Будет получена цель войны (аннексия) против Саудовской Аравии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8029957" y="34328004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Анархия в </a:t>
            </a:r>
            <a:r>
              <a:rPr lang="ru-RU" sz="1400" dirty="0" smtClean="0"/>
              <a:t>Египте </a:t>
            </a:r>
            <a:r>
              <a:rPr lang="ru-RU" sz="1400" dirty="0"/>
              <a:t>Будет получена цель войны (аннексия) против Египта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15233801" y="34328004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Анархия в Иране и Ираке (</a:t>
            </a:r>
            <a:r>
              <a:rPr lang="ru-RU" sz="1400" dirty="0"/>
              <a:t>Будет получена цель войны (аннексия) против Ирака и Ирана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cxnSp>
        <p:nvCxnSpPr>
          <p:cNvPr id="116" name="Соединительная линия уступом 115"/>
          <p:cNvCxnSpPr>
            <a:stCxn id="139" idx="2"/>
            <a:endCxn id="108" idx="0"/>
          </p:cNvCxnSpPr>
          <p:nvPr/>
        </p:nvCxnSpPr>
        <p:spPr>
          <a:xfrm rot="5400000">
            <a:off x="11197160" y="27783849"/>
            <a:ext cx="873282" cy="1800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139" idx="2"/>
            <a:endCxn id="165" idx="0"/>
          </p:cNvCxnSpPr>
          <p:nvPr/>
        </p:nvCxnSpPr>
        <p:spPr>
          <a:xfrm rot="5400000">
            <a:off x="9022391" y="28154774"/>
            <a:ext cx="3418977" cy="3603844"/>
          </a:xfrm>
          <a:prstGeom prst="bentConnector3">
            <a:avLst>
              <a:gd name="adj1" fmla="val 725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139" idx="2"/>
            <a:endCxn id="112" idx="0"/>
          </p:cNvCxnSpPr>
          <p:nvPr/>
        </p:nvCxnSpPr>
        <p:spPr>
          <a:xfrm rot="16200000" flipH="1">
            <a:off x="12624313" y="28156696"/>
            <a:ext cx="3418977" cy="3600000"/>
          </a:xfrm>
          <a:prstGeom prst="bentConnector3">
            <a:avLst>
              <a:gd name="adj1" fmla="val 725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139" idx="2"/>
            <a:endCxn id="160" idx="0"/>
          </p:cNvCxnSpPr>
          <p:nvPr/>
        </p:nvCxnSpPr>
        <p:spPr>
          <a:xfrm>
            <a:off x="12533801" y="28247208"/>
            <a:ext cx="1" cy="4671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34"/>
          <p:cNvCxnSpPr>
            <a:stCxn id="139" idx="2"/>
            <a:endCxn id="109" idx="0"/>
          </p:cNvCxnSpPr>
          <p:nvPr/>
        </p:nvCxnSpPr>
        <p:spPr>
          <a:xfrm rot="16200000" flipH="1">
            <a:off x="12997160" y="27783849"/>
            <a:ext cx="873282" cy="1800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65" idx="2"/>
            <a:endCxn id="113" idx="0"/>
          </p:cNvCxnSpPr>
          <p:nvPr/>
        </p:nvCxnSpPr>
        <p:spPr>
          <a:xfrm>
            <a:off x="8929957" y="32566185"/>
            <a:ext cx="0" cy="17618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12" idx="2"/>
            <a:endCxn id="115" idx="0"/>
          </p:cNvCxnSpPr>
          <p:nvPr/>
        </p:nvCxnSpPr>
        <p:spPr>
          <a:xfrm>
            <a:off x="16133801" y="32566185"/>
            <a:ext cx="0" cy="17618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11633802" y="32918264"/>
            <a:ext cx="1800000" cy="9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1400" dirty="0"/>
              <a:t>Захват колоний </a:t>
            </a:r>
            <a:r>
              <a:rPr lang="ru-RU" sz="1400" dirty="0" smtClean="0"/>
              <a:t>Франции (</a:t>
            </a:r>
            <a:r>
              <a:rPr lang="ru-RU" sz="1400" dirty="0"/>
              <a:t>Будет получена претензии на африканские колонии Франции.</a:t>
            </a:r>
          </a:p>
          <a:p>
            <a:r>
              <a:rPr lang="ru-RU" sz="1400" dirty="0"/>
              <a:t>Будет получена цель войны (аннексия) против Франции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sp>
        <p:nvSpPr>
          <p:cNvPr id="121" name="Прямоугольник 120"/>
          <p:cNvSpPr/>
          <p:nvPr/>
        </p:nvSpPr>
        <p:spPr>
          <a:xfrm rot="16200000">
            <a:off x="10326818" y="513704"/>
            <a:ext cx="900000" cy="609571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Гражданка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23" name="Овал 122"/>
          <p:cNvSpPr/>
          <p:nvPr/>
        </p:nvSpPr>
        <p:spPr>
          <a:xfrm>
            <a:off x="6471558" y="19038506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24" name="Прямоугольник 123"/>
          <p:cNvSpPr/>
          <p:nvPr/>
        </p:nvSpPr>
        <p:spPr>
          <a:xfrm rot="16200000">
            <a:off x="15783191" y="19837558"/>
            <a:ext cx="899998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500" dirty="0" smtClean="0">
                <a:solidFill>
                  <a:schemeClr val="bg1"/>
                </a:solidFill>
              </a:rPr>
              <a:t>РЕШЕНИЯ</a:t>
            </a:r>
            <a:endParaRPr lang="ru-RU" sz="1500" dirty="0">
              <a:solidFill>
                <a:schemeClr val="bg1"/>
              </a:solidFill>
            </a:endParaRPr>
          </a:p>
        </p:txBody>
      </p:sp>
      <p:sp>
        <p:nvSpPr>
          <p:cNvPr id="125" name="Прямоугольник 124"/>
          <p:cNvSpPr/>
          <p:nvPr/>
        </p:nvSpPr>
        <p:spPr>
          <a:xfrm rot="16200000">
            <a:off x="4941200" y="16140950"/>
            <a:ext cx="899998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500" dirty="0" smtClean="0">
                <a:solidFill>
                  <a:schemeClr val="bg1"/>
                </a:solidFill>
              </a:rPr>
              <a:t>РЕШЕНИЯ</a:t>
            </a:r>
            <a:endParaRPr lang="ru-RU" sz="1500" dirty="0">
              <a:solidFill>
                <a:schemeClr val="bg1"/>
              </a:solidFill>
            </a:endParaRPr>
          </a:p>
        </p:txBody>
      </p:sp>
      <p:sp>
        <p:nvSpPr>
          <p:cNvPr id="126" name="Прямоугольник 125"/>
          <p:cNvSpPr/>
          <p:nvPr/>
        </p:nvSpPr>
        <p:spPr>
          <a:xfrm rot="16200000">
            <a:off x="6196827" y="18156610"/>
            <a:ext cx="899998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500" dirty="0" smtClean="0">
                <a:solidFill>
                  <a:schemeClr val="bg1"/>
                </a:solidFill>
              </a:rPr>
              <a:t>РЕШЕНИЯ</a:t>
            </a:r>
            <a:endParaRPr lang="ru-RU" sz="1500" dirty="0">
              <a:solidFill>
                <a:schemeClr val="bg1"/>
              </a:solidFill>
            </a:endParaRPr>
          </a:p>
        </p:txBody>
      </p:sp>
      <p:sp>
        <p:nvSpPr>
          <p:cNvPr id="127" name="Овал 126"/>
          <p:cNvSpPr/>
          <p:nvPr/>
        </p:nvSpPr>
        <p:spPr>
          <a:xfrm>
            <a:off x="9412936" y="19038506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29" name="Овал 128"/>
          <p:cNvSpPr/>
          <p:nvPr/>
        </p:nvSpPr>
        <p:spPr>
          <a:xfrm>
            <a:off x="9412936" y="20569583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30" name="Прямоугольник 129"/>
          <p:cNvSpPr/>
          <p:nvPr/>
        </p:nvSpPr>
        <p:spPr>
          <a:xfrm rot="16200000">
            <a:off x="9144213" y="19837557"/>
            <a:ext cx="899998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500" dirty="0" smtClean="0">
                <a:solidFill>
                  <a:schemeClr val="bg1"/>
                </a:solidFill>
              </a:rPr>
              <a:t>РЕШЕНИЯ</a:t>
            </a:r>
            <a:endParaRPr lang="ru-R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11759</TotalTime>
  <Words>563</Words>
  <Application>Microsoft Office PowerPoint</Application>
  <PresentationFormat>Произвольный</PresentationFormat>
  <Paragraphs>62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1070</cp:revision>
  <dcterms:created xsi:type="dcterms:W3CDTF">2018-10-23T08:09:21Z</dcterms:created>
  <dcterms:modified xsi:type="dcterms:W3CDTF">2019-12-06T07:59:23Z</dcterms:modified>
</cp:coreProperties>
</file>