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287" autoAdjust="0"/>
  </p:normalViewPr>
  <p:slideViewPr>
    <p:cSldViewPr snapToGrid="0">
      <p:cViewPr>
        <p:scale>
          <a:sx n="70" d="100"/>
          <a:sy n="70" d="100"/>
        </p:scale>
        <p:origin x="-72" y="1075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27.11.2019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рямоугольник 108"/>
          <p:cNvSpPr/>
          <p:nvPr/>
        </p:nvSpPr>
        <p:spPr>
          <a:xfrm>
            <a:off x="3362132" y="714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Рождественское наступление (+НД «Рождественское Наступление» на 30 дней)</a:t>
            </a:r>
            <a:endParaRPr lang="ru-RU" sz="14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3352011" y="27178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Защита нашего дома (+НД «Наша земля»)</a:t>
            </a:r>
            <a:endParaRPr lang="ru-RU" sz="1400" dirty="0"/>
          </a:p>
        </p:txBody>
      </p:sp>
      <p:sp>
        <p:nvSpPr>
          <p:cNvPr id="98" name="Прямоугольник 97"/>
          <p:cNvSpPr/>
          <p:nvPr/>
        </p:nvSpPr>
        <p:spPr>
          <a:xfrm>
            <a:off x="3359364" y="46271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Пограничные баррикады (+ к укреплениям)</a:t>
            </a:r>
            <a:endParaRPr lang="ru-RU" sz="14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6707387" y="26937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Обращение к Лиге Наций</a:t>
            </a:r>
            <a:endParaRPr lang="ru-RU" sz="14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493691" y="26937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Задавить </a:t>
            </a:r>
            <a:r>
              <a:rPr lang="ru-RU" sz="1400" dirty="0" err="1" smtClean="0"/>
              <a:t>Тиграйских</a:t>
            </a:r>
            <a:r>
              <a:rPr lang="ru-RU" sz="1400" dirty="0" smtClean="0"/>
              <a:t> крыс (+НД «Месть предателям»)</a:t>
            </a:r>
            <a:endParaRPr lang="ru-RU" sz="14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6707386" y="46392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подачки от оккупантов Сомали</a:t>
            </a:r>
            <a:endParaRPr lang="ru-RU" sz="14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3377902" y="7180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Контрнаступление 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«Наша земля»)</a:t>
            </a:r>
            <a:endParaRPr lang="ru-RU" sz="1400" dirty="0"/>
          </a:p>
        </p:txBody>
      </p:sp>
      <p:cxnSp>
        <p:nvCxnSpPr>
          <p:cNvPr id="108" name="Прямая со стрелкой 107"/>
          <p:cNvCxnSpPr>
            <a:stCxn id="109" idx="2"/>
            <a:endCxn id="94" idx="0"/>
          </p:cNvCxnSpPr>
          <p:nvPr/>
        </p:nvCxnSpPr>
        <p:spPr>
          <a:xfrm flipH="1">
            <a:off x="4409970" y="1794521"/>
            <a:ext cx="10121" cy="9233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109" idx="2"/>
            <a:endCxn id="101" idx="0"/>
          </p:cNvCxnSpPr>
          <p:nvPr/>
        </p:nvCxnSpPr>
        <p:spPr>
          <a:xfrm rot="16200000" flipH="1">
            <a:off x="5643126" y="571485"/>
            <a:ext cx="899185" cy="3345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9" idx="2"/>
            <a:endCxn id="103" idx="0"/>
          </p:cNvCxnSpPr>
          <p:nvPr/>
        </p:nvCxnSpPr>
        <p:spPr>
          <a:xfrm rot="5400000">
            <a:off x="2536280" y="809892"/>
            <a:ext cx="899183" cy="2868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103" idx="2"/>
            <a:endCxn id="184" idx="0"/>
          </p:cNvCxnSpPr>
          <p:nvPr/>
        </p:nvCxnSpPr>
        <p:spPr>
          <a:xfrm flipH="1">
            <a:off x="1551649" y="3773704"/>
            <a:ext cx="1" cy="865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94" idx="2"/>
            <a:endCxn id="98" idx="0"/>
          </p:cNvCxnSpPr>
          <p:nvPr/>
        </p:nvCxnSpPr>
        <p:spPr>
          <a:xfrm>
            <a:off x="4409970" y="3797888"/>
            <a:ext cx="7353" cy="829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101" idx="2"/>
            <a:endCxn id="105" idx="0"/>
          </p:cNvCxnSpPr>
          <p:nvPr/>
        </p:nvCxnSpPr>
        <p:spPr>
          <a:xfrm flipH="1">
            <a:off x="7765349" y="3773710"/>
            <a:ext cx="1" cy="865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184" idx="2"/>
            <a:endCxn id="106" idx="0"/>
          </p:cNvCxnSpPr>
          <p:nvPr/>
        </p:nvCxnSpPr>
        <p:spPr>
          <a:xfrm rot="16200000" flipH="1">
            <a:off x="2263006" y="5007884"/>
            <a:ext cx="1461498" cy="2884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05" idx="2"/>
            <a:endCxn id="106" idx="0"/>
          </p:cNvCxnSpPr>
          <p:nvPr/>
        </p:nvCxnSpPr>
        <p:spPr>
          <a:xfrm rot="5400000">
            <a:off x="5369852" y="4785246"/>
            <a:ext cx="1461502" cy="33294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98" idx="2"/>
            <a:endCxn id="106" idx="0"/>
          </p:cNvCxnSpPr>
          <p:nvPr/>
        </p:nvCxnSpPr>
        <p:spPr>
          <a:xfrm>
            <a:off x="4417323" y="5707142"/>
            <a:ext cx="18538" cy="14735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2810417" y="145887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Величие Соломона (+100 </a:t>
            </a:r>
            <a:r>
              <a:rPr lang="ru-RU" sz="1400" dirty="0" err="1" smtClean="0"/>
              <a:t>пп</a:t>
            </a:r>
            <a:r>
              <a:rPr lang="ru-RU" sz="1400" dirty="0" smtClean="0"/>
              <a:t> и 10% стабильности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733980" y="219746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империи (+100ПП)</a:t>
            </a:r>
            <a:endParaRPr lang="ru-RU" sz="1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8715714" y="133609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Богатство Соломонов (+НД «Золотые прииски»)</a:t>
            </a:r>
            <a:endParaRPr lang="ru-RU" sz="14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6104727" y="21974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Возобновление отношений с Японией (+20 торговых и политических отношений с Японией)</a:t>
            </a:r>
            <a:endParaRPr lang="ru-RU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6116868" y="55881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Реформы нашего государства (-5% стабильности, +200ПП)</a:t>
            </a:r>
            <a:endParaRPr lang="ru-RU" sz="1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356577" y="87255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Промышленность нашей страны (2х 200% темпам исследований </a:t>
            </a:r>
            <a:r>
              <a:rPr lang="ru-RU" sz="1400" dirty="0" err="1" smtClean="0"/>
              <a:t>промки</a:t>
            </a:r>
            <a:r>
              <a:rPr lang="ru-RU" sz="1400" dirty="0" smtClean="0"/>
              <a:t> и +2 фабрики)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495606" y="10844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Кофе провинции </a:t>
            </a:r>
            <a:r>
              <a:rPr lang="ru-RU" sz="1400" dirty="0" err="1" smtClean="0"/>
              <a:t>Шидамо</a:t>
            </a:r>
            <a:r>
              <a:rPr lang="ru-RU" sz="1400" dirty="0" smtClean="0"/>
              <a:t> (+1 фабрика, + НД «Кофе»)</a:t>
            </a:r>
            <a:endParaRPr lang="ru-RU" sz="1400" dirty="0"/>
          </a:p>
        </p:txBody>
      </p:sp>
      <p:cxnSp>
        <p:nvCxnSpPr>
          <p:cNvPr id="28" name="Соединительная линия уступом 27"/>
          <p:cNvCxnSpPr>
            <a:stCxn id="25" idx="2"/>
            <a:endCxn id="26" idx="0"/>
          </p:cNvCxnSpPr>
          <p:nvPr/>
        </p:nvCxnSpPr>
        <p:spPr>
          <a:xfrm rot="5400000">
            <a:off x="2464447" y="8894683"/>
            <a:ext cx="1039208" cy="28609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19299601" y="73322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Искоренение рабства (-НД «Частичное рабство»)</a:t>
            </a:r>
            <a:endParaRPr lang="ru-RU" sz="1400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16113541" y="9141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Изменение конституции(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</a:t>
            </a:r>
            <a:r>
              <a:rPr lang="ru-RU" sz="1400" dirty="0"/>
              <a:t>«Самомнение аристократии» +10% </a:t>
            </a:r>
            <a:r>
              <a:rPr lang="ru-RU" sz="1400" dirty="0" smtClean="0"/>
              <a:t>стабильности, +0,15ППП) </a:t>
            </a:r>
            <a:endParaRPr lang="ru-RU" sz="1400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4000950" y="108935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Прогрессивное налогообложение (удалён НД «Самомнение аристократии», смена НД)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18213294" y="108935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Конституция для Эритреи (Эритрея станет нац. землями)</a:t>
            </a:r>
            <a:endParaRPr lang="ru-RU" sz="1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3140568" y="73458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Единая налоговая схема (+НД «Единая налоговая система»)</a:t>
            </a:r>
            <a:endParaRPr lang="ru-RU" sz="14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16113541" y="73480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Уменьшение привилегий дворян 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</a:t>
            </a:r>
            <a:r>
              <a:rPr lang="ru-RU" sz="1400" dirty="0"/>
              <a:t>Самомнение аристократии</a:t>
            </a:r>
            <a:r>
              <a:rPr lang="ru-RU" sz="1400" dirty="0" smtClean="0"/>
              <a:t>» +10% стабильности) </a:t>
            </a:r>
            <a:endParaRPr lang="ru-RU" sz="14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9388013" y="131775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Автокефалия (</a:t>
            </a:r>
            <a:r>
              <a:rPr lang="ru-RU" sz="1400" dirty="0"/>
              <a:t>изменён </a:t>
            </a:r>
            <a:r>
              <a:rPr lang="ru-RU" sz="1400" dirty="0" err="1"/>
              <a:t>нац.дух</a:t>
            </a:r>
            <a:r>
              <a:rPr lang="ru-RU" sz="1400" dirty="0"/>
              <a:t> «Привилегии церкви»: -5</a:t>
            </a:r>
            <a:r>
              <a:rPr lang="ru-RU" sz="1400" dirty="0" smtClean="0"/>
              <a:t>% ФНП)</a:t>
            </a:r>
            <a:endParaRPr lang="ru-RU" sz="1400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19385113" y="15143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Налоги на церковь (- НД «Привилегии церкви»)</a:t>
            </a:r>
            <a:endParaRPr lang="ru-RU" sz="1400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26599795" y="9141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Посещение Ямайки (+НД «Вложения в Ямайку»)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30794464" y="9141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Земля для вест-индийцев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16105456" y="253574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Династический брак</a:t>
            </a:r>
            <a:endParaRPr lang="ru-RU" sz="14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16105456" y="235766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Переселение японцев</a:t>
            </a:r>
            <a:endParaRPr lang="ru-RU" sz="14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18861983" y="274241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Производства хлопка (+1 фабрика и НД «Хлопковые плантации»)</a:t>
            </a:r>
            <a:endParaRPr lang="ru-RU" sz="1400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13216607" y="274241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Эфиопских Дзайбацу (+НД «Основание Дзайбацу»</a:t>
            </a:r>
            <a:endParaRPr lang="ru-RU" sz="14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16105456" y="295733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Азиатско-африканский союз (Эфиопия вступит в союз с Японией)</a:t>
            </a:r>
            <a:endParaRPr lang="ru-RU" sz="1400" dirty="0"/>
          </a:p>
        </p:txBody>
      </p:sp>
      <p:cxnSp>
        <p:nvCxnSpPr>
          <p:cNvPr id="126" name="Соединительная линия уступом 125"/>
          <p:cNvCxnSpPr>
            <a:stCxn id="74" idx="2"/>
            <a:endCxn id="78" idx="0"/>
          </p:cNvCxnSpPr>
          <p:nvPr/>
        </p:nvCxnSpPr>
        <p:spPr>
          <a:xfrm rot="5400000">
            <a:off x="18007088" y="27660446"/>
            <a:ext cx="1069189" cy="27565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75" idx="2"/>
            <a:endCxn id="78" idx="0"/>
          </p:cNvCxnSpPr>
          <p:nvPr/>
        </p:nvCxnSpPr>
        <p:spPr>
          <a:xfrm rot="16200000" flipH="1">
            <a:off x="15184397" y="27594285"/>
            <a:ext cx="1069190" cy="28888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73" idx="2"/>
            <a:endCxn id="72" idx="0"/>
          </p:cNvCxnSpPr>
          <p:nvPr/>
        </p:nvCxnSpPr>
        <p:spPr>
          <a:xfrm>
            <a:off x="17163415" y="24656664"/>
            <a:ext cx="0" cy="7008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72" idx="2"/>
            <a:endCxn id="75" idx="0"/>
          </p:cNvCxnSpPr>
          <p:nvPr/>
        </p:nvCxnSpPr>
        <p:spPr>
          <a:xfrm rot="5400000">
            <a:off x="15225686" y="25486381"/>
            <a:ext cx="986617" cy="28888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145"/>
          <p:cNvCxnSpPr>
            <a:stCxn id="72" idx="2"/>
            <a:endCxn id="74" idx="0"/>
          </p:cNvCxnSpPr>
          <p:nvPr/>
        </p:nvCxnSpPr>
        <p:spPr>
          <a:xfrm rot="16200000" flipH="1">
            <a:off x="18048371" y="25552543"/>
            <a:ext cx="986618" cy="27565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Прямоугольник 52"/>
          <p:cNvSpPr/>
          <p:nvPr/>
        </p:nvSpPr>
        <p:spPr>
          <a:xfrm>
            <a:off x="16105457" y="27424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Ново-токийский университет (+1 ячейка исследований)</a:t>
            </a:r>
            <a:endParaRPr lang="ru-RU" sz="1400" dirty="0"/>
          </a:p>
        </p:txBody>
      </p:sp>
      <p:cxnSp>
        <p:nvCxnSpPr>
          <p:cNvPr id="14" name="Прямая со стрелкой 13"/>
          <p:cNvCxnSpPr>
            <a:stCxn id="72" idx="2"/>
            <a:endCxn id="53" idx="0"/>
          </p:cNvCxnSpPr>
          <p:nvPr/>
        </p:nvCxnSpPr>
        <p:spPr>
          <a:xfrm>
            <a:off x="17163419" y="26437496"/>
            <a:ext cx="1" cy="9866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3" idx="2"/>
            <a:endCxn id="78" idx="0"/>
          </p:cNvCxnSpPr>
          <p:nvPr/>
        </p:nvCxnSpPr>
        <p:spPr>
          <a:xfrm flipH="1">
            <a:off x="17163419" y="28504115"/>
            <a:ext cx="1" cy="10691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25874214" y="155747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образовательных учреждений (-НД </a:t>
            </a:r>
            <a:r>
              <a:rPr lang="ru-RU" sz="1400" dirty="0"/>
              <a:t>«Уничтоженный институт образования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sp>
        <p:nvSpPr>
          <p:cNvPr id="76" name="Прямоугольник 75"/>
          <p:cNvSpPr/>
          <p:nvPr/>
        </p:nvSpPr>
        <p:spPr>
          <a:xfrm>
            <a:off x="28715714" y="155852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Индийские железнодорожники (+НД «Индийские железнодорожники»)</a:t>
            </a:r>
            <a:endParaRPr lang="ru-RU" sz="1400" dirty="0"/>
          </a:p>
        </p:txBody>
      </p:sp>
      <p:sp>
        <p:nvSpPr>
          <p:cNvPr id="77" name="Прямоугольник 76"/>
          <p:cNvSpPr/>
          <p:nvPr/>
        </p:nvSpPr>
        <p:spPr>
          <a:xfrm>
            <a:off x="31519698" y="155632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Очистка земли для заводов (+1 слот в каждой провинции)</a:t>
            </a:r>
            <a:endParaRPr lang="ru-RU" sz="1400" dirty="0"/>
          </a:p>
        </p:txBody>
      </p:sp>
      <p:sp>
        <p:nvSpPr>
          <p:cNvPr id="79" name="Прямоугольник 78"/>
          <p:cNvSpPr/>
          <p:nvPr/>
        </p:nvSpPr>
        <p:spPr>
          <a:xfrm>
            <a:off x="25874322" y="175532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институтов (+1 ячейка исследований)</a:t>
            </a:r>
            <a:endParaRPr lang="ru-RU" sz="1400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28715714" y="175396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железных дорог Эфиопии (+1к инфраструктуре всех регионов)</a:t>
            </a:r>
            <a:endParaRPr lang="ru-RU" sz="1400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31519698" y="17558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Филиал промышленных компаний Англии и Швейцарии (+4 фабрики и слоты под них)</a:t>
            </a:r>
            <a:endParaRPr lang="ru-RU" sz="1400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28715927" y="198067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Приглашение зарубежных специалистов на посты министров</a:t>
            </a:r>
            <a:endParaRPr lang="ru-RU" sz="1400" dirty="0"/>
          </a:p>
        </p:txBody>
      </p:sp>
      <p:cxnSp>
        <p:nvCxnSpPr>
          <p:cNvPr id="29" name="Соединительная линия уступом 28"/>
          <p:cNvCxnSpPr>
            <a:stCxn id="21" idx="2"/>
            <a:endCxn id="71" idx="0"/>
          </p:cNvCxnSpPr>
          <p:nvPr/>
        </p:nvCxnSpPr>
        <p:spPr>
          <a:xfrm rot="5400000">
            <a:off x="27786037" y="13587109"/>
            <a:ext cx="1133774" cy="28415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31"/>
          <p:cNvCxnSpPr>
            <a:stCxn id="21" idx="2"/>
            <a:endCxn id="77" idx="0"/>
          </p:cNvCxnSpPr>
          <p:nvPr/>
        </p:nvCxnSpPr>
        <p:spPr>
          <a:xfrm rot="16200000" flipH="1">
            <a:off x="30614522" y="13600127"/>
            <a:ext cx="1122295" cy="2803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21" idx="2"/>
            <a:endCxn id="76" idx="0"/>
          </p:cNvCxnSpPr>
          <p:nvPr/>
        </p:nvCxnSpPr>
        <p:spPr>
          <a:xfrm>
            <a:off x="29773673" y="14440973"/>
            <a:ext cx="0" cy="11443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71" idx="2"/>
            <a:endCxn id="79" idx="0"/>
          </p:cNvCxnSpPr>
          <p:nvPr/>
        </p:nvCxnSpPr>
        <p:spPr>
          <a:xfrm>
            <a:off x="26932173" y="16654750"/>
            <a:ext cx="108" cy="898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6" idx="2"/>
            <a:endCxn id="80" idx="0"/>
          </p:cNvCxnSpPr>
          <p:nvPr/>
        </p:nvCxnSpPr>
        <p:spPr>
          <a:xfrm>
            <a:off x="29773673" y="16665282"/>
            <a:ext cx="0" cy="87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77" idx="2"/>
            <a:endCxn id="81" idx="0"/>
          </p:cNvCxnSpPr>
          <p:nvPr/>
        </p:nvCxnSpPr>
        <p:spPr>
          <a:xfrm>
            <a:off x="32577657" y="16643267"/>
            <a:ext cx="0" cy="9154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81" idx="2"/>
            <a:endCxn id="82" idx="0"/>
          </p:cNvCxnSpPr>
          <p:nvPr/>
        </p:nvCxnSpPr>
        <p:spPr>
          <a:xfrm rot="5400000">
            <a:off x="30591731" y="17820835"/>
            <a:ext cx="1168089" cy="2803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80" idx="2"/>
            <a:endCxn id="82" idx="0"/>
          </p:cNvCxnSpPr>
          <p:nvPr/>
        </p:nvCxnSpPr>
        <p:spPr>
          <a:xfrm>
            <a:off x="29773676" y="18619631"/>
            <a:ext cx="213" cy="11871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22817148" y="33649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Новый тур по миру (+100 ПП, Хайле отправится в мировое турне)</a:t>
            </a:r>
            <a:endParaRPr lang="ru-RU" sz="14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2880473" y="11734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Возобновление работы парламента (+НД «Законы Парламента»)</a:t>
            </a:r>
            <a:endParaRPr lang="ru-RU" sz="1400" dirty="0"/>
          </a:p>
        </p:txBody>
      </p:sp>
      <p:sp>
        <p:nvSpPr>
          <p:cNvPr id="119" name="Прямоугольник 118"/>
          <p:cNvSpPr/>
          <p:nvPr/>
        </p:nvSpPr>
        <p:spPr>
          <a:xfrm>
            <a:off x="3360274" y="10844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Соль Озера </a:t>
            </a:r>
            <a:r>
              <a:rPr lang="ru-RU" sz="1400" dirty="0" err="1" smtClean="0"/>
              <a:t>Карум</a:t>
            </a:r>
            <a:r>
              <a:rPr lang="ru-RU" sz="1400" dirty="0" smtClean="0"/>
              <a:t> (+1 фабрика, +НД «Торговля Эфиопии»)</a:t>
            </a:r>
            <a:endParaRPr lang="ru-RU" sz="1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360276" y="12930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Нефть близ Озера </a:t>
            </a:r>
            <a:r>
              <a:rPr lang="ru-RU" sz="1400" dirty="0" err="1" smtClean="0"/>
              <a:t>Карум</a:t>
            </a:r>
            <a:r>
              <a:rPr lang="ru-RU" sz="1400" dirty="0" smtClean="0"/>
              <a:t> (1х 100% к темпам нефтяной добычи, +8 к нефти.</a:t>
            </a:r>
            <a:endParaRPr lang="ru-RU" sz="1400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6311186" y="108425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еть дорог Эфиопии (+1 инфраструктуры во всех </a:t>
            </a:r>
            <a:r>
              <a:rPr lang="ru-RU" sz="1400" dirty="0" err="1" smtClean="0"/>
              <a:t>провках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495606" y="129182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Одомашнивание бородавочников (-НД </a:t>
            </a:r>
            <a:r>
              <a:rPr lang="ru-RU" sz="1400" dirty="0"/>
              <a:t>«Риск возникновения голода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sp>
        <p:nvSpPr>
          <p:cNvPr id="127" name="Прямоугольник 126"/>
          <p:cNvSpPr/>
          <p:nvPr/>
        </p:nvSpPr>
        <p:spPr>
          <a:xfrm>
            <a:off x="6330744" y="129145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</a:t>
            </a:r>
            <a:r>
              <a:rPr lang="ru-RU" sz="1400" dirty="0" smtClean="0"/>
              <a:t>орской порт Эритреи (+3 морская база в Эритрее)</a:t>
            </a:r>
            <a:endParaRPr lang="ru-RU" sz="14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3360274" y="151885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шёлкового пути 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«Торговля Эфиопии»)</a:t>
            </a:r>
            <a:endParaRPr lang="ru-RU" sz="1400" dirty="0"/>
          </a:p>
        </p:txBody>
      </p:sp>
      <p:cxnSp>
        <p:nvCxnSpPr>
          <p:cNvPr id="96" name="Соединительная линия уступом 95"/>
          <p:cNvCxnSpPr>
            <a:stCxn id="25" idx="2"/>
            <a:endCxn id="122" idx="0"/>
          </p:cNvCxnSpPr>
          <p:nvPr/>
        </p:nvCxnSpPr>
        <p:spPr>
          <a:xfrm rot="16200000" flipH="1">
            <a:off x="5373325" y="8846773"/>
            <a:ext cx="1037032" cy="295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25" idx="2"/>
            <a:endCxn id="119" idx="0"/>
          </p:cNvCxnSpPr>
          <p:nvPr/>
        </p:nvCxnSpPr>
        <p:spPr>
          <a:xfrm>
            <a:off x="4414539" y="9805563"/>
            <a:ext cx="3697" cy="10392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26" idx="2"/>
            <a:endCxn id="124" idx="0"/>
          </p:cNvCxnSpPr>
          <p:nvPr/>
        </p:nvCxnSpPr>
        <p:spPr>
          <a:xfrm>
            <a:off x="1553565" y="11924770"/>
            <a:ext cx="0" cy="9934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19" idx="2"/>
            <a:endCxn id="121" idx="0"/>
          </p:cNvCxnSpPr>
          <p:nvPr/>
        </p:nvCxnSpPr>
        <p:spPr>
          <a:xfrm>
            <a:off x="4418233" y="11924774"/>
            <a:ext cx="2" cy="10055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122" idx="2"/>
            <a:endCxn id="127" idx="0"/>
          </p:cNvCxnSpPr>
          <p:nvPr/>
        </p:nvCxnSpPr>
        <p:spPr>
          <a:xfrm>
            <a:off x="7369145" y="11922598"/>
            <a:ext cx="19558" cy="991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24" idx="2"/>
            <a:endCxn id="128" idx="0"/>
          </p:cNvCxnSpPr>
          <p:nvPr/>
        </p:nvCxnSpPr>
        <p:spPr>
          <a:xfrm rot="16200000" flipH="1">
            <a:off x="2390716" y="13161073"/>
            <a:ext cx="1190373" cy="28646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44"/>
          <p:cNvCxnSpPr>
            <a:stCxn id="127" idx="2"/>
            <a:endCxn id="128" idx="0"/>
          </p:cNvCxnSpPr>
          <p:nvPr/>
        </p:nvCxnSpPr>
        <p:spPr>
          <a:xfrm rot="5400000">
            <a:off x="5306448" y="13106341"/>
            <a:ext cx="1194042" cy="297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>
            <a:stCxn id="22" idx="2"/>
            <a:endCxn id="73" idx="0"/>
          </p:cNvCxnSpPr>
          <p:nvPr/>
        </p:nvCxnSpPr>
        <p:spPr>
          <a:xfrm>
            <a:off x="17162689" y="23054735"/>
            <a:ext cx="729" cy="5219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 стрелкой 195"/>
          <p:cNvCxnSpPr>
            <a:stCxn id="121" idx="2"/>
            <a:endCxn id="128" idx="0"/>
          </p:cNvCxnSpPr>
          <p:nvPr/>
        </p:nvCxnSpPr>
        <p:spPr>
          <a:xfrm flipH="1">
            <a:off x="4418233" y="14010317"/>
            <a:ext cx="2" cy="11782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59" idx="2"/>
            <a:endCxn id="65" idx="0"/>
          </p:cNvCxnSpPr>
          <p:nvPr/>
        </p:nvCxnSpPr>
        <p:spPr>
          <a:xfrm flipH="1">
            <a:off x="20443074" y="14257599"/>
            <a:ext cx="2900" cy="885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19" idx="2"/>
            <a:endCxn id="102" idx="0"/>
          </p:cNvCxnSpPr>
          <p:nvPr/>
        </p:nvCxnSpPr>
        <p:spPr>
          <a:xfrm>
            <a:off x="23868376" y="2538877"/>
            <a:ext cx="6731" cy="8261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3" idx="2"/>
            <a:endCxn id="55" idx="0"/>
          </p:cNvCxnSpPr>
          <p:nvPr/>
        </p:nvCxnSpPr>
        <p:spPr>
          <a:xfrm flipH="1">
            <a:off x="17171503" y="6668151"/>
            <a:ext cx="3327" cy="6799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/>
          <p:cNvCxnSpPr>
            <a:stCxn id="55" idx="2"/>
            <a:endCxn id="48" idx="0"/>
          </p:cNvCxnSpPr>
          <p:nvPr/>
        </p:nvCxnSpPr>
        <p:spPr>
          <a:xfrm>
            <a:off x="17171500" y="8428062"/>
            <a:ext cx="0" cy="7132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3" idx="2"/>
            <a:endCxn id="51" idx="0"/>
          </p:cNvCxnSpPr>
          <p:nvPr/>
        </p:nvCxnSpPr>
        <p:spPr>
          <a:xfrm rot="5400000">
            <a:off x="15347817" y="5518857"/>
            <a:ext cx="677720" cy="2976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23" idx="2"/>
            <a:endCxn id="43" idx="0"/>
          </p:cNvCxnSpPr>
          <p:nvPr/>
        </p:nvCxnSpPr>
        <p:spPr>
          <a:xfrm rot="16200000" flipH="1">
            <a:off x="18434121" y="5408857"/>
            <a:ext cx="664146" cy="3182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48" idx="2"/>
            <a:endCxn id="49" idx="0"/>
          </p:cNvCxnSpPr>
          <p:nvPr/>
        </p:nvCxnSpPr>
        <p:spPr>
          <a:xfrm rot="5400000">
            <a:off x="15779063" y="9501122"/>
            <a:ext cx="672291" cy="21125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48" idx="2"/>
            <a:endCxn id="50" idx="0"/>
          </p:cNvCxnSpPr>
          <p:nvPr/>
        </p:nvCxnSpPr>
        <p:spPr>
          <a:xfrm rot="16200000" flipH="1">
            <a:off x="17885234" y="9507544"/>
            <a:ext cx="672291" cy="20997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2" idx="2"/>
            <a:endCxn id="114" idx="0"/>
          </p:cNvCxnSpPr>
          <p:nvPr/>
        </p:nvCxnSpPr>
        <p:spPr>
          <a:xfrm>
            <a:off x="23875107" y="4444982"/>
            <a:ext cx="63325" cy="7289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hape 248"/>
          <p:cNvCxnSpPr>
            <a:stCxn id="102" idx="2"/>
            <a:endCxn id="23" idx="0"/>
          </p:cNvCxnSpPr>
          <p:nvPr/>
        </p:nvCxnSpPr>
        <p:spPr>
          <a:xfrm rot="5400000">
            <a:off x="19953385" y="1666424"/>
            <a:ext cx="1143165" cy="6700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Прямоугольник 250"/>
          <p:cNvSpPr/>
          <p:nvPr/>
        </p:nvSpPr>
        <p:spPr>
          <a:xfrm>
            <a:off x="28678545" y="55941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чёрными активистами</a:t>
            </a:r>
            <a:br>
              <a:rPr lang="ru-RU" sz="1400" dirty="0" smtClean="0"/>
            </a:br>
            <a:r>
              <a:rPr lang="ru-RU" sz="1400" dirty="0" smtClean="0"/>
              <a:t>(+50 ПП)</a:t>
            </a:r>
            <a:endParaRPr lang="ru-RU" sz="1400" dirty="0"/>
          </a:p>
        </p:txBody>
      </p:sp>
      <p:cxnSp>
        <p:nvCxnSpPr>
          <p:cNvPr id="252" name="Shape 248"/>
          <p:cNvCxnSpPr>
            <a:stCxn id="102" idx="2"/>
            <a:endCxn id="251" idx="0"/>
          </p:cNvCxnSpPr>
          <p:nvPr/>
        </p:nvCxnSpPr>
        <p:spPr>
          <a:xfrm rot="16200000" flipH="1">
            <a:off x="26231223" y="2088865"/>
            <a:ext cx="1149164" cy="5861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8689353" y="73480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Лучший </a:t>
            </a:r>
            <a:r>
              <a:rPr lang="ru-RU" sz="1400" dirty="0" smtClean="0"/>
              <a:t>мир для чёрных</a:t>
            </a:r>
            <a:endParaRPr lang="ru-RU" sz="14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28715714" y="108935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Присоединение Ямайки</a:t>
            </a:r>
            <a:r>
              <a:rPr lang="ru-RU" sz="1400" dirty="0"/>
              <a:t> </a:t>
            </a:r>
            <a:r>
              <a:rPr lang="ru-RU" sz="1400" dirty="0" smtClean="0"/>
              <a:t>(+ Ямайка что станет нац. землями)</a:t>
            </a:r>
          </a:p>
        </p:txBody>
      </p:sp>
      <p:cxnSp>
        <p:nvCxnSpPr>
          <p:cNvPr id="3" name="Прямая со стрелкой 2"/>
          <p:cNvCxnSpPr>
            <a:stCxn id="251" idx="2"/>
            <a:endCxn id="255" idx="0"/>
          </p:cNvCxnSpPr>
          <p:nvPr/>
        </p:nvCxnSpPr>
        <p:spPr>
          <a:xfrm>
            <a:off x="29736504" y="6674147"/>
            <a:ext cx="10808" cy="6739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Соединительная линия уступом 4"/>
          <p:cNvCxnSpPr>
            <a:stCxn id="255" idx="2"/>
            <a:endCxn id="69" idx="0"/>
          </p:cNvCxnSpPr>
          <p:nvPr/>
        </p:nvCxnSpPr>
        <p:spPr>
          <a:xfrm rot="5400000">
            <a:off x="28345931" y="7739889"/>
            <a:ext cx="713213" cy="2089558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255" idx="2"/>
            <a:endCxn id="70" idx="0"/>
          </p:cNvCxnSpPr>
          <p:nvPr/>
        </p:nvCxnSpPr>
        <p:spPr>
          <a:xfrm rot="16200000" flipH="1">
            <a:off x="30443266" y="7732113"/>
            <a:ext cx="713213" cy="2105111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stCxn id="70" idx="2"/>
            <a:endCxn id="256" idx="0"/>
          </p:cNvCxnSpPr>
          <p:nvPr/>
        </p:nvCxnSpPr>
        <p:spPr>
          <a:xfrm rot="5400000">
            <a:off x="30476905" y="9518045"/>
            <a:ext cx="672291" cy="2078750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69" idx="2"/>
            <a:endCxn id="256" idx="0"/>
          </p:cNvCxnSpPr>
          <p:nvPr/>
        </p:nvCxnSpPr>
        <p:spPr>
          <a:xfrm rot="16200000" flipH="1">
            <a:off x="28379572" y="9499459"/>
            <a:ext cx="672291" cy="2115918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hape 248"/>
          <p:cNvCxnSpPr>
            <a:stCxn id="114" idx="3"/>
            <a:endCxn id="21" idx="0"/>
          </p:cNvCxnSpPr>
          <p:nvPr/>
        </p:nvCxnSpPr>
        <p:spPr>
          <a:xfrm>
            <a:off x="24996391" y="12274205"/>
            <a:ext cx="4777282" cy="108676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/>
          <p:cNvCxnSpPr>
            <a:stCxn id="297" idx="1"/>
            <a:endCxn id="22" idx="0"/>
          </p:cNvCxnSpPr>
          <p:nvPr/>
        </p:nvCxnSpPr>
        <p:spPr>
          <a:xfrm rot="10800000" flipV="1">
            <a:off x="17162687" y="21437255"/>
            <a:ext cx="5755887" cy="53747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281"/>
          <p:cNvCxnSpPr>
            <a:stCxn id="51" idx="2"/>
            <a:endCxn id="48" idx="0"/>
          </p:cNvCxnSpPr>
          <p:nvPr/>
        </p:nvCxnSpPr>
        <p:spPr>
          <a:xfrm rot="16200000" flipH="1">
            <a:off x="15327311" y="7297086"/>
            <a:ext cx="715406" cy="2972973"/>
          </a:xfrm>
          <a:prstGeom prst="bentConnector3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283"/>
          <p:cNvCxnSpPr>
            <a:stCxn id="43" idx="2"/>
            <a:endCxn id="48" idx="0"/>
          </p:cNvCxnSpPr>
          <p:nvPr/>
        </p:nvCxnSpPr>
        <p:spPr>
          <a:xfrm rot="5400000">
            <a:off x="18400041" y="7183758"/>
            <a:ext cx="728980" cy="31860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14" idx="1"/>
            <a:endCxn id="59" idx="0"/>
          </p:cNvCxnSpPr>
          <p:nvPr/>
        </p:nvCxnSpPr>
        <p:spPr>
          <a:xfrm rot="10800000" flipV="1">
            <a:off x="20445973" y="12274205"/>
            <a:ext cx="2434501" cy="90339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97" idx="3"/>
            <a:endCxn id="20" idx="0"/>
          </p:cNvCxnSpPr>
          <p:nvPr/>
        </p:nvCxnSpPr>
        <p:spPr>
          <a:xfrm>
            <a:off x="25034491" y="21437255"/>
            <a:ext cx="4757448" cy="537374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Прямоугольник 139"/>
          <p:cNvSpPr/>
          <p:nvPr/>
        </p:nvSpPr>
        <p:spPr>
          <a:xfrm>
            <a:off x="16131473" y="130640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Единоличное правление (+НД «Единый Император»)</a:t>
            </a:r>
            <a:endParaRPr lang="ru-RU" sz="1400" dirty="0"/>
          </a:p>
        </p:txBody>
      </p:sp>
      <p:cxnSp>
        <p:nvCxnSpPr>
          <p:cNvPr id="147" name="Соединительная линия уступом 146"/>
          <p:cNvCxnSpPr>
            <a:stCxn id="49" idx="2"/>
            <a:endCxn id="140" idx="0"/>
          </p:cNvCxnSpPr>
          <p:nvPr/>
        </p:nvCxnSpPr>
        <p:spPr>
          <a:xfrm rot="16200000" flipH="1">
            <a:off x="15578938" y="11453541"/>
            <a:ext cx="1090473" cy="21305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149"/>
          <p:cNvCxnSpPr>
            <a:stCxn id="50" idx="2"/>
            <a:endCxn id="140" idx="0"/>
          </p:cNvCxnSpPr>
          <p:nvPr/>
        </p:nvCxnSpPr>
        <p:spPr>
          <a:xfrm rot="5400000">
            <a:off x="17685111" y="11477889"/>
            <a:ext cx="1090473" cy="20818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3335106" y="231046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ВМФ (</a:t>
            </a:r>
            <a:r>
              <a:rPr lang="ru-RU" sz="1400" dirty="0"/>
              <a:t>1х 100% к темпам исследования ВМФ, 1х 100% к темпам исследования доктрины </a:t>
            </a:r>
            <a:r>
              <a:rPr lang="ru-RU" sz="1400" dirty="0" smtClean="0"/>
              <a:t>ВМФ)</a:t>
            </a:r>
            <a:endParaRPr lang="ru-RU" sz="1400" dirty="0"/>
          </a:p>
        </p:txBody>
      </p:sp>
      <p:sp>
        <p:nvSpPr>
          <p:cNvPr id="116" name="Прямоугольник 115"/>
          <p:cNvSpPr/>
          <p:nvPr/>
        </p:nvSpPr>
        <p:spPr>
          <a:xfrm>
            <a:off x="3330688" y="246601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Отставные офицеры Норвегии (</a:t>
            </a:r>
            <a:r>
              <a:rPr lang="ru-RU" sz="1400" dirty="0"/>
              <a:t>+25 опыта </a:t>
            </a:r>
            <a:r>
              <a:rPr lang="ru-RU" sz="1400" dirty="0" smtClean="0"/>
              <a:t>ВМФ, +1 </a:t>
            </a:r>
            <a:r>
              <a:rPr lang="ru-RU" sz="1400" dirty="0"/>
              <a:t>к уровню подготовки адмиралов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3324927" y="265625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</a:t>
            </a:r>
            <a:r>
              <a:rPr lang="ru-RU" sz="1400" dirty="0" err="1" smtClean="0"/>
              <a:t>Асмэрского</a:t>
            </a:r>
            <a:r>
              <a:rPr lang="ru-RU" sz="1400" dirty="0" smtClean="0"/>
              <a:t> Военно-морского колледжа (</a:t>
            </a:r>
            <a:r>
              <a:rPr lang="ru-RU" sz="1400" dirty="0"/>
              <a:t>2х 100% к темпам исследования доктрины ВМФ, +10 к опыту ВМФ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cxnSp>
        <p:nvCxnSpPr>
          <p:cNvPr id="157" name="Прямая со стрелкой 156"/>
          <p:cNvCxnSpPr>
            <a:stCxn id="116" idx="2"/>
            <a:endCxn id="130" idx="0"/>
          </p:cNvCxnSpPr>
          <p:nvPr/>
        </p:nvCxnSpPr>
        <p:spPr>
          <a:xfrm flipH="1">
            <a:off x="4382890" y="25740171"/>
            <a:ext cx="5761" cy="8223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12" idx="2"/>
            <a:endCxn id="116" idx="0"/>
          </p:cNvCxnSpPr>
          <p:nvPr/>
        </p:nvCxnSpPr>
        <p:spPr>
          <a:xfrm flipH="1">
            <a:off x="4388647" y="24184644"/>
            <a:ext cx="4418" cy="475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6203957" y="265835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Верфи </a:t>
            </a:r>
            <a:r>
              <a:rPr lang="ru-RU" sz="1400" dirty="0" err="1" smtClean="0"/>
              <a:t>Сомалиленда</a:t>
            </a:r>
            <a:r>
              <a:rPr lang="ru-RU" sz="1400" dirty="0" smtClean="0"/>
              <a:t> (</a:t>
            </a:r>
            <a:r>
              <a:rPr lang="ru-RU" sz="1400" dirty="0"/>
              <a:t>+2 верфи в провинции «</a:t>
            </a:r>
            <a:r>
              <a:rPr lang="ru-RU" sz="1400" dirty="0" err="1"/>
              <a:t>Сомалиленд</a:t>
            </a:r>
            <a:r>
              <a:rPr lang="ru-RU" sz="1400" dirty="0"/>
              <a:t>» и слоты под них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366212" y="265835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Верфи Эритреи (</a:t>
            </a:r>
            <a:r>
              <a:rPr lang="ru-RU" sz="1400" dirty="0"/>
              <a:t>+2 верфи в Эритрее и слоты под них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cxnSp>
        <p:nvCxnSpPr>
          <p:cNvPr id="168" name="Соединительная линия уступом 167"/>
          <p:cNvCxnSpPr>
            <a:stCxn id="116" idx="2"/>
            <a:endCxn id="166" idx="0"/>
          </p:cNvCxnSpPr>
          <p:nvPr/>
        </p:nvCxnSpPr>
        <p:spPr>
          <a:xfrm rot="5400000">
            <a:off x="2484721" y="24679627"/>
            <a:ext cx="843385" cy="29644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16" idx="2"/>
            <a:endCxn id="165" idx="0"/>
          </p:cNvCxnSpPr>
          <p:nvPr/>
        </p:nvCxnSpPr>
        <p:spPr>
          <a:xfrm rot="16200000" flipH="1">
            <a:off x="5403590" y="24725231"/>
            <a:ext cx="843384" cy="28732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/>
          <p:cNvSpPr/>
          <p:nvPr/>
        </p:nvSpPr>
        <p:spPr>
          <a:xfrm>
            <a:off x="3318420" y="295527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Национальная пароходная компания (</a:t>
            </a:r>
            <a:r>
              <a:rPr lang="ru-RU" sz="1400" dirty="0"/>
              <a:t>+2 к инфраструктуре северных и южных провинций </a:t>
            </a:r>
            <a:r>
              <a:rPr lang="ru-RU" sz="1400" dirty="0" smtClean="0"/>
              <a:t>страны)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7108283" y="253694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Йеменского канала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6197522" y="282494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Верфи Кении (</a:t>
            </a:r>
            <a:r>
              <a:rPr lang="ru-RU" sz="1400" dirty="0"/>
              <a:t>+2 верфи в провинции «Кения» и слоты под них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372013" y="282441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Верфи Французского Сомали (</a:t>
            </a:r>
            <a:r>
              <a:rPr lang="ru-RU" sz="1400" dirty="0"/>
              <a:t>+2 верфи в провинции </a:t>
            </a:r>
            <a:r>
              <a:rPr lang="ru-RU" sz="1400" dirty="0" smtClean="0"/>
              <a:t>Французский </a:t>
            </a:r>
            <a:r>
              <a:rPr lang="ru-RU" sz="1400" dirty="0"/>
              <a:t>берег </a:t>
            </a:r>
            <a:r>
              <a:rPr lang="ru-RU" sz="1400" dirty="0" smtClean="0"/>
              <a:t>Сомали </a:t>
            </a:r>
            <a:r>
              <a:rPr lang="ru-RU" sz="1400" dirty="0"/>
              <a:t>и слоты под </a:t>
            </a:r>
            <a:r>
              <a:rPr lang="ru-RU" sz="1400" dirty="0" smtClean="0"/>
              <a:t>них)</a:t>
            </a:r>
            <a:endParaRPr lang="ru-RU" sz="1400" dirty="0"/>
          </a:p>
        </p:txBody>
      </p:sp>
      <p:cxnSp>
        <p:nvCxnSpPr>
          <p:cNvPr id="179" name="Прямая со стрелкой 178"/>
          <p:cNvCxnSpPr>
            <a:stCxn id="166" idx="2"/>
            <a:endCxn id="178" idx="0"/>
          </p:cNvCxnSpPr>
          <p:nvPr/>
        </p:nvCxnSpPr>
        <p:spPr>
          <a:xfrm>
            <a:off x="1424174" y="27663557"/>
            <a:ext cx="5801" cy="5806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65" idx="2"/>
            <a:endCxn id="177" idx="0"/>
          </p:cNvCxnSpPr>
          <p:nvPr/>
        </p:nvCxnSpPr>
        <p:spPr>
          <a:xfrm flipH="1">
            <a:off x="7255481" y="27663555"/>
            <a:ext cx="6436" cy="585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30" idx="2"/>
            <a:endCxn id="175" idx="0"/>
          </p:cNvCxnSpPr>
          <p:nvPr/>
        </p:nvCxnSpPr>
        <p:spPr>
          <a:xfrm flipH="1">
            <a:off x="4376378" y="27642536"/>
            <a:ext cx="6508" cy="19101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188"/>
          <p:cNvCxnSpPr>
            <a:stCxn id="165" idx="2"/>
            <a:endCxn id="175" idx="0"/>
          </p:cNvCxnSpPr>
          <p:nvPr/>
        </p:nvCxnSpPr>
        <p:spPr>
          <a:xfrm rot="5400000">
            <a:off x="4874568" y="27165368"/>
            <a:ext cx="1889162" cy="2885538"/>
          </a:xfrm>
          <a:prstGeom prst="bentConnector3">
            <a:avLst>
              <a:gd name="adj1" fmla="val 132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94"/>
          <p:cNvCxnSpPr>
            <a:stCxn id="166" idx="2"/>
            <a:endCxn id="175" idx="0"/>
          </p:cNvCxnSpPr>
          <p:nvPr/>
        </p:nvCxnSpPr>
        <p:spPr>
          <a:xfrm rot="16200000" flipH="1">
            <a:off x="1955698" y="27132033"/>
            <a:ext cx="1889161" cy="2952208"/>
          </a:xfrm>
          <a:prstGeom prst="bentConnector3">
            <a:avLst>
              <a:gd name="adj1" fmla="val 132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99"/>
          <p:cNvCxnSpPr>
            <a:stCxn id="175" idx="2"/>
            <a:endCxn id="204" idx="0"/>
          </p:cNvCxnSpPr>
          <p:nvPr/>
        </p:nvCxnSpPr>
        <p:spPr>
          <a:xfrm rot="16200000" flipH="1">
            <a:off x="6417600" y="28591497"/>
            <a:ext cx="1137554" cy="52199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Прямоугольник 203"/>
          <p:cNvSpPr/>
          <p:nvPr/>
        </p:nvSpPr>
        <p:spPr>
          <a:xfrm>
            <a:off x="8538414" y="317702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Японские адмиралы</a:t>
            </a:r>
            <a:endParaRPr lang="ru-RU" sz="1400" dirty="0"/>
          </a:p>
        </p:txBody>
      </p:sp>
      <p:cxnSp>
        <p:nvCxnSpPr>
          <p:cNvPr id="205" name="Соединительная линия уступом 204"/>
          <p:cNvCxnSpPr>
            <a:stCxn id="78" idx="2"/>
            <a:endCxn id="204" idx="0"/>
          </p:cNvCxnSpPr>
          <p:nvPr/>
        </p:nvCxnSpPr>
        <p:spPr>
          <a:xfrm rot="5400000">
            <a:off x="12821414" y="27428267"/>
            <a:ext cx="1116969" cy="7567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Прямоугольник 208"/>
          <p:cNvSpPr/>
          <p:nvPr/>
        </p:nvSpPr>
        <p:spPr>
          <a:xfrm>
            <a:off x="8532239" y="335465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Верфи по Японским образцам (+НД </a:t>
            </a:r>
            <a:r>
              <a:rPr lang="ru-RU" sz="1400" dirty="0"/>
              <a:t>«Японские верфи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sp>
        <p:nvSpPr>
          <p:cNvPr id="212" name="Прямоугольник 211"/>
          <p:cNvSpPr/>
          <p:nvPr/>
        </p:nvSpPr>
        <p:spPr>
          <a:xfrm>
            <a:off x="5437304" y="335465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Японские инвестиции во флот (</a:t>
            </a:r>
            <a:r>
              <a:rPr lang="ru-RU" sz="1400" dirty="0"/>
              <a:t>+3 верфи в </a:t>
            </a:r>
            <a:r>
              <a:rPr lang="ru-RU" sz="1400" dirty="0" err="1"/>
              <a:t>Сомалиленде</a:t>
            </a:r>
            <a:r>
              <a:rPr lang="ru-RU" sz="1400" dirty="0"/>
              <a:t> и +3 верфи в Эритрее, так же вы получите слоты под них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11237985" y="335465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Японские доктрины (</a:t>
            </a:r>
            <a:r>
              <a:rPr lang="ru-RU" sz="1400" dirty="0"/>
              <a:t>3х 100% к темпам исследования доктрины ВМФ</a:t>
            </a:r>
            <a:r>
              <a:rPr lang="ru-RU" sz="1400" dirty="0" smtClean="0"/>
              <a:t>.</a:t>
            </a:r>
            <a:r>
              <a:rPr lang="ru-RU" sz="1400" dirty="0"/>
              <a:t>)</a:t>
            </a:r>
          </a:p>
        </p:txBody>
      </p:sp>
      <p:sp>
        <p:nvSpPr>
          <p:cNvPr id="215" name="Прямоугольник 214"/>
          <p:cNvSpPr/>
          <p:nvPr/>
        </p:nvSpPr>
        <p:spPr>
          <a:xfrm>
            <a:off x="23525277" y="31780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Эфиопский милитаризм (+НД «Эфиопский милитаризм»)</a:t>
            </a:r>
            <a:endParaRPr lang="ru-RU" sz="1400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16112128" y="318439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Контроль Эфиопских Дзайбацу (</a:t>
            </a:r>
            <a:r>
              <a:rPr lang="ru-RU" sz="1400" dirty="0" err="1" smtClean="0"/>
              <a:t>изм</a:t>
            </a:r>
            <a:r>
              <a:rPr lang="ru-RU" sz="1400" dirty="0" smtClean="0"/>
              <a:t> НД дзайбацу)</a:t>
            </a:r>
            <a:endParaRPr lang="ru-RU" sz="1400" dirty="0"/>
          </a:p>
        </p:txBody>
      </p:sp>
      <p:sp>
        <p:nvSpPr>
          <p:cNvPr id="223" name="Прямоугольник 222"/>
          <p:cNvSpPr/>
          <p:nvPr/>
        </p:nvSpPr>
        <p:spPr>
          <a:xfrm>
            <a:off x="27101658" y="235661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Йемен – часть империи! (аннексия против Йемена)</a:t>
            </a:r>
            <a:endParaRPr lang="ru-RU" sz="1400" dirty="0"/>
          </a:p>
        </p:txBody>
      </p:sp>
      <p:sp>
        <p:nvSpPr>
          <p:cNvPr id="224" name="Прямоугольник 223"/>
          <p:cNvSpPr/>
          <p:nvPr/>
        </p:nvSpPr>
        <p:spPr>
          <a:xfrm>
            <a:off x="30326318" y="235819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Покупка Экваториальной Гвинеи</a:t>
            </a:r>
            <a:endParaRPr lang="ru-RU" sz="14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30326316" y="25363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Освобождение Либерийских племён (аннексия против Либерии)</a:t>
            </a:r>
          </a:p>
        </p:txBody>
      </p:sp>
      <p:cxnSp>
        <p:nvCxnSpPr>
          <p:cNvPr id="231" name="Соединительная линия уступом 230"/>
          <p:cNvCxnSpPr>
            <a:stCxn id="20" idx="2"/>
            <a:endCxn id="224" idx="0"/>
          </p:cNvCxnSpPr>
          <p:nvPr/>
        </p:nvCxnSpPr>
        <p:spPr>
          <a:xfrm rot="16200000" flipH="1">
            <a:off x="30324472" y="22522101"/>
            <a:ext cx="527281" cy="15923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20" idx="2"/>
            <a:endCxn id="223" idx="0"/>
          </p:cNvCxnSpPr>
          <p:nvPr/>
        </p:nvCxnSpPr>
        <p:spPr>
          <a:xfrm rot="5400000">
            <a:off x="28720022" y="22494227"/>
            <a:ext cx="511514" cy="1632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/>
          <p:cNvCxnSpPr>
            <a:stCxn id="223" idx="2"/>
            <a:endCxn id="176" idx="0"/>
          </p:cNvCxnSpPr>
          <p:nvPr/>
        </p:nvCxnSpPr>
        <p:spPr>
          <a:xfrm>
            <a:off x="28159620" y="24646143"/>
            <a:ext cx="6625" cy="723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 стрелкой 241"/>
          <p:cNvCxnSpPr>
            <a:stCxn id="224" idx="2"/>
            <a:endCxn id="226" idx="0"/>
          </p:cNvCxnSpPr>
          <p:nvPr/>
        </p:nvCxnSpPr>
        <p:spPr>
          <a:xfrm flipH="1">
            <a:off x="31384275" y="24661910"/>
            <a:ext cx="2" cy="7015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Прямоугольник 245"/>
          <p:cNvSpPr/>
          <p:nvPr/>
        </p:nvSpPr>
        <p:spPr>
          <a:xfrm>
            <a:off x="23525650" y="335465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Потребовать Мадагаскар (аннексия Мадагаскара)</a:t>
            </a:r>
          </a:p>
        </p:txBody>
      </p:sp>
      <p:cxnSp>
        <p:nvCxnSpPr>
          <p:cNvPr id="247" name="Прямая со стрелкой 246"/>
          <p:cNvCxnSpPr>
            <a:stCxn id="78" idx="2"/>
            <a:endCxn id="214" idx="0"/>
          </p:cNvCxnSpPr>
          <p:nvPr/>
        </p:nvCxnSpPr>
        <p:spPr>
          <a:xfrm>
            <a:off x="17163415" y="30653302"/>
            <a:ext cx="6672" cy="119064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252"/>
          <p:cNvCxnSpPr>
            <a:stCxn id="204" idx="2"/>
            <a:endCxn id="212" idx="0"/>
          </p:cNvCxnSpPr>
          <p:nvPr/>
        </p:nvCxnSpPr>
        <p:spPr>
          <a:xfrm rot="5400000">
            <a:off x="7697694" y="31647842"/>
            <a:ext cx="696248" cy="31011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04" idx="2"/>
            <a:endCxn id="213" idx="0"/>
          </p:cNvCxnSpPr>
          <p:nvPr/>
        </p:nvCxnSpPr>
        <p:spPr>
          <a:xfrm rot="16200000" flipH="1">
            <a:off x="10598034" y="31848612"/>
            <a:ext cx="696248" cy="26995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04" idx="2"/>
            <a:endCxn id="209" idx="0"/>
          </p:cNvCxnSpPr>
          <p:nvPr/>
        </p:nvCxnSpPr>
        <p:spPr>
          <a:xfrm flipH="1">
            <a:off x="9590201" y="32850271"/>
            <a:ext cx="6175" cy="696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Соединительная линия уступом 264"/>
          <p:cNvCxnSpPr>
            <a:stCxn id="176" idx="2"/>
            <a:endCxn id="307" idx="0"/>
          </p:cNvCxnSpPr>
          <p:nvPr/>
        </p:nvCxnSpPr>
        <p:spPr>
          <a:xfrm rot="16200000" flipH="1">
            <a:off x="28526135" y="26089573"/>
            <a:ext cx="972896" cy="1692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Соединительная линия уступом 267"/>
          <p:cNvCxnSpPr>
            <a:stCxn id="226" idx="2"/>
            <a:endCxn id="307" idx="0"/>
          </p:cNvCxnSpPr>
          <p:nvPr/>
        </p:nvCxnSpPr>
        <p:spPr>
          <a:xfrm rot="5400000">
            <a:off x="30132130" y="26170213"/>
            <a:ext cx="978945" cy="1525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78" idx="2"/>
            <a:endCxn id="215" idx="0"/>
          </p:cNvCxnSpPr>
          <p:nvPr/>
        </p:nvCxnSpPr>
        <p:spPr>
          <a:xfrm rot="16200000" flipH="1">
            <a:off x="20309592" y="27507130"/>
            <a:ext cx="1127477" cy="74198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 стрелкой 275"/>
          <p:cNvCxnSpPr>
            <a:stCxn id="215" idx="2"/>
            <a:endCxn id="246" idx="0"/>
          </p:cNvCxnSpPr>
          <p:nvPr/>
        </p:nvCxnSpPr>
        <p:spPr>
          <a:xfrm>
            <a:off x="24583236" y="32860779"/>
            <a:ext cx="374" cy="6857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Прямоугольник 288"/>
          <p:cNvSpPr/>
          <p:nvPr/>
        </p:nvSpPr>
        <p:spPr>
          <a:xfrm>
            <a:off x="3312885" y="174663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«Чёрная авиация» Робинсона в Эфиопии (+2 уровня в аэродроме столицы, 1х 100% к темпам исследования ВВС)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1106278" y="19033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Лётная школа (+ 30 к опыту авиации, 1х 100% к темпам исследования доктрины ВВС)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5448723" y="19033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Шведские инструкторы (2х 100% к темпам исследования доктрин ВВС, +10 опыта ВВС</a:t>
            </a:r>
            <a:r>
              <a:rPr lang="ru-RU" sz="1400" dirty="0"/>
              <a:t>)</a:t>
            </a:r>
            <a:endParaRPr lang="ru-RU" sz="1400" dirty="0" smtClean="0"/>
          </a:p>
        </p:txBody>
      </p:sp>
      <p:sp>
        <p:nvSpPr>
          <p:cNvPr id="292" name="Прямоугольник 291"/>
          <p:cNvSpPr/>
          <p:nvPr/>
        </p:nvSpPr>
        <p:spPr>
          <a:xfrm>
            <a:off x="3299517" y="207850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Шведские лицензии на самолёты</a:t>
            </a:r>
            <a:endParaRPr lang="ru-RU" sz="1400" dirty="0"/>
          </a:p>
        </p:txBody>
      </p:sp>
      <p:cxnSp>
        <p:nvCxnSpPr>
          <p:cNvPr id="293" name="Соединительная линия уступом 292"/>
          <p:cNvCxnSpPr>
            <a:stCxn id="289" idx="2"/>
            <a:endCxn id="290" idx="0"/>
          </p:cNvCxnSpPr>
          <p:nvPr/>
        </p:nvCxnSpPr>
        <p:spPr>
          <a:xfrm rot="5400000">
            <a:off x="3024126" y="17686509"/>
            <a:ext cx="486830" cy="22066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89" idx="2"/>
            <a:endCxn id="291" idx="0"/>
          </p:cNvCxnSpPr>
          <p:nvPr/>
        </p:nvCxnSpPr>
        <p:spPr>
          <a:xfrm rot="16200000" flipH="1">
            <a:off x="5195347" y="17721894"/>
            <a:ext cx="486830" cy="21358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Соединительная линия уступом 298"/>
          <p:cNvCxnSpPr>
            <a:stCxn id="291" idx="2"/>
            <a:endCxn id="292" idx="0"/>
          </p:cNvCxnSpPr>
          <p:nvPr/>
        </p:nvCxnSpPr>
        <p:spPr>
          <a:xfrm rot="5400000">
            <a:off x="5096154" y="19374555"/>
            <a:ext cx="671854" cy="21492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90" idx="2"/>
            <a:endCxn id="292" idx="0"/>
          </p:cNvCxnSpPr>
          <p:nvPr/>
        </p:nvCxnSpPr>
        <p:spPr>
          <a:xfrm rot="16200000" flipH="1">
            <a:off x="2924929" y="19352534"/>
            <a:ext cx="671854" cy="2193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28800964" y="274223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 императора! </a:t>
            </a:r>
            <a:r>
              <a:rPr lang="ru-RU" sz="1400" dirty="0"/>
              <a:t>(+НД «За императора</a:t>
            </a:r>
            <a:r>
              <a:rPr lang="ru-RU" sz="1400" dirty="0" smtClean="0"/>
              <a:t>!»)</a:t>
            </a:r>
            <a:endParaRPr lang="ru-RU" sz="1400" dirty="0"/>
          </a:p>
        </p:txBody>
      </p:sp>
      <p:cxnSp>
        <p:nvCxnSpPr>
          <p:cNvPr id="310" name="Соединительная линия уступом 309"/>
          <p:cNvCxnSpPr>
            <a:stCxn id="307" idx="2"/>
            <a:endCxn id="215" idx="0"/>
          </p:cNvCxnSpPr>
          <p:nvPr/>
        </p:nvCxnSpPr>
        <p:spPr>
          <a:xfrm rot="5400000">
            <a:off x="25581869" y="27503728"/>
            <a:ext cx="3278420" cy="52756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2679571" y="1228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 копий – к винтовкам! (2х 100% к темпам исследования пехотного снаряжения)</a:t>
            </a:r>
            <a:endParaRPr lang="ru-RU" sz="1400" dirty="0"/>
          </a:p>
        </p:txBody>
      </p:sp>
      <p:sp>
        <p:nvSpPr>
          <p:cNvPr id="315" name="Прямоугольник 314"/>
          <p:cNvSpPr/>
          <p:nvPr/>
        </p:nvSpPr>
        <p:spPr>
          <a:xfrm>
            <a:off x="9797041" y="17092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Шведского красного креста (1х 100% к темпам полевого госпиталя, 1х 100% к темпам автотранспорта, +2000 людских ресурсов)</a:t>
            </a:r>
          </a:p>
          <a:p>
            <a:pPr algn="ctr"/>
            <a:endParaRPr lang="ru-RU" sz="1400" dirty="0"/>
          </a:p>
        </p:txBody>
      </p:sp>
      <p:sp>
        <p:nvSpPr>
          <p:cNvPr id="316" name="Прямоугольник 315"/>
          <p:cNvSpPr/>
          <p:nvPr/>
        </p:nvSpPr>
        <p:spPr>
          <a:xfrm>
            <a:off x="12671149" y="17637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Уроки Итальянско-Эфиопской войны (Х2 100% к темпам сухопутных доктрин, +1 военный завод, +10 опыт армии.)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5524422" y="1709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Централизованное снабжение(Х2 100% к темпам рот обеспечения, +1 к логистике новых генералов)</a:t>
            </a:r>
          </a:p>
        </p:txBody>
      </p:sp>
      <p:cxnSp>
        <p:nvCxnSpPr>
          <p:cNvPr id="327" name="Shape 248"/>
          <p:cNvCxnSpPr>
            <a:stCxn id="314" idx="2"/>
            <a:endCxn id="315" idx="0"/>
          </p:cNvCxnSpPr>
          <p:nvPr/>
        </p:nvCxnSpPr>
        <p:spPr>
          <a:xfrm rot="5400000">
            <a:off x="12043079" y="14753"/>
            <a:ext cx="506372" cy="2882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hape 248"/>
          <p:cNvCxnSpPr>
            <a:stCxn id="314" idx="2"/>
            <a:endCxn id="317" idx="0"/>
          </p:cNvCxnSpPr>
          <p:nvPr/>
        </p:nvCxnSpPr>
        <p:spPr>
          <a:xfrm rot="16200000" flipH="1">
            <a:off x="14906769" y="33592"/>
            <a:ext cx="506373" cy="2844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314" idx="2"/>
            <a:endCxn id="316" idx="0"/>
          </p:cNvCxnSpPr>
          <p:nvPr/>
        </p:nvCxnSpPr>
        <p:spPr>
          <a:xfrm flipH="1">
            <a:off x="13729108" y="1202832"/>
            <a:ext cx="8422" cy="560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Прямоугольник 335"/>
          <p:cNvSpPr/>
          <p:nvPr/>
        </p:nvSpPr>
        <p:spPr>
          <a:xfrm>
            <a:off x="19387790" y="169608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Церковные школы (+1 ячейка исследований)</a:t>
            </a:r>
            <a:endParaRPr lang="ru-RU" sz="1400" dirty="0"/>
          </a:p>
        </p:txBody>
      </p:sp>
      <p:cxnSp>
        <p:nvCxnSpPr>
          <p:cNvPr id="337" name="Прямая со стрелкой 336"/>
          <p:cNvCxnSpPr>
            <a:stCxn id="65" idx="2"/>
            <a:endCxn id="336" idx="0"/>
          </p:cNvCxnSpPr>
          <p:nvPr/>
        </p:nvCxnSpPr>
        <p:spPr>
          <a:xfrm>
            <a:off x="20443076" y="16223404"/>
            <a:ext cx="2677" cy="7374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12673825" y="3321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Наращивание военной промышленности (+3 военных завода)</a:t>
            </a:r>
            <a:endParaRPr lang="ru-RU" sz="1400" dirty="0"/>
          </a:p>
        </p:txBody>
      </p:sp>
      <p:cxnSp>
        <p:nvCxnSpPr>
          <p:cNvPr id="341" name="Прямая со стрелкой 340"/>
          <p:cNvCxnSpPr>
            <a:stCxn id="316" idx="2"/>
            <a:endCxn id="340" idx="0"/>
          </p:cNvCxnSpPr>
          <p:nvPr/>
        </p:nvCxnSpPr>
        <p:spPr>
          <a:xfrm>
            <a:off x="13729108" y="2843796"/>
            <a:ext cx="2676" cy="478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Прямоугольник 186"/>
          <p:cNvSpPr/>
          <p:nvPr/>
        </p:nvSpPr>
        <p:spPr>
          <a:xfrm>
            <a:off x="41294759" y="1458877"/>
            <a:ext cx="2115918" cy="10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Диктатура Соломона</a:t>
            </a:r>
            <a:endParaRPr lang="ru-RU" sz="1400" dirty="0"/>
          </a:p>
        </p:txBody>
      </p:sp>
      <p:cxnSp>
        <p:nvCxnSpPr>
          <p:cNvPr id="4" name="Прямая соединительная линия 3"/>
          <p:cNvCxnSpPr>
            <a:stCxn id="19" idx="3"/>
            <a:endCxn id="187" idx="1"/>
          </p:cNvCxnSpPr>
          <p:nvPr/>
        </p:nvCxnSpPr>
        <p:spPr>
          <a:xfrm>
            <a:off x="24926335" y="1998877"/>
            <a:ext cx="163684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20816215" y="211188"/>
            <a:ext cx="1688643" cy="90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49</a:t>
            </a:r>
            <a:br>
              <a:rPr lang="ru-RU" dirty="0" smtClean="0"/>
            </a:br>
            <a:r>
              <a:rPr lang="ru-RU" dirty="0" smtClean="0"/>
              <a:t>фокусов</a:t>
            </a:r>
          </a:p>
        </p:txBody>
      </p:sp>
      <p:sp>
        <p:nvSpPr>
          <p:cNvPr id="181" name="Овал 180"/>
          <p:cNvSpPr/>
          <p:nvPr/>
        </p:nvSpPr>
        <p:spPr>
          <a:xfrm>
            <a:off x="22583689" y="4516271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83" name="Прямоугольник 182"/>
          <p:cNvSpPr/>
          <p:nvPr/>
        </p:nvSpPr>
        <p:spPr>
          <a:xfrm rot="16200000">
            <a:off x="26405047" y="25774021"/>
            <a:ext cx="1080000" cy="2784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84" name="Прямоугольник 183"/>
          <p:cNvSpPr/>
          <p:nvPr/>
        </p:nvSpPr>
        <p:spPr>
          <a:xfrm>
            <a:off x="493690" y="46392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Добровольцы из Конго</a:t>
            </a:r>
            <a:endParaRPr lang="ru-RU" sz="1400" dirty="0"/>
          </a:p>
        </p:txBody>
      </p:sp>
      <p:sp>
        <p:nvSpPr>
          <p:cNvPr id="192" name="Овал 191"/>
          <p:cNvSpPr/>
          <p:nvPr/>
        </p:nvSpPr>
        <p:spPr>
          <a:xfrm>
            <a:off x="6475152" y="3920748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93" name="Овал 192"/>
          <p:cNvSpPr/>
          <p:nvPr/>
        </p:nvSpPr>
        <p:spPr>
          <a:xfrm>
            <a:off x="6459386" y="5819618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97" name="Овал 196"/>
          <p:cNvSpPr/>
          <p:nvPr/>
        </p:nvSpPr>
        <p:spPr>
          <a:xfrm>
            <a:off x="22646502" y="13414505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МИССИЯ</a:t>
            </a:r>
            <a:endParaRPr lang="ru-RU" dirty="0"/>
          </a:p>
        </p:txBody>
      </p:sp>
      <p:sp>
        <p:nvSpPr>
          <p:cNvPr id="203" name="Овал 202"/>
          <p:cNvSpPr/>
          <p:nvPr/>
        </p:nvSpPr>
        <p:spPr>
          <a:xfrm>
            <a:off x="28452475" y="8590459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07" name="Овал 206"/>
          <p:cNvSpPr/>
          <p:nvPr/>
        </p:nvSpPr>
        <p:spPr>
          <a:xfrm>
            <a:off x="26352949" y="10359254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08" name="Овал 207"/>
          <p:cNvSpPr/>
          <p:nvPr/>
        </p:nvSpPr>
        <p:spPr>
          <a:xfrm>
            <a:off x="30547618" y="10343488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16" name="Овал 215"/>
          <p:cNvSpPr/>
          <p:nvPr/>
        </p:nvSpPr>
        <p:spPr>
          <a:xfrm>
            <a:off x="28469084" y="16855506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88" name="Прямоугольник 187"/>
          <p:cNvSpPr/>
          <p:nvPr/>
        </p:nvSpPr>
        <p:spPr>
          <a:xfrm>
            <a:off x="25874214" y="198067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больниц( +1 больница в каждой 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провинции)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79" idx="2"/>
            <a:endCxn id="188" idx="0"/>
          </p:cNvCxnSpPr>
          <p:nvPr/>
        </p:nvCxnSpPr>
        <p:spPr>
          <a:xfrm flipH="1">
            <a:off x="26932173" y="18633277"/>
            <a:ext cx="108" cy="11734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Овал 190"/>
          <p:cNvSpPr/>
          <p:nvPr/>
        </p:nvSpPr>
        <p:spPr>
          <a:xfrm>
            <a:off x="15853240" y="24756539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94" name="Овал 193"/>
          <p:cNvSpPr/>
          <p:nvPr/>
        </p:nvSpPr>
        <p:spPr>
          <a:xfrm>
            <a:off x="15853240" y="26471406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98" name="Овал 197"/>
          <p:cNvSpPr/>
          <p:nvPr/>
        </p:nvSpPr>
        <p:spPr>
          <a:xfrm>
            <a:off x="30088765" y="24742304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99" name="Прямоугольник 198"/>
          <p:cNvSpPr/>
          <p:nvPr/>
        </p:nvSpPr>
        <p:spPr>
          <a:xfrm rot="16200000">
            <a:off x="13118691" y="11128777"/>
            <a:ext cx="1080000" cy="609571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Возможна </a:t>
            </a:r>
            <a:r>
              <a:rPr lang="ru-RU" sz="1800" dirty="0" err="1" smtClean="0">
                <a:solidFill>
                  <a:schemeClr val="tx1"/>
                </a:solidFill>
              </a:rPr>
              <a:t>гражданк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01" name="Прямоугольник 200"/>
          <p:cNvSpPr/>
          <p:nvPr/>
        </p:nvSpPr>
        <p:spPr>
          <a:xfrm rot="16200000">
            <a:off x="17358495" y="11128782"/>
            <a:ext cx="1080000" cy="609571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Возможна </a:t>
            </a:r>
            <a:r>
              <a:rPr lang="ru-RU" sz="1800" dirty="0" err="1" smtClean="0">
                <a:solidFill>
                  <a:schemeClr val="tx1"/>
                </a:solidFill>
              </a:rPr>
              <a:t>гражданк</a:t>
            </a: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217" name="Овал 216"/>
          <p:cNvSpPr/>
          <p:nvPr/>
        </p:nvSpPr>
        <p:spPr>
          <a:xfrm>
            <a:off x="15863832" y="30721543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18" name="Прямоугольник 217"/>
          <p:cNvSpPr/>
          <p:nvPr/>
        </p:nvSpPr>
        <p:spPr>
          <a:xfrm rot="16200000">
            <a:off x="2582813" y="13230731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20" name="Прямоугольник 219"/>
          <p:cNvSpPr/>
          <p:nvPr/>
        </p:nvSpPr>
        <p:spPr>
          <a:xfrm>
            <a:off x="9799315" y="32946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госпитали красного креста (+2 уровень больниц в двух центральных </a:t>
            </a:r>
            <a:r>
              <a:rPr lang="ru-RU" sz="1400" dirty="0" err="1" smtClean="0"/>
              <a:t>провках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5531376" y="33355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Слоновьи фермы для артиллерии (+НД «Слоны для армии»)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12676100" y="50165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Изучить итальянские трофейные танки (+2х 100% к темпам исследования танков</a:t>
            </a:r>
            <a:r>
              <a:rPr lang="ru-RU" sz="1400" dirty="0"/>
              <a:t>)</a:t>
            </a:r>
            <a:endParaRPr lang="ru-RU" sz="1400" dirty="0" smtClean="0"/>
          </a:p>
        </p:txBody>
      </p:sp>
      <p:cxnSp>
        <p:nvCxnSpPr>
          <p:cNvPr id="229" name="Прямая со стрелкой 228"/>
          <p:cNvCxnSpPr>
            <a:stCxn id="315" idx="2"/>
            <a:endCxn id="220" idx="0"/>
          </p:cNvCxnSpPr>
          <p:nvPr/>
        </p:nvCxnSpPr>
        <p:spPr>
          <a:xfrm>
            <a:off x="10855000" y="2789204"/>
            <a:ext cx="2274" cy="5054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340" idx="2"/>
            <a:endCxn id="227" idx="0"/>
          </p:cNvCxnSpPr>
          <p:nvPr/>
        </p:nvCxnSpPr>
        <p:spPr>
          <a:xfrm>
            <a:off x="13731784" y="4401908"/>
            <a:ext cx="2275" cy="6146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317" idx="2"/>
            <a:endCxn id="221" idx="0"/>
          </p:cNvCxnSpPr>
          <p:nvPr/>
        </p:nvCxnSpPr>
        <p:spPr>
          <a:xfrm>
            <a:off x="16582381" y="2789205"/>
            <a:ext cx="6954" cy="546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/>
          <p:cNvSpPr/>
          <p:nvPr/>
        </p:nvSpPr>
        <p:spPr>
          <a:xfrm>
            <a:off x="6653517" y="3346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b="1" dirty="0" smtClean="0"/>
              <a:t>37 фокусов</a:t>
            </a:r>
            <a:endParaRPr lang="ru-RU" sz="3200" b="1" dirty="0"/>
          </a:p>
        </p:txBody>
      </p:sp>
      <p:sp>
        <p:nvSpPr>
          <p:cNvPr id="248" name="Овал 247"/>
          <p:cNvSpPr/>
          <p:nvPr/>
        </p:nvSpPr>
        <p:spPr>
          <a:xfrm>
            <a:off x="3049719" y="22035432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cxnSp>
        <p:nvCxnSpPr>
          <p:cNvPr id="250" name="Прямая со стрелкой 249"/>
          <p:cNvCxnSpPr>
            <a:stCxn id="292" idx="2"/>
            <a:endCxn id="248" idx="0"/>
          </p:cNvCxnSpPr>
          <p:nvPr/>
        </p:nvCxnSpPr>
        <p:spPr>
          <a:xfrm flipH="1">
            <a:off x="4354524" y="21865080"/>
            <a:ext cx="2952" cy="170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Овал 229"/>
          <p:cNvSpPr/>
          <p:nvPr/>
        </p:nvSpPr>
        <p:spPr>
          <a:xfrm>
            <a:off x="8303840" y="32923948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32" name="Прямоугольник 231"/>
          <p:cNvSpPr/>
          <p:nvPr/>
        </p:nvSpPr>
        <p:spPr>
          <a:xfrm>
            <a:off x="11442225" y="18586209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Принятие масонства православной церковью (+НД «Примирение с масонством»)</a:t>
            </a:r>
            <a:endParaRPr lang="ru-RU" sz="1400" dirty="0"/>
          </a:p>
        </p:txBody>
      </p:sp>
      <p:sp>
        <p:nvSpPr>
          <p:cNvPr id="237" name="Прямоугольник 236"/>
          <p:cNvSpPr/>
          <p:nvPr/>
        </p:nvSpPr>
        <p:spPr>
          <a:xfrm>
            <a:off x="16262262" y="18573057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Братство (+НД </a:t>
            </a:r>
            <a:r>
              <a:rPr lang="ru-RU" sz="1400" dirty="0"/>
              <a:t>«Братство</a:t>
            </a:r>
            <a:r>
              <a:rPr lang="ru-RU" sz="1400" dirty="0" smtClean="0"/>
              <a:t>»)</a:t>
            </a:r>
            <a:endParaRPr lang="ru-RU" sz="1400" dirty="0"/>
          </a:p>
        </p:txBody>
      </p:sp>
      <p:sp>
        <p:nvSpPr>
          <p:cNvPr id="238" name="Прямоугольник 237"/>
          <p:cNvSpPr/>
          <p:nvPr/>
        </p:nvSpPr>
        <p:spPr>
          <a:xfrm>
            <a:off x="13824547" y="17220942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Огранённый камень</a:t>
            </a:r>
            <a:endParaRPr lang="ru-RU" sz="1400" dirty="0"/>
          </a:p>
        </p:txBody>
      </p:sp>
      <p:cxnSp>
        <p:nvCxnSpPr>
          <p:cNvPr id="241" name="Соединительная линия уступом 240"/>
          <p:cNvCxnSpPr>
            <a:stCxn id="254" idx="2"/>
          </p:cNvCxnSpPr>
          <p:nvPr/>
        </p:nvCxnSpPr>
        <p:spPr>
          <a:xfrm rot="5400000">
            <a:off x="12540380" y="16243782"/>
            <a:ext cx="2302231" cy="2382622"/>
          </a:xfrm>
          <a:prstGeom prst="bentConnector3">
            <a:avLst>
              <a:gd name="adj1" fmla="val 2213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242"/>
          <p:cNvCxnSpPr>
            <a:stCxn id="254" idx="2"/>
            <a:endCxn id="237" idx="0"/>
          </p:cNvCxnSpPr>
          <p:nvPr/>
        </p:nvCxnSpPr>
        <p:spPr>
          <a:xfrm rot="16200000" flipH="1">
            <a:off x="14956974" y="16209809"/>
            <a:ext cx="2289079" cy="2437415"/>
          </a:xfrm>
          <a:prstGeom prst="bentConnector3">
            <a:avLst>
              <a:gd name="adj1" fmla="val 219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3824847" y="15203978"/>
            <a:ext cx="2115918" cy="10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гильдии Каменщиков (+НД «Гильдия каменщиков»)</a:t>
            </a:r>
            <a:endParaRPr lang="ru-RU" sz="1400" dirty="0"/>
          </a:p>
        </p:txBody>
      </p:sp>
      <p:cxnSp>
        <p:nvCxnSpPr>
          <p:cNvPr id="257" name="Соединительная линия уступом 226"/>
          <p:cNvCxnSpPr>
            <a:stCxn id="232" idx="3"/>
            <a:endCxn id="238" idx="2"/>
          </p:cNvCxnSpPr>
          <p:nvPr/>
        </p:nvCxnSpPr>
        <p:spPr>
          <a:xfrm flipV="1">
            <a:off x="13558143" y="18300942"/>
            <a:ext cx="1324363" cy="82526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29"/>
          <p:cNvCxnSpPr>
            <a:stCxn id="237" idx="1"/>
            <a:endCxn id="238" idx="2"/>
          </p:cNvCxnSpPr>
          <p:nvPr/>
        </p:nvCxnSpPr>
        <p:spPr>
          <a:xfrm rot="10800000">
            <a:off x="14882506" y="18300943"/>
            <a:ext cx="1379756" cy="812115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 rot="16200000">
            <a:off x="13151497" y="17627589"/>
            <a:ext cx="1079999" cy="266706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97" name="Прямоугольник 296"/>
          <p:cNvSpPr/>
          <p:nvPr/>
        </p:nvSpPr>
        <p:spPr>
          <a:xfrm>
            <a:off x="22918573" y="208972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Выйти из политической изоляции (+5% стабильности, +25 ПП)</a:t>
            </a:r>
            <a:endParaRPr lang="ru-RU" sz="1400" dirty="0"/>
          </a:p>
        </p:txBody>
      </p:sp>
      <p:cxnSp>
        <p:nvCxnSpPr>
          <p:cNvPr id="298" name="Прямая со стрелкой 297"/>
          <p:cNvCxnSpPr>
            <a:stCxn id="114" idx="2"/>
            <a:endCxn id="297" idx="0"/>
          </p:cNvCxnSpPr>
          <p:nvPr/>
        </p:nvCxnSpPr>
        <p:spPr>
          <a:xfrm>
            <a:off x="23938432" y="12814205"/>
            <a:ext cx="38100" cy="80830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11263</TotalTime>
  <Words>927</Words>
  <Application>Microsoft Office PowerPoint</Application>
  <PresentationFormat>Произвольный</PresentationFormat>
  <Paragraphs>112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1057</cp:revision>
  <dcterms:created xsi:type="dcterms:W3CDTF">2018-10-23T08:09:21Z</dcterms:created>
  <dcterms:modified xsi:type="dcterms:W3CDTF">2019-11-27T05:18:41Z</dcterms:modified>
</cp:coreProperties>
</file>