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150" d="100"/>
          <a:sy n="150" d="100"/>
        </p:scale>
        <p:origin x="-15066" y="-1787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22.03.2024</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22.03.2024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22.03.2024</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fr.m.wikipedia.org/wiki/Claude_Delvincourt" TargetMode="External"/><Relationship Id="rId3" Type="http://schemas.openxmlformats.org/officeDocument/2006/relationships/hyperlink" Target="https://fr.m.wikipedia.org/wiki/Fran&#231;ois_Mitterrand" TargetMode="External"/><Relationship Id="rId7" Type="http://schemas.openxmlformats.org/officeDocument/2006/relationships/hyperlink" Target="https://fr.m.wikipedia.org/wiki/Jean_Borotr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fr.m.wikipedia.org/wiki/Antoinette_de_Pr&#233;val" TargetMode="External"/><Relationship Id="rId5" Type="http://schemas.openxmlformats.org/officeDocument/2006/relationships/hyperlink" Target="https://fr.m.wikipedia.org/wiki/Augustin_Ibazizen" TargetMode="External"/><Relationship Id="rId10" Type="http://schemas.openxmlformats.org/officeDocument/2006/relationships/hyperlink" Target="https://fr.m.wikipedia.org/wiki/Bernard_Dup&#233;rier" TargetMode="External"/><Relationship Id="rId4" Type="http://schemas.openxmlformats.org/officeDocument/2006/relationships/hyperlink" Target="https://fr.m.wikipedia.org/wiki/Jean_Mermoz" TargetMode="External"/><Relationship Id="rId9" Type="http://schemas.openxmlformats.org/officeDocument/2006/relationships/hyperlink" Target="https://fr.m.wikipedia.org/wiki/Louis-Alexandre_Audibe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7043790" y="361121"/>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340</a:t>
            </a:r>
          </a:p>
        </p:txBody>
      </p:sp>
      <p:sp>
        <p:nvSpPr>
          <p:cNvPr id="582" name="Прямоугольник 581"/>
          <p:cNvSpPr/>
          <p:nvPr/>
        </p:nvSpPr>
        <p:spPr>
          <a:xfrm>
            <a:off x="24534685" y="1369129"/>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Отставка кабинета Лаваля</a:t>
            </a:r>
          </a:p>
        </p:txBody>
      </p:sp>
      <p:cxnSp>
        <p:nvCxnSpPr>
          <p:cNvPr id="621" name="Соединительная линия уступом 620"/>
          <p:cNvCxnSpPr>
            <a:cxnSpLocks/>
            <a:stCxn id="984" idx="2"/>
            <a:endCxn id="994" idx="0"/>
          </p:cNvCxnSpPr>
          <p:nvPr/>
        </p:nvCxnSpPr>
        <p:spPr>
          <a:xfrm rot="5400000">
            <a:off x="27239229" y="12114903"/>
            <a:ext cx="224693" cy="23524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4" name="Прямая со стрелкой 623"/>
          <p:cNvCxnSpPr>
            <a:cxnSpLocks/>
            <a:stCxn id="994" idx="2"/>
            <a:endCxn id="1018" idx="0"/>
          </p:cNvCxnSpPr>
          <p:nvPr/>
        </p:nvCxnSpPr>
        <p:spPr>
          <a:xfrm flipH="1">
            <a:off x="26172042" y="13943478"/>
            <a:ext cx="3304" cy="2296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cxnSpLocks/>
            <a:stCxn id="1031" idx="3"/>
            <a:endCxn id="1032" idx="1"/>
          </p:cNvCxnSpPr>
          <p:nvPr/>
        </p:nvCxnSpPr>
        <p:spPr>
          <a:xfrm>
            <a:off x="24312813" y="4023238"/>
            <a:ext cx="1363427" cy="12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84" name="Прямоугольник 983">
            <a:extLst>
              <a:ext uri="{FF2B5EF4-FFF2-40B4-BE49-F238E27FC236}">
                <a16:creationId xmlns:a16="http://schemas.microsoft.com/office/drawing/2014/main" id="{7E9D3D83-3030-47F4-892C-8537B371B473}"/>
              </a:ext>
            </a:extLst>
          </p:cNvPr>
          <p:cNvSpPr/>
          <p:nvPr/>
        </p:nvSpPr>
        <p:spPr>
          <a:xfrm>
            <a:off x="28064640" y="12638785"/>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огненного креста </a:t>
            </a:r>
            <a:r>
              <a:rPr lang="ru-RU" sz="300" dirty="0"/>
              <a:t>(Знак отличия движения </a:t>
            </a:r>
            <a:r>
              <a:rPr lang="ru-RU" sz="300" dirty="0" err="1"/>
              <a:t>Croix-de-Feu</a:t>
            </a:r>
            <a:r>
              <a:rPr lang="ru-RU" sz="300" dirty="0"/>
              <a:t> представляет собой череп, наложенный на ортогональный крест из шести огненных языков и по диагонали из двух мечей.)</a:t>
            </a:r>
            <a:endParaRPr lang="ru-RU" sz="700" dirty="0"/>
          </a:p>
        </p:txBody>
      </p:sp>
      <p:sp>
        <p:nvSpPr>
          <p:cNvPr id="986" name="Прямоугольник 985">
            <a:extLst>
              <a:ext uri="{FF2B5EF4-FFF2-40B4-BE49-F238E27FC236}">
                <a16:creationId xmlns:a16="http://schemas.microsoft.com/office/drawing/2014/main" id="{60BE58DB-A42E-4BAC-8C3F-35A0FFFF08A2}"/>
              </a:ext>
            </a:extLst>
          </p:cNvPr>
          <p:cNvSpPr/>
          <p:nvPr/>
        </p:nvSpPr>
        <p:spPr>
          <a:xfrm>
            <a:off x="30417092" y="13399145"/>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Атигерманская</a:t>
            </a:r>
            <a:r>
              <a:rPr lang="ru-RU" sz="700" dirty="0"/>
              <a:t> политика</a:t>
            </a:r>
          </a:p>
          <a:p>
            <a:pPr algn="ctr"/>
            <a:r>
              <a:rPr lang="ru-RU" sz="600" dirty="0"/>
              <a:t> </a:t>
            </a:r>
            <a:r>
              <a:rPr lang="ru-RU" sz="100" dirty="0"/>
              <a:t>(Направление Ла Рока привело ко многим изменениям внутри ассоциации, как в ее структуре, так и в идеологии, и стало настоящим поворотным моментом в существовании </a:t>
            </a:r>
            <a:r>
              <a:rPr lang="ru-RU" sz="100" dirty="0" err="1"/>
              <a:t>Круа</a:t>
            </a:r>
            <a:r>
              <a:rPr lang="ru-RU" sz="100" dirty="0"/>
              <a:t>-де-</a:t>
            </a:r>
            <a:r>
              <a:rPr lang="ru-RU" sz="100" dirty="0" err="1"/>
              <a:t>Фё</a:t>
            </a:r>
            <a:r>
              <a:rPr lang="ru-RU" sz="100" dirty="0"/>
              <a:t>. Основанное как ассоциация памяти, движение стало политическим и требовало </a:t>
            </a:r>
            <a:r>
              <a:rPr lang="ru-RU" sz="100" dirty="0" err="1"/>
              <a:t>антигерманского</a:t>
            </a:r>
            <a:r>
              <a:rPr lang="ru-RU" sz="100" dirty="0"/>
              <a:t> социального и патриотического подхода.)</a:t>
            </a:r>
            <a:endParaRPr lang="ru-RU" sz="600" dirty="0"/>
          </a:p>
        </p:txBody>
      </p:sp>
      <p:sp>
        <p:nvSpPr>
          <p:cNvPr id="987" name="Прямоугольник 986">
            <a:extLst>
              <a:ext uri="{FF2B5EF4-FFF2-40B4-BE49-F238E27FC236}">
                <a16:creationId xmlns:a16="http://schemas.microsoft.com/office/drawing/2014/main" id="{39816ADB-D95E-45AA-96AF-7E2FE747B17E}"/>
              </a:ext>
            </a:extLst>
          </p:cNvPr>
          <p:cNvSpPr/>
          <p:nvPr/>
        </p:nvSpPr>
        <p:spPr>
          <a:xfrm>
            <a:off x="30806733" y="15565350"/>
            <a:ext cx="2221709" cy="1119741"/>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Министры</a:t>
            </a:r>
            <a:r>
              <a:rPr lang="en-US" sz="700" dirty="0"/>
              <a:t>:</a:t>
            </a:r>
            <a:br>
              <a:rPr lang="ru-RU" sz="700" dirty="0"/>
            </a:br>
            <a:r>
              <a:rPr lang="en-US" sz="700" dirty="0">
                <a:hlinkClick r:id="rId3"/>
              </a:rPr>
              <a:t>https://fr.m.wikipedia.org/wiki/</a:t>
            </a:r>
            <a:r>
              <a:rPr lang="en-US" sz="700" dirty="0" err="1">
                <a:hlinkClick r:id="rId3"/>
              </a:rPr>
              <a:t>François_Mitterrand</a:t>
            </a:r>
            <a:endParaRPr lang="ru-RU" sz="700" dirty="0"/>
          </a:p>
          <a:p>
            <a:pPr algn="ctr"/>
            <a:r>
              <a:rPr lang="en-US" sz="700" dirty="0">
                <a:hlinkClick r:id="rId4"/>
              </a:rPr>
              <a:t>https://fr.m.wikipedia.org/wiki/Jean_Mermoz</a:t>
            </a:r>
            <a:endParaRPr lang="ru-RU" sz="700" dirty="0"/>
          </a:p>
          <a:p>
            <a:pPr algn="ctr"/>
            <a:r>
              <a:rPr lang="en-US" sz="700" dirty="0">
                <a:hlinkClick r:id="rId5"/>
              </a:rPr>
              <a:t>https://fr.m.wikipedia.org/wiki/Augustin_Ibazizen</a:t>
            </a:r>
            <a:endParaRPr lang="ru-RU" sz="700" dirty="0"/>
          </a:p>
          <a:p>
            <a:pPr algn="ctr"/>
            <a:r>
              <a:rPr lang="en-US" sz="700" dirty="0">
                <a:hlinkClick r:id="rId6"/>
              </a:rPr>
              <a:t>https://fr.m.wikipedia.org/wiki/</a:t>
            </a:r>
            <a:r>
              <a:rPr lang="en-US" sz="700" dirty="0" err="1">
                <a:hlinkClick r:id="rId6"/>
              </a:rPr>
              <a:t>Antoinette_de_Préval</a:t>
            </a:r>
            <a:endParaRPr lang="ru-RU" sz="700" dirty="0"/>
          </a:p>
          <a:p>
            <a:pPr algn="ctr"/>
            <a:r>
              <a:rPr lang="en-US" sz="700" dirty="0">
                <a:hlinkClick r:id="rId7"/>
              </a:rPr>
              <a:t>https://fr.m.wikipedia.org/wiki/Jean_Borotra</a:t>
            </a:r>
            <a:endParaRPr lang="ru-RU" sz="700" dirty="0"/>
          </a:p>
          <a:p>
            <a:pPr algn="ctr"/>
            <a:r>
              <a:rPr lang="en-US" sz="700" dirty="0">
                <a:hlinkClick r:id="rId8"/>
              </a:rPr>
              <a:t>https://fr.m.wikipedia.org/wiki/Claude_Delvincourt</a:t>
            </a:r>
            <a:endParaRPr lang="ru-RU" sz="700" dirty="0"/>
          </a:p>
          <a:p>
            <a:pPr algn="ctr"/>
            <a:endParaRPr lang="ru-RU" sz="700" dirty="0"/>
          </a:p>
        </p:txBody>
      </p:sp>
      <p:sp>
        <p:nvSpPr>
          <p:cNvPr id="990" name="Прямоугольник 989">
            <a:extLst>
              <a:ext uri="{FF2B5EF4-FFF2-40B4-BE49-F238E27FC236}">
                <a16:creationId xmlns:a16="http://schemas.microsoft.com/office/drawing/2014/main" id="{60F490D6-4802-46A4-9AE4-A3F515FE1C8A}"/>
              </a:ext>
            </a:extLst>
          </p:cNvPr>
          <p:cNvSpPr/>
          <p:nvPr/>
        </p:nvSpPr>
        <p:spPr>
          <a:xfrm>
            <a:off x="26300297" y="14930157"/>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крупного капитала</a:t>
            </a:r>
          </a:p>
        </p:txBody>
      </p:sp>
      <p:sp>
        <p:nvSpPr>
          <p:cNvPr id="991" name="Прямоугольник 990">
            <a:extLst>
              <a:ext uri="{FF2B5EF4-FFF2-40B4-BE49-F238E27FC236}">
                <a16:creationId xmlns:a16="http://schemas.microsoft.com/office/drawing/2014/main" id="{F901CDC5-B382-48AD-B75C-B703D61D2EE9}"/>
              </a:ext>
            </a:extLst>
          </p:cNvPr>
          <p:cNvSpPr/>
          <p:nvPr/>
        </p:nvSpPr>
        <p:spPr>
          <a:xfrm>
            <a:off x="26888411" y="13400774"/>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Подавить левые силы </a:t>
            </a:r>
            <a:r>
              <a:rPr lang="ru-RU" sz="200" dirty="0"/>
              <a:t>(Таким образом, </a:t>
            </a:r>
            <a:r>
              <a:rPr lang="ru-RU" sz="200" dirty="0" err="1"/>
              <a:t>Croix-de-Feu</a:t>
            </a:r>
            <a:r>
              <a:rPr lang="ru-RU" sz="200" dirty="0"/>
              <a:t> выступают против интернационализма коммунистической партии и крайне левых групп , которые часто приходят, чтобы нарушить парады.)</a:t>
            </a:r>
            <a:endParaRPr lang="ru-RU" sz="700" dirty="0"/>
          </a:p>
        </p:txBody>
      </p:sp>
      <p:sp>
        <p:nvSpPr>
          <p:cNvPr id="993" name="Прямоугольник 992">
            <a:extLst>
              <a:ext uri="{FF2B5EF4-FFF2-40B4-BE49-F238E27FC236}">
                <a16:creationId xmlns:a16="http://schemas.microsoft.com/office/drawing/2014/main" id="{FB492527-B050-424E-9E2A-5739D0C7FB7C}"/>
              </a:ext>
            </a:extLst>
          </p:cNvPr>
          <p:cNvSpPr/>
          <p:nvPr/>
        </p:nvSpPr>
        <p:spPr>
          <a:xfrm>
            <a:off x="24529347" y="14166542"/>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Равенство, лояльность и уважение</a:t>
            </a:r>
          </a:p>
          <a:p>
            <a:pPr algn="ctr"/>
            <a:r>
              <a:rPr lang="ru-RU" sz="700" dirty="0"/>
              <a:t> </a:t>
            </a:r>
            <a:r>
              <a:rPr lang="ru-RU" sz="100" dirty="0"/>
              <a:t>(</a:t>
            </a:r>
            <a:r>
              <a:rPr lang="ru-RU" sz="100" dirty="0" err="1"/>
              <a:t>La</a:t>
            </a:r>
            <a:r>
              <a:rPr lang="ru-RU" sz="100" dirty="0"/>
              <a:t> </a:t>
            </a:r>
            <a:r>
              <a:rPr lang="ru-RU" sz="100" dirty="0" err="1"/>
              <a:t>Rocque</a:t>
            </a:r>
            <a:r>
              <a:rPr lang="ru-RU" sz="100" dirty="0"/>
              <a:t> также является главным подрядчиком для органического развития ассоциации и организует пропаганду в поддержку принципов, символизируемых боевым братством ее членов (равенство, лояльность и уважение))</a:t>
            </a:r>
            <a:endParaRPr lang="ru-RU" sz="700" dirty="0"/>
          </a:p>
        </p:txBody>
      </p:sp>
      <p:sp>
        <p:nvSpPr>
          <p:cNvPr id="994" name="Прямоугольник 993">
            <a:extLst>
              <a:ext uri="{FF2B5EF4-FFF2-40B4-BE49-F238E27FC236}">
                <a16:creationId xmlns:a16="http://schemas.microsoft.com/office/drawing/2014/main" id="{8D9F26B4-3328-421C-BAD2-E5CE1234BBCE}"/>
              </a:ext>
            </a:extLst>
          </p:cNvPr>
          <p:cNvSpPr/>
          <p:nvPr/>
        </p:nvSpPr>
        <p:spPr>
          <a:xfrm>
            <a:off x="25712183" y="13403478"/>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Le Flambeau</a:t>
            </a:r>
            <a:r>
              <a:rPr lang="ru-RU" sz="700" dirty="0"/>
              <a:t> </a:t>
            </a:r>
            <a:r>
              <a:rPr lang="ru-RU" sz="500" dirty="0"/>
              <a:t>(преобразует </a:t>
            </a:r>
            <a:r>
              <a:rPr lang="ru-RU" sz="500" dirty="0" err="1"/>
              <a:t>Le</a:t>
            </a:r>
            <a:r>
              <a:rPr lang="ru-RU" sz="500" dirty="0"/>
              <a:t> </a:t>
            </a:r>
            <a:r>
              <a:rPr lang="ru-RU" sz="500" dirty="0" err="1"/>
              <a:t>Flambeau</a:t>
            </a:r>
            <a:r>
              <a:rPr lang="ru-RU" sz="500" dirty="0"/>
              <a:t> , ежемесячный журнал движения , еженедельный.)</a:t>
            </a:r>
            <a:endParaRPr lang="ru-RU" sz="700" dirty="0"/>
          </a:p>
        </p:txBody>
      </p:sp>
      <p:sp>
        <p:nvSpPr>
          <p:cNvPr id="997" name="Прямоугольник 996">
            <a:extLst>
              <a:ext uri="{FF2B5EF4-FFF2-40B4-BE49-F238E27FC236}">
                <a16:creationId xmlns:a16="http://schemas.microsoft.com/office/drawing/2014/main" id="{B85A1186-B028-4289-9CD1-FE8D9FD285A8}"/>
              </a:ext>
            </a:extLst>
          </p:cNvPr>
          <p:cNvSpPr/>
          <p:nvPr/>
        </p:nvSpPr>
        <p:spPr>
          <a:xfrm>
            <a:off x="28064639" y="13403478"/>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Служба публике </a:t>
            </a:r>
            <a:r>
              <a:rPr lang="ru-RU" sz="200" dirty="0"/>
              <a:t>(Политические амбиции ассоциации набирали обороты и стали яснее в работе Ла Рока « Служба публики », опубликованной в ноябре 1934 г. де-</a:t>
            </a:r>
            <a:r>
              <a:rPr lang="ru-RU" sz="200" dirty="0" err="1"/>
              <a:t>Фё</a:t>
            </a:r>
            <a:r>
              <a:rPr lang="ru-RU" sz="200" dirty="0"/>
              <a:t>) и обобщить модель сотрудничества между классами, господствовавшую во время Великой войны)</a:t>
            </a:r>
            <a:endParaRPr lang="ru-RU" sz="700" dirty="0"/>
          </a:p>
        </p:txBody>
      </p:sp>
      <p:sp>
        <p:nvSpPr>
          <p:cNvPr id="998" name="Прямоугольник 997">
            <a:extLst>
              <a:ext uri="{FF2B5EF4-FFF2-40B4-BE49-F238E27FC236}">
                <a16:creationId xmlns:a16="http://schemas.microsoft.com/office/drawing/2014/main" id="{E98F482E-BC64-4D9C-B4B8-2A79AC4B66AA}"/>
              </a:ext>
            </a:extLst>
          </p:cNvPr>
          <p:cNvSpPr/>
          <p:nvPr/>
        </p:nvSpPr>
        <p:spPr>
          <a:xfrm>
            <a:off x="27476525" y="14930158"/>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Кооперация отраслей по видам деятельности</a:t>
            </a:r>
          </a:p>
          <a:p>
            <a:pPr algn="ctr"/>
            <a:r>
              <a:rPr lang="ru-RU" sz="200" dirty="0"/>
              <a:t>(«организованная профессия» </a:t>
            </a:r>
            <a:r>
              <a:rPr lang="ru-RU" sz="200" dirty="0" err="1"/>
              <a:t>корпоративистского</a:t>
            </a:r>
            <a:r>
              <a:rPr lang="ru-RU" sz="200" dirty="0"/>
              <a:t> типа , вдохновленная социал-католицизмом : кооперация отраслей по видам деятельности, кооперация между начальниками и рабочими и воссоединение рабочих по отраслям;</a:t>
            </a:r>
            <a:endParaRPr lang="ru-RU" sz="700" dirty="0"/>
          </a:p>
        </p:txBody>
      </p:sp>
      <p:sp>
        <p:nvSpPr>
          <p:cNvPr id="999" name="Прямоугольник 998">
            <a:extLst>
              <a:ext uri="{FF2B5EF4-FFF2-40B4-BE49-F238E27FC236}">
                <a16:creationId xmlns:a16="http://schemas.microsoft.com/office/drawing/2014/main" id="{AF683A0D-9C6E-48CF-B9D4-4E32590364E3}"/>
              </a:ext>
            </a:extLst>
          </p:cNvPr>
          <p:cNvSpPr/>
          <p:nvPr/>
        </p:nvSpPr>
        <p:spPr>
          <a:xfrm>
            <a:off x="26888411" y="14166818"/>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капитала и труда</a:t>
            </a:r>
          </a:p>
        </p:txBody>
      </p:sp>
      <p:sp>
        <p:nvSpPr>
          <p:cNvPr id="1000" name="Прямоугольник 999">
            <a:extLst>
              <a:ext uri="{FF2B5EF4-FFF2-40B4-BE49-F238E27FC236}">
                <a16:creationId xmlns:a16="http://schemas.microsoft.com/office/drawing/2014/main" id="{628CCD80-6D78-44BF-A523-05FEF1AC5D89}"/>
              </a:ext>
            </a:extLst>
          </p:cNvPr>
          <p:cNvSpPr/>
          <p:nvPr/>
        </p:nvSpPr>
        <p:spPr>
          <a:xfrm>
            <a:off x="28064638" y="14166542"/>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Отпуска и МРОТ (минимальная заработная плата; оплачиваемый отпуск ;)</a:t>
            </a:r>
          </a:p>
        </p:txBody>
      </p:sp>
      <p:sp>
        <p:nvSpPr>
          <p:cNvPr id="1002" name="Прямоугольник 1001">
            <a:extLst>
              <a:ext uri="{FF2B5EF4-FFF2-40B4-BE49-F238E27FC236}">
                <a16:creationId xmlns:a16="http://schemas.microsoft.com/office/drawing/2014/main" id="{C4081F49-D6A3-45F5-8446-89C1C2D93A30}"/>
              </a:ext>
            </a:extLst>
          </p:cNvPr>
          <p:cNvSpPr/>
          <p:nvPr/>
        </p:nvSpPr>
        <p:spPr>
          <a:xfrm>
            <a:off x="29244170" y="14166542"/>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Голоса женщин и семей</a:t>
            </a:r>
          </a:p>
          <a:p>
            <a:pPr algn="ctr"/>
            <a:r>
              <a:rPr lang="ru-RU" sz="200" dirty="0"/>
              <a:t>(голосование женщин и голосование семьи)</a:t>
            </a:r>
            <a:endParaRPr lang="ru-RU" sz="700" dirty="0"/>
          </a:p>
        </p:txBody>
      </p:sp>
      <p:sp>
        <p:nvSpPr>
          <p:cNvPr id="1003" name="Прямоугольник 1002">
            <a:extLst>
              <a:ext uri="{FF2B5EF4-FFF2-40B4-BE49-F238E27FC236}">
                <a16:creationId xmlns:a16="http://schemas.microsoft.com/office/drawing/2014/main" id="{E0B8AD29-3AAC-4D9E-A488-B91ABF977E44}"/>
              </a:ext>
            </a:extLst>
          </p:cNvPr>
          <p:cNvSpPr/>
          <p:nvPr/>
        </p:nvSpPr>
        <p:spPr>
          <a:xfrm>
            <a:off x="29245624" y="15694850"/>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Реформа процедур работы парламента </a:t>
            </a:r>
            <a:r>
              <a:rPr lang="ru-RU" sz="300" dirty="0"/>
              <a:t>(Идеологию PSF можно обобщить следующими элементами, в частности, взятыми из книги Франсуа де Ла Рока « Общественная служба » (1934):Политика : сильный президентский режим, уже не парламентский.)</a:t>
            </a:r>
            <a:endParaRPr lang="ru-RU" sz="700" dirty="0"/>
          </a:p>
        </p:txBody>
      </p:sp>
      <p:sp>
        <p:nvSpPr>
          <p:cNvPr id="1004" name="Прямоугольник 1003">
            <a:extLst>
              <a:ext uri="{FF2B5EF4-FFF2-40B4-BE49-F238E27FC236}">
                <a16:creationId xmlns:a16="http://schemas.microsoft.com/office/drawing/2014/main" id="{B94C00EC-6932-40C1-A09E-C9FC8F9BD237}"/>
              </a:ext>
            </a:extLst>
          </p:cNvPr>
          <p:cNvSpPr/>
          <p:nvPr/>
        </p:nvSpPr>
        <p:spPr>
          <a:xfrm>
            <a:off x="28064638" y="15694851"/>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Мониторинг качества популярных видов досуга</a:t>
            </a:r>
          </a:p>
        </p:txBody>
      </p:sp>
      <p:cxnSp>
        <p:nvCxnSpPr>
          <p:cNvPr id="1007" name="Соединительная линия уступом 620">
            <a:extLst>
              <a:ext uri="{FF2B5EF4-FFF2-40B4-BE49-F238E27FC236}">
                <a16:creationId xmlns:a16="http://schemas.microsoft.com/office/drawing/2014/main" id="{8DC8CC03-E438-4255-9DAE-E736110390EF}"/>
              </a:ext>
            </a:extLst>
          </p:cNvPr>
          <p:cNvCxnSpPr>
            <a:cxnSpLocks/>
            <a:stCxn id="984" idx="2"/>
            <a:endCxn id="991" idx="0"/>
          </p:cNvCxnSpPr>
          <p:nvPr/>
        </p:nvCxnSpPr>
        <p:spPr>
          <a:xfrm rot="5400000">
            <a:off x="27828695" y="12701665"/>
            <a:ext cx="221989" cy="1176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8" name="Соединительная линия уступом 620">
            <a:extLst>
              <a:ext uri="{FF2B5EF4-FFF2-40B4-BE49-F238E27FC236}">
                <a16:creationId xmlns:a16="http://schemas.microsoft.com/office/drawing/2014/main" id="{69F4DABF-0B89-4E6E-A884-7682291E2166}"/>
              </a:ext>
            </a:extLst>
          </p:cNvPr>
          <p:cNvCxnSpPr>
            <a:cxnSpLocks/>
            <a:stCxn id="984" idx="2"/>
            <a:endCxn id="1040" idx="0"/>
          </p:cNvCxnSpPr>
          <p:nvPr/>
        </p:nvCxnSpPr>
        <p:spPr>
          <a:xfrm rot="16200000" flipH="1">
            <a:off x="29005736" y="12700851"/>
            <a:ext cx="220360" cy="1176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10" name="Прямая со стрелкой 1009">
            <a:extLst>
              <a:ext uri="{FF2B5EF4-FFF2-40B4-BE49-F238E27FC236}">
                <a16:creationId xmlns:a16="http://schemas.microsoft.com/office/drawing/2014/main" id="{7B5D9633-00B4-4316-A821-77A31547EF26}"/>
              </a:ext>
            </a:extLst>
          </p:cNvPr>
          <p:cNvCxnSpPr>
            <a:cxnSpLocks/>
            <a:stCxn id="984" idx="2"/>
            <a:endCxn id="997" idx="0"/>
          </p:cNvCxnSpPr>
          <p:nvPr/>
        </p:nvCxnSpPr>
        <p:spPr>
          <a:xfrm flipH="1">
            <a:off x="28527802" y="13178785"/>
            <a:ext cx="1" cy="22469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11" name="Соединительная линия уступом 620">
            <a:extLst>
              <a:ext uri="{FF2B5EF4-FFF2-40B4-BE49-F238E27FC236}">
                <a16:creationId xmlns:a16="http://schemas.microsoft.com/office/drawing/2014/main" id="{2F66B47F-A728-48CF-A652-EE4F6D45D52D}"/>
              </a:ext>
            </a:extLst>
          </p:cNvPr>
          <p:cNvCxnSpPr>
            <a:cxnSpLocks/>
            <a:stCxn id="997" idx="2"/>
            <a:endCxn id="999" idx="0"/>
          </p:cNvCxnSpPr>
          <p:nvPr/>
        </p:nvCxnSpPr>
        <p:spPr>
          <a:xfrm rot="5400000">
            <a:off x="27828018" y="13467034"/>
            <a:ext cx="223340" cy="11762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12" name="Соединительная линия уступом 620">
            <a:extLst>
              <a:ext uri="{FF2B5EF4-FFF2-40B4-BE49-F238E27FC236}">
                <a16:creationId xmlns:a16="http://schemas.microsoft.com/office/drawing/2014/main" id="{862CB465-E9DD-4308-A315-AA4601965A58}"/>
              </a:ext>
            </a:extLst>
          </p:cNvPr>
          <p:cNvCxnSpPr>
            <a:cxnSpLocks/>
            <a:stCxn id="997" idx="2"/>
            <a:endCxn id="1002" idx="0"/>
          </p:cNvCxnSpPr>
          <p:nvPr/>
        </p:nvCxnSpPr>
        <p:spPr>
          <a:xfrm rot="16200000" flipH="1">
            <a:off x="29006035" y="13465244"/>
            <a:ext cx="223064" cy="11795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14" name="Прямая со стрелкой 1013">
            <a:extLst>
              <a:ext uri="{FF2B5EF4-FFF2-40B4-BE49-F238E27FC236}">
                <a16:creationId xmlns:a16="http://schemas.microsoft.com/office/drawing/2014/main" id="{94CDD2A9-5B7B-404F-8FD4-5EED876C6E93}"/>
              </a:ext>
            </a:extLst>
          </p:cNvPr>
          <p:cNvCxnSpPr>
            <a:cxnSpLocks/>
            <a:stCxn id="997" idx="2"/>
            <a:endCxn id="1000" idx="0"/>
          </p:cNvCxnSpPr>
          <p:nvPr/>
        </p:nvCxnSpPr>
        <p:spPr>
          <a:xfrm flipH="1">
            <a:off x="28527801" y="13943478"/>
            <a:ext cx="1" cy="22306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15" name="Соединительная линия уступом 620">
            <a:extLst>
              <a:ext uri="{FF2B5EF4-FFF2-40B4-BE49-F238E27FC236}">
                <a16:creationId xmlns:a16="http://schemas.microsoft.com/office/drawing/2014/main" id="{057EB024-4EB5-4F7B-A21A-7CD2345BE680}"/>
              </a:ext>
            </a:extLst>
          </p:cNvPr>
          <p:cNvCxnSpPr>
            <a:cxnSpLocks/>
            <a:stCxn id="997" idx="2"/>
            <a:endCxn id="998" idx="0"/>
          </p:cNvCxnSpPr>
          <p:nvPr/>
        </p:nvCxnSpPr>
        <p:spPr>
          <a:xfrm rot="5400000">
            <a:off x="27740405" y="14142761"/>
            <a:ext cx="986680" cy="588114"/>
          </a:xfrm>
          <a:prstGeom prst="bentConnector3">
            <a:avLst>
              <a:gd name="adj1" fmla="val 1134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16" name="Соединительная линия уступом 620">
            <a:extLst>
              <a:ext uri="{FF2B5EF4-FFF2-40B4-BE49-F238E27FC236}">
                <a16:creationId xmlns:a16="http://schemas.microsoft.com/office/drawing/2014/main" id="{342FDE3F-B13E-4B4B-9DA2-810154EC600A}"/>
              </a:ext>
            </a:extLst>
          </p:cNvPr>
          <p:cNvCxnSpPr>
            <a:cxnSpLocks/>
            <a:stCxn id="998" idx="2"/>
            <a:endCxn id="1004" idx="0"/>
          </p:cNvCxnSpPr>
          <p:nvPr/>
        </p:nvCxnSpPr>
        <p:spPr>
          <a:xfrm rot="16200000" flipH="1">
            <a:off x="28121398" y="15288447"/>
            <a:ext cx="224693" cy="588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17" name="Соединительная линия уступом 620">
            <a:extLst>
              <a:ext uri="{FF2B5EF4-FFF2-40B4-BE49-F238E27FC236}">
                <a16:creationId xmlns:a16="http://schemas.microsoft.com/office/drawing/2014/main" id="{507563A3-ED21-434A-97CA-47072B52AF59}"/>
              </a:ext>
            </a:extLst>
          </p:cNvPr>
          <p:cNvCxnSpPr>
            <a:cxnSpLocks/>
            <a:stCxn id="998" idx="2"/>
            <a:endCxn id="1019" idx="0"/>
          </p:cNvCxnSpPr>
          <p:nvPr/>
        </p:nvCxnSpPr>
        <p:spPr>
          <a:xfrm rot="5400000">
            <a:off x="27533285" y="15288447"/>
            <a:ext cx="224693" cy="5881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18" name="Прямоугольник 1017">
            <a:extLst>
              <a:ext uri="{FF2B5EF4-FFF2-40B4-BE49-F238E27FC236}">
                <a16:creationId xmlns:a16="http://schemas.microsoft.com/office/drawing/2014/main" id="{7D96995A-247F-4421-9E92-16E84D06E3BF}"/>
              </a:ext>
            </a:extLst>
          </p:cNvPr>
          <p:cNvSpPr/>
          <p:nvPr/>
        </p:nvSpPr>
        <p:spPr>
          <a:xfrm>
            <a:off x="25708879" y="14173167"/>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Служба спортивной подготовки и образования </a:t>
            </a:r>
          </a:p>
          <a:p>
            <a:pPr algn="ctr"/>
            <a:r>
              <a:rPr lang="ru-RU" sz="100" dirty="0"/>
              <a:t>(Служба спортивной подготовки и образования, известная как SPES (1936 г.): вовлекает детей из малообеспеченных семей в спортивные мероприятия;</a:t>
            </a:r>
            <a:endParaRPr lang="ru-RU" sz="700" dirty="0"/>
          </a:p>
        </p:txBody>
      </p:sp>
      <p:sp>
        <p:nvSpPr>
          <p:cNvPr id="1019" name="Прямоугольник 1018">
            <a:extLst>
              <a:ext uri="{FF2B5EF4-FFF2-40B4-BE49-F238E27FC236}">
                <a16:creationId xmlns:a16="http://schemas.microsoft.com/office/drawing/2014/main" id="{8175A825-48D7-42FD-B24A-78DC21036C90}"/>
              </a:ext>
            </a:extLst>
          </p:cNvPr>
          <p:cNvSpPr/>
          <p:nvPr/>
        </p:nvSpPr>
        <p:spPr>
          <a:xfrm>
            <a:off x="26888411" y="15694851"/>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Конфедерация французских профессиональных союзов</a:t>
            </a:r>
          </a:p>
          <a:p>
            <a:pPr algn="ctr"/>
            <a:r>
              <a:rPr lang="ru-RU" sz="700" dirty="0"/>
              <a:t> </a:t>
            </a:r>
            <a:r>
              <a:rPr lang="ru-RU" sz="100" dirty="0"/>
              <a:t>(Он призывал к </a:t>
            </a:r>
            <a:r>
              <a:rPr lang="ru-RU" sz="100" dirty="0" err="1"/>
              <a:t>юнионизму</a:t>
            </a:r>
            <a:r>
              <a:rPr lang="ru-RU" sz="100" dirty="0"/>
              <a:t> сотрудничества против </a:t>
            </a:r>
            <a:r>
              <a:rPr lang="ru-RU" sz="100" dirty="0" err="1"/>
              <a:t>юнионизма</a:t>
            </a:r>
            <a:r>
              <a:rPr lang="ru-RU" sz="100" dirty="0"/>
              <a:t> классовой борьбы. в </a:t>
            </a:r>
            <a:r>
              <a:rPr lang="ru-RU" sz="100" dirty="0" err="1"/>
              <a:t>Croix-de-feu</a:t>
            </a:r>
            <a:r>
              <a:rPr lang="ru-RU" sz="100" dirty="0"/>
              <a:t> был создан отдел профсоюзных исследований с целью создания профсоюзов на каждой фабрике, вдохновленных принципами движения. Создаются федеральные союзы и8 января 1937 </a:t>
            </a:r>
            <a:r>
              <a:rPr lang="ru-RU" sz="100" dirty="0" err="1"/>
              <a:t>г.происходит</a:t>
            </a:r>
            <a:r>
              <a:rPr lang="ru-RU" sz="100" dirty="0"/>
              <a:t> учредительное собрание Конфедерации французских профессиональных синдикатов</a:t>
            </a:r>
            <a:endParaRPr lang="ru-RU" sz="700" dirty="0"/>
          </a:p>
        </p:txBody>
      </p:sp>
      <p:cxnSp>
        <p:nvCxnSpPr>
          <p:cNvPr id="1020" name="Соединительная линия уступом 620">
            <a:extLst>
              <a:ext uri="{FF2B5EF4-FFF2-40B4-BE49-F238E27FC236}">
                <a16:creationId xmlns:a16="http://schemas.microsoft.com/office/drawing/2014/main" id="{2EABA15C-391F-42AF-B9CE-7A5305C21DC1}"/>
              </a:ext>
            </a:extLst>
          </p:cNvPr>
          <p:cNvCxnSpPr>
            <a:cxnSpLocks/>
            <a:stCxn id="999" idx="2"/>
            <a:endCxn id="990" idx="0"/>
          </p:cNvCxnSpPr>
          <p:nvPr/>
        </p:nvCxnSpPr>
        <p:spPr>
          <a:xfrm rot="5400000">
            <a:off x="26945848" y="14524430"/>
            <a:ext cx="223339" cy="5881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21" name="Прямая со стрелкой 1020">
            <a:extLst>
              <a:ext uri="{FF2B5EF4-FFF2-40B4-BE49-F238E27FC236}">
                <a16:creationId xmlns:a16="http://schemas.microsoft.com/office/drawing/2014/main" id="{C6434A68-2E02-4D9E-9BB0-581BF724CC80}"/>
              </a:ext>
            </a:extLst>
          </p:cNvPr>
          <p:cNvCxnSpPr>
            <a:cxnSpLocks/>
            <a:stCxn id="999" idx="2"/>
            <a:endCxn id="1019" idx="0"/>
          </p:cNvCxnSpPr>
          <p:nvPr/>
        </p:nvCxnSpPr>
        <p:spPr>
          <a:xfrm>
            <a:off x="27351574" y="14706818"/>
            <a:ext cx="0" cy="9880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22" name="Прямоугольник 1021">
            <a:extLst>
              <a:ext uri="{FF2B5EF4-FFF2-40B4-BE49-F238E27FC236}">
                <a16:creationId xmlns:a16="http://schemas.microsoft.com/office/drawing/2014/main" id="{45E05F2B-F443-4F43-BC28-43AA48028647}"/>
              </a:ext>
            </a:extLst>
          </p:cNvPr>
          <p:cNvSpPr/>
          <p:nvPr/>
        </p:nvSpPr>
        <p:spPr>
          <a:xfrm>
            <a:off x="28656056" y="14927454"/>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Социальное прежде всего!</a:t>
            </a:r>
          </a:p>
          <a:p>
            <a:pPr algn="ctr"/>
            <a:r>
              <a:rPr lang="ru-RU" sz="200" dirty="0"/>
              <a:t>Вопреки лозунгу </a:t>
            </a:r>
            <a:r>
              <a:rPr lang="ru-RU" sz="200" dirty="0" err="1"/>
              <a:t>Action</a:t>
            </a:r>
            <a:r>
              <a:rPr lang="ru-RU" sz="200" dirty="0"/>
              <a:t> </a:t>
            </a:r>
            <a:r>
              <a:rPr lang="ru-RU" sz="200" dirty="0" err="1"/>
              <a:t>Française</a:t>
            </a:r>
            <a:r>
              <a:rPr lang="ru-RU" sz="200" dirty="0"/>
              <a:t>: «Политика прежде всего! «, созданный его лидером Шарлем </a:t>
            </a:r>
            <a:r>
              <a:rPr lang="ru-RU" sz="200" dirty="0" err="1"/>
              <a:t>Моррасом</a:t>
            </a:r>
            <a:r>
              <a:rPr lang="ru-RU" sz="200" dirty="0"/>
              <a:t> , Ла Рок заставил свое движение принять девиз «Социальное прежде всего! ".</a:t>
            </a:r>
            <a:endParaRPr lang="ru-RU" sz="700" dirty="0"/>
          </a:p>
        </p:txBody>
      </p:sp>
      <p:cxnSp>
        <p:nvCxnSpPr>
          <p:cNvPr id="1023" name="Соединительная линия уступом 620">
            <a:extLst>
              <a:ext uri="{FF2B5EF4-FFF2-40B4-BE49-F238E27FC236}">
                <a16:creationId xmlns:a16="http://schemas.microsoft.com/office/drawing/2014/main" id="{1C35EBA1-A931-4B6C-AA4A-80729E916E47}"/>
              </a:ext>
            </a:extLst>
          </p:cNvPr>
          <p:cNvCxnSpPr>
            <a:cxnSpLocks/>
            <a:stCxn id="1000" idx="2"/>
            <a:endCxn id="1022" idx="0"/>
          </p:cNvCxnSpPr>
          <p:nvPr/>
        </p:nvCxnSpPr>
        <p:spPr>
          <a:xfrm rot="16200000" flipH="1">
            <a:off x="28713054" y="14521289"/>
            <a:ext cx="220912" cy="5914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24" name="Соединительная линия уступом 620">
            <a:extLst>
              <a:ext uri="{FF2B5EF4-FFF2-40B4-BE49-F238E27FC236}">
                <a16:creationId xmlns:a16="http://schemas.microsoft.com/office/drawing/2014/main" id="{7B5CAEB9-5C8C-4876-BA8D-D5AFAE83F90E}"/>
              </a:ext>
            </a:extLst>
          </p:cNvPr>
          <p:cNvCxnSpPr>
            <a:cxnSpLocks/>
            <a:stCxn id="1002" idx="2"/>
            <a:endCxn id="1022" idx="0"/>
          </p:cNvCxnSpPr>
          <p:nvPr/>
        </p:nvCxnSpPr>
        <p:spPr>
          <a:xfrm rot="5400000">
            <a:off x="29302820" y="14522941"/>
            <a:ext cx="220912" cy="5881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25" name="Соединительная линия уступом 620">
            <a:extLst>
              <a:ext uri="{FF2B5EF4-FFF2-40B4-BE49-F238E27FC236}">
                <a16:creationId xmlns:a16="http://schemas.microsoft.com/office/drawing/2014/main" id="{FFA2C793-4B29-4F99-98E9-4669E69C97AD}"/>
              </a:ext>
            </a:extLst>
          </p:cNvPr>
          <p:cNvCxnSpPr>
            <a:cxnSpLocks/>
            <a:stCxn id="994" idx="2"/>
            <a:endCxn id="993" idx="0"/>
          </p:cNvCxnSpPr>
          <p:nvPr/>
        </p:nvCxnSpPr>
        <p:spPr>
          <a:xfrm rot="5400000">
            <a:off x="25472396" y="13463592"/>
            <a:ext cx="223064" cy="11828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26" name="Прямоугольник 1025">
            <a:extLst>
              <a:ext uri="{FF2B5EF4-FFF2-40B4-BE49-F238E27FC236}">
                <a16:creationId xmlns:a16="http://schemas.microsoft.com/office/drawing/2014/main" id="{DE407236-6717-4F48-AFCA-5A3738174520}"/>
              </a:ext>
            </a:extLst>
          </p:cNvPr>
          <p:cNvSpPr/>
          <p:nvPr/>
        </p:nvSpPr>
        <p:spPr>
          <a:xfrm>
            <a:off x="31593317" y="13399145"/>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французской нации превыше всего!</a:t>
            </a:r>
          </a:p>
          <a:p>
            <a:pPr algn="ctr"/>
            <a:r>
              <a:rPr lang="ru-RU" sz="600" dirty="0"/>
              <a:t> </a:t>
            </a:r>
            <a:r>
              <a:rPr lang="ru-RU" sz="100" b="1" dirty="0"/>
              <a:t>Его защита французской нации имеет приоритет над любыми другими идеями, особенно если они исходят из-за границы. Согласно многим источникам, в частности Рене </a:t>
            </a:r>
            <a:r>
              <a:rPr lang="ru-RU" sz="100" b="1" dirty="0" err="1"/>
              <a:t>Ремону</a:t>
            </a:r>
            <a:r>
              <a:rPr lang="ru-RU" sz="100" b="1" dirty="0"/>
              <a:t> и авторам парламентского доклада о ДПС [ 9 ] , это обвинение, до сих пор выдвигаемое теми, кто утверждает, что французский фашизм существовал в 1930-х годах, является ложным. </a:t>
            </a:r>
            <a:r>
              <a:rPr lang="ru-RU" sz="100" b="1" dirty="0" err="1"/>
              <a:t>Круа</a:t>
            </a:r>
            <a:r>
              <a:rPr lang="ru-RU" sz="100" b="1" dirty="0"/>
              <a:t>-де-</a:t>
            </a:r>
            <a:r>
              <a:rPr lang="ru-RU" sz="100" b="1" dirty="0" err="1"/>
              <a:t>Фё</a:t>
            </a:r>
            <a:r>
              <a:rPr lang="ru-RU" sz="100" b="1" dirty="0"/>
              <a:t> не тронул агрессивный, воинственный и воинственный национализм.</a:t>
            </a:r>
            <a:endParaRPr lang="ru-RU" sz="600" b="1" dirty="0"/>
          </a:p>
        </p:txBody>
      </p:sp>
      <p:sp>
        <p:nvSpPr>
          <p:cNvPr id="1027" name="Прямоугольник 1026">
            <a:extLst>
              <a:ext uri="{FF2B5EF4-FFF2-40B4-BE49-F238E27FC236}">
                <a16:creationId xmlns:a16="http://schemas.microsoft.com/office/drawing/2014/main" id="{DB1631C9-91EC-471F-8438-3881EA858FD4}"/>
              </a:ext>
            </a:extLst>
          </p:cNvPr>
          <p:cNvSpPr/>
          <p:nvPr/>
        </p:nvSpPr>
        <p:spPr>
          <a:xfrm>
            <a:off x="23385340" y="2178545"/>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Ратификация Франко-Советского пакта</a:t>
            </a:r>
          </a:p>
        </p:txBody>
      </p:sp>
      <p:sp>
        <p:nvSpPr>
          <p:cNvPr id="1028" name="Прямоугольник 1027">
            <a:extLst>
              <a:ext uri="{FF2B5EF4-FFF2-40B4-BE49-F238E27FC236}">
                <a16:creationId xmlns:a16="http://schemas.microsoft.com/office/drawing/2014/main" id="{D6E92AC8-0AE9-46F9-A924-784EB6A3DC97}"/>
              </a:ext>
            </a:extLst>
          </p:cNvPr>
          <p:cNvSpPr/>
          <p:nvPr/>
        </p:nvSpPr>
        <p:spPr>
          <a:xfrm>
            <a:off x="25676239" y="2184428"/>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политику дефляции</a:t>
            </a:r>
          </a:p>
        </p:txBody>
      </p:sp>
      <p:sp>
        <p:nvSpPr>
          <p:cNvPr id="1030" name="Прямоугольник 1029">
            <a:extLst>
              <a:ext uri="{FF2B5EF4-FFF2-40B4-BE49-F238E27FC236}">
                <a16:creationId xmlns:a16="http://schemas.microsoft.com/office/drawing/2014/main" id="{8D4D7D52-105E-4376-9DD0-2B8522DA7F1B}"/>
              </a:ext>
            </a:extLst>
          </p:cNvPr>
          <p:cNvSpPr/>
          <p:nvPr/>
        </p:nvSpPr>
        <p:spPr>
          <a:xfrm>
            <a:off x="24538501" y="2959367"/>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1936</a:t>
            </a:r>
          </a:p>
        </p:txBody>
      </p:sp>
      <p:sp>
        <p:nvSpPr>
          <p:cNvPr id="1031" name="Прямоугольник 1030">
            <a:extLst>
              <a:ext uri="{FF2B5EF4-FFF2-40B4-BE49-F238E27FC236}">
                <a16:creationId xmlns:a16="http://schemas.microsoft.com/office/drawing/2014/main" id="{9F451564-3CC7-4336-95B9-519C482189ED}"/>
              </a:ext>
            </a:extLst>
          </p:cNvPr>
          <p:cNvSpPr/>
          <p:nvPr/>
        </p:nvSpPr>
        <p:spPr>
          <a:xfrm>
            <a:off x="23386488" y="3753238"/>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1032" name="Прямоугольник 1031">
            <a:extLst>
              <a:ext uri="{FF2B5EF4-FFF2-40B4-BE49-F238E27FC236}">
                <a16:creationId xmlns:a16="http://schemas.microsoft.com/office/drawing/2014/main" id="{9118DC19-A553-477F-B393-1A451FEA2E22}"/>
              </a:ext>
            </a:extLst>
          </p:cNvPr>
          <p:cNvSpPr/>
          <p:nvPr/>
        </p:nvSpPr>
        <p:spPr>
          <a:xfrm>
            <a:off x="25676240" y="3754487"/>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Парламентского права</a:t>
            </a:r>
          </a:p>
        </p:txBody>
      </p:sp>
      <p:cxnSp>
        <p:nvCxnSpPr>
          <p:cNvPr id="1038" name="Соединительная линия уступом 620">
            <a:extLst>
              <a:ext uri="{FF2B5EF4-FFF2-40B4-BE49-F238E27FC236}">
                <a16:creationId xmlns:a16="http://schemas.microsoft.com/office/drawing/2014/main" id="{30AB627E-E3A0-4496-88F9-6BFDA477FF01}"/>
              </a:ext>
            </a:extLst>
          </p:cNvPr>
          <p:cNvCxnSpPr>
            <a:cxnSpLocks/>
            <a:stCxn id="1030" idx="2"/>
            <a:endCxn id="1032" idx="0"/>
          </p:cNvCxnSpPr>
          <p:nvPr/>
        </p:nvCxnSpPr>
        <p:spPr>
          <a:xfrm rot="16200000" flipH="1">
            <a:off x="25442973" y="3058057"/>
            <a:ext cx="255120" cy="11377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9" name="Соединительная линия уступом 620">
            <a:extLst>
              <a:ext uri="{FF2B5EF4-FFF2-40B4-BE49-F238E27FC236}">
                <a16:creationId xmlns:a16="http://schemas.microsoft.com/office/drawing/2014/main" id="{E95C8750-3161-440F-8135-BA328D17561C}"/>
              </a:ext>
            </a:extLst>
          </p:cNvPr>
          <p:cNvCxnSpPr>
            <a:cxnSpLocks/>
            <a:stCxn id="1030" idx="2"/>
            <a:endCxn id="1031" idx="0"/>
          </p:cNvCxnSpPr>
          <p:nvPr/>
        </p:nvCxnSpPr>
        <p:spPr>
          <a:xfrm rot="5400000">
            <a:off x="24298723" y="3050296"/>
            <a:ext cx="253871" cy="11520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0" name="Прямоугольник 1039">
            <a:extLst>
              <a:ext uri="{FF2B5EF4-FFF2-40B4-BE49-F238E27FC236}">
                <a16:creationId xmlns:a16="http://schemas.microsoft.com/office/drawing/2014/main" id="{E8BC4B56-5ECE-4456-AD1E-3B33F45347D8}"/>
              </a:ext>
            </a:extLst>
          </p:cNvPr>
          <p:cNvSpPr/>
          <p:nvPr/>
        </p:nvSpPr>
        <p:spPr>
          <a:xfrm>
            <a:off x="29240867" y="13399145"/>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Работа, семья, отечество </a:t>
            </a:r>
            <a:r>
              <a:rPr lang="ru-RU" sz="200" dirty="0"/>
              <a:t>(«патриотизм не являясь монополией правых, и социальные устремления также не являются монополией левых». Его девиз подхватит позже, не спрашивая его мнения, Виши : «Работа, Семья, Отечество».)</a:t>
            </a:r>
            <a:endParaRPr lang="ru-RU" sz="700" dirty="0"/>
          </a:p>
        </p:txBody>
      </p:sp>
      <p:sp>
        <p:nvSpPr>
          <p:cNvPr id="1041" name="Прямоугольник 1040">
            <a:extLst>
              <a:ext uri="{FF2B5EF4-FFF2-40B4-BE49-F238E27FC236}">
                <a16:creationId xmlns:a16="http://schemas.microsoft.com/office/drawing/2014/main" id="{D4788916-2671-418A-BFC4-7E9040A64A2D}"/>
              </a:ext>
            </a:extLst>
          </p:cNvPr>
          <p:cNvSpPr/>
          <p:nvPr/>
        </p:nvSpPr>
        <p:spPr>
          <a:xfrm>
            <a:off x="25708879" y="15701040"/>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Аэроклубы Жана </a:t>
            </a:r>
            <a:r>
              <a:rPr lang="ru-RU" sz="700" dirty="0" err="1"/>
              <a:t>Мермоза</a:t>
            </a:r>
            <a:endParaRPr lang="ru-RU" sz="700" dirty="0"/>
          </a:p>
        </p:txBody>
      </p:sp>
      <p:sp>
        <p:nvSpPr>
          <p:cNvPr id="1042" name="Прямоугольник 1041">
            <a:extLst>
              <a:ext uri="{FF2B5EF4-FFF2-40B4-BE49-F238E27FC236}">
                <a16:creationId xmlns:a16="http://schemas.microsoft.com/office/drawing/2014/main" id="{E5B456C6-FF4A-45D0-BFEA-98EDD5DFFDA6}"/>
              </a:ext>
            </a:extLst>
          </p:cNvPr>
          <p:cNvSpPr/>
          <p:nvPr/>
        </p:nvSpPr>
        <p:spPr>
          <a:xfrm>
            <a:off x="33298703" y="14795437"/>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Со своей стороны, Пьер </a:t>
            </a:r>
            <a:r>
              <a:rPr lang="ru-RU" sz="500" dirty="0" err="1"/>
              <a:t>Мильца</a:t>
            </a:r>
            <a:r>
              <a:rPr lang="ru-RU" sz="500" dirty="0"/>
              <a:t> считает, что PSF практиковала « социал- патриотическое христианство</a:t>
            </a:r>
          </a:p>
        </p:txBody>
      </p:sp>
      <p:sp>
        <p:nvSpPr>
          <p:cNvPr id="1043" name="Прямоугольник 1042">
            <a:extLst>
              <a:ext uri="{FF2B5EF4-FFF2-40B4-BE49-F238E27FC236}">
                <a16:creationId xmlns:a16="http://schemas.microsoft.com/office/drawing/2014/main" id="{D3DBC406-3A8E-42CB-8FE0-8E458AD78DCE}"/>
              </a:ext>
            </a:extLst>
          </p:cNvPr>
          <p:cNvSpPr/>
          <p:nvPr/>
        </p:nvSpPr>
        <p:spPr>
          <a:xfrm>
            <a:off x="31012638" y="14166542"/>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Экономическое соглашение с Европой</a:t>
            </a:r>
          </a:p>
        </p:txBody>
      </p:sp>
      <p:cxnSp>
        <p:nvCxnSpPr>
          <p:cNvPr id="1044" name="Соединительная линия уступом 620">
            <a:extLst>
              <a:ext uri="{FF2B5EF4-FFF2-40B4-BE49-F238E27FC236}">
                <a16:creationId xmlns:a16="http://schemas.microsoft.com/office/drawing/2014/main" id="{113C0C0F-8E8E-4798-93FC-458D975DEBBB}"/>
              </a:ext>
            </a:extLst>
          </p:cNvPr>
          <p:cNvCxnSpPr>
            <a:cxnSpLocks/>
            <a:stCxn id="993" idx="2"/>
            <a:endCxn id="1053" idx="0"/>
          </p:cNvCxnSpPr>
          <p:nvPr/>
        </p:nvCxnSpPr>
        <p:spPr>
          <a:xfrm rot="16200000" flipH="1">
            <a:off x="25172549" y="14526502"/>
            <a:ext cx="229689" cy="5897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45" name="Соединительная линия уступом 595">
            <a:extLst>
              <a:ext uri="{FF2B5EF4-FFF2-40B4-BE49-F238E27FC236}">
                <a16:creationId xmlns:a16="http://schemas.microsoft.com/office/drawing/2014/main" id="{028CDF1A-E6D3-4E97-8704-B7C2DA459A15}"/>
              </a:ext>
            </a:extLst>
          </p:cNvPr>
          <p:cNvCxnSpPr>
            <a:cxnSpLocks/>
            <a:stCxn id="1026" idx="2"/>
            <a:endCxn id="1043" idx="0"/>
          </p:cNvCxnSpPr>
          <p:nvPr/>
        </p:nvCxnSpPr>
        <p:spPr>
          <a:xfrm rot="5400000">
            <a:off x="31652443" y="13762504"/>
            <a:ext cx="227397" cy="5806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46" name="Соединительная линия уступом 595">
            <a:extLst>
              <a:ext uri="{FF2B5EF4-FFF2-40B4-BE49-F238E27FC236}">
                <a16:creationId xmlns:a16="http://schemas.microsoft.com/office/drawing/2014/main" id="{87A70FCB-646F-4243-94AE-BDBBA959B037}"/>
              </a:ext>
            </a:extLst>
          </p:cNvPr>
          <p:cNvCxnSpPr>
            <a:cxnSpLocks/>
            <a:stCxn id="986" idx="2"/>
            <a:endCxn id="1043" idx="0"/>
          </p:cNvCxnSpPr>
          <p:nvPr/>
        </p:nvCxnSpPr>
        <p:spPr>
          <a:xfrm rot="16200000" flipH="1">
            <a:off x="31064330" y="13755070"/>
            <a:ext cx="227397" cy="595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47" name="Соединительная линия уступом 620">
            <a:extLst>
              <a:ext uri="{FF2B5EF4-FFF2-40B4-BE49-F238E27FC236}">
                <a16:creationId xmlns:a16="http://schemas.microsoft.com/office/drawing/2014/main" id="{921906D8-5265-4753-862F-CD5BB467FF70}"/>
              </a:ext>
            </a:extLst>
          </p:cNvPr>
          <p:cNvCxnSpPr>
            <a:cxnSpLocks/>
            <a:stCxn id="984" idx="2"/>
            <a:endCxn id="986" idx="0"/>
          </p:cNvCxnSpPr>
          <p:nvPr/>
        </p:nvCxnSpPr>
        <p:spPr>
          <a:xfrm rot="16200000" flipH="1">
            <a:off x="29593849" y="12112739"/>
            <a:ext cx="220360" cy="23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48" name="Соединительная линия уступом 620">
            <a:extLst>
              <a:ext uri="{FF2B5EF4-FFF2-40B4-BE49-F238E27FC236}">
                <a16:creationId xmlns:a16="http://schemas.microsoft.com/office/drawing/2014/main" id="{F5591766-AC4B-465B-BF39-5C19DB3A2E73}"/>
              </a:ext>
            </a:extLst>
          </p:cNvPr>
          <p:cNvCxnSpPr>
            <a:cxnSpLocks/>
            <a:stCxn id="984" idx="2"/>
            <a:endCxn id="1026" idx="0"/>
          </p:cNvCxnSpPr>
          <p:nvPr/>
        </p:nvCxnSpPr>
        <p:spPr>
          <a:xfrm rot="16200000" flipH="1">
            <a:off x="30181961" y="11524626"/>
            <a:ext cx="220360" cy="35286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9" name="Прямоугольник 1048">
            <a:extLst>
              <a:ext uri="{FF2B5EF4-FFF2-40B4-BE49-F238E27FC236}">
                <a16:creationId xmlns:a16="http://schemas.microsoft.com/office/drawing/2014/main" id="{736C24D4-7EE2-42A5-B37D-6CE9FAAFD89A}"/>
              </a:ext>
            </a:extLst>
          </p:cNvPr>
          <p:cNvSpPr/>
          <p:nvPr/>
        </p:nvSpPr>
        <p:spPr>
          <a:xfrm>
            <a:off x="31012638" y="14927454"/>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Европейский союз</a:t>
            </a:r>
          </a:p>
        </p:txBody>
      </p:sp>
      <p:cxnSp>
        <p:nvCxnSpPr>
          <p:cNvPr id="1050" name="Прямая со стрелкой 1049">
            <a:extLst>
              <a:ext uri="{FF2B5EF4-FFF2-40B4-BE49-F238E27FC236}">
                <a16:creationId xmlns:a16="http://schemas.microsoft.com/office/drawing/2014/main" id="{4EA86BE2-F187-40E4-9676-D3AD23B4D16C}"/>
              </a:ext>
            </a:extLst>
          </p:cNvPr>
          <p:cNvCxnSpPr>
            <a:cxnSpLocks/>
            <a:stCxn id="1002" idx="2"/>
            <a:endCxn id="1003" idx="0"/>
          </p:cNvCxnSpPr>
          <p:nvPr/>
        </p:nvCxnSpPr>
        <p:spPr>
          <a:xfrm>
            <a:off x="29707333" y="14706542"/>
            <a:ext cx="1454" cy="9883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51" name="Прямая со стрелкой 1050">
            <a:extLst>
              <a:ext uri="{FF2B5EF4-FFF2-40B4-BE49-F238E27FC236}">
                <a16:creationId xmlns:a16="http://schemas.microsoft.com/office/drawing/2014/main" id="{3E1D0921-FB55-43B1-B7C4-BED6CED0BD09}"/>
              </a:ext>
            </a:extLst>
          </p:cNvPr>
          <p:cNvCxnSpPr>
            <a:cxnSpLocks/>
            <a:stCxn id="1043" idx="2"/>
            <a:endCxn id="1049" idx="0"/>
          </p:cNvCxnSpPr>
          <p:nvPr/>
        </p:nvCxnSpPr>
        <p:spPr>
          <a:xfrm>
            <a:off x="31475801" y="14706542"/>
            <a:ext cx="0" cy="2209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52" name="Прямая со стрелкой 1051">
            <a:extLst>
              <a:ext uri="{FF2B5EF4-FFF2-40B4-BE49-F238E27FC236}">
                <a16:creationId xmlns:a16="http://schemas.microsoft.com/office/drawing/2014/main" id="{A8260B80-7DCB-47B0-8BC7-F93B7F762AB4}"/>
              </a:ext>
            </a:extLst>
          </p:cNvPr>
          <p:cNvCxnSpPr>
            <a:cxnSpLocks/>
            <a:stCxn id="1018" idx="2"/>
            <a:endCxn id="1041" idx="0"/>
          </p:cNvCxnSpPr>
          <p:nvPr/>
        </p:nvCxnSpPr>
        <p:spPr>
          <a:xfrm>
            <a:off x="26172042" y="14713167"/>
            <a:ext cx="0" cy="9878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3" name="Прямоугольник 1052">
            <a:extLst>
              <a:ext uri="{FF2B5EF4-FFF2-40B4-BE49-F238E27FC236}">
                <a16:creationId xmlns:a16="http://schemas.microsoft.com/office/drawing/2014/main" id="{89FA5A8C-8B8A-447D-8BA1-756F3CCE6A3B}"/>
              </a:ext>
            </a:extLst>
          </p:cNvPr>
          <p:cNvSpPr/>
          <p:nvPr/>
        </p:nvSpPr>
        <p:spPr>
          <a:xfrm>
            <a:off x="25119114" y="14936231"/>
            <a:ext cx="926325" cy="540000"/>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Братство между французами и берберами </a:t>
            </a:r>
            <a:r>
              <a:rPr lang="ru-RU" sz="100" dirty="0"/>
              <a:t>() По словам Рене </a:t>
            </a:r>
            <a:r>
              <a:rPr lang="ru-RU" sz="100" dirty="0" err="1"/>
              <a:t>Ремона</a:t>
            </a:r>
            <a:r>
              <a:rPr lang="ru-RU" sz="100" dirty="0"/>
              <a:t> , в предисловии к произведению Огюстена </a:t>
            </a:r>
            <a:r>
              <a:rPr lang="ru-RU" sz="100" dirty="0" err="1"/>
              <a:t>Ибазизена</a:t>
            </a:r>
            <a:r>
              <a:rPr lang="ru-RU" sz="100" dirty="0"/>
              <a:t> , который останется «верным памяти полковника де Ла Рока и после смерти», последний «в свою очередь, вслед за другими, обязывает пересмотреть черную легенду, которую слишком долго маскировал образ </a:t>
            </a:r>
            <a:r>
              <a:rPr lang="ru-RU" sz="100" dirty="0" err="1"/>
              <a:t>Croix</a:t>
            </a:r>
            <a:r>
              <a:rPr lang="ru-RU" sz="100" dirty="0"/>
              <a:t> </a:t>
            </a:r>
            <a:r>
              <a:rPr lang="ru-RU" sz="100" dirty="0" err="1"/>
              <a:t>de</a:t>
            </a:r>
            <a:r>
              <a:rPr lang="ru-RU" sz="100" dirty="0"/>
              <a:t> </a:t>
            </a:r>
            <a:r>
              <a:rPr lang="ru-RU" sz="100" dirty="0" err="1"/>
              <a:t>Feu</a:t>
            </a:r>
            <a:r>
              <a:rPr lang="ru-RU" sz="100" dirty="0"/>
              <a:t> и PSF: он свидетельствует об отсутствии расизма, социальной открытости и братстве между двумя [французскими и арабо-берберскими] общинами»)</a:t>
            </a:r>
            <a:endParaRPr lang="ru-RU" sz="700" dirty="0"/>
          </a:p>
        </p:txBody>
      </p:sp>
      <p:sp>
        <p:nvSpPr>
          <p:cNvPr id="86" name="Прямоугольник 85">
            <a:extLst>
              <a:ext uri="{FF2B5EF4-FFF2-40B4-BE49-F238E27FC236}">
                <a16:creationId xmlns:a16="http://schemas.microsoft.com/office/drawing/2014/main" id="{D3588B4A-E518-43B2-8D41-733948440E87}"/>
              </a:ext>
            </a:extLst>
          </p:cNvPr>
          <p:cNvSpPr/>
          <p:nvPr/>
        </p:nvSpPr>
        <p:spPr>
          <a:xfrm>
            <a:off x="33515268" y="15556349"/>
            <a:ext cx="2461934" cy="1119741"/>
          </a:xfrm>
          <a:prstGeom prst="rect">
            <a:avLst/>
          </a:prstGeom>
          <a:solidFill>
            <a:schemeClr val="bg1">
              <a:lumMod val="6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Генералы и военные министры</a:t>
            </a:r>
            <a:r>
              <a:rPr lang="en-US" sz="700" dirty="0"/>
              <a:t>:</a:t>
            </a:r>
            <a:br>
              <a:rPr lang="ru-RU" sz="700" dirty="0"/>
            </a:br>
            <a:r>
              <a:rPr lang="en-US" sz="700" dirty="0">
                <a:hlinkClick r:id="rId9"/>
              </a:rPr>
              <a:t>https://fr.m.wikipedia.org/wiki/Louis-Alexandre_Audibert</a:t>
            </a:r>
            <a:endParaRPr lang="ru-RU" sz="700" dirty="0"/>
          </a:p>
          <a:p>
            <a:pPr algn="ctr"/>
            <a:r>
              <a:rPr lang="en-US" sz="700" dirty="0">
                <a:hlinkClick r:id="rId10"/>
              </a:rPr>
              <a:t>https://fr.m.wikipedia.org/wiki/</a:t>
            </a:r>
            <a:r>
              <a:rPr lang="en-US" sz="700" dirty="0" err="1">
                <a:hlinkClick r:id="rId10"/>
              </a:rPr>
              <a:t>Bernard_Dupérier</a:t>
            </a:r>
            <a:endParaRPr lang="ru-RU" sz="700" dirty="0"/>
          </a:p>
          <a:p>
            <a:pPr algn="ctr"/>
            <a:endParaRPr lang="ru-RU" sz="700" dirty="0"/>
          </a:p>
        </p:txBody>
      </p:sp>
      <p:sp>
        <p:nvSpPr>
          <p:cNvPr id="91" name="Прямоугольник 90">
            <a:extLst>
              <a:ext uri="{FF2B5EF4-FFF2-40B4-BE49-F238E27FC236}">
                <a16:creationId xmlns:a16="http://schemas.microsoft.com/office/drawing/2014/main" id="{3F640845-5C33-482B-B8D0-FA981AB544C4}"/>
              </a:ext>
            </a:extLst>
          </p:cNvPr>
          <p:cNvSpPr/>
          <p:nvPr/>
        </p:nvSpPr>
        <p:spPr>
          <a:xfrm>
            <a:off x="18193666" y="2663404"/>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Доктрина </a:t>
            </a:r>
            <a:r>
              <a:rPr lang="ru-RU" sz="200" dirty="0" err="1"/>
              <a:t>Сарро</a:t>
            </a:r>
            <a:r>
              <a:rPr lang="ru-RU" sz="200" dirty="0"/>
              <a:t> для </a:t>
            </a:r>
            <a:r>
              <a:rPr lang="ru-RU" sz="200" dirty="0" err="1"/>
              <a:t>колонийВ</a:t>
            </a:r>
            <a:r>
              <a:rPr lang="ru-RU" sz="200" dirty="0"/>
              <a:t> начале 1920-х годов </a:t>
            </a:r>
            <a:r>
              <a:rPr lang="ru-RU" sz="200" dirty="0" err="1"/>
              <a:t>Сарро</a:t>
            </a:r>
            <a:r>
              <a:rPr lang="ru-RU" sz="200" dirty="0"/>
              <a:t>, тогдашний министр колоний , разработал план развития колоний, который, хотя и не был реализован на практике, ознаменовал возобновление интереса властей взять под контроль развитие колоний. Идеи, которые он излагает в своей работе « Развитие французских колоний», образуют последовательную доктрину экономической колонизации, которая оправдывает заботу администрации о местном населении, и он пишет: «Политика коренных народов — это сохранение породы. » Поэтому он рекомендует программу инвестиций в здравоохранение и социальную сферу, которая не будет реализована из-за нехватки бюджета [ 15 ] .ТО16 апреля 1922 </a:t>
            </a:r>
            <a:r>
              <a:rPr lang="ru-RU" sz="200" dirty="0" err="1"/>
              <a:t>г.В</a:t>
            </a:r>
            <a:r>
              <a:rPr lang="ru-RU" sz="200" dirty="0"/>
              <a:t> день Пасхи он открыл Марсельскую колониальную выставку [ 16 ] , [ 17 ] .С 1925 по 1926 год он был назначен послом Франции в Турции .</a:t>
            </a:r>
          </a:p>
        </p:txBody>
      </p:sp>
      <p:cxnSp>
        <p:nvCxnSpPr>
          <p:cNvPr id="102" name="Соединительная линия уступом 620">
            <a:extLst>
              <a:ext uri="{FF2B5EF4-FFF2-40B4-BE49-F238E27FC236}">
                <a16:creationId xmlns:a16="http://schemas.microsoft.com/office/drawing/2014/main" id="{2827AE48-910F-459B-8016-E8A6BF76D772}"/>
              </a:ext>
            </a:extLst>
          </p:cNvPr>
          <p:cNvCxnSpPr>
            <a:cxnSpLocks/>
            <a:stCxn id="1028" idx="2"/>
            <a:endCxn id="1030" idx="0"/>
          </p:cNvCxnSpPr>
          <p:nvPr/>
        </p:nvCxnSpPr>
        <p:spPr>
          <a:xfrm rot="5400000">
            <a:off x="25453064" y="2273028"/>
            <a:ext cx="234939" cy="11377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620">
            <a:extLst>
              <a:ext uri="{FF2B5EF4-FFF2-40B4-BE49-F238E27FC236}">
                <a16:creationId xmlns:a16="http://schemas.microsoft.com/office/drawing/2014/main" id="{C1702904-0E50-4FBA-B873-2C147B00B9E8}"/>
              </a:ext>
            </a:extLst>
          </p:cNvPr>
          <p:cNvCxnSpPr>
            <a:cxnSpLocks/>
            <a:stCxn id="582" idx="2"/>
            <a:endCxn id="1027" idx="0"/>
          </p:cNvCxnSpPr>
          <p:nvPr/>
        </p:nvCxnSpPr>
        <p:spPr>
          <a:xfrm rot="5400000">
            <a:off x="24288468" y="1469165"/>
            <a:ext cx="269416" cy="1149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620">
            <a:extLst>
              <a:ext uri="{FF2B5EF4-FFF2-40B4-BE49-F238E27FC236}">
                <a16:creationId xmlns:a16="http://schemas.microsoft.com/office/drawing/2014/main" id="{2C4B12DA-382A-45C6-AD96-13081055D21D}"/>
              </a:ext>
            </a:extLst>
          </p:cNvPr>
          <p:cNvCxnSpPr>
            <a:cxnSpLocks/>
            <a:stCxn id="582" idx="2"/>
            <a:endCxn id="1028" idx="0"/>
          </p:cNvCxnSpPr>
          <p:nvPr/>
        </p:nvCxnSpPr>
        <p:spPr>
          <a:xfrm rot="16200000" flipH="1">
            <a:off x="25430976" y="1476001"/>
            <a:ext cx="275299" cy="11415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4" name="Соединительная линия уступом 620">
            <a:extLst>
              <a:ext uri="{FF2B5EF4-FFF2-40B4-BE49-F238E27FC236}">
                <a16:creationId xmlns:a16="http://schemas.microsoft.com/office/drawing/2014/main" id="{B0D254CE-501E-44AB-9DED-04147283115B}"/>
              </a:ext>
            </a:extLst>
          </p:cNvPr>
          <p:cNvCxnSpPr>
            <a:cxnSpLocks/>
            <a:stCxn id="1027" idx="2"/>
            <a:endCxn id="1030" idx="0"/>
          </p:cNvCxnSpPr>
          <p:nvPr/>
        </p:nvCxnSpPr>
        <p:spPr>
          <a:xfrm rot="16200000" flipH="1">
            <a:off x="24304672" y="2262375"/>
            <a:ext cx="240822" cy="11531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3" name="Прямоугольник 132">
            <a:extLst>
              <a:ext uri="{FF2B5EF4-FFF2-40B4-BE49-F238E27FC236}">
                <a16:creationId xmlns:a16="http://schemas.microsoft.com/office/drawing/2014/main" id="{E965DD84-0BC3-4B3C-B2E6-DE72473D0EDC}"/>
              </a:ext>
            </a:extLst>
          </p:cNvPr>
          <p:cNvSpPr/>
          <p:nvPr/>
        </p:nvSpPr>
        <p:spPr>
          <a:xfrm>
            <a:off x="22806916" y="4548137"/>
            <a:ext cx="926325" cy="540000"/>
          </a:xfrm>
          <a:prstGeom prst="rect">
            <a:avLst/>
          </a:prstGeom>
          <a:solidFill>
            <a:schemeClr val="accent6">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Эдуарда </a:t>
            </a:r>
            <a:r>
              <a:rPr lang="ru-RU" sz="700" dirty="0" err="1"/>
              <a:t>Деладье</a:t>
            </a:r>
            <a:endParaRPr lang="ru-RU" sz="700" dirty="0"/>
          </a:p>
        </p:txBody>
      </p:sp>
      <p:sp>
        <p:nvSpPr>
          <p:cNvPr id="134" name="Прямоугольник 133">
            <a:extLst>
              <a:ext uri="{FF2B5EF4-FFF2-40B4-BE49-F238E27FC236}">
                <a16:creationId xmlns:a16="http://schemas.microsoft.com/office/drawing/2014/main" id="{698CFD18-7803-4F48-BFA6-6620ABD67FE0}"/>
              </a:ext>
            </a:extLst>
          </p:cNvPr>
          <p:cNvSpPr/>
          <p:nvPr/>
        </p:nvSpPr>
        <p:spPr>
          <a:xfrm>
            <a:off x="25676240" y="4549607"/>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Луи Марина</a:t>
            </a:r>
          </a:p>
        </p:txBody>
      </p:sp>
      <p:sp>
        <p:nvSpPr>
          <p:cNvPr id="135" name="Прямоугольник 134">
            <a:extLst>
              <a:ext uri="{FF2B5EF4-FFF2-40B4-BE49-F238E27FC236}">
                <a16:creationId xmlns:a16="http://schemas.microsoft.com/office/drawing/2014/main" id="{4D37C6B0-79B8-4AB0-8C7B-ECD9C95746B4}"/>
              </a:ext>
            </a:extLst>
          </p:cNvPr>
          <p:cNvSpPr/>
          <p:nvPr/>
        </p:nvSpPr>
        <p:spPr>
          <a:xfrm>
            <a:off x="19310685" y="454960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Леона Блюма</a:t>
            </a:r>
          </a:p>
          <a:p>
            <a:pPr algn="ctr"/>
            <a:r>
              <a:rPr lang="ru-RU" sz="100" dirty="0"/>
              <a:t>(В условиях небывалой активности народных масс начались </a:t>
            </a:r>
            <a:r>
              <a:rPr lang="ru-RU" sz="100" dirty="0" err="1"/>
              <a:t>пе-реговоры</a:t>
            </a:r>
            <a:r>
              <a:rPr lang="ru-RU" sz="100" dirty="0"/>
              <a:t> о создании нового правительства. Социалистической </a:t>
            </a:r>
            <a:r>
              <a:rPr lang="ru-RU" sz="100" dirty="0" err="1"/>
              <a:t>пар¬тии</a:t>
            </a:r>
            <a:r>
              <a:rPr lang="ru-RU" sz="100" dirty="0"/>
              <a:t> принадлежало право его формирования, ибо она располагала наибольшим числом мест в палате депутатов. Новое </a:t>
            </a:r>
            <a:r>
              <a:rPr lang="ru-RU" sz="100" dirty="0" err="1"/>
              <a:t>правитель¬ство</a:t>
            </a:r>
            <a:r>
              <a:rPr lang="ru-RU" sz="100" dirty="0"/>
              <a:t>, опиравшееся на Народный фронт, было сформировано 4 июня 1936 г. Премьер-министром стал Л. Блюм. В соответствии со своей теорией «исполнения власти» лидер СФИО четко </a:t>
            </a:r>
            <a:r>
              <a:rPr lang="ru-RU" sz="100" dirty="0" err="1"/>
              <a:t>опреде¬лил</a:t>
            </a:r>
            <a:r>
              <a:rPr lang="ru-RU" sz="100" dirty="0"/>
              <a:t> и задачи нового кабинета: действовать в рамках </a:t>
            </a:r>
            <a:r>
              <a:rPr lang="ru-RU" sz="100" dirty="0" err="1"/>
              <a:t>существующе¬го</a:t>
            </a:r>
            <a:r>
              <a:rPr lang="ru-RU" sz="100" dirty="0"/>
              <a:t> режима и не предпринимать каких-либо попыток проведения </a:t>
            </a:r>
            <a:r>
              <a:rPr lang="ru-RU" sz="100" dirty="0" err="1"/>
              <a:t>со¬циальных</a:t>
            </a:r>
            <a:r>
              <a:rPr lang="ru-RU" sz="100" dirty="0"/>
              <a:t> преобразований или захвата власти . </a:t>
            </a:r>
            <a:r>
              <a:rPr lang="ru-RU" sz="100" dirty="0" err="1"/>
              <a:t>Министер¬ские</a:t>
            </a:r>
            <a:r>
              <a:rPr lang="ru-RU" sz="100" dirty="0"/>
              <a:t> посты заняли социалисты, радикалы, представители </a:t>
            </a:r>
            <a:r>
              <a:rPr lang="ru-RU" sz="100" dirty="0" err="1"/>
              <a:t>Респуб</a:t>
            </a:r>
            <a:r>
              <a:rPr lang="ru-RU" sz="100" dirty="0"/>
              <a:t>-</a:t>
            </a:r>
            <a:r>
              <a:rPr lang="ru-RU" sz="100" dirty="0" err="1"/>
              <a:t>ликанско</a:t>
            </a:r>
            <a:r>
              <a:rPr lang="ru-RU" sz="100" dirty="0"/>
              <a:t>-социалистического союза. Коммунистическая партия, от-казавшись участвовать в правительстве, заявила о своей </a:t>
            </a:r>
            <a:r>
              <a:rPr lang="ru-RU" sz="100" dirty="0" err="1"/>
              <a:t>готовно¬сти</a:t>
            </a:r>
            <a:r>
              <a:rPr lang="ru-RU" sz="100" dirty="0"/>
              <a:t> поддерживав все его мероприятия, направленные на </a:t>
            </a:r>
            <a:r>
              <a:rPr lang="ru-RU" sz="100" dirty="0" err="1"/>
              <a:t>осуще¬ствление</a:t>
            </a:r>
            <a:r>
              <a:rPr lang="ru-RU" sz="100" dirty="0"/>
              <a:t> программы Народного фронта. Решение Политбюро ЦК ФКП о неучастии коммунистов в правительстве было </a:t>
            </a:r>
            <a:r>
              <a:rPr lang="ru-RU" sz="100" dirty="0" err="1"/>
              <a:t>при¬нято</a:t>
            </a:r>
            <a:r>
              <a:rPr lang="ru-RU" sz="100" dirty="0"/>
              <a:t> после тщательного обсуждения всех «за» и «против» .Мощный размах забастовочного движения заставил </a:t>
            </a:r>
            <a:r>
              <a:rPr lang="ru-RU" sz="100" dirty="0" err="1"/>
              <a:t>предприпимателей</a:t>
            </a:r>
            <a:r>
              <a:rPr lang="ru-RU" sz="100" dirty="0"/>
              <a:t> пойти на выполнение многих требований рабочих. </a:t>
            </a:r>
            <a:r>
              <a:rPr lang="ru-RU" sz="100" dirty="0" err="1"/>
              <a:t>Пер¬вый</a:t>
            </a:r>
            <a:r>
              <a:rPr lang="ru-RU" sz="100" dirty="0"/>
              <a:t> шаг сделала Всеобщая конфедерация французских </a:t>
            </a:r>
            <a:r>
              <a:rPr lang="ru-RU" sz="100" dirty="0" err="1"/>
              <a:t>предпри¬нимателей</a:t>
            </a:r>
            <a:r>
              <a:rPr lang="ru-RU" sz="100" dirty="0"/>
              <a:t>. Через генерального секретаря «</a:t>
            </a:r>
            <a:r>
              <a:rPr lang="ru-RU" sz="100" dirty="0" err="1"/>
              <a:t>Комите</a:t>
            </a:r>
            <a:r>
              <a:rPr lang="ru-RU" sz="100" dirty="0"/>
              <a:t> де </a:t>
            </a:r>
            <a:r>
              <a:rPr lang="ru-RU" sz="100" dirty="0" err="1"/>
              <a:t>форж</a:t>
            </a:r>
            <a:r>
              <a:rPr lang="ru-RU" sz="100" dirty="0"/>
              <a:t>» </a:t>
            </a:r>
            <a:r>
              <a:rPr lang="ru-RU" sz="100" dirty="0" err="1"/>
              <a:t>Лам¬бер-Рибо</a:t>
            </a:r>
            <a:r>
              <a:rPr lang="ru-RU" sz="100" dirty="0"/>
              <a:t> она обратилась к главе правительства с просьбой </a:t>
            </a:r>
            <a:r>
              <a:rPr lang="ru-RU" sz="100" dirty="0" err="1"/>
              <a:t>орга¬низовать</a:t>
            </a:r>
            <a:r>
              <a:rPr lang="ru-RU" sz="100" dirty="0"/>
              <a:t> встречу с представителями ВКТ)</a:t>
            </a:r>
            <a:endParaRPr lang="ru-RU" sz="700" dirty="0"/>
          </a:p>
        </p:txBody>
      </p:sp>
      <p:sp>
        <p:nvSpPr>
          <p:cNvPr id="136" name="Прямоугольник 135">
            <a:extLst>
              <a:ext uri="{FF2B5EF4-FFF2-40B4-BE49-F238E27FC236}">
                <a16:creationId xmlns:a16="http://schemas.microsoft.com/office/drawing/2014/main" id="{D3B35A14-509E-48B8-BFF9-049144597747}"/>
              </a:ext>
            </a:extLst>
          </p:cNvPr>
          <p:cNvSpPr/>
          <p:nvPr/>
        </p:nvSpPr>
        <p:spPr>
          <a:xfrm>
            <a:off x="14768460" y="45481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Мориса Тореза</a:t>
            </a:r>
          </a:p>
        </p:txBody>
      </p:sp>
      <p:cxnSp>
        <p:nvCxnSpPr>
          <p:cNvPr id="137" name="Прямая соединительная линия 136">
            <a:extLst>
              <a:ext uri="{FF2B5EF4-FFF2-40B4-BE49-F238E27FC236}">
                <a16:creationId xmlns:a16="http://schemas.microsoft.com/office/drawing/2014/main" id="{FED88272-20BB-44CE-AB5D-202077F1B670}"/>
              </a:ext>
            </a:extLst>
          </p:cNvPr>
          <p:cNvCxnSpPr>
            <a:cxnSpLocks/>
            <a:stCxn id="135" idx="3"/>
            <a:endCxn id="133" idx="1"/>
          </p:cNvCxnSpPr>
          <p:nvPr/>
        </p:nvCxnSpPr>
        <p:spPr>
          <a:xfrm flipV="1">
            <a:off x="20237010" y="4818137"/>
            <a:ext cx="2569906" cy="14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a:extLst>
              <a:ext uri="{FF2B5EF4-FFF2-40B4-BE49-F238E27FC236}">
                <a16:creationId xmlns:a16="http://schemas.microsoft.com/office/drawing/2014/main" id="{E1CA0ECE-E625-43A1-8DB7-876D17EBA56B}"/>
              </a:ext>
            </a:extLst>
          </p:cNvPr>
          <p:cNvCxnSpPr>
            <a:cxnSpLocks/>
            <a:stCxn id="136" idx="3"/>
            <a:endCxn id="135" idx="1"/>
          </p:cNvCxnSpPr>
          <p:nvPr/>
        </p:nvCxnSpPr>
        <p:spPr>
          <a:xfrm>
            <a:off x="15694785" y="4818136"/>
            <a:ext cx="3615900" cy="147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Соединительная линия уступом 620">
            <a:extLst>
              <a:ext uri="{FF2B5EF4-FFF2-40B4-BE49-F238E27FC236}">
                <a16:creationId xmlns:a16="http://schemas.microsoft.com/office/drawing/2014/main" id="{BC366BF4-DD53-41D7-B7E0-45F1BD3C5634}"/>
              </a:ext>
            </a:extLst>
          </p:cNvPr>
          <p:cNvCxnSpPr>
            <a:cxnSpLocks/>
            <a:stCxn id="1031" idx="2"/>
            <a:endCxn id="136" idx="0"/>
          </p:cNvCxnSpPr>
          <p:nvPr/>
        </p:nvCxnSpPr>
        <p:spPr>
          <a:xfrm rot="5400000">
            <a:off x="19413188" y="111673"/>
            <a:ext cx="254898" cy="86180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Соединительная линия уступом 620">
            <a:extLst>
              <a:ext uri="{FF2B5EF4-FFF2-40B4-BE49-F238E27FC236}">
                <a16:creationId xmlns:a16="http://schemas.microsoft.com/office/drawing/2014/main" id="{9E90BACC-4865-4C86-AE54-52968B7D00FD}"/>
              </a:ext>
            </a:extLst>
          </p:cNvPr>
          <p:cNvCxnSpPr>
            <a:cxnSpLocks/>
            <a:stCxn id="1031" idx="2"/>
            <a:endCxn id="135" idx="0"/>
          </p:cNvCxnSpPr>
          <p:nvPr/>
        </p:nvCxnSpPr>
        <p:spPr>
          <a:xfrm rot="5400000">
            <a:off x="21683566" y="2383521"/>
            <a:ext cx="256369" cy="40758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a16="http://schemas.microsoft.com/office/drawing/2014/main" id="{C1B3CA50-85C2-45DE-BC7A-2A5E537343E7}"/>
              </a:ext>
            </a:extLst>
          </p:cNvPr>
          <p:cNvSpPr/>
          <p:nvPr/>
        </p:nvSpPr>
        <p:spPr>
          <a:xfrm>
            <a:off x="23383710" y="11824924"/>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1940</a:t>
            </a:r>
          </a:p>
        </p:txBody>
      </p:sp>
      <p:sp>
        <p:nvSpPr>
          <p:cNvPr id="155" name="Прямоугольник 154">
            <a:extLst>
              <a:ext uri="{FF2B5EF4-FFF2-40B4-BE49-F238E27FC236}">
                <a16:creationId xmlns:a16="http://schemas.microsoft.com/office/drawing/2014/main" id="{68020855-CA49-4B88-BD8D-8E7F1830D1E1}"/>
              </a:ext>
            </a:extLst>
          </p:cNvPr>
          <p:cNvSpPr/>
          <p:nvPr/>
        </p:nvSpPr>
        <p:spPr>
          <a:xfrm>
            <a:off x="18177412" y="5337352"/>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Занять нейтральную линию по Испании</a:t>
            </a:r>
          </a:p>
        </p:txBody>
      </p:sp>
      <p:sp>
        <p:nvSpPr>
          <p:cNvPr id="156" name="Прямоугольник 155">
            <a:extLst>
              <a:ext uri="{FF2B5EF4-FFF2-40B4-BE49-F238E27FC236}">
                <a16:creationId xmlns:a16="http://schemas.microsoft.com/office/drawing/2014/main" id="{11144716-2BE1-420A-A74D-237112BDF333}"/>
              </a:ext>
            </a:extLst>
          </p:cNvPr>
          <p:cNvSpPr/>
          <p:nvPr/>
        </p:nvSpPr>
        <p:spPr>
          <a:xfrm>
            <a:off x="17039169" y="5336277"/>
            <a:ext cx="926325" cy="540000"/>
          </a:xfrm>
          <a:prstGeom prst="rect">
            <a:avLst/>
          </a:prstGeom>
          <a:gradFill>
            <a:gsLst>
              <a:gs pos="0">
                <a:schemeClr val="accent1">
                  <a:lumMod val="60000"/>
                  <a:lumOff val="40000"/>
                </a:schemeClr>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Скрытая помощь Испанской республике</a:t>
            </a:r>
          </a:p>
        </p:txBody>
      </p:sp>
      <p:sp>
        <p:nvSpPr>
          <p:cNvPr id="168" name="Прямоугольник 167">
            <a:extLst>
              <a:ext uri="{FF2B5EF4-FFF2-40B4-BE49-F238E27FC236}">
                <a16:creationId xmlns:a16="http://schemas.microsoft.com/office/drawing/2014/main" id="{1D141B85-F4E0-43FB-8151-1DA96BCD550D}"/>
              </a:ext>
            </a:extLst>
          </p:cNvPr>
          <p:cNvSpPr/>
          <p:nvPr/>
        </p:nvSpPr>
        <p:spPr>
          <a:xfrm>
            <a:off x="21024192" y="5340843"/>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Закрепить законопроекты для рабочих (с 7го по 19го июня)</a:t>
            </a:r>
          </a:p>
        </p:txBody>
      </p:sp>
      <p:cxnSp>
        <p:nvCxnSpPr>
          <p:cNvPr id="173" name="Прямая соединительная линия 172">
            <a:extLst>
              <a:ext uri="{FF2B5EF4-FFF2-40B4-BE49-F238E27FC236}">
                <a16:creationId xmlns:a16="http://schemas.microsoft.com/office/drawing/2014/main" id="{8D85F986-0E48-4C26-A0AB-C1A811E023F4}"/>
              </a:ext>
            </a:extLst>
          </p:cNvPr>
          <p:cNvCxnSpPr>
            <a:cxnSpLocks/>
            <a:stCxn id="156" idx="3"/>
            <a:endCxn id="155" idx="1"/>
          </p:cNvCxnSpPr>
          <p:nvPr/>
        </p:nvCxnSpPr>
        <p:spPr>
          <a:xfrm>
            <a:off x="17965494" y="5606277"/>
            <a:ext cx="211918" cy="10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5">
            <a:extLst>
              <a:ext uri="{FF2B5EF4-FFF2-40B4-BE49-F238E27FC236}">
                <a16:creationId xmlns:a16="http://schemas.microsoft.com/office/drawing/2014/main" id="{73E69E05-D0F5-4E8D-A4FD-A8096F962C1D}"/>
              </a:ext>
            </a:extLst>
          </p:cNvPr>
          <p:cNvCxnSpPr>
            <a:cxnSpLocks/>
            <a:stCxn id="136" idx="2"/>
            <a:endCxn id="156" idx="0"/>
          </p:cNvCxnSpPr>
          <p:nvPr/>
        </p:nvCxnSpPr>
        <p:spPr>
          <a:xfrm rot="16200000" flipH="1">
            <a:off x="16242907" y="4076851"/>
            <a:ext cx="248141" cy="22707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Соединительная линия уступом 595">
            <a:extLst>
              <a:ext uri="{FF2B5EF4-FFF2-40B4-BE49-F238E27FC236}">
                <a16:creationId xmlns:a16="http://schemas.microsoft.com/office/drawing/2014/main" id="{170DCA97-BB69-4506-BB39-220285B5E466}"/>
              </a:ext>
            </a:extLst>
          </p:cNvPr>
          <p:cNvCxnSpPr>
            <a:cxnSpLocks/>
            <a:stCxn id="135" idx="2"/>
            <a:endCxn id="156" idx="0"/>
          </p:cNvCxnSpPr>
          <p:nvPr/>
        </p:nvCxnSpPr>
        <p:spPr>
          <a:xfrm rot="5400000">
            <a:off x="18514755" y="4077184"/>
            <a:ext cx="246670" cy="2271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595">
            <a:extLst>
              <a:ext uri="{FF2B5EF4-FFF2-40B4-BE49-F238E27FC236}">
                <a16:creationId xmlns:a16="http://schemas.microsoft.com/office/drawing/2014/main" id="{C3448E77-E4C9-4A92-B8FE-9086C929B34A}"/>
              </a:ext>
            </a:extLst>
          </p:cNvPr>
          <p:cNvCxnSpPr>
            <a:cxnSpLocks/>
            <a:stCxn id="133" idx="2"/>
            <a:endCxn id="155" idx="0"/>
          </p:cNvCxnSpPr>
          <p:nvPr/>
        </p:nvCxnSpPr>
        <p:spPr>
          <a:xfrm rot="5400000">
            <a:off x="20830720" y="2897992"/>
            <a:ext cx="249215" cy="46295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595">
            <a:extLst>
              <a:ext uri="{FF2B5EF4-FFF2-40B4-BE49-F238E27FC236}">
                <a16:creationId xmlns:a16="http://schemas.microsoft.com/office/drawing/2014/main" id="{CEC102EA-C5AB-44F2-97D4-7F8FD6943395}"/>
              </a:ext>
            </a:extLst>
          </p:cNvPr>
          <p:cNvCxnSpPr>
            <a:cxnSpLocks/>
            <a:stCxn id="135" idx="2"/>
            <a:endCxn id="155" idx="0"/>
          </p:cNvCxnSpPr>
          <p:nvPr/>
        </p:nvCxnSpPr>
        <p:spPr>
          <a:xfrm rot="5400000">
            <a:off x="19083340" y="4646843"/>
            <a:ext cx="247745" cy="11332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71F73AE7-BA57-41B1-892E-BBD073BECB02}"/>
              </a:ext>
            </a:extLst>
          </p:cNvPr>
          <p:cNvCxnSpPr>
            <a:cxnSpLocks/>
            <a:stCxn id="1032" idx="2"/>
            <a:endCxn id="134" idx="0"/>
          </p:cNvCxnSpPr>
          <p:nvPr/>
        </p:nvCxnSpPr>
        <p:spPr>
          <a:xfrm>
            <a:off x="26139403" y="4294487"/>
            <a:ext cx="0" cy="25512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5" name="Прямоугольник 194">
            <a:extLst>
              <a:ext uri="{FF2B5EF4-FFF2-40B4-BE49-F238E27FC236}">
                <a16:creationId xmlns:a16="http://schemas.microsoft.com/office/drawing/2014/main" id="{4ED83002-387E-457B-9EA9-6718AE9CC6D4}"/>
              </a:ext>
            </a:extLst>
          </p:cNvPr>
          <p:cNvSpPr/>
          <p:nvPr/>
        </p:nvSpPr>
        <p:spPr>
          <a:xfrm>
            <a:off x="13631845" y="533430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Культ личности </a:t>
            </a:r>
            <a:r>
              <a:rPr lang="ru-RU" sz="700" dirty="0" err="1"/>
              <a:t>Мореса</a:t>
            </a:r>
            <a:r>
              <a:rPr lang="ru-RU" sz="700" dirty="0"/>
              <a:t> </a:t>
            </a:r>
            <a:r>
              <a:rPr lang="ru-RU" sz="100" dirty="0"/>
              <a:t>(Именно в это время Торез, следуя примеру Сталина в СССР, установил внутри партии определенный культ своей личности. Действительно, Торез очень восхищается Сталиным. Для укрепления своего личного имиджа он опубликовал в 1937 году автобиографию « Сын народа », которая должна была, по предложению Поля </a:t>
            </a:r>
            <a:r>
              <a:rPr lang="ru-RU" sz="100" dirty="0" err="1"/>
              <a:t>Вайан</a:t>
            </a:r>
            <a:r>
              <a:rPr lang="ru-RU" sz="100" dirty="0"/>
              <a:t>-Кутюрье , воплотить историю французского коммунизма [ 3 ] . Книга была написана с помощью Жана </a:t>
            </a:r>
            <a:r>
              <a:rPr lang="ru-RU" sz="100" dirty="0" err="1"/>
              <a:t>Фревиля</a:t>
            </a:r>
            <a:r>
              <a:rPr lang="ru-RU" sz="100" dirty="0"/>
              <a:t> [ 2 ] , который вставил в рассказ отрывок, где инициалы слов образовывали предложение «</a:t>
            </a:r>
            <a:r>
              <a:rPr lang="ru-RU" sz="100" dirty="0" err="1"/>
              <a:t>Фревиль</a:t>
            </a:r>
            <a:r>
              <a:rPr lang="ru-RU" sz="100" dirty="0"/>
              <a:t> написал эту книгу». Этот отрывок, присутствующий на страницах 36-37 первого издания, будет удален в последующих изданиях [ 9 ] . Публикация книги сопровождалась обширной рекламной кампанией, стоимость которой оценивалась в 180 000 франков, или от трети до половины ежегодных рекламных расходов </a:t>
            </a:r>
            <a:r>
              <a:rPr lang="ru-RU" sz="100" dirty="0" err="1"/>
              <a:t>Éditions</a:t>
            </a:r>
            <a:r>
              <a:rPr lang="ru-RU" sz="100" dirty="0"/>
              <a:t> </a:t>
            </a:r>
            <a:r>
              <a:rPr lang="ru-RU" sz="100" dirty="0" err="1"/>
              <a:t>Sociales</a:t>
            </a:r>
            <a:r>
              <a:rPr lang="ru-RU" sz="100" dirty="0"/>
              <a:t> [ 10 ] . В некоммунистической прессе были опубликованы вставки, а в 1937 году был снят рекламный фильм продолжительностью 5 минут, в котором Морис Торез и Жаннет </a:t>
            </a:r>
            <a:r>
              <a:rPr lang="ru-RU" sz="100" dirty="0" err="1"/>
              <a:t>Вермеерш</a:t>
            </a:r>
            <a:r>
              <a:rPr lang="ru-RU" sz="100" dirty="0"/>
              <a:t> были сняты у себя дома . ее директором был Жан Ренуар , тогда близкий к Коммунистической партии и крестный отец первого сына четы Торез [ 11 ] .Популярность Тореза тогда достигла наивысшего уровня. ТО24 июня 1937 </a:t>
            </a:r>
            <a:r>
              <a:rPr lang="ru-RU" sz="100" dirty="0" err="1"/>
              <a:t>г.Мы</a:t>
            </a:r>
            <a:r>
              <a:rPr lang="ru-RU" sz="100" dirty="0"/>
              <a:t> услышали, как демонстранты скандировали «Пляс де ля Нация»: «Торез к власти».)</a:t>
            </a:r>
            <a:endParaRPr lang="ru-RU" sz="700" dirty="0"/>
          </a:p>
        </p:txBody>
      </p:sp>
      <p:sp>
        <p:nvSpPr>
          <p:cNvPr id="196" name="Прямоугольник 195">
            <a:extLst>
              <a:ext uri="{FF2B5EF4-FFF2-40B4-BE49-F238E27FC236}">
                <a16:creationId xmlns:a16="http://schemas.microsoft.com/office/drawing/2014/main" id="{4005884C-3B92-4BEE-969B-B3032927502E}"/>
              </a:ext>
            </a:extLst>
          </p:cNvPr>
          <p:cNvSpPr/>
          <p:nvPr/>
        </p:nvSpPr>
        <p:spPr>
          <a:xfrm>
            <a:off x="14770088" y="5340843"/>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Французский фронт</a:t>
            </a:r>
          </a:p>
          <a:p>
            <a:pPr algn="ctr"/>
            <a:r>
              <a:rPr lang="ru-RU" sz="100" dirty="0"/>
              <a:t>(В августе 1936 </a:t>
            </a:r>
            <a:r>
              <a:rPr lang="ru-RU" sz="100" dirty="0" err="1"/>
              <a:t>г.Он</a:t>
            </a:r>
            <a:r>
              <a:rPr lang="ru-RU" sz="100" dirty="0"/>
              <a:t> предложил расширить Народный фронт вправо , создав на основе антифашизма «Французский фронт». Это не мешает Коммунистической партии осуждать невмешательство в дела Испании и вкладывать огромные средства в поддержку республиканской Испании.)</a:t>
            </a:r>
            <a:br>
              <a:rPr lang="ru-RU" sz="100" dirty="0"/>
            </a:br>
            <a:r>
              <a:rPr lang="ru-RU" sz="100" dirty="0"/>
              <a:t>17 апреля 1936 г., за несколько дней до выборов, впервые получив возможность выступить по радио, Торез провозгласил курс на единство действий со всеми патриотами, получивший впоследствии наименование «политика протянутой </a:t>
            </a:r>
            <a:r>
              <a:rPr lang="ru-RU" sz="100" dirty="0" err="1"/>
              <a:t>руки».Он</a:t>
            </a:r>
            <a:r>
              <a:rPr lang="ru-RU" sz="100" dirty="0"/>
              <a:t> заявил, что для спасения страны коммунисты готовы протянуть руку всем французским патриотам, в том числе католикам, ветеранам войны и даже членам «Боевых крестов», желающим бороться за мир и независимость Франции.</a:t>
            </a:r>
            <a:endParaRPr lang="ru-RU" sz="600" dirty="0"/>
          </a:p>
        </p:txBody>
      </p:sp>
      <p:sp>
        <p:nvSpPr>
          <p:cNvPr id="197" name="Прямоугольник 196">
            <a:extLst>
              <a:ext uri="{FF2B5EF4-FFF2-40B4-BE49-F238E27FC236}">
                <a16:creationId xmlns:a16="http://schemas.microsoft.com/office/drawing/2014/main" id="{6291D9D2-50CB-491A-B4D5-B10C6DC9544D}"/>
              </a:ext>
            </a:extLst>
          </p:cNvPr>
          <p:cNvSpPr/>
          <p:nvPr/>
        </p:nvSpPr>
        <p:spPr>
          <a:xfrm>
            <a:off x="12029618" y="45496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Реализация плана </a:t>
            </a:r>
            <a:r>
              <a:rPr lang="en-US" sz="700" dirty="0"/>
              <a:t>Z</a:t>
            </a:r>
            <a:r>
              <a:rPr lang="ru-RU" sz="700" dirty="0"/>
              <a:t> (Реакция </a:t>
            </a:r>
            <a:r>
              <a:rPr lang="ru-RU" sz="700" dirty="0" err="1"/>
              <a:t>Аксьон</a:t>
            </a:r>
            <a:r>
              <a:rPr lang="ru-RU" sz="700" dirty="0"/>
              <a:t> </a:t>
            </a:r>
            <a:r>
              <a:rPr lang="ru-RU" sz="700" dirty="0" err="1"/>
              <a:t>Франсез</a:t>
            </a:r>
            <a:r>
              <a:rPr lang="ru-RU" sz="700" dirty="0"/>
              <a:t>)</a:t>
            </a:r>
          </a:p>
        </p:txBody>
      </p:sp>
      <p:cxnSp>
        <p:nvCxnSpPr>
          <p:cNvPr id="198" name="Прямая соединительная линия 197">
            <a:extLst>
              <a:ext uri="{FF2B5EF4-FFF2-40B4-BE49-F238E27FC236}">
                <a16:creationId xmlns:a16="http://schemas.microsoft.com/office/drawing/2014/main" id="{9783EA16-A147-4CEC-A184-C370ACCE0BDD}"/>
              </a:ext>
            </a:extLst>
          </p:cNvPr>
          <p:cNvCxnSpPr>
            <a:cxnSpLocks/>
            <a:stCxn id="197" idx="3"/>
            <a:endCxn id="136" idx="1"/>
          </p:cNvCxnSpPr>
          <p:nvPr/>
        </p:nvCxnSpPr>
        <p:spPr>
          <a:xfrm flipV="1">
            <a:off x="12955943" y="4818136"/>
            <a:ext cx="1812517" cy="14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F5D1AB46-7F7F-4271-A9D5-FB8F4258C30A}"/>
              </a:ext>
            </a:extLst>
          </p:cNvPr>
          <p:cNvSpPr/>
          <p:nvPr/>
        </p:nvSpPr>
        <p:spPr>
          <a:xfrm>
            <a:off x="25090699" y="849967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Реакция Популярного фронта</a:t>
            </a:r>
          </a:p>
        </p:txBody>
      </p:sp>
      <p:sp>
        <p:nvSpPr>
          <p:cNvPr id="202" name="Прямоугольник 201">
            <a:extLst>
              <a:ext uri="{FF2B5EF4-FFF2-40B4-BE49-F238E27FC236}">
                <a16:creationId xmlns:a16="http://schemas.microsoft.com/office/drawing/2014/main" id="{1CA56B37-EC7F-410D-8B4E-2F669E88A915}"/>
              </a:ext>
            </a:extLst>
          </p:cNvPr>
          <p:cNvSpPr/>
          <p:nvPr/>
        </p:nvSpPr>
        <p:spPr>
          <a:xfrm>
            <a:off x="26251801" y="5343848"/>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Луи Марина</a:t>
            </a:r>
          </a:p>
        </p:txBody>
      </p:sp>
      <p:sp>
        <p:nvSpPr>
          <p:cNvPr id="203" name="Прямоугольник 202">
            <a:extLst>
              <a:ext uri="{FF2B5EF4-FFF2-40B4-BE49-F238E27FC236}">
                <a16:creationId xmlns:a16="http://schemas.microsoft.com/office/drawing/2014/main" id="{CE30C686-C927-40F7-BD6B-E9858E0C070E}"/>
              </a:ext>
            </a:extLst>
          </p:cNvPr>
          <p:cNvSpPr/>
          <p:nvPr/>
        </p:nvSpPr>
        <p:spPr>
          <a:xfrm>
            <a:off x="27386434" y="5344727"/>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Луи Марина</a:t>
            </a:r>
          </a:p>
        </p:txBody>
      </p:sp>
      <p:sp>
        <p:nvSpPr>
          <p:cNvPr id="204" name="Прямоугольник 203">
            <a:extLst>
              <a:ext uri="{FF2B5EF4-FFF2-40B4-BE49-F238E27FC236}">
                <a16:creationId xmlns:a16="http://schemas.microsoft.com/office/drawing/2014/main" id="{1F824EAC-5677-414F-BFD3-64DD55F14E47}"/>
              </a:ext>
            </a:extLst>
          </p:cNvPr>
          <p:cNvSpPr/>
          <p:nvPr/>
        </p:nvSpPr>
        <p:spPr>
          <a:xfrm>
            <a:off x="27386434" y="6132078"/>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Луи Марина</a:t>
            </a:r>
          </a:p>
        </p:txBody>
      </p:sp>
      <p:sp>
        <p:nvSpPr>
          <p:cNvPr id="205" name="Прямоугольник 204">
            <a:extLst>
              <a:ext uri="{FF2B5EF4-FFF2-40B4-BE49-F238E27FC236}">
                <a16:creationId xmlns:a16="http://schemas.microsoft.com/office/drawing/2014/main" id="{993609C2-914E-48AF-B0B0-7B5A808DD526}"/>
              </a:ext>
            </a:extLst>
          </p:cNvPr>
          <p:cNvSpPr/>
          <p:nvPr/>
        </p:nvSpPr>
        <p:spPr>
          <a:xfrm>
            <a:off x="26251801" y="6905493"/>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Луи Марина</a:t>
            </a:r>
          </a:p>
        </p:txBody>
      </p:sp>
      <p:sp>
        <p:nvSpPr>
          <p:cNvPr id="206" name="Прямоугольник 205">
            <a:extLst>
              <a:ext uri="{FF2B5EF4-FFF2-40B4-BE49-F238E27FC236}">
                <a16:creationId xmlns:a16="http://schemas.microsoft.com/office/drawing/2014/main" id="{06932679-9A8D-4D9E-B2A2-0C069694885B}"/>
              </a:ext>
            </a:extLst>
          </p:cNvPr>
          <p:cNvSpPr/>
          <p:nvPr/>
        </p:nvSpPr>
        <p:spPr>
          <a:xfrm>
            <a:off x="26251801" y="6132078"/>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Луи Марина</a:t>
            </a:r>
          </a:p>
        </p:txBody>
      </p:sp>
      <p:cxnSp>
        <p:nvCxnSpPr>
          <p:cNvPr id="235" name="Соединительная линия уступом 620">
            <a:extLst>
              <a:ext uri="{FF2B5EF4-FFF2-40B4-BE49-F238E27FC236}">
                <a16:creationId xmlns:a16="http://schemas.microsoft.com/office/drawing/2014/main" id="{AA93CFFD-71AF-4A74-94E0-16397668E4E2}"/>
              </a:ext>
            </a:extLst>
          </p:cNvPr>
          <p:cNvCxnSpPr>
            <a:cxnSpLocks/>
            <a:stCxn id="1031" idx="2"/>
            <a:endCxn id="133" idx="0"/>
          </p:cNvCxnSpPr>
          <p:nvPr/>
        </p:nvCxnSpPr>
        <p:spPr>
          <a:xfrm rot="5400000">
            <a:off x="23432416" y="4130901"/>
            <a:ext cx="254899" cy="57957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9" name="Соединительная линия уступом 620">
            <a:extLst>
              <a:ext uri="{FF2B5EF4-FFF2-40B4-BE49-F238E27FC236}">
                <a16:creationId xmlns:a16="http://schemas.microsoft.com/office/drawing/2014/main" id="{923D5A76-F2BD-4F08-B620-1BC8C437B4ED}"/>
              </a:ext>
            </a:extLst>
          </p:cNvPr>
          <p:cNvCxnSpPr>
            <a:cxnSpLocks/>
            <a:stCxn id="257" idx="2"/>
            <a:endCxn id="164" idx="0"/>
          </p:cNvCxnSpPr>
          <p:nvPr/>
        </p:nvCxnSpPr>
        <p:spPr>
          <a:xfrm rot="5400000">
            <a:off x="23001958" y="6500436"/>
            <a:ext cx="3410067" cy="588409"/>
          </a:xfrm>
          <a:prstGeom prst="bentConnector3">
            <a:avLst>
              <a:gd name="adj1" fmla="val 397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единительная линия 250">
            <a:extLst>
              <a:ext uri="{FF2B5EF4-FFF2-40B4-BE49-F238E27FC236}">
                <a16:creationId xmlns:a16="http://schemas.microsoft.com/office/drawing/2014/main" id="{D63A9B50-A887-4BB4-A8A5-4299084908FA}"/>
              </a:ext>
            </a:extLst>
          </p:cNvPr>
          <p:cNvCxnSpPr>
            <a:cxnSpLocks/>
            <a:stCxn id="164" idx="3"/>
            <a:endCxn id="201" idx="1"/>
          </p:cNvCxnSpPr>
          <p:nvPr/>
        </p:nvCxnSpPr>
        <p:spPr>
          <a:xfrm>
            <a:off x="24875948" y="8769674"/>
            <a:ext cx="21475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620">
            <a:extLst>
              <a:ext uri="{FF2B5EF4-FFF2-40B4-BE49-F238E27FC236}">
                <a16:creationId xmlns:a16="http://schemas.microsoft.com/office/drawing/2014/main" id="{3A39BE62-9D04-4E4E-A4F0-A0ABD51D0B91}"/>
              </a:ext>
            </a:extLst>
          </p:cNvPr>
          <p:cNvCxnSpPr>
            <a:cxnSpLocks/>
            <a:stCxn id="154" idx="2"/>
            <a:endCxn id="984" idx="0"/>
          </p:cNvCxnSpPr>
          <p:nvPr/>
        </p:nvCxnSpPr>
        <p:spPr>
          <a:xfrm rot="16200000" flipH="1">
            <a:off x="26050408" y="10161389"/>
            <a:ext cx="273861" cy="4680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7" name="Прямоугольник 256">
            <a:extLst>
              <a:ext uri="{FF2B5EF4-FFF2-40B4-BE49-F238E27FC236}">
                <a16:creationId xmlns:a16="http://schemas.microsoft.com/office/drawing/2014/main" id="{1DC75E89-3A6D-4FDC-B71B-F5626652457D}"/>
              </a:ext>
            </a:extLst>
          </p:cNvPr>
          <p:cNvSpPr/>
          <p:nvPr/>
        </p:nvSpPr>
        <p:spPr>
          <a:xfrm>
            <a:off x="24538032" y="4549607"/>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Роспуск фашистских лиг (с 19 по 28 июня)</a:t>
            </a:r>
          </a:p>
        </p:txBody>
      </p:sp>
      <p:cxnSp>
        <p:nvCxnSpPr>
          <p:cNvPr id="130" name="Соединительная линия уступом 620">
            <a:extLst>
              <a:ext uri="{FF2B5EF4-FFF2-40B4-BE49-F238E27FC236}">
                <a16:creationId xmlns:a16="http://schemas.microsoft.com/office/drawing/2014/main" id="{BA756D7F-B589-4EE1-9BCC-5E66794FCE38}"/>
              </a:ext>
            </a:extLst>
          </p:cNvPr>
          <p:cNvCxnSpPr>
            <a:cxnSpLocks/>
            <a:stCxn id="136" idx="2"/>
            <a:endCxn id="195" idx="0"/>
          </p:cNvCxnSpPr>
          <p:nvPr/>
        </p:nvCxnSpPr>
        <p:spPr>
          <a:xfrm rot="5400000">
            <a:off x="14540234" y="4642911"/>
            <a:ext cx="246164" cy="11366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8" name="Прямая со стрелкой 137">
            <a:extLst>
              <a:ext uri="{FF2B5EF4-FFF2-40B4-BE49-F238E27FC236}">
                <a16:creationId xmlns:a16="http://schemas.microsoft.com/office/drawing/2014/main" id="{93E9F719-D05D-424A-A796-B5B320992009}"/>
              </a:ext>
            </a:extLst>
          </p:cNvPr>
          <p:cNvCxnSpPr>
            <a:cxnSpLocks/>
            <a:stCxn id="136" idx="2"/>
            <a:endCxn id="196" idx="0"/>
          </p:cNvCxnSpPr>
          <p:nvPr/>
        </p:nvCxnSpPr>
        <p:spPr>
          <a:xfrm>
            <a:off x="15231623" y="5088136"/>
            <a:ext cx="1628" cy="2527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620">
            <a:extLst>
              <a:ext uri="{FF2B5EF4-FFF2-40B4-BE49-F238E27FC236}">
                <a16:creationId xmlns:a16="http://schemas.microsoft.com/office/drawing/2014/main" id="{1DB15CB4-D2F7-4581-B3E1-CF578706FD21}"/>
              </a:ext>
            </a:extLst>
          </p:cNvPr>
          <p:cNvCxnSpPr>
            <a:cxnSpLocks/>
            <a:stCxn id="257" idx="2"/>
            <a:endCxn id="201" idx="0"/>
          </p:cNvCxnSpPr>
          <p:nvPr/>
        </p:nvCxnSpPr>
        <p:spPr>
          <a:xfrm rot="16200000" flipH="1">
            <a:off x="23572495" y="6518306"/>
            <a:ext cx="3410067" cy="552667"/>
          </a:xfrm>
          <a:prstGeom prst="bentConnector3">
            <a:avLst>
              <a:gd name="adj1" fmla="val 397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595">
            <a:extLst>
              <a:ext uri="{FF2B5EF4-FFF2-40B4-BE49-F238E27FC236}">
                <a16:creationId xmlns:a16="http://schemas.microsoft.com/office/drawing/2014/main" id="{F7A4FF76-2EE9-432F-964C-37C47DE1F0B8}"/>
              </a:ext>
            </a:extLst>
          </p:cNvPr>
          <p:cNvCxnSpPr>
            <a:cxnSpLocks/>
            <a:stCxn id="1032" idx="2"/>
            <a:endCxn id="257" idx="0"/>
          </p:cNvCxnSpPr>
          <p:nvPr/>
        </p:nvCxnSpPr>
        <p:spPr>
          <a:xfrm rot="5400000">
            <a:off x="25442739" y="3852943"/>
            <a:ext cx="255120" cy="11382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45" name="Соединительная линия уступом 595">
            <a:extLst>
              <a:ext uri="{FF2B5EF4-FFF2-40B4-BE49-F238E27FC236}">
                <a16:creationId xmlns:a16="http://schemas.microsoft.com/office/drawing/2014/main" id="{B8A9C9F1-566F-4086-B32A-85B1578143B0}"/>
              </a:ext>
            </a:extLst>
          </p:cNvPr>
          <p:cNvCxnSpPr>
            <a:cxnSpLocks/>
            <a:stCxn id="1031" idx="2"/>
            <a:endCxn id="257" idx="0"/>
          </p:cNvCxnSpPr>
          <p:nvPr/>
        </p:nvCxnSpPr>
        <p:spPr>
          <a:xfrm rot="16200000" flipH="1">
            <a:off x="24297239" y="3845650"/>
            <a:ext cx="256369" cy="1151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1" name="Прямоугольник 150">
            <a:extLst>
              <a:ext uri="{FF2B5EF4-FFF2-40B4-BE49-F238E27FC236}">
                <a16:creationId xmlns:a16="http://schemas.microsoft.com/office/drawing/2014/main" id="{8121B48E-AA62-410C-9DFD-EF6C570A762A}"/>
              </a:ext>
            </a:extLst>
          </p:cNvPr>
          <p:cNvSpPr/>
          <p:nvPr/>
        </p:nvSpPr>
        <p:spPr>
          <a:xfrm>
            <a:off x="30623915" y="3752545"/>
            <a:ext cx="926325" cy="540000"/>
          </a:xfrm>
          <a:prstGeom prst="rect">
            <a:avLst/>
          </a:prstGeom>
          <a:solidFill>
            <a:schemeClr val="tx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solidFill>
                  <a:schemeClr val="bg1"/>
                </a:solidFill>
              </a:rPr>
              <a:t>Новая французская революция</a:t>
            </a:r>
          </a:p>
        </p:txBody>
      </p:sp>
      <p:sp>
        <p:nvSpPr>
          <p:cNvPr id="153" name="Прямоугольник 152">
            <a:extLst>
              <a:ext uri="{FF2B5EF4-FFF2-40B4-BE49-F238E27FC236}">
                <a16:creationId xmlns:a16="http://schemas.microsoft.com/office/drawing/2014/main" id="{7DD35777-1FA5-41A9-9F07-8F422CDE306E}"/>
              </a:ext>
            </a:extLst>
          </p:cNvPr>
          <p:cNvSpPr/>
          <p:nvPr/>
        </p:nvSpPr>
        <p:spPr>
          <a:xfrm>
            <a:off x="30623914" y="4549607"/>
            <a:ext cx="926325" cy="540000"/>
          </a:xfrm>
          <a:prstGeom prst="rect">
            <a:avLst/>
          </a:prstGeom>
          <a:solidFill>
            <a:schemeClr val="tx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solidFill>
                  <a:schemeClr val="bg1"/>
                </a:solidFill>
              </a:rPr>
              <a:t>Лидеры ВКТ предлагали внести в программу требование введения планового хозяйства.</a:t>
            </a:r>
          </a:p>
        </p:txBody>
      </p:sp>
      <p:sp>
        <p:nvSpPr>
          <p:cNvPr id="160" name="Прямоугольник 159">
            <a:extLst>
              <a:ext uri="{FF2B5EF4-FFF2-40B4-BE49-F238E27FC236}">
                <a16:creationId xmlns:a16="http://schemas.microsoft.com/office/drawing/2014/main" id="{FF383B4F-5BA7-462F-9C5D-B9FB3B8262BE}"/>
              </a:ext>
            </a:extLst>
          </p:cNvPr>
          <p:cNvSpPr/>
          <p:nvPr/>
        </p:nvSpPr>
        <p:spPr>
          <a:xfrm>
            <a:off x="21592429" y="6132078"/>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Обязательное обучение детей (с 29 июня по 3 июля)</a:t>
            </a:r>
          </a:p>
        </p:txBody>
      </p:sp>
      <p:sp>
        <p:nvSpPr>
          <p:cNvPr id="161" name="Прямоугольник 160">
            <a:extLst>
              <a:ext uri="{FF2B5EF4-FFF2-40B4-BE49-F238E27FC236}">
                <a16:creationId xmlns:a16="http://schemas.microsoft.com/office/drawing/2014/main" id="{58D139A0-EE1B-4DCB-87C2-0A609FA28988}"/>
              </a:ext>
            </a:extLst>
          </p:cNvPr>
          <p:cNvSpPr/>
          <p:nvPr/>
        </p:nvSpPr>
        <p:spPr>
          <a:xfrm>
            <a:off x="22402280" y="206206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Комиссия по делам колоний</a:t>
            </a:r>
          </a:p>
        </p:txBody>
      </p:sp>
      <p:sp>
        <p:nvSpPr>
          <p:cNvPr id="164" name="Прямоугольник 163">
            <a:extLst>
              <a:ext uri="{FF2B5EF4-FFF2-40B4-BE49-F238E27FC236}">
                <a16:creationId xmlns:a16="http://schemas.microsoft.com/office/drawing/2014/main" id="{2E143361-4F00-4212-9162-03E7BD20119F}"/>
              </a:ext>
            </a:extLst>
          </p:cNvPr>
          <p:cNvSpPr/>
          <p:nvPr/>
        </p:nvSpPr>
        <p:spPr>
          <a:xfrm>
            <a:off x="23949623" y="8499674"/>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Отвернуться от программы Народного фронта</a:t>
            </a:r>
          </a:p>
        </p:txBody>
      </p:sp>
      <p:sp>
        <p:nvSpPr>
          <p:cNvPr id="170" name="Прямоугольник 169">
            <a:extLst>
              <a:ext uri="{FF2B5EF4-FFF2-40B4-BE49-F238E27FC236}">
                <a16:creationId xmlns:a16="http://schemas.microsoft.com/office/drawing/2014/main" id="{D223AA09-6900-4C30-ADE5-454AF438C47D}"/>
              </a:ext>
            </a:extLst>
          </p:cNvPr>
          <p:cNvSpPr/>
          <p:nvPr/>
        </p:nvSpPr>
        <p:spPr>
          <a:xfrm>
            <a:off x="22182584" y="8494464"/>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Получить контроль над финансовой сферой</a:t>
            </a:r>
          </a:p>
        </p:txBody>
      </p:sp>
      <p:cxnSp>
        <p:nvCxnSpPr>
          <p:cNvPr id="171" name="Прямая соединительная линия 170">
            <a:extLst>
              <a:ext uri="{FF2B5EF4-FFF2-40B4-BE49-F238E27FC236}">
                <a16:creationId xmlns:a16="http://schemas.microsoft.com/office/drawing/2014/main" id="{9800D9C2-3025-4409-9B53-4403153DC7F3}"/>
              </a:ext>
            </a:extLst>
          </p:cNvPr>
          <p:cNvCxnSpPr>
            <a:cxnSpLocks/>
            <a:stCxn id="319" idx="3"/>
            <a:endCxn id="298" idx="1"/>
          </p:cNvCxnSpPr>
          <p:nvPr/>
        </p:nvCxnSpPr>
        <p:spPr>
          <a:xfrm flipV="1">
            <a:off x="21381774" y="10340856"/>
            <a:ext cx="219285" cy="16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a16="http://schemas.microsoft.com/office/drawing/2014/main" id="{1B9610BC-BEAD-42BE-A81A-905822006B53}"/>
              </a:ext>
            </a:extLst>
          </p:cNvPr>
          <p:cNvSpPr/>
          <p:nvPr/>
        </p:nvSpPr>
        <p:spPr>
          <a:xfrm>
            <a:off x="22180755" y="5335731"/>
            <a:ext cx="926325" cy="540000"/>
          </a:xfrm>
          <a:prstGeom prst="rect">
            <a:avLst/>
          </a:prstGeom>
          <a:solidFill>
            <a:schemeClr val="accent6">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Эдуарда </a:t>
            </a:r>
            <a:r>
              <a:rPr lang="ru-RU" sz="700" dirty="0" err="1"/>
              <a:t>Деладье</a:t>
            </a:r>
            <a:endParaRPr lang="ru-RU" sz="700" dirty="0"/>
          </a:p>
        </p:txBody>
      </p:sp>
      <p:cxnSp>
        <p:nvCxnSpPr>
          <p:cNvPr id="181" name="Соединительная линия уступом 595">
            <a:extLst>
              <a:ext uri="{FF2B5EF4-FFF2-40B4-BE49-F238E27FC236}">
                <a16:creationId xmlns:a16="http://schemas.microsoft.com/office/drawing/2014/main" id="{0EC64330-D777-4750-9CF0-7246242C030D}"/>
              </a:ext>
            </a:extLst>
          </p:cNvPr>
          <p:cNvCxnSpPr>
            <a:cxnSpLocks/>
            <a:stCxn id="170" idx="2"/>
            <a:endCxn id="154" idx="0"/>
          </p:cNvCxnSpPr>
          <p:nvPr/>
        </p:nvCxnSpPr>
        <p:spPr>
          <a:xfrm rot="16200000" flipH="1">
            <a:off x="21851080" y="9829131"/>
            <a:ext cx="2790460" cy="1201126"/>
          </a:xfrm>
          <a:prstGeom prst="bentConnector3">
            <a:avLst>
              <a:gd name="adj1" fmla="val 401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95">
            <a:extLst>
              <a:ext uri="{FF2B5EF4-FFF2-40B4-BE49-F238E27FC236}">
                <a16:creationId xmlns:a16="http://schemas.microsoft.com/office/drawing/2014/main" id="{A55A5B0D-857E-4628-B71C-B169DC21AB52}"/>
              </a:ext>
            </a:extLst>
          </p:cNvPr>
          <p:cNvCxnSpPr>
            <a:cxnSpLocks/>
            <a:stCxn id="164" idx="2"/>
            <a:endCxn id="154" idx="0"/>
          </p:cNvCxnSpPr>
          <p:nvPr/>
        </p:nvCxnSpPr>
        <p:spPr>
          <a:xfrm rot="5400000">
            <a:off x="22737205" y="10149343"/>
            <a:ext cx="2785250" cy="565913"/>
          </a:xfrm>
          <a:prstGeom prst="bentConnector3">
            <a:avLst>
              <a:gd name="adj1" fmla="val 391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41" name="Прямоугольник 140">
            <a:extLst>
              <a:ext uri="{FF2B5EF4-FFF2-40B4-BE49-F238E27FC236}">
                <a16:creationId xmlns:a16="http://schemas.microsoft.com/office/drawing/2014/main" id="{3DADF349-F01A-4695-9174-9ECBE343B093}"/>
              </a:ext>
            </a:extLst>
          </p:cNvPr>
          <p:cNvSpPr/>
          <p:nvPr/>
        </p:nvSpPr>
        <p:spPr>
          <a:xfrm>
            <a:off x="25889910" y="231540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MAS-38 </a:t>
            </a:r>
            <a:r>
              <a:rPr lang="ru-RU" sz="700" dirty="0"/>
              <a:t>(пистолет-пулемёт, т.е. +</a:t>
            </a:r>
            <a:r>
              <a:rPr lang="ru-RU" sz="700" dirty="0" err="1"/>
              <a:t>техи</a:t>
            </a:r>
            <a:r>
              <a:rPr lang="ru-RU" sz="700" dirty="0"/>
              <a:t> на </a:t>
            </a:r>
            <a:r>
              <a:rPr lang="ru-RU" sz="700" dirty="0" err="1"/>
              <a:t>доп</a:t>
            </a:r>
            <a:r>
              <a:rPr lang="ru-RU" sz="700" dirty="0"/>
              <a:t>)</a:t>
            </a:r>
          </a:p>
        </p:txBody>
      </p:sp>
      <p:sp>
        <p:nvSpPr>
          <p:cNvPr id="144" name="Прямоугольник 143">
            <a:extLst>
              <a:ext uri="{FF2B5EF4-FFF2-40B4-BE49-F238E27FC236}">
                <a16:creationId xmlns:a16="http://schemas.microsoft.com/office/drawing/2014/main" id="{8B0A0B36-AA04-409D-A67C-6660D8053773}"/>
              </a:ext>
            </a:extLst>
          </p:cNvPr>
          <p:cNvSpPr/>
          <p:nvPr/>
        </p:nvSpPr>
        <p:spPr>
          <a:xfrm>
            <a:off x="20595217" y="18331630"/>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Реорганизация Национального экономического совета</a:t>
            </a:r>
          </a:p>
        </p:txBody>
      </p:sp>
      <p:sp>
        <p:nvSpPr>
          <p:cNvPr id="147" name="Прямоугольник 146">
            <a:extLst>
              <a:ext uri="{FF2B5EF4-FFF2-40B4-BE49-F238E27FC236}">
                <a16:creationId xmlns:a16="http://schemas.microsoft.com/office/drawing/2014/main" id="{F3A790FA-1628-4440-8AAD-8EBE5C1D8611}"/>
              </a:ext>
            </a:extLst>
          </p:cNvPr>
          <p:cNvSpPr/>
          <p:nvPr/>
        </p:nvSpPr>
        <p:spPr>
          <a:xfrm>
            <a:off x="21802280" y="1982142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Реорганизация железных дорог</a:t>
            </a:r>
          </a:p>
        </p:txBody>
      </p:sp>
      <p:sp>
        <p:nvSpPr>
          <p:cNvPr id="149" name="Прямоугольник 148">
            <a:extLst>
              <a:ext uri="{FF2B5EF4-FFF2-40B4-BE49-F238E27FC236}">
                <a16:creationId xmlns:a16="http://schemas.microsoft.com/office/drawing/2014/main" id="{22724985-1E0B-4776-A18F-BDBF5A5BA064}"/>
              </a:ext>
            </a:extLst>
          </p:cNvPr>
          <p:cNvSpPr/>
          <p:nvPr/>
        </p:nvSpPr>
        <p:spPr>
          <a:xfrm>
            <a:off x="25888831" y="1982142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военной промышленности</a:t>
            </a:r>
          </a:p>
        </p:txBody>
      </p:sp>
      <p:sp>
        <p:nvSpPr>
          <p:cNvPr id="150" name="Прямоугольник 149">
            <a:extLst>
              <a:ext uri="{FF2B5EF4-FFF2-40B4-BE49-F238E27FC236}">
                <a16:creationId xmlns:a16="http://schemas.microsoft.com/office/drawing/2014/main" id="{AE763F59-9985-4A1D-9919-BBAC2B902DA3}"/>
              </a:ext>
            </a:extLst>
          </p:cNvPr>
          <p:cNvSpPr/>
          <p:nvPr/>
        </p:nvSpPr>
        <p:spPr>
          <a:xfrm>
            <a:off x="156371" y="15744103"/>
            <a:ext cx="926325" cy="540000"/>
          </a:xfrm>
          <a:prstGeom prst="rect">
            <a:avLst/>
          </a:prstGeom>
          <a:solidFill>
            <a:schemeClr val="accent3">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политику прототипов</a:t>
            </a:r>
          </a:p>
          <a:p>
            <a:pPr algn="ctr"/>
            <a:r>
              <a:rPr lang="ru-RU" sz="100" dirty="0"/>
              <a:t>В середине 1930-х годов , когда Германия начала перевооружение с начала десятилетия, Франция отставала. Ее ВВС не могут конкурировать с ВВС Германии. Во Франции была начата политика создания прототипов , но произведенные устройства не соответствовали амбициозным спецификациям , выданным официальными службами , или не могли быть произведены достаточно быстро. Настолько, что они уже устарели, когда поступили на вооружение</a:t>
            </a:r>
            <a:endParaRPr lang="ru-RU" sz="700" dirty="0"/>
          </a:p>
        </p:txBody>
      </p:sp>
      <p:sp>
        <p:nvSpPr>
          <p:cNvPr id="152" name="Прямоугольник 151">
            <a:extLst>
              <a:ext uri="{FF2B5EF4-FFF2-40B4-BE49-F238E27FC236}">
                <a16:creationId xmlns:a16="http://schemas.microsoft.com/office/drawing/2014/main" id="{531A1922-B8EE-4120-B48C-73AB26DB88EB}"/>
              </a:ext>
            </a:extLst>
          </p:cNvPr>
          <p:cNvSpPr/>
          <p:nvPr/>
        </p:nvSpPr>
        <p:spPr>
          <a:xfrm>
            <a:off x="29438739" y="2146987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Национальное общество авиационного строительства Запада</a:t>
            </a:r>
          </a:p>
        </p:txBody>
      </p:sp>
      <p:sp>
        <p:nvSpPr>
          <p:cNvPr id="157" name="Прямоугольник 156">
            <a:extLst>
              <a:ext uri="{FF2B5EF4-FFF2-40B4-BE49-F238E27FC236}">
                <a16:creationId xmlns:a16="http://schemas.microsoft.com/office/drawing/2014/main" id="{78E4697D-FF56-488D-A005-FCA763CEA19B}"/>
              </a:ext>
            </a:extLst>
          </p:cNvPr>
          <p:cNvSpPr/>
          <p:nvPr/>
        </p:nvSpPr>
        <p:spPr>
          <a:xfrm>
            <a:off x="29438739" y="223419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SNCAO CAO.200</a:t>
            </a:r>
            <a:r>
              <a:rPr lang="ru-RU" sz="700" dirty="0"/>
              <a:t> (1940) </a:t>
            </a:r>
            <a:r>
              <a:rPr lang="ru-RU" sz="100" dirty="0"/>
              <a:t>SNCAO 200 (иногда называемый просто CAO.200 ) — французский военный самолёт , прототип одноместного одномоторного истребителя конца 1930 - х годов, разрабатывавшийся как конкурент </a:t>
            </a:r>
            <a:r>
              <a:rPr lang="ru-RU" sz="100" dirty="0" err="1"/>
              <a:t>Dewoitine</a:t>
            </a:r>
            <a:r>
              <a:rPr lang="ru-RU" sz="100" dirty="0"/>
              <a:t> D.520 . , но именно последний остался стандартным истребителем ВВС Франции . Был построен только прототип CAO 200, серийных самолетов за ним не последовало.</a:t>
            </a:r>
            <a:endParaRPr lang="ru-RU" sz="700" dirty="0"/>
          </a:p>
        </p:txBody>
      </p:sp>
      <p:sp>
        <p:nvSpPr>
          <p:cNvPr id="158" name="Прямоугольник 157">
            <a:extLst>
              <a:ext uri="{FF2B5EF4-FFF2-40B4-BE49-F238E27FC236}">
                <a16:creationId xmlns:a16="http://schemas.microsoft.com/office/drawing/2014/main" id="{351DE650-F22A-49BB-947A-342E17B403A7}"/>
              </a:ext>
            </a:extLst>
          </p:cNvPr>
          <p:cNvSpPr/>
          <p:nvPr/>
        </p:nvSpPr>
        <p:spPr>
          <a:xfrm>
            <a:off x="30649078" y="223419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Dewoitine</a:t>
            </a:r>
            <a:r>
              <a:rPr lang="en-US" sz="700" dirty="0"/>
              <a:t> D.520</a:t>
            </a:r>
            <a:r>
              <a:rPr lang="ru-RU" sz="700" dirty="0"/>
              <a:t> (январь 1940) </a:t>
            </a:r>
            <a:r>
              <a:rPr lang="ru-RU" sz="100" dirty="0" err="1"/>
              <a:t>Dewoitine</a:t>
            </a:r>
            <a:r>
              <a:rPr lang="ru-RU" sz="100" dirty="0"/>
              <a:t> D.520 — французский истребитель времен Второй мировой войны , считавшийся лучшим из тогдашних французских ВВС , сражавшийся против </a:t>
            </a:r>
            <a:r>
              <a:rPr lang="ru-RU" sz="100" dirty="0" err="1"/>
              <a:t>Мессершмиттов</a:t>
            </a:r>
            <a:r>
              <a:rPr lang="ru-RU" sz="100" dirty="0"/>
              <a:t> </a:t>
            </a:r>
            <a:r>
              <a:rPr lang="ru-RU" sz="100" dirty="0" err="1"/>
              <a:t>Bf</a:t>
            </a:r>
            <a:r>
              <a:rPr lang="ru-RU" sz="100" dirty="0"/>
              <a:t> 109 немецких Люфтваффе во время битвы за Францию . Среди знатоков это символ окончательного сопротивления французской охоты немецкому захватчику.</a:t>
            </a:r>
            <a:endParaRPr lang="ru-RU" sz="700" dirty="0"/>
          </a:p>
        </p:txBody>
      </p:sp>
      <p:sp>
        <p:nvSpPr>
          <p:cNvPr id="162" name="Прямоугольник 161">
            <a:extLst>
              <a:ext uri="{FF2B5EF4-FFF2-40B4-BE49-F238E27FC236}">
                <a16:creationId xmlns:a16="http://schemas.microsoft.com/office/drawing/2014/main" id="{8324C9A6-EB76-456A-9F17-5BD4BBEB2BF4}"/>
              </a:ext>
            </a:extLst>
          </p:cNvPr>
          <p:cNvSpPr/>
          <p:nvPr/>
        </p:nvSpPr>
        <p:spPr>
          <a:xfrm>
            <a:off x="30649077" y="2147618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авиастроительная компания Юга</a:t>
            </a:r>
          </a:p>
        </p:txBody>
      </p:sp>
      <p:cxnSp>
        <p:nvCxnSpPr>
          <p:cNvPr id="163" name="Прямая соединительная линия 162">
            <a:extLst>
              <a:ext uri="{FF2B5EF4-FFF2-40B4-BE49-F238E27FC236}">
                <a16:creationId xmlns:a16="http://schemas.microsoft.com/office/drawing/2014/main" id="{02679CFD-F362-4442-80EE-975CA43BBDB0}"/>
              </a:ext>
            </a:extLst>
          </p:cNvPr>
          <p:cNvCxnSpPr>
            <a:cxnSpLocks/>
            <a:stCxn id="296" idx="3"/>
            <a:endCxn id="295" idx="1"/>
          </p:cNvCxnSpPr>
          <p:nvPr/>
        </p:nvCxnSpPr>
        <p:spPr>
          <a:xfrm flipV="1">
            <a:off x="25674165" y="21751298"/>
            <a:ext cx="1349637" cy="16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620">
            <a:extLst>
              <a:ext uri="{FF2B5EF4-FFF2-40B4-BE49-F238E27FC236}">
                <a16:creationId xmlns:a16="http://schemas.microsoft.com/office/drawing/2014/main" id="{CDBFE7E0-96AC-4157-A359-828E6F891133}"/>
              </a:ext>
            </a:extLst>
          </p:cNvPr>
          <p:cNvCxnSpPr>
            <a:cxnSpLocks/>
            <a:stCxn id="216" idx="2"/>
            <a:endCxn id="149" idx="0"/>
          </p:cNvCxnSpPr>
          <p:nvPr/>
        </p:nvCxnSpPr>
        <p:spPr>
          <a:xfrm rot="16200000" flipH="1">
            <a:off x="23604080" y="17073507"/>
            <a:ext cx="202212" cy="52936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Прямая со стрелкой 165">
            <a:extLst>
              <a:ext uri="{FF2B5EF4-FFF2-40B4-BE49-F238E27FC236}">
                <a16:creationId xmlns:a16="http://schemas.microsoft.com/office/drawing/2014/main" id="{54CC5EF2-CDA2-4C2C-AFF8-B811A19D8281}"/>
              </a:ext>
            </a:extLst>
          </p:cNvPr>
          <p:cNvCxnSpPr>
            <a:cxnSpLocks/>
            <a:stCxn id="162" idx="2"/>
            <a:endCxn id="158" idx="0"/>
          </p:cNvCxnSpPr>
          <p:nvPr/>
        </p:nvCxnSpPr>
        <p:spPr>
          <a:xfrm>
            <a:off x="31112240" y="22016185"/>
            <a:ext cx="1" cy="3257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a:extLst>
              <a:ext uri="{FF2B5EF4-FFF2-40B4-BE49-F238E27FC236}">
                <a16:creationId xmlns:a16="http://schemas.microsoft.com/office/drawing/2014/main" id="{57F99160-CE27-4EAA-AC56-0E443C410512}"/>
              </a:ext>
            </a:extLst>
          </p:cNvPr>
          <p:cNvCxnSpPr>
            <a:cxnSpLocks/>
            <a:stCxn id="152" idx="2"/>
            <a:endCxn id="157" idx="0"/>
          </p:cNvCxnSpPr>
          <p:nvPr/>
        </p:nvCxnSpPr>
        <p:spPr>
          <a:xfrm>
            <a:off x="29901902" y="22009878"/>
            <a:ext cx="0" cy="3320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a:extLst>
              <a:ext uri="{FF2B5EF4-FFF2-40B4-BE49-F238E27FC236}">
                <a16:creationId xmlns:a16="http://schemas.microsoft.com/office/drawing/2014/main" id="{63A16BB1-5DD8-4D3D-80EA-F5B819D370D8}"/>
              </a:ext>
            </a:extLst>
          </p:cNvPr>
          <p:cNvSpPr/>
          <p:nvPr/>
        </p:nvSpPr>
        <p:spPr>
          <a:xfrm>
            <a:off x="30649077" y="231519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Dewoitine</a:t>
            </a:r>
            <a:r>
              <a:rPr lang="en-US" sz="700" dirty="0"/>
              <a:t> D</a:t>
            </a:r>
            <a:r>
              <a:rPr lang="ru-RU" sz="700" dirty="0"/>
              <a:t>.</a:t>
            </a:r>
            <a:r>
              <a:rPr lang="en-US" sz="700" dirty="0"/>
              <a:t>55</a:t>
            </a:r>
            <a:r>
              <a:rPr lang="ru-RU" sz="700" dirty="0"/>
              <a:t>1 </a:t>
            </a:r>
            <a:r>
              <a:rPr lang="ru-RU" sz="100" dirty="0" err="1"/>
              <a:t>Dewoitine</a:t>
            </a:r>
            <a:r>
              <a:rPr lang="ru-RU" sz="100" dirty="0"/>
              <a:t> D.520 — французский истребитель времен Второй мировой войны , считавшийся лучшим из тогдашних французских ВВС , сражавшийся против </a:t>
            </a:r>
            <a:r>
              <a:rPr lang="ru-RU" sz="100" dirty="0" err="1"/>
              <a:t>Мессершмиттов</a:t>
            </a:r>
            <a:r>
              <a:rPr lang="ru-RU" sz="100" dirty="0"/>
              <a:t> </a:t>
            </a:r>
            <a:r>
              <a:rPr lang="ru-RU" sz="100" dirty="0" err="1"/>
              <a:t>Bf</a:t>
            </a:r>
            <a:r>
              <a:rPr lang="ru-RU" sz="100" dirty="0"/>
              <a:t> 109 немецких Люфтваффе во время битвы за Францию . Среди знатоков это символ окончательного сопротивления французской охоты немецкому захватчику.</a:t>
            </a:r>
            <a:endParaRPr lang="ru-RU" sz="700" dirty="0"/>
          </a:p>
        </p:txBody>
      </p:sp>
      <p:cxnSp>
        <p:nvCxnSpPr>
          <p:cNvPr id="176" name="Прямая со стрелкой 175">
            <a:extLst>
              <a:ext uri="{FF2B5EF4-FFF2-40B4-BE49-F238E27FC236}">
                <a16:creationId xmlns:a16="http://schemas.microsoft.com/office/drawing/2014/main" id="{C33CA5ED-1759-4AF6-B788-242CF02239C4}"/>
              </a:ext>
            </a:extLst>
          </p:cNvPr>
          <p:cNvCxnSpPr>
            <a:cxnSpLocks/>
            <a:stCxn id="158" idx="2"/>
            <a:endCxn id="175" idx="0"/>
          </p:cNvCxnSpPr>
          <p:nvPr/>
        </p:nvCxnSpPr>
        <p:spPr>
          <a:xfrm flipH="1">
            <a:off x="31112240" y="22881944"/>
            <a:ext cx="1" cy="270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8" name="Прямоугольник 177">
            <a:extLst>
              <a:ext uri="{FF2B5EF4-FFF2-40B4-BE49-F238E27FC236}">
                <a16:creationId xmlns:a16="http://schemas.microsoft.com/office/drawing/2014/main" id="{595B457D-6993-45A7-87B8-3E1C6DEB1B85}"/>
              </a:ext>
            </a:extLst>
          </p:cNvPr>
          <p:cNvSpPr/>
          <p:nvPr/>
        </p:nvSpPr>
        <p:spPr>
          <a:xfrm>
            <a:off x="31243110" y="2395738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Dewoitine</a:t>
            </a:r>
            <a:r>
              <a:rPr lang="en-US" sz="700" dirty="0"/>
              <a:t> D.750</a:t>
            </a:r>
            <a:r>
              <a:rPr lang="ru-RU" sz="700" dirty="0"/>
              <a:t> </a:t>
            </a:r>
            <a:r>
              <a:rPr lang="ru-RU" sz="100" dirty="0" err="1"/>
              <a:t>Dewoitine</a:t>
            </a:r>
            <a:r>
              <a:rPr lang="ru-RU" sz="100" dirty="0"/>
              <a:t> D.750 был прототипом французского бомбардировщика-торпедоносца , предназначенного для эксплуатации на новых авианосцах, запланированных для ВМС Франции . Хотя прототип был завершен, вторжение Германии в страну в июне 1940 года положило конец проекту.</a:t>
            </a:r>
            <a:endParaRPr lang="ru-RU" sz="700" dirty="0"/>
          </a:p>
        </p:txBody>
      </p:sp>
      <p:cxnSp>
        <p:nvCxnSpPr>
          <p:cNvPr id="179" name="Соединительная линия уступом 620">
            <a:extLst>
              <a:ext uri="{FF2B5EF4-FFF2-40B4-BE49-F238E27FC236}">
                <a16:creationId xmlns:a16="http://schemas.microsoft.com/office/drawing/2014/main" id="{4B45CCC6-61DA-41E6-A76F-5CF804603F57}"/>
              </a:ext>
            </a:extLst>
          </p:cNvPr>
          <p:cNvCxnSpPr>
            <a:cxnSpLocks/>
            <a:stCxn id="200" idx="2"/>
            <a:endCxn id="152" idx="0"/>
          </p:cNvCxnSpPr>
          <p:nvPr/>
        </p:nvCxnSpPr>
        <p:spPr>
          <a:xfrm rot="5400000">
            <a:off x="31245997" y="19795621"/>
            <a:ext cx="330162" cy="30183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a16="http://schemas.microsoft.com/office/drawing/2014/main" id="{07B22A84-2317-405D-BF40-A9D735D5E6D9}"/>
              </a:ext>
            </a:extLst>
          </p:cNvPr>
          <p:cNvSpPr/>
          <p:nvPr/>
        </p:nvSpPr>
        <p:spPr>
          <a:xfrm>
            <a:off x="28831606" y="2395738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SNCAO CAO.600</a:t>
            </a:r>
            <a:r>
              <a:rPr lang="ru-RU" sz="700" dirty="0"/>
              <a:t> </a:t>
            </a:r>
            <a:r>
              <a:rPr lang="ru-RU" sz="100" dirty="0"/>
              <a:t>SNCAO CAO.600 — французский военный самолёт времен Второй мировой войны . Этот двухмоторный трехместный низкоплан создавался как самолет наблюдения и бомбардировщик-торпедоносец . Действовать планировалось с новых авианосцев ВМС Франции . Свой первый полет он совершил на21 марта 1940 </a:t>
            </a:r>
            <a:r>
              <a:rPr lang="ru-RU" sz="100" dirty="0" err="1"/>
              <a:t>г.но</a:t>
            </a:r>
            <a:r>
              <a:rPr lang="ru-RU" sz="100" dirty="0"/>
              <a:t> только один экземпляр был построен до того, как проект был заброшен после поражения Франции </a:t>
            </a:r>
            <a:r>
              <a:rPr lang="ru-RU" sz="100" dirty="0" err="1"/>
              <a:t>виюнь</a:t>
            </a:r>
            <a:r>
              <a:rPr lang="ru-RU" sz="100" dirty="0"/>
              <a:t> 1940 г.[ 1 ] , [ 2 ] , [ 3 ] .</a:t>
            </a:r>
            <a:endParaRPr lang="ru-RU" sz="700" dirty="0"/>
          </a:p>
        </p:txBody>
      </p:sp>
      <p:cxnSp>
        <p:nvCxnSpPr>
          <p:cNvPr id="182" name="Соединительная линия уступом 620">
            <a:extLst>
              <a:ext uri="{FF2B5EF4-FFF2-40B4-BE49-F238E27FC236}">
                <a16:creationId xmlns:a16="http://schemas.microsoft.com/office/drawing/2014/main" id="{7A0E305B-FA36-4677-8DA2-8EB132592158}"/>
              </a:ext>
            </a:extLst>
          </p:cNvPr>
          <p:cNvCxnSpPr>
            <a:cxnSpLocks/>
            <a:stCxn id="152" idx="2"/>
            <a:endCxn id="180" idx="0"/>
          </p:cNvCxnSpPr>
          <p:nvPr/>
        </p:nvCxnSpPr>
        <p:spPr>
          <a:xfrm rot="5400000">
            <a:off x="28624582" y="22680066"/>
            <a:ext cx="1947509" cy="607133"/>
          </a:xfrm>
          <a:prstGeom prst="bentConnector3">
            <a:avLst>
              <a:gd name="adj1" fmla="val 859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Прямая соединительная линия 183">
            <a:extLst>
              <a:ext uri="{FF2B5EF4-FFF2-40B4-BE49-F238E27FC236}">
                <a16:creationId xmlns:a16="http://schemas.microsoft.com/office/drawing/2014/main" id="{21ED93A2-0ACF-42CF-91AD-B41CB0F8A445}"/>
              </a:ext>
            </a:extLst>
          </p:cNvPr>
          <p:cNvCxnSpPr>
            <a:cxnSpLocks/>
            <a:stCxn id="180" idx="3"/>
            <a:endCxn id="178" idx="1"/>
          </p:cNvCxnSpPr>
          <p:nvPr/>
        </p:nvCxnSpPr>
        <p:spPr>
          <a:xfrm>
            <a:off x="29757931" y="24227387"/>
            <a:ext cx="148517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E0CCD24B-F629-4273-A82D-5475C38FE00C}"/>
              </a:ext>
            </a:extLst>
          </p:cNvPr>
          <p:cNvSpPr/>
          <p:nvPr/>
        </p:nvSpPr>
        <p:spPr>
          <a:xfrm>
            <a:off x="28831606" y="2476738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SNCAO</a:t>
            </a:r>
            <a:r>
              <a:rPr lang="ru-RU" sz="700" dirty="0"/>
              <a:t> </a:t>
            </a:r>
            <a:r>
              <a:rPr lang="en-US" sz="700" dirty="0"/>
              <a:t>CAO.700</a:t>
            </a:r>
            <a:r>
              <a:rPr lang="ru-RU" sz="100" dirty="0"/>
              <a:t>SNCAO CAO.600 — французский военный самолёт времен Второй мировой войны . Этот двухмоторный трехместный низкоплан создавался как самолет наблюдения и бомбардировщик-торпедоносец . Действовать планировалось с новых авианосцев ВМС Франции . Свой первый полет он совершил на21 марта 1940 </a:t>
            </a:r>
            <a:r>
              <a:rPr lang="ru-RU" sz="100" dirty="0" err="1"/>
              <a:t>г.но</a:t>
            </a:r>
            <a:r>
              <a:rPr lang="ru-RU" sz="100" dirty="0"/>
              <a:t> только один экземпляр был построен до того, как проект был заброшен после поражения Франции </a:t>
            </a:r>
            <a:r>
              <a:rPr lang="ru-RU" sz="100" dirty="0" err="1"/>
              <a:t>виюнь</a:t>
            </a:r>
            <a:r>
              <a:rPr lang="ru-RU" sz="100" dirty="0"/>
              <a:t> 1940 г.[ 1 ] , [ 2 ] , [ 3 ] .</a:t>
            </a:r>
            <a:endParaRPr lang="ru-RU" sz="700" dirty="0"/>
          </a:p>
        </p:txBody>
      </p:sp>
      <p:cxnSp>
        <p:nvCxnSpPr>
          <p:cNvPr id="190" name="Прямая со стрелкой 189">
            <a:extLst>
              <a:ext uri="{FF2B5EF4-FFF2-40B4-BE49-F238E27FC236}">
                <a16:creationId xmlns:a16="http://schemas.microsoft.com/office/drawing/2014/main" id="{BE592C08-1331-4332-B2A2-1C448673784D}"/>
              </a:ext>
            </a:extLst>
          </p:cNvPr>
          <p:cNvCxnSpPr>
            <a:cxnSpLocks/>
            <a:stCxn id="180" idx="2"/>
            <a:endCxn id="188" idx="0"/>
          </p:cNvCxnSpPr>
          <p:nvPr/>
        </p:nvCxnSpPr>
        <p:spPr>
          <a:xfrm>
            <a:off x="29294769" y="24497387"/>
            <a:ext cx="0" cy="270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1" name="Прямоугольник 190">
            <a:extLst>
              <a:ext uri="{FF2B5EF4-FFF2-40B4-BE49-F238E27FC236}">
                <a16:creationId xmlns:a16="http://schemas.microsoft.com/office/drawing/2014/main" id="{17F213D4-FCAE-4C06-8010-20F0938F3B83}"/>
              </a:ext>
            </a:extLst>
          </p:cNvPr>
          <p:cNvSpPr/>
          <p:nvPr/>
        </p:nvSpPr>
        <p:spPr>
          <a:xfrm>
            <a:off x="32457091" y="214708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Национальное общество авиационного строительства Юго-Запада</a:t>
            </a:r>
          </a:p>
        </p:txBody>
      </p:sp>
      <p:sp>
        <p:nvSpPr>
          <p:cNvPr id="193" name="Прямоугольник 192">
            <a:extLst>
              <a:ext uri="{FF2B5EF4-FFF2-40B4-BE49-F238E27FC236}">
                <a16:creationId xmlns:a16="http://schemas.microsoft.com/office/drawing/2014/main" id="{05020E2F-19F1-49AA-BA0E-49651108EE91}"/>
              </a:ext>
            </a:extLst>
          </p:cNvPr>
          <p:cNvSpPr/>
          <p:nvPr/>
        </p:nvSpPr>
        <p:spPr>
          <a:xfrm>
            <a:off x="31855672" y="231519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SO.6000 Triton</a:t>
            </a:r>
            <a:r>
              <a:rPr lang="ru-RU" sz="700" dirty="0"/>
              <a:t> (1946) </a:t>
            </a:r>
            <a:r>
              <a:rPr lang="ru-RU" sz="100" dirty="0"/>
              <a:t>SO.6000 </a:t>
            </a:r>
            <a:r>
              <a:rPr lang="ru-RU" sz="100" dirty="0" err="1"/>
              <a:t>Triton</a:t>
            </a:r>
            <a:r>
              <a:rPr lang="ru-RU" sz="100" dirty="0"/>
              <a:t> был первым французским реактивным самолетом , построенным Национальным обществом авиационных конструкций Юга-Запада (SNCASO).Его изучение началось в 1943 году тайно, без ведома оккупанта . Разработанный Люсьеном </a:t>
            </a:r>
            <a:r>
              <a:rPr lang="ru-RU" sz="100" dirty="0" err="1"/>
              <a:t>Серванти</a:t>
            </a:r>
            <a:r>
              <a:rPr lang="ru-RU" sz="100" dirty="0"/>
              <a:t> в качестве экспериментального самолета, французское государство заказало пять </a:t>
            </a:r>
            <a:r>
              <a:rPr lang="ru-RU" sz="100" dirty="0" err="1"/>
              <a:t>прототипов.Двухместный</a:t>
            </a:r>
            <a:r>
              <a:rPr lang="ru-RU" sz="100" dirty="0"/>
              <a:t> </a:t>
            </a:r>
            <a:r>
              <a:rPr lang="ru-RU" sz="100" dirty="0" err="1"/>
              <a:t>однореактивный</a:t>
            </a:r>
            <a:r>
              <a:rPr lang="ru-RU" sz="100" dirty="0"/>
              <a:t> двигатель, прототип № 1 , должен был быть оснащен французским реактором с осевым компрессором : 1800 кгс </a:t>
            </a:r>
            <a:r>
              <a:rPr lang="ru-RU" sz="100" dirty="0" err="1"/>
              <a:t>Рато-Анксионназ</a:t>
            </a:r>
            <a:r>
              <a:rPr lang="ru-RU" sz="100" dirty="0"/>
              <a:t> GTS-65 , исследования которого начались незадолго до войны, в 1939 году, и Построен опытный образец (грабли СРА-1). Учитывая задержку в разработке, он был оснащен немецким реактором- утилизатором </a:t>
            </a:r>
            <a:r>
              <a:rPr lang="ru-RU" sz="100" dirty="0" err="1"/>
              <a:t>Junkers</a:t>
            </a:r>
            <a:r>
              <a:rPr lang="ru-RU" sz="100" dirty="0"/>
              <a:t> </a:t>
            </a:r>
            <a:r>
              <a:rPr lang="ru-RU" sz="100" dirty="0" err="1"/>
              <a:t>Jumo</a:t>
            </a:r>
            <a:r>
              <a:rPr lang="ru-RU" sz="100" dirty="0"/>
              <a:t> 004 -B2 мощностью 910 кгс , но этот ненадежный двигатель (срок службы 25 часов) быстро оказался непригодным, поскольку был слишком слабым и склонным к перегреву из-за его установки в фюзеляж .​ Пилотируемый Даниэлем </a:t>
            </a:r>
            <a:r>
              <a:rPr lang="ru-RU" sz="100" dirty="0" err="1"/>
              <a:t>Растелем</a:t>
            </a:r>
            <a:r>
              <a:rPr lang="ru-RU" sz="100" dirty="0"/>
              <a:t> и </a:t>
            </a:r>
            <a:r>
              <a:rPr lang="ru-RU" sz="100" dirty="0" err="1"/>
              <a:t>Арманом</a:t>
            </a:r>
            <a:r>
              <a:rPr lang="ru-RU" sz="100" dirty="0"/>
              <a:t> Рембо , он совершил свой первый полет на 11 ноября 1946 </a:t>
            </a:r>
            <a:r>
              <a:rPr lang="ru-RU" sz="100" dirty="0" err="1"/>
              <a:t>г.в</a:t>
            </a:r>
            <a:r>
              <a:rPr lang="ru-RU" sz="100" dirty="0"/>
              <a:t> Орлеан-</a:t>
            </a:r>
            <a:r>
              <a:rPr lang="ru-RU" sz="100" dirty="0" err="1"/>
              <a:t>Бриси</a:t>
            </a:r>
            <a:r>
              <a:rPr lang="ru-RU" sz="100" dirty="0"/>
              <a:t> . Прототип №2 был зарезервирован для статических испытаний.</a:t>
            </a:r>
            <a:endParaRPr lang="ru-RU" sz="700" dirty="0"/>
          </a:p>
        </p:txBody>
      </p:sp>
      <p:sp>
        <p:nvSpPr>
          <p:cNvPr id="194" name="Прямоугольник 193">
            <a:extLst>
              <a:ext uri="{FF2B5EF4-FFF2-40B4-BE49-F238E27FC236}">
                <a16:creationId xmlns:a16="http://schemas.microsoft.com/office/drawing/2014/main" id="{CDE4ABE1-1493-4AF9-A2B7-55340CDD3B51}"/>
              </a:ext>
            </a:extLst>
          </p:cNvPr>
          <p:cNvSpPr/>
          <p:nvPr/>
        </p:nvSpPr>
        <p:spPr>
          <a:xfrm>
            <a:off x="33063342" y="223419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Bloch MB.131</a:t>
            </a:r>
            <a:r>
              <a:rPr lang="ru-RU" sz="700" dirty="0"/>
              <a:t> (июнь 1938)</a:t>
            </a:r>
          </a:p>
          <a:p>
            <a:pPr algn="ctr"/>
            <a:r>
              <a:rPr lang="ru-RU" sz="100" dirty="0" err="1"/>
              <a:t>Bloch</a:t>
            </a:r>
            <a:r>
              <a:rPr lang="ru-RU" sz="100" dirty="0"/>
              <a:t> MB.131 — четырёхместный разведывательно-бомбардировочный самолёт, использовавшийся Францией в начале Второй мировой войны .</a:t>
            </a:r>
            <a:endParaRPr lang="ru-RU" sz="700" dirty="0"/>
          </a:p>
        </p:txBody>
      </p:sp>
      <p:sp>
        <p:nvSpPr>
          <p:cNvPr id="200" name="Прямоугольник 199">
            <a:extLst>
              <a:ext uri="{FF2B5EF4-FFF2-40B4-BE49-F238E27FC236}">
                <a16:creationId xmlns:a16="http://schemas.microsoft.com/office/drawing/2014/main" id="{6C4559BF-CDD3-46B9-B15D-18CD9622E8D1}"/>
              </a:ext>
            </a:extLst>
          </p:cNvPr>
          <p:cNvSpPr/>
          <p:nvPr/>
        </p:nvSpPr>
        <p:spPr>
          <a:xfrm>
            <a:off x="32457091" y="2059971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II </a:t>
            </a:r>
            <a:r>
              <a:rPr lang="ru-RU" sz="700" dirty="0"/>
              <a:t>Пятилетний план перевооружения ВВС</a:t>
            </a:r>
          </a:p>
        </p:txBody>
      </p:sp>
      <p:sp>
        <p:nvSpPr>
          <p:cNvPr id="207" name="Прямоугольник 206">
            <a:extLst>
              <a:ext uri="{FF2B5EF4-FFF2-40B4-BE49-F238E27FC236}">
                <a16:creationId xmlns:a16="http://schemas.microsoft.com/office/drawing/2014/main" id="{4FCEE065-6760-4748-80A0-BED0D18152FD}"/>
              </a:ext>
            </a:extLst>
          </p:cNvPr>
          <p:cNvSpPr/>
          <p:nvPr/>
        </p:nvSpPr>
        <p:spPr>
          <a:xfrm>
            <a:off x="31855671" y="223419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Bloch MB.1</a:t>
            </a:r>
            <a:r>
              <a:rPr lang="ru-RU" sz="700" dirty="0"/>
              <a:t>7</a:t>
            </a:r>
            <a:r>
              <a:rPr lang="en-US" sz="700" dirty="0"/>
              <a:t>4</a:t>
            </a:r>
            <a:r>
              <a:rPr lang="ru-RU" sz="700" dirty="0"/>
              <a:t> (февраль 1940)</a:t>
            </a:r>
          </a:p>
          <a:p>
            <a:pPr algn="ctr"/>
            <a:r>
              <a:rPr lang="ru-RU" sz="100" dirty="0"/>
              <a:t>Эволюция MB.170, эта новая модель окончательно отказалась от </a:t>
            </a:r>
            <a:r>
              <a:rPr lang="ru-RU" sz="100" dirty="0" err="1"/>
              <a:t>подфюзеляжной</a:t>
            </a:r>
            <a:r>
              <a:rPr lang="ru-RU" sz="100" dirty="0"/>
              <a:t> башни, была пересмотрена компоновка экипажа [ 2 ] , вновь изменено остекление кабины и носовой части, сохранилось хвостовое оперение MB.170-02. Предназначенный специально для разведки с дополнительным бомбардировочным заданием , прототип поднялся в воздух 5 января 1939 года в </a:t>
            </a:r>
            <a:r>
              <a:rPr lang="ru-RU" sz="100" dirty="0" err="1"/>
              <a:t>Виллакубле</a:t>
            </a:r>
            <a:r>
              <a:rPr lang="ru-RU" sz="100" dirty="0"/>
              <a:t> под управлением Рене Ле </a:t>
            </a:r>
            <a:r>
              <a:rPr lang="ru-RU" sz="100" dirty="0" err="1"/>
              <a:t>Бэйля</a:t>
            </a:r>
            <a:r>
              <a:rPr lang="ru-RU" sz="100" dirty="0"/>
              <a:t> [ 2 ] с двигателями </a:t>
            </a:r>
            <a:r>
              <a:rPr lang="ru-RU" sz="100" dirty="0" err="1"/>
              <a:t>Gnome</a:t>
            </a:r>
            <a:r>
              <a:rPr lang="ru-RU" sz="100" dirty="0"/>
              <a:t> &amp; </a:t>
            </a:r>
            <a:r>
              <a:rPr lang="ru-RU" sz="100" dirty="0" err="1"/>
              <a:t>Rhône</a:t>
            </a:r>
            <a:r>
              <a:rPr lang="ru-RU" sz="100" dirty="0"/>
              <a:t> 14M-20/21 мощностью 1030 </a:t>
            </a:r>
            <a:r>
              <a:rPr lang="ru-RU" sz="100" dirty="0" err="1"/>
              <a:t>л.с</a:t>
            </a:r>
            <a:r>
              <a:rPr lang="ru-RU" sz="100" dirty="0"/>
              <a:t>. Для активизации разработки двухмоторного самолета было заказано шесть предсерийных самолетов, но этот самолет с первых испытаний показал себя очень быстрым и легким в управлении, маневренным даже на очень большой высоте, и было заявлено о заказе на 50 серийных единиц. на1 февраля 1939 года. Предназначенные для замены </a:t>
            </a:r>
            <a:r>
              <a:rPr lang="ru-RU" sz="100" dirty="0" err="1"/>
              <a:t>Potez</a:t>
            </a:r>
            <a:r>
              <a:rPr lang="ru-RU" sz="100" dirty="0"/>
              <a:t> 63.11 разведывательных групп , эти самолеты должны были получить двигатели </a:t>
            </a:r>
            <a:r>
              <a:rPr lang="ru-RU" sz="100" dirty="0" err="1"/>
              <a:t>Gnome</a:t>
            </a:r>
            <a:r>
              <a:rPr lang="ru-RU" sz="100" dirty="0"/>
              <a:t> &amp; </a:t>
            </a:r>
            <a:r>
              <a:rPr lang="ru-RU" sz="100" dirty="0" err="1"/>
              <a:t>Rhône</a:t>
            </a:r>
            <a:r>
              <a:rPr lang="ru-RU" sz="100" dirty="0"/>
              <a:t> 14M-48/49 мощностью 1100 </a:t>
            </a:r>
            <a:r>
              <a:rPr lang="ru-RU" sz="100" dirty="0" err="1"/>
              <a:t>л.с</a:t>
            </a:r>
            <a:r>
              <a:rPr lang="ru-RU" sz="100" dirty="0"/>
              <a:t>. , но первые испытания, проведенные на предсерийных самолетах, выявили проблемы с охлаждением. Поэтому было необходимо уменьшить диаметр поддонов гребных винтов, чтобы увеличить поток воздуха над головками цилиндров [ 2 ] . Наконец, непосредственно перед поступлением на вооружение было решено увеличить вооружение, которое окончательно закрепилось за двумя 7,5- мм пулеметами MAC 1934 в крыльях и тремя установленными в съемных </a:t>
            </a:r>
            <a:r>
              <a:rPr lang="ru-RU" sz="100" dirty="0" err="1"/>
              <a:t>подфюзеляжных</a:t>
            </a:r>
            <a:r>
              <a:rPr lang="ru-RU" sz="100" dirty="0"/>
              <a:t> обтекателях, стреляющими вперед, одним спинным пулеметом и </a:t>
            </a:r>
            <a:r>
              <a:rPr lang="ru-RU" sz="100" dirty="0" err="1"/>
              <a:t>подфюзеляжным</a:t>
            </a:r>
            <a:r>
              <a:rPr lang="ru-RU" sz="100" dirty="0"/>
              <a:t> пулеметом. тот же тип, стреляющий в тыл. </a:t>
            </a:r>
            <a:r>
              <a:rPr lang="ru-RU" sz="100" dirty="0" err="1"/>
              <a:t>Подфюзеляжный</a:t>
            </a:r>
            <a:r>
              <a:rPr lang="ru-RU" sz="100" dirty="0"/>
              <a:t> трюм позволял нести 400 кг бомб, однако в первоначальном варианте его вместимость фактически ограничивалась 8 бомбами по 40 кг , что было явно недостаточно в боевых действиях. Производство было начато в ноябре 1939 года на заводе SNCASO в Бордо-</a:t>
            </a:r>
            <a:r>
              <a:rPr lang="ru-RU" sz="100" dirty="0" err="1"/>
              <a:t>Мериньяке</a:t>
            </a:r>
            <a:r>
              <a:rPr lang="ru-RU" sz="100" dirty="0"/>
              <a:t> [ 2 ] , но из-за доработок, внесенных в самолеты в ходе их разработки, первые 20 MB.174 были приняты ВВС лишь в феврале 1940 года и поставлены на вооружение. служба в марте 1940 года в составе стратегической разведывательной группы GR II/33 . До 22 июня 1940 года было поставлено 56 экземпляров. В боевых действиях этот двухмоторный самолет оказался способен превзойти лучшие немецкие истребители, находившиеся на тот момент на вооружении, и только 4 MB.174 были потеряны противником во время битвы за Францию.</a:t>
            </a:r>
            <a:endParaRPr lang="ru-RU" sz="700" dirty="0"/>
          </a:p>
        </p:txBody>
      </p:sp>
      <p:cxnSp>
        <p:nvCxnSpPr>
          <p:cNvPr id="208" name="Соединительная линия уступом 620">
            <a:extLst>
              <a:ext uri="{FF2B5EF4-FFF2-40B4-BE49-F238E27FC236}">
                <a16:creationId xmlns:a16="http://schemas.microsoft.com/office/drawing/2014/main" id="{083B2777-E5A5-4F5D-92D0-056CC1FC43AE}"/>
              </a:ext>
            </a:extLst>
          </p:cNvPr>
          <p:cNvCxnSpPr>
            <a:cxnSpLocks/>
            <a:stCxn id="191" idx="2"/>
            <a:endCxn id="194" idx="0"/>
          </p:cNvCxnSpPr>
          <p:nvPr/>
        </p:nvCxnSpPr>
        <p:spPr>
          <a:xfrm rot="16200000" flipH="1">
            <a:off x="33057822" y="21873261"/>
            <a:ext cx="331114" cy="6062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9" name="Прямая со стрелкой 208">
            <a:extLst>
              <a:ext uri="{FF2B5EF4-FFF2-40B4-BE49-F238E27FC236}">
                <a16:creationId xmlns:a16="http://schemas.microsoft.com/office/drawing/2014/main" id="{C08D00B8-C9CA-4311-9218-932FE543869C}"/>
              </a:ext>
            </a:extLst>
          </p:cNvPr>
          <p:cNvCxnSpPr>
            <a:cxnSpLocks/>
            <a:stCxn id="207" idx="2"/>
            <a:endCxn id="193" idx="0"/>
          </p:cNvCxnSpPr>
          <p:nvPr/>
        </p:nvCxnSpPr>
        <p:spPr>
          <a:xfrm>
            <a:off x="32318834" y="22881944"/>
            <a:ext cx="1" cy="26999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1" name="Прямоугольник 210">
            <a:extLst>
              <a:ext uri="{FF2B5EF4-FFF2-40B4-BE49-F238E27FC236}">
                <a16:creationId xmlns:a16="http://schemas.microsoft.com/office/drawing/2014/main" id="{86EADAC6-4B49-480F-A0A5-BA3D8A0E3252}"/>
              </a:ext>
            </a:extLst>
          </p:cNvPr>
          <p:cNvSpPr/>
          <p:nvPr/>
        </p:nvSpPr>
        <p:spPr>
          <a:xfrm>
            <a:off x="33062265" y="231519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Bloch MB.1</a:t>
            </a:r>
            <a:r>
              <a:rPr lang="ru-RU" sz="700" dirty="0"/>
              <a:t>75 и </a:t>
            </a:r>
            <a:r>
              <a:rPr lang="en-US" sz="700" dirty="0"/>
              <a:t>MBT.1</a:t>
            </a:r>
            <a:r>
              <a:rPr lang="ru-RU" sz="700" dirty="0"/>
              <a:t>75 (февраль 1940)</a:t>
            </a:r>
          </a:p>
          <a:p>
            <a:pPr algn="ctr"/>
            <a:r>
              <a:rPr lang="ru-RU" sz="100" dirty="0"/>
              <a:t>МБ.175модифицироватьМБ.175Легкая бомбардировочная версия MB.174, фюзеляж которой был удлинен, а </a:t>
            </a:r>
            <a:r>
              <a:rPr lang="ru-RU" sz="100" dirty="0" err="1"/>
              <a:t>подфюзеляжный</a:t>
            </a:r>
            <a:r>
              <a:rPr lang="ru-RU" sz="100" dirty="0"/>
              <a:t> отсек модифицирован для размещения 4 бомб по 100 кг или 2 бомб по 200 кг . Прототип, произведенный компанией </a:t>
            </a:r>
            <a:r>
              <a:rPr lang="ru-RU" sz="100" dirty="0" err="1"/>
              <a:t>Bordeaux-Aéronautique</a:t>
            </a:r>
            <a:r>
              <a:rPr lang="ru-RU" sz="100" dirty="0"/>
              <a:t> , поднялся в воздух3 декабря 1939 </a:t>
            </a:r>
            <a:r>
              <a:rPr lang="ru-RU" sz="100" dirty="0" err="1"/>
              <a:t>г.пилотируемый</a:t>
            </a:r>
            <a:r>
              <a:rPr lang="ru-RU" sz="100" dirty="0"/>
              <a:t> Даниэлем </a:t>
            </a:r>
            <a:r>
              <a:rPr lang="ru-RU" sz="100" dirty="0" err="1"/>
              <a:t>Растелем</a:t>
            </a:r>
            <a:r>
              <a:rPr lang="ru-RU" sz="100" dirty="0"/>
              <a:t> [ 2 ] . Поскольку оперативные потери в разведгруппах, использующих MB.174, резко сократились, производство этой модели стало приоритетом, но оно произошло слишком поздно. Первый МВ.175Б-3 был поставлен в апреле 1940 г., а 22 июня 1940 г. было получено всего 25 МВ.175 (на линиях собиралось более 200) [ 2 ] , что позволило перевооружить единую группу , GR II/52 . В июле 1940 года компания «</a:t>
            </a:r>
            <a:r>
              <a:rPr lang="ru-RU" sz="100" dirty="0" err="1"/>
              <a:t>Фокке</a:t>
            </a:r>
            <a:r>
              <a:rPr lang="ru-RU" sz="100" dirty="0"/>
              <a:t>-Вульф» заказала двести </a:t>
            </a:r>
            <a:r>
              <a:rPr lang="ru-RU" sz="100" dirty="0" err="1"/>
              <a:t>Bloch</a:t>
            </a:r>
            <a:r>
              <a:rPr lang="ru-RU" sz="100" dirty="0"/>
              <a:t> 175 [ 3 ] .МБ.175ТмодифицироватьMB.175 ВМС </a:t>
            </a:r>
            <a:r>
              <a:rPr lang="ru-RU" sz="100" dirty="0" err="1"/>
              <a:t>Франции.В</a:t>
            </a:r>
            <a:r>
              <a:rPr lang="ru-RU" sz="100" dirty="0"/>
              <a:t> 1945 году ВМС Франции заказали 100 самолетов MB.175 (позже заказ был сокращен до 80 экземпляров), приспособленных для торпедирования . Производство было начато в </a:t>
            </a:r>
            <a:r>
              <a:rPr lang="ru-RU" sz="100" dirty="0" err="1"/>
              <a:t>Шатору-Деоле</a:t>
            </a:r>
            <a:r>
              <a:rPr lang="ru-RU" sz="100" dirty="0"/>
              <a:t> , и с января 1947 года самолеты в приоритетном порядке поставлялись 6F-й флотилии в </a:t>
            </a:r>
            <a:r>
              <a:rPr lang="ru-RU" sz="100" dirty="0" err="1"/>
              <a:t>Агадире</a:t>
            </a:r>
            <a:r>
              <a:rPr lang="ru-RU" sz="100" dirty="0"/>
              <a:t> . Эти двухмоторные самолеты не очень понравились военно-морской авиации, которая с радостью заменила их в марте 1952 года на </a:t>
            </a:r>
            <a:r>
              <a:rPr lang="ru-RU" sz="100" dirty="0" err="1"/>
              <a:t>Grumman</a:t>
            </a:r>
            <a:r>
              <a:rPr lang="ru-RU" sz="100" dirty="0"/>
              <a:t> </a:t>
            </a:r>
            <a:r>
              <a:rPr lang="ru-RU" sz="100" dirty="0" err="1"/>
              <a:t>Avenger</a:t>
            </a:r>
            <a:r>
              <a:rPr lang="ru-RU" sz="100" dirty="0"/>
              <a:t>. . Тем временем флотилия 6F покинула Марокко и направилась на базу </a:t>
            </a:r>
            <a:r>
              <a:rPr lang="ru-RU" sz="100" dirty="0" err="1"/>
              <a:t>Лартиг</a:t>
            </a:r>
            <a:r>
              <a:rPr lang="ru-RU" sz="100" dirty="0"/>
              <a:t> недалеко от Орана в Алжире . Эскадрилья 10S Сен -Рафаэля также использовала несколько MB.175T для различных испытаний. Последние Блохи завершили свою карьеру в 1960 году в морской секции школьной базы Рошфор .</a:t>
            </a:r>
          </a:p>
        </p:txBody>
      </p:sp>
      <p:cxnSp>
        <p:nvCxnSpPr>
          <p:cNvPr id="212" name="Соединительная линия уступом 620">
            <a:extLst>
              <a:ext uri="{FF2B5EF4-FFF2-40B4-BE49-F238E27FC236}">
                <a16:creationId xmlns:a16="http://schemas.microsoft.com/office/drawing/2014/main" id="{88BA6D11-07A6-4FCC-86AD-E726ABDC889B}"/>
              </a:ext>
            </a:extLst>
          </p:cNvPr>
          <p:cNvCxnSpPr>
            <a:cxnSpLocks/>
            <a:stCxn id="207" idx="2"/>
            <a:endCxn id="211" idx="0"/>
          </p:cNvCxnSpPr>
          <p:nvPr/>
        </p:nvCxnSpPr>
        <p:spPr>
          <a:xfrm rot="16200000" flipH="1">
            <a:off x="32787132" y="22413646"/>
            <a:ext cx="269999" cy="12065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Прямая соединительная линия 213">
            <a:extLst>
              <a:ext uri="{FF2B5EF4-FFF2-40B4-BE49-F238E27FC236}">
                <a16:creationId xmlns:a16="http://schemas.microsoft.com/office/drawing/2014/main" id="{909CB948-26FC-4A9B-9155-C2FC263A06B3}"/>
              </a:ext>
            </a:extLst>
          </p:cNvPr>
          <p:cNvCxnSpPr>
            <a:cxnSpLocks/>
            <a:stCxn id="178" idx="3"/>
            <a:endCxn id="244" idx="1"/>
          </p:cNvCxnSpPr>
          <p:nvPr/>
        </p:nvCxnSpPr>
        <p:spPr>
          <a:xfrm>
            <a:off x="32169435" y="24227387"/>
            <a:ext cx="15047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4" name="Прямоугольник 243">
            <a:extLst>
              <a:ext uri="{FF2B5EF4-FFF2-40B4-BE49-F238E27FC236}">
                <a16:creationId xmlns:a16="http://schemas.microsoft.com/office/drawing/2014/main" id="{0DA67A8C-16F9-450B-B1E6-512F13280F03}"/>
              </a:ext>
            </a:extLst>
          </p:cNvPr>
          <p:cNvSpPr/>
          <p:nvPr/>
        </p:nvSpPr>
        <p:spPr>
          <a:xfrm>
            <a:off x="33674213" y="2395738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Bloch MB.13</a:t>
            </a:r>
            <a:r>
              <a:rPr lang="ru-RU" sz="700" dirty="0"/>
              <a:t>5 (1940)</a:t>
            </a:r>
          </a:p>
          <a:p>
            <a:pPr algn="ctr"/>
            <a:r>
              <a:rPr lang="ru-RU" sz="100" dirty="0"/>
              <a:t>Четырехмоторный MB.135модифицироватьРазрабатываемый параллельно с MB.134, этот четырехмоторный средний бомбардировщик имел тот же фюзеляж, но центроплан в плане, прямоугольный на MB.134, стал трапециевидным. Двигатели </a:t>
            </a:r>
            <a:r>
              <a:rPr lang="ru-RU" sz="100" dirty="0" err="1"/>
              <a:t>Gnome</a:t>
            </a:r>
            <a:r>
              <a:rPr lang="ru-RU" sz="100" dirty="0"/>
              <a:t> &amp; </a:t>
            </a:r>
            <a:r>
              <a:rPr lang="ru-RU" sz="100" dirty="0" err="1"/>
              <a:t>Rhône</a:t>
            </a:r>
            <a:r>
              <a:rPr lang="ru-RU" sz="100" dirty="0"/>
              <a:t> 14M 4/5 мощностью 710 </a:t>
            </a:r>
            <a:r>
              <a:rPr lang="ru-RU" sz="100" dirty="0" err="1"/>
              <a:t>л.с</a:t>
            </a:r>
            <a:r>
              <a:rPr lang="ru-RU" sz="100" dirty="0"/>
              <a:t>. с гребными винтами </a:t>
            </a:r>
            <a:r>
              <a:rPr lang="ru-RU" sz="100" dirty="0" err="1"/>
              <a:t>Gnome</a:t>
            </a:r>
            <a:r>
              <a:rPr lang="ru-RU" sz="100" dirty="0"/>
              <a:t> &amp; </a:t>
            </a:r>
            <a:r>
              <a:rPr lang="ru-RU" sz="100" dirty="0" err="1"/>
              <a:t>Rhône</a:t>
            </a:r>
            <a:r>
              <a:rPr lang="ru-RU" sz="100" dirty="0"/>
              <a:t>. Этот самолет, который должен был нести 1350 кг бомб, совершил свой первый полет 12 января 1939 года в </a:t>
            </a:r>
            <a:r>
              <a:rPr lang="ru-RU" sz="100" dirty="0" err="1"/>
              <a:t>Виллакубле</a:t>
            </a:r>
            <a:r>
              <a:rPr lang="ru-RU" sz="100" dirty="0"/>
              <a:t>, пилотируемый Рене Ле </a:t>
            </a:r>
            <a:r>
              <a:rPr lang="ru-RU" sz="100" dirty="0" err="1"/>
              <a:t>Бэйлем</a:t>
            </a:r>
            <a:r>
              <a:rPr lang="ru-RU" sz="100" dirty="0"/>
              <a:t> и Рене </a:t>
            </a:r>
            <a:r>
              <a:rPr lang="ru-RU" sz="100" dirty="0" err="1"/>
              <a:t>Лапейром</a:t>
            </a:r>
            <a:r>
              <a:rPr lang="ru-RU" sz="100" dirty="0"/>
              <a:t> [ 1 ] . Переоборудованный 14 М 6/7 той же мощности, он показал замечательные характеристики и отличные летные качества.</a:t>
            </a:r>
            <a:endParaRPr lang="ru-RU" sz="700" dirty="0"/>
          </a:p>
        </p:txBody>
      </p:sp>
      <p:cxnSp>
        <p:nvCxnSpPr>
          <p:cNvPr id="248" name="Соединительная линия уступом 620">
            <a:extLst>
              <a:ext uri="{FF2B5EF4-FFF2-40B4-BE49-F238E27FC236}">
                <a16:creationId xmlns:a16="http://schemas.microsoft.com/office/drawing/2014/main" id="{8EA879E1-220E-416B-AFCD-1005065F6FF4}"/>
              </a:ext>
            </a:extLst>
          </p:cNvPr>
          <p:cNvCxnSpPr>
            <a:cxnSpLocks/>
            <a:stCxn id="194" idx="2"/>
            <a:endCxn id="211" idx="0"/>
          </p:cNvCxnSpPr>
          <p:nvPr/>
        </p:nvCxnSpPr>
        <p:spPr>
          <a:xfrm rot="5400000">
            <a:off x="33390968" y="23016405"/>
            <a:ext cx="269999" cy="10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6" name="Прямоугольник 255">
            <a:extLst>
              <a:ext uri="{FF2B5EF4-FFF2-40B4-BE49-F238E27FC236}">
                <a16:creationId xmlns:a16="http://schemas.microsoft.com/office/drawing/2014/main" id="{B6410F04-8A8E-49D5-AF7D-DA42079AF81E}"/>
              </a:ext>
            </a:extLst>
          </p:cNvPr>
          <p:cNvSpPr/>
          <p:nvPr/>
        </p:nvSpPr>
        <p:spPr>
          <a:xfrm>
            <a:off x="34267594" y="223419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Национальное общество авиационного строительства центра</a:t>
            </a:r>
          </a:p>
        </p:txBody>
      </p:sp>
      <p:cxnSp>
        <p:nvCxnSpPr>
          <p:cNvPr id="260" name="Соединительная линия уступом 620">
            <a:extLst>
              <a:ext uri="{FF2B5EF4-FFF2-40B4-BE49-F238E27FC236}">
                <a16:creationId xmlns:a16="http://schemas.microsoft.com/office/drawing/2014/main" id="{BF173AC4-8D0F-41B6-BD88-C56DB2778E68}"/>
              </a:ext>
            </a:extLst>
          </p:cNvPr>
          <p:cNvCxnSpPr>
            <a:cxnSpLocks/>
            <a:stCxn id="200" idx="2"/>
            <a:endCxn id="256" idx="0"/>
          </p:cNvCxnSpPr>
          <p:nvPr/>
        </p:nvCxnSpPr>
        <p:spPr>
          <a:xfrm rot="16200000" flipH="1">
            <a:off x="33224391" y="20835578"/>
            <a:ext cx="1202228" cy="1810503"/>
          </a:xfrm>
          <a:prstGeom prst="bentConnector3">
            <a:avLst>
              <a:gd name="adj1" fmla="val 1362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2" name="Прямоугольник 261">
            <a:extLst>
              <a:ext uri="{FF2B5EF4-FFF2-40B4-BE49-F238E27FC236}">
                <a16:creationId xmlns:a16="http://schemas.microsoft.com/office/drawing/2014/main" id="{7846161C-4549-4456-8D59-F70C9AFD354B}"/>
              </a:ext>
            </a:extLst>
          </p:cNvPr>
          <p:cNvSpPr/>
          <p:nvPr/>
        </p:nvSpPr>
        <p:spPr>
          <a:xfrm>
            <a:off x="34267593" y="231519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 гидросамолётов (июнь 1938)</a:t>
            </a:r>
          </a:p>
          <a:p>
            <a:pPr algn="ctr"/>
            <a:r>
              <a:rPr lang="ru-RU" sz="100" dirty="0" err="1"/>
              <a:t>Bloch</a:t>
            </a:r>
            <a:r>
              <a:rPr lang="ru-RU" sz="100" dirty="0"/>
              <a:t> MB.131 — четырёхместный разведывательно-бомбардировочный самолёт, использовавшийся Францией в начале Второй мировой войны .</a:t>
            </a:r>
            <a:endParaRPr lang="ru-RU" sz="700" dirty="0"/>
          </a:p>
        </p:txBody>
      </p:sp>
      <p:cxnSp>
        <p:nvCxnSpPr>
          <p:cNvPr id="263" name="Прямая со стрелкой 262">
            <a:extLst>
              <a:ext uri="{FF2B5EF4-FFF2-40B4-BE49-F238E27FC236}">
                <a16:creationId xmlns:a16="http://schemas.microsoft.com/office/drawing/2014/main" id="{12895444-1BD0-4C84-B7A3-3F2B4DB4733D}"/>
              </a:ext>
            </a:extLst>
          </p:cNvPr>
          <p:cNvCxnSpPr>
            <a:cxnSpLocks/>
            <a:stCxn id="256" idx="2"/>
            <a:endCxn id="262" idx="0"/>
          </p:cNvCxnSpPr>
          <p:nvPr/>
        </p:nvCxnSpPr>
        <p:spPr>
          <a:xfrm flipH="1">
            <a:off x="34730756" y="22881944"/>
            <a:ext cx="1" cy="26999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620">
            <a:extLst>
              <a:ext uri="{FF2B5EF4-FFF2-40B4-BE49-F238E27FC236}">
                <a16:creationId xmlns:a16="http://schemas.microsoft.com/office/drawing/2014/main" id="{559C9555-B98A-4E9E-AA9E-B2F990E28B3F}"/>
              </a:ext>
            </a:extLst>
          </p:cNvPr>
          <p:cNvCxnSpPr>
            <a:cxnSpLocks/>
            <a:stCxn id="191" idx="2"/>
            <a:endCxn id="207" idx="0"/>
          </p:cNvCxnSpPr>
          <p:nvPr/>
        </p:nvCxnSpPr>
        <p:spPr>
          <a:xfrm rot="5400000">
            <a:off x="32453987" y="21875677"/>
            <a:ext cx="331114" cy="6014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2" name="Соединительная линия уступом 620">
            <a:extLst>
              <a:ext uri="{FF2B5EF4-FFF2-40B4-BE49-F238E27FC236}">
                <a16:creationId xmlns:a16="http://schemas.microsoft.com/office/drawing/2014/main" id="{22DFC12D-2D98-4770-A6C9-704934C36E88}"/>
              </a:ext>
            </a:extLst>
          </p:cNvPr>
          <p:cNvCxnSpPr>
            <a:cxnSpLocks/>
            <a:stCxn id="194" idx="2"/>
            <a:endCxn id="244" idx="0"/>
          </p:cNvCxnSpPr>
          <p:nvPr/>
        </p:nvCxnSpPr>
        <p:spPr>
          <a:xfrm rot="16200000" flipH="1">
            <a:off x="33294219" y="23114229"/>
            <a:ext cx="1075443" cy="610871"/>
          </a:xfrm>
          <a:prstGeom prst="bentConnector3">
            <a:avLst>
              <a:gd name="adj1" fmla="val 1256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7" name="Соединительная линия уступом 620">
            <a:extLst>
              <a:ext uri="{FF2B5EF4-FFF2-40B4-BE49-F238E27FC236}">
                <a16:creationId xmlns:a16="http://schemas.microsoft.com/office/drawing/2014/main" id="{6EE3C7BC-BECB-465C-A5BC-65512BE7D5AC}"/>
              </a:ext>
            </a:extLst>
          </p:cNvPr>
          <p:cNvCxnSpPr>
            <a:cxnSpLocks/>
            <a:stCxn id="158" idx="2"/>
            <a:endCxn id="178" idx="0"/>
          </p:cNvCxnSpPr>
          <p:nvPr/>
        </p:nvCxnSpPr>
        <p:spPr>
          <a:xfrm rot="16200000" flipH="1">
            <a:off x="30871536" y="23122649"/>
            <a:ext cx="1075443" cy="594032"/>
          </a:xfrm>
          <a:prstGeom prst="bentConnector3">
            <a:avLst>
              <a:gd name="adj1" fmla="val 939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3" name="Соединительная линия уступом 620">
            <a:extLst>
              <a:ext uri="{FF2B5EF4-FFF2-40B4-BE49-F238E27FC236}">
                <a16:creationId xmlns:a16="http://schemas.microsoft.com/office/drawing/2014/main" id="{10F2FFE8-DB5F-4C88-8FDD-486A2DD41810}"/>
              </a:ext>
            </a:extLst>
          </p:cNvPr>
          <p:cNvCxnSpPr>
            <a:cxnSpLocks/>
            <a:stCxn id="200" idx="2"/>
            <a:endCxn id="162" idx="0"/>
          </p:cNvCxnSpPr>
          <p:nvPr/>
        </p:nvCxnSpPr>
        <p:spPr>
          <a:xfrm rot="5400000">
            <a:off x="31848013" y="20403943"/>
            <a:ext cx="336469" cy="18080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единительная линия 310">
            <a:extLst>
              <a:ext uri="{FF2B5EF4-FFF2-40B4-BE49-F238E27FC236}">
                <a16:creationId xmlns:a16="http://schemas.microsoft.com/office/drawing/2014/main" id="{53FE7C6A-75D1-4AA7-AA27-3F95A4F07F3E}"/>
              </a:ext>
            </a:extLst>
          </p:cNvPr>
          <p:cNvCxnSpPr>
            <a:cxnSpLocks/>
            <a:stCxn id="158" idx="3"/>
            <a:endCxn id="207" idx="1"/>
          </p:cNvCxnSpPr>
          <p:nvPr/>
        </p:nvCxnSpPr>
        <p:spPr>
          <a:xfrm>
            <a:off x="31575403" y="22611944"/>
            <a:ext cx="2802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20" name="Прямоугольник 319">
            <a:extLst>
              <a:ext uri="{FF2B5EF4-FFF2-40B4-BE49-F238E27FC236}">
                <a16:creationId xmlns:a16="http://schemas.microsoft.com/office/drawing/2014/main" id="{CA0C0CF9-0002-4433-802E-CF59A50CE88F}"/>
              </a:ext>
            </a:extLst>
          </p:cNvPr>
          <p:cNvSpPr/>
          <p:nvPr/>
        </p:nvSpPr>
        <p:spPr>
          <a:xfrm>
            <a:off x="33669328" y="2146987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Техническо-промышленное воздушное управление</a:t>
            </a:r>
          </a:p>
          <a:p>
            <a:pPr algn="ctr"/>
            <a:r>
              <a:rPr lang="ru-RU" sz="700" dirty="0"/>
              <a:t>(окончание июль 1938) </a:t>
            </a:r>
          </a:p>
          <a:p>
            <a:pPr algn="ctr"/>
            <a:r>
              <a:rPr lang="ru-RU" sz="100" dirty="0" err="1"/>
              <a:t>Техническо</a:t>
            </a:r>
            <a:r>
              <a:rPr lang="ru-RU" sz="100" dirty="0"/>
              <a:t> -промышленное управление (ДТИ), иногда также называемое Техническо-промышленным воздушным управлением (ДТИА), — структура, созданная в Министерстве авиации незадолго до Второй мировой войны . Он отвечает за организацию и управление исследованиями прототипов , контроль за массовым производством техники и подготовку «промышленной мобилизации», не делая различия между гражданскими и военными проектами.</a:t>
            </a:r>
            <a:endParaRPr lang="ru-RU" sz="700" dirty="0"/>
          </a:p>
        </p:txBody>
      </p:sp>
      <p:cxnSp>
        <p:nvCxnSpPr>
          <p:cNvPr id="321" name="Соединительная линия уступом 620">
            <a:extLst>
              <a:ext uri="{FF2B5EF4-FFF2-40B4-BE49-F238E27FC236}">
                <a16:creationId xmlns:a16="http://schemas.microsoft.com/office/drawing/2014/main" id="{EB0A401C-7A7D-421F-A05D-B635997C2119}"/>
              </a:ext>
            </a:extLst>
          </p:cNvPr>
          <p:cNvCxnSpPr>
            <a:cxnSpLocks/>
            <a:stCxn id="200" idx="2"/>
            <a:endCxn id="320" idx="0"/>
          </p:cNvCxnSpPr>
          <p:nvPr/>
        </p:nvCxnSpPr>
        <p:spPr>
          <a:xfrm rot="16200000" flipH="1">
            <a:off x="33361291" y="20698678"/>
            <a:ext cx="330162" cy="1212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4" name="Прямоугольник 323">
            <a:extLst>
              <a:ext uri="{FF2B5EF4-FFF2-40B4-BE49-F238E27FC236}">
                <a16:creationId xmlns:a16="http://schemas.microsoft.com/office/drawing/2014/main" id="{96F4F385-E3D7-4DD7-971A-0CC40E0A2826}"/>
              </a:ext>
            </a:extLst>
          </p:cNvPr>
          <p:cNvSpPr/>
          <p:nvPr/>
        </p:nvSpPr>
        <p:spPr>
          <a:xfrm>
            <a:off x="34876999" y="21469878"/>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Парашютное подразделение ВВС</a:t>
            </a:r>
          </a:p>
        </p:txBody>
      </p:sp>
      <p:sp>
        <p:nvSpPr>
          <p:cNvPr id="326" name="Прямоугольник 325">
            <a:extLst>
              <a:ext uri="{FF2B5EF4-FFF2-40B4-BE49-F238E27FC236}">
                <a16:creationId xmlns:a16="http://schemas.microsoft.com/office/drawing/2014/main" id="{720805E0-8653-4B0F-9CFF-04D400C99915}"/>
              </a:ext>
            </a:extLst>
          </p:cNvPr>
          <p:cNvSpPr/>
          <p:nvPr/>
        </p:nvSpPr>
        <p:spPr>
          <a:xfrm>
            <a:off x="35474189" y="22341943"/>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Радиобарьерная</a:t>
            </a:r>
            <a:r>
              <a:rPr lang="ru-RU" sz="700" dirty="0"/>
              <a:t> защита авиации (вторая половина 1939) </a:t>
            </a:r>
            <a:r>
              <a:rPr lang="ru-RU" sz="100" dirty="0"/>
              <a:t>Пьер Давид начал экспериментировать с электромагнитным обнаружением в 1928 году в военном контексте. В 1934 году он получил кредиты для Национальной лаборатории </a:t>
            </a:r>
            <a:r>
              <a:rPr lang="ru-RU" sz="100" dirty="0" err="1"/>
              <a:t>радиоэлектричества</a:t>
            </a:r>
            <a:r>
              <a:rPr lang="ru-RU" sz="100" dirty="0"/>
              <a:t> и разработал </a:t>
            </a:r>
            <a:r>
              <a:rPr lang="ru-RU" sz="100" dirty="0" err="1"/>
              <a:t>бистатическое</a:t>
            </a:r>
            <a:r>
              <a:rPr lang="ru-RU" sz="100" dirty="0"/>
              <a:t> устройство непрерывного действия в Ле Бурже. Эмиттер (​λ{\</a:t>
            </a:r>
            <a:r>
              <a:rPr lang="ru-RU" sz="100" dirty="0" err="1"/>
              <a:t>displaystyle</a:t>
            </a:r>
            <a:r>
              <a:rPr lang="ru-RU" sz="100" dirty="0"/>
              <a:t> \</a:t>
            </a:r>
            <a:r>
              <a:rPr lang="ru-RU" sz="100" dirty="0" err="1"/>
              <a:t>lambda</a:t>
            </a:r>
            <a:r>
              <a:rPr lang="ru-RU" sz="100" dirty="0"/>
              <a:t> }=4 м , 75 МГц , 50 Вт непрерывная) и смещением приемника на 5 км позволяют обнаружить самолет на расстоянии 10 км , с потолком 7000 метров [ 31 ] . Базовая линия между передатчиком и приемником была постепенно успешно увеличена до 21 км [ 32 ] .Сигнал воспринимается с помощью гарнитуры, указывающей по звуку доплеровское биение , вызванное прохождением мобильного телефона. Преимуществом устройства является ограниченная стоимость и большая легкость, а антенны может транспортировать один человек [ 32 ] .Для маневров в июле и августе 1938 года в Реймсе была установлена ​​сеть плотин в нескольких конфигурациях. Перехват целей истребителем осуществляется в ночное </a:t>
            </a:r>
            <a:r>
              <a:rPr lang="ru-RU" sz="100" dirty="0" err="1"/>
              <a:t>время.Открытие</a:t>
            </a:r>
            <a:r>
              <a:rPr lang="ru-RU" sz="100" dirty="0"/>
              <a:t> в 1938 году британской радиолокационной сети </a:t>
            </a:r>
            <a:r>
              <a:rPr lang="ru-RU" sz="100" dirty="0" err="1"/>
              <a:t>Chain</a:t>
            </a:r>
            <a:r>
              <a:rPr lang="ru-RU" sz="100" dirty="0"/>
              <a:t> </a:t>
            </a:r>
            <a:r>
              <a:rPr lang="ru-RU" sz="100" dirty="0" err="1"/>
              <a:t>Home</a:t>
            </a:r>
            <a:r>
              <a:rPr lang="ru-RU" sz="100" dirty="0"/>
              <a:t> стало шоком для генерального штаба и привело к выделению значительных средств на электромагнитное обнаружение самолетов. Этот контекст и успех экспериментов в Реймсе подтолкнули французскую армию к использованию электромагнитного обнаружения (DEM). Компании SADIR (</a:t>
            </a:r>
            <a:r>
              <a:rPr lang="ru-RU" sz="100" dirty="0" err="1"/>
              <a:t>Société</a:t>
            </a:r>
            <a:r>
              <a:rPr lang="ru-RU" sz="100" dirty="0"/>
              <a:t> </a:t>
            </a:r>
            <a:r>
              <a:rPr lang="ru-RU" sz="100" dirty="0" err="1"/>
              <a:t>Anonyme</a:t>
            </a:r>
            <a:r>
              <a:rPr lang="ru-RU" sz="100" dirty="0"/>
              <a:t> </a:t>
            </a:r>
            <a:r>
              <a:rPr lang="ru-RU" sz="100" dirty="0" err="1"/>
              <a:t>Des</a:t>
            </a:r>
            <a:r>
              <a:rPr lang="ru-RU" sz="100" dirty="0"/>
              <a:t> </a:t>
            </a:r>
            <a:r>
              <a:rPr lang="ru-RU" sz="100" dirty="0" err="1"/>
              <a:t>Industries</a:t>
            </a:r>
            <a:r>
              <a:rPr lang="ru-RU" sz="100" dirty="0"/>
              <a:t> </a:t>
            </a:r>
            <a:r>
              <a:rPr lang="ru-RU" sz="100" dirty="0" err="1"/>
              <a:t>Radioelectrics</a:t>
            </a:r>
            <a:r>
              <a:rPr lang="ru-RU" sz="100" dirty="0"/>
              <a:t>) и LMT ( </a:t>
            </a:r>
            <a:r>
              <a:rPr lang="ru-RU" sz="100" dirty="0" err="1"/>
              <a:t>Le</a:t>
            </a:r>
            <a:r>
              <a:rPr lang="ru-RU" sz="100" dirty="0"/>
              <a:t> </a:t>
            </a:r>
            <a:r>
              <a:rPr lang="ru-RU" sz="100" dirty="0" err="1"/>
              <a:t>Materiel</a:t>
            </a:r>
            <a:r>
              <a:rPr lang="ru-RU" sz="100" dirty="0"/>
              <a:t> </a:t>
            </a:r>
            <a:r>
              <a:rPr lang="ru-RU" sz="100" dirty="0" err="1"/>
              <a:t>Téléphonique</a:t>
            </a:r>
            <a:r>
              <a:rPr lang="ru-RU" sz="100" dirty="0"/>
              <a:t> ) начали строительство </a:t>
            </a:r>
            <a:r>
              <a:rPr lang="ru-RU" sz="100" dirty="0" err="1"/>
              <a:t>радиобарьеров</a:t>
            </a:r>
            <a:r>
              <a:rPr lang="ru-RU" sz="100" dirty="0"/>
              <a:t>, состоящих из </a:t>
            </a:r>
            <a:r>
              <a:rPr lang="ru-RU" sz="100" dirty="0" err="1"/>
              <a:t>бистатических</a:t>
            </a:r>
            <a:r>
              <a:rPr lang="ru-RU" sz="100" dirty="0"/>
              <a:t> радаров, работающих на частоте 30 МГц , под названием </a:t>
            </a:r>
            <a:r>
              <a:rPr lang="ru-RU" sz="100" dirty="0" err="1"/>
              <a:t>David</a:t>
            </a:r>
            <a:r>
              <a:rPr lang="ru-RU" sz="100" dirty="0"/>
              <a:t> </a:t>
            </a:r>
            <a:r>
              <a:rPr lang="ru-RU" sz="100" dirty="0" err="1"/>
              <a:t>Dams</a:t>
            </a:r>
            <a:r>
              <a:rPr lang="ru-RU" sz="100" dirty="0"/>
              <a:t> [ 31 ] .В том же году ВВС заказали тридцать единиц оборудования (передатчик мощностью 300 Вт ,λ{\</a:t>
            </a:r>
            <a:r>
              <a:rPr lang="ru-RU" sz="100" dirty="0" err="1"/>
              <a:t>displaystyle</a:t>
            </a:r>
            <a:r>
              <a:rPr lang="ru-RU" sz="100" dirty="0"/>
              <a:t> \</a:t>
            </a:r>
            <a:r>
              <a:rPr lang="ru-RU" sz="100" dirty="0" err="1"/>
              <a:t>lambda</a:t>
            </a:r>
            <a:r>
              <a:rPr lang="ru-RU" sz="100" dirty="0"/>
              <a:t> }=5 м )</a:t>
            </a:r>
            <a:endParaRPr lang="ru-RU" sz="700" dirty="0"/>
          </a:p>
        </p:txBody>
      </p:sp>
      <p:sp>
        <p:nvSpPr>
          <p:cNvPr id="327" name="Прямоугольник 326">
            <a:extLst>
              <a:ext uri="{FF2B5EF4-FFF2-40B4-BE49-F238E27FC236}">
                <a16:creationId xmlns:a16="http://schemas.microsoft.com/office/drawing/2014/main" id="{91798DB4-C729-4E81-A617-91306F433911}"/>
              </a:ext>
            </a:extLst>
          </p:cNvPr>
          <p:cNvSpPr/>
          <p:nvPr/>
        </p:nvSpPr>
        <p:spPr>
          <a:xfrm>
            <a:off x="36687346" y="2233629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Центр охотничьего обучения (сентябрь 1939)</a:t>
            </a:r>
          </a:p>
          <a:p>
            <a:pPr algn="ctr"/>
            <a:r>
              <a:rPr lang="ru-RU" sz="100" dirty="0"/>
              <a:t>План обучения, принятый в 1938 году, предусматривает подготовку 4400 летных экипажей, 11400 механиков всех специальностей и 2100 техников для пополнения личного состава под флагами. Число авиационных школ увеличилось с 3 в начале 1938 года до 15 </a:t>
            </a:r>
            <a:r>
              <a:rPr lang="ru-RU" sz="100" dirty="0" err="1"/>
              <a:t>всентябрь</a:t>
            </a:r>
            <a:r>
              <a:rPr lang="ru-RU" sz="100" dirty="0"/>
              <a:t> 1939 г.. Эти усилия остаются недостаточными, </a:t>
            </a:r>
            <a:r>
              <a:rPr lang="ru-RU" sz="100" dirty="0" err="1"/>
              <a:t>посколькусентябрь</a:t>
            </a:r>
            <a:r>
              <a:rPr lang="ru-RU" sz="100" dirty="0"/>
              <a:t> 1939 </a:t>
            </a:r>
            <a:r>
              <a:rPr lang="ru-RU" sz="100" dirty="0" err="1"/>
              <a:t>г.На</a:t>
            </a:r>
            <a:r>
              <a:rPr lang="ru-RU" sz="100" dirty="0"/>
              <a:t> вооружении находятся 1940 летных офицеров и 1928 летных унтер-офицеров, что составляет едва половину ожидаемого числа. Обучение персонала также остается ниже потребностей до тех пор, </a:t>
            </a:r>
            <a:r>
              <a:rPr lang="ru-RU" sz="100" dirty="0" err="1"/>
              <a:t>покаМай</a:t>
            </a:r>
            <a:r>
              <a:rPr lang="ru-RU" sz="100" dirty="0"/>
              <a:t> 1940 </a:t>
            </a:r>
            <a:r>
              <a:rPr lang="ru-RU" sz="100" dirty="0" err="1"/>
              <a:t>г..В</a:t>
            </a:r>
            <a:r>
              <a:rPr lang="ru-RU" sz="100" dirty="0"/>
              <a:t> г. открыт Центр охотничьего обучения (CIC ) .сентябрь 1939 г., на территории авиабазы ​​122 Шартр-</a:t>
            </a:r>
            <a:r>
              <a:rPr lang="ru-RU" sz="100" dirty="0" err="1"/>
              <a:t>Шамполь</a:t>
            </a:r>
            <a:r>
              <a:rPr lang="ru-RU" sz="100" dirty="0"/>
              <a:t> .</a:t>
            </a:r>
            <a:endParaRPr lang="ru-RU" sz="700" dirty="0"/>
          </a:p>
        </p:txBody>
      </p:sp>
      <p:sp>
        <p:nvSpPr>
          <p:cNvPr id="328" name="Прямоугольник 327">
            <a:extLst>
              <a:ext uri="{FF2B5EF4-FFF2-40B4-BE49-F238E27FC236}">
                <a16:creationId xmlns:a16="http://schemas.microsoft.com/office/drawing/2014/main" id="{F17E793F-78CB-4618-8818-C09DBCF60059}"/>
              </a:ext>
            </a:extLst>
          </p:cNvPr>
          <p:cNvSpPr/>
          <p:nvPr/>
        </p:nvSpPr>
        <p:spPr>
          <a:xfrm>
            <a:off x="36081252" y="21469878"/>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Разделить командование ВВС(сентябрь 1939)</a:t>
            </a:r>
          </a:p>
          <a:p>
            <a:pPr algn="ctr"/>
            <a:r>
              <a:rPr lang="ru-RU" sz="100" dirty="0"/>
              <a:t>В организации ВВС имеется множество </a:t>
            </a:r>
            <a:r>
              <a:rPr lang="ru-RU" sz="100" dirty="0" err="1"/>
              <a:t>недостатков.Генеральный</a:t>
            </a:r>
            <a:r>
              <a:rPr lang="ru-RU" sz="100" dirty="0"/>
              <a:t> штаб армии (GQG) удален </a:t>
            </a:r>
            <a:r>
              <a:rPr lang="ru-RU" sz="100" dirty="0" err="1"/>
              <a:t>всентябрь</a:t>
            </a:r>
            <a:r>
              <a:rPr lang="ru-RU" sz="100" dirty="0"/>
              <a:t> 1939 </a:t>
            </a:r>
            <a:r>
              <a:rPr lang="ru-RU" sz="100" dirty="0" err="1"/>
              <a:t>г.командование</a:t>
            </a:r>
            <a:r>
              <a:rPr lang="ru-RU" sz="100" dirty="0"/>
              <a:t> воздушными силами сухопутных армий и авиационное командование, связанное с группами сухопутных армий. Все это было заменено двумя зонами воздушных операций (ZOA) «Север» и «Восток», связанными с группами армий на северо-востоке, что позволяет упростить и более адаптировать операции и ограничить рассредоточение сил.</a:t>
            </a:r>
            <a:endParaRPr lang="ru-RU" sz="700" dirty="0"/>
          </a:p>
        </p:txBody>
      </p:sp>
      <p:sp>
        <p:nvSpPr>
          <p:cNvPr id="329" name="Прямоугольник 328">
            <a:extLst>
              <a:ext uri="{FF2B5EF4-FFF2-40B4-BE49-F238E27FC236}">
                <a16:creationId xmlns:a16="http://schemas.microsoft.com/office/drawing/2014/main" id="{D612CE74-327B-4FC1-B98C-4857581A5634}"/>
              </a:ext>
            </a:extLst>
          </p:cNvPr>
          <p:cNvSpPr/>
          <p:nvPr/>
        </p:nvSpPr>
        <p:spPr>
          <a:xfrm>
            <a:off x="36081252" y="23151943"/>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Подчинить ВВС армии (февраль 1940)</a:t>
            </a:r>
          </a:p>
          <a:p>
            <a:pPr algn="ctr"/>
            <a:r>
              <a:rPr lang="ru-RU" sz="100" dirty="0"/>
              <a:t>Однако эта напряженность приводит </a:t>
            </a:r>
            <a:r>
              <a:rPr lang="ru-RU" sz="100" dirty="0" err="1"/>
              <a:t>кфевраль</a:t>
            </a:r>
            <a:r>
              <a:rPr lang="ru-RU" sz="100" dirty="0"/>
              <a:t> 1940 </a:t>
            </a:r>
            <a:r>
              <a:rPr lang="ru-RU" sz="100" dirty="0" err="1"/>
              <a:t>г.о</a:t>
            </a:r>
            <a:r>
              <a:rPr lang="ru-RU" sz="100" dirty="0"/>
              <a:t> реорганизации ВВС Ги Ла </a:t>
            </a:r>
            <a:r>
              <a:rPr lang="ru-RU" sz="100" dirty="0" err="1"/>
              <a:t>Шамбра</a:t>
            </a:r>
            <a:r>
              <a:rPr lang="ru-RU" sz="100" dirty="0"/>
              <a:t>, чтобы успокоить </a:t>
            </a:r>
            <a:r>
              <a:rPr lang="ru-RU" sz="100" dirty="0" err="1"/>
              <a:t>Эдуара</a:t>
            </a:r>
            <a:r>
              <a:rPr lang="ru-RU" sz="100" dirty="0"/>
              <a:t> Даладье и парламентариев. Это требует создания командования ВВС взаимодействия, предназначенного для сухопутных войск. Эта акция восстанавливает подчинение воздушных средств армии, как это существовало </a:t>
            </a:r>
            <a:r>
              <a:rPr lang="ru-RU" sz="100" dirty="0" err="1"/>
              <a:t>раньше.сентябрь</a:t>
            </a:r>
            <a:r>
              <a:rPr lang="ru-RU" sz="100" dirty="0"/>
              <a:t> 1939 г.. Прежде всего, это создает возможность противоречивых приказов ВВС между воздушным и сухопутным командованиями, распыляет авиационные ресурсы.</a:t>
            </a:r>
            <a:endParaRPr lang="ru-RU" sz="700" dirty="0"/>
          </a:p>
        </p:txBody>
      </p:sp>
      <p:cxnSp>
        <p:nvCxnSpPr>
          <p:cNvPr id="330" name="Соединительная линия уступом 620">
            <a:extLst>
              <a:ext uri="{FF2B5EF4-FFF2-40B4-BE49-F238E27FC236}">
                <a16:creationId xmlns:a16="http://schemas.microsoft.com/office/drawing/2014/main" id="{CCE83277-92D1-46C7-9E4A-5C6ECDAC9096}"/>
              </a:ext>
            </a:extLst>
          </p:cNvPr>
          <p:cNvCxnSpPr>
            <a:cxnSpLocks/>
            <a:stCxn id="200" idx="2"/>
            <a:endCxn id="324" idx="0"/>
          </p:cNvCxnSpPr>
          <p:nvPr/>
        </p:nvCxnSpPr>
        <p:spPr>
          <a:xfrm rot="16200000" flipH="1">
            <a:off x="33965127" y="20094843"/>
            <a:ext cx="330162" cy="24199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620">
            <a:extLst>
              <a:ext uri="{FF2B5EF4-FFF2-40B4-BE49-F238E27FC236}">
                <a16:creationId xmlns:a16="http://schemas.microsoft.com/office/drawing/2014/main" id="{47FEB69D-9677-4B55-9DA8-AA25E318BE82}"/>
              </a:ext>
            </a:extLst>
          </p:cNvPr>
          <p:cNvCxnSpPr>
            <a:cxnSpLocks/>
            <a:stCxn id="200" idx="2"/>
            <a:endCxn id="328" idx="0"/>
          </p:cNvCxnSpPr>
          <p:nvPr/>
        </p:nvCxnSpPr>
        <p:spPr>
          <a:xfrm rot="16200000" flipH="1">
            <a:off x="34567253" y="19492716"/>
            <a:ext cx="330162" cy="36241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620">
            <a:extLst>
              <a:ext uri="{FF2B5EF4-FFF2-40B4-BE49-F238E27FC236}">
                <a16:creationId xmlns:a16="http://schemas.microsoft.com/office/drawing/2014/main" id="{798941A6-B3F7-4BB9-9C19-81AC1AA0ADA8}"/>
              </a:ext>
            </a:extLst>
          </p:cNvPr>
          <p:cNvCxnSpPr>
            <a:cxnSpLocks/>
            <a:stCxn id="328" idx="2"/>
            <a:endCxn id="326" idx="0"/>
          </p:cNvCxnSpPr>
          <p:nvPr/>
        </p:nvCxnSpPr>
        <p:spPr>
          <a:xfrm rot="5400000">
            <a:off x="36074852" y="21872379"/>
            <a:ext cx="332065" cy="607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0" name="Соединительная линия уступом 620">
            <a:extLst>
              <a:ext uri="{FF2B5EF4-FFF2-40B4-BE49-F238E27FC236}">
                <a16:creationId xmlns:a16="http://schemas.microsoft.com/office/drawing/2014/main" id="{B3C8B169-0E5B-4F38-BFF4-6D7FD67521E5}"/>
              </a:ext>
            </a:extLst>
          </p:cNvPr>
          <p:cNvCxnSpPr>
            <a:cxnSpLocks/>
            <a:stCxn id="328" idx="2"/>
            <a:endCxn id="327" idx="0"/>
          </p:cNvCxnSpPr>
          <p:nvPr/>
        </p:nvCxnSpPr>
        <p:spPr>
          <a:xfrm rot="16200000" flipH="1">
            <a:off x="36684255" y="21870038"/>
            <a:ext cx="326414" cy="6060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3" name="Прямая со стрелкой 342">
            <a:extLst>
              <a:ext uri="{FF2B5EF4-FFF2-40B4-BE49-F238E27FC236}">
                <a16:creationId xmlns:a16="http://schemas.microsoft.com/office/drawing/2014/main" id="{CBEC53BA-12CB-4F7E-9D49-8A07504E55DE}"/>
              </a:ext>
            </a:extLst>
          </p:cNvPr>
          <p:cNvCxnSpPr>
            <a:cxnSpLocks/>
            <a:stCxn id="328" idx="2"/>
            <a:endCxn id="329" idx="0"/>
          </p:cNvCxnSpPr>
          <p:nvPr/>
        </p:nvCxnSpPr>
        <p:spPr>
          <a:xfrm>
            <a:off x="36544415" y="22009878"/>
            <a:ext cx="0" cy="11420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595">
            <a:extLst>
              <a:ext uri="{FF2B5EF4-FFF2-40B4-BE49-F238E27FC236}">
                <a16:creationId xmlns:a16="http://schemas.microsoft.com/office/drawing/2014/main" id="{4C778361-82D6-4BF3-87CC-62E183A90EC7}"/>
              </a:ext>
            </a:extLst>
          </p:cNvPr>
          <p:cNvCxnSpPr>
            <a:cxnSpLocks/>
            <a:stCxn id="136" idx="2"/>
            <a:endCxn id="168" idx="0"/>
          </p:cNvCxnSpPr>
          <p:nvPr/>
        </p:nvCxnSpPr>
        <p:spPr>
          <a:xfrm rot="16200000" flipH="1">
            <a:off x="18233136" y="2086623"/>
            <a:ext cx="252707" cy="625573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Соединительная линия уступом 595">
            <a:extLst>
              <a:ext uri="{FF2B5EF4-FFF2-40B4-BE49-F238E27FC236}">
                <a16:creationId xmlns:a16="http://schemas.microsoft.com/office/drawing/2014/main" id="{8EAA2206-3465-466B-BAB8-FD3F3860C282}"/>
              </a:ext>
            </a:extLst>
          </p:cNvPr>
          <p:cNvCxnSpPr>
            <a:cxnSpLocks/>
            <a:stCxn id="135" idx="2"/>
            <a:endCxn id="168" idx="0"/>
          </p:cNvCxnSpPr>
          <p:nvPr/>
        </p:nvCxnSpPr>
        <p:spPr>
          <a:xfrm rot="16200000" flipH="1">
            <a:off x="20504983" y="4358471"/>
            <a:ext cx="251236" cy="171350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595">
            <a:extLst>
              <a:ext uri="{FF2B5EF4-FFF2-40B4-BE49-F238E27FC236}">
                <a16:creationId xmlns:a16="http://schemas.microsoft.com/office/drawing/2014/main" id="{173876A5-C85E-43FD-A9C8-A875B6AFD88D}"/>
              </a:ext>
            </a:extLst>
          </p:cNvPr>
          <p:cNvCxnSpPr>
            <a:cxnSpLocks/>
            <a:stCxn id="133" idx="2"/>
            <a:endCxn id="168" idx="0"/>
          </p:cNvCxnSpPr>
          <p:nvPr/>
        </p:nvCxnSpPr>
        <p:spPr>
          <a:xfrm rot="5400000">
            <a:off x="22252364" y="4323128"/>
            <a:ext cx="252706" cy="17827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16" name="Прямоугольник 215">
            <a:extLst>
              <a:ext uri="{FF2B5EF4-FFF2-40B4-BE49-F238E27FC236}">
                <a16:creationId xmlns:a16="http://schemas.microsoft.com/office/drawing/2014/main" id="{EC4E2EA1-117A-4D8B-AE9F-BBBCBE9E1B03}"/>
              </a:ext>
            </a:extLst>
          </p:cNvPr>
          <p:cNvSpPr/>
          <p:nvPr/>
        </p:nvSpPr>
        <p:spPr>
          <a:xfrm>
            <a:off x="20595216" y="190792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Реформировать статус банка Франции</a:t>
            </a:r>
          </a:p>
        </p:txBody>
      </p:sp>
      <p:sp>
        <p:nvSpPr>
          <p:cNvPr id="217" name="Прямоугольник 216">
            <a:extLst>
              <a:ext uri="{FF2B5EF4-FFF2-40B4-BE49-F238E27FC236}">
                <a16:creationId xmlns:a16="http://schemas.microsoft.com/office/drawing/2014/main" id="{00E3A316-B958-4E6A-AD4A-5EDBE5859FA0}"/>
              </a:ext>
            </a:extLst>
          </p:cNvPr>
          <p:cNvSpPr/>
          <p:nvPr/>
        </p:nvSpPr>
        <p:spPr>
          <a:xfrm>
            <a:off x="23267392" y="277307"/>
            <a:ext cx="926325" cy="35398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Линейка Кагуляров?</a:t>
            </a:r>
          </a:p>
        </p:txBody>
      </p:sp>
      <p:sp>
        <p:nvSpPr>
          <p:cNvPr id="218" name="Прямоугольник 217">
            <a:extLst>
              <a:ext uri="{FF2B5EF4-FFF2-40B4-BE49-F238E27FC236}">
                <a16:creationId xmlns:a16="http://schemas.microsoft.com/office/drawing/2014/main" id="{CEEC2ED2-87F6-441F-95C7-E3D0BC870270}"/>
              </a:ext>
            </a:extLst>
          </p:cNvPr>
          <p:cNvSpPr/>
          <p:nvPr/>
        </p:nvSpPr>
        <p:spPr>
          <a:xfrm>
            <a:off x="24423005" y="277307"/>
            <a:ext cx="926325" cy="35398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Алжирская линейка?</a:t>
            </a:r>
          </a:p>
        </p:txBody>
      </p:sp>
      <p:sp>
        <p:nvSpPr>
          <p:cNvPr id="219" name="Прямоугольник 218">
            <a:extLst>
              <a:ext uri="{FF2B5EF4-FFF2-40B4-BE49-F238E27FC236}">
                <a16:creationId xmlns:a16="http://schemas.microsoft.com/office/drawing/2014/main" id="{3AAC4BF9-8DD9-4F56-B4AE-69ECCF00702F}"/>
              </a:ext>
            </a:extLst>
          </p:cNvPr>
          <p:cNvSpPr/>
          <p:nvPr/>
        </p:nvSpPr>
        <p:spPr>
          <a:xfrm>
            <a:off x="25564560" y="273072"/>
            <a:ext cx="926325" cy="353987"/>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Троцкистская линейка?</a:t>
            </a:r>
          </a:p>
        </p:txBody>
      </p:sp>
      <p:cxnSp>
        <p:nvCxnSpPr>
          <p:cNvPr id="220" name="Соединительная линия уступом 620">
            <a:extLst>
              <a:ext uri="{FF2B5EF4-FFF2-40B4-BE49-F238E27FC236}">
                <a16:creationId xmlns:a16="http://schemas.microsoft.com/office/drawing/2014/main" id="{44F8F0F8-DC35-4465-B48B-7204DEE62B8E}"/>
              </a:ext>
            </a:extLst>
          </p:cNvPr>
          <p:cNvCxnSpPr>
            <a:cxnSpLocks/>
            <a:stCxn id="149" idx="2"/>
            <a:endCxn id="200" idx="0"/>
          </p:cNvCxnSpPr>
          <p:nvPr/>
        </p:nvCxnSpPr>
        <p:spPr>
          <a:xfrm rot="16200000" flipH="1">
            <a:off x="29516977" y="17196438"/>
            <a:ext cx="238295" cy="65682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3" name="Прямоугольник 222">
            <a:extLst>
              <a:ext uri="{FF2B5EF4-FFF2-40B4-BE49-F238E27FC236}">
                <a16:creationId xmlns:a16="http://schemas.microsoft.com/office/drawing/2014/main" id="{1590114A-C424-44AA-A9FF-673C777BD6E4}"/>
              </a:ext>
            </a:extLst>
          </p:cNvPr>
          <p:cNvSpPr/>
          <p:nvPr/>
        </p:nvSpPr>
        <p:spPr>
          <a:xfrm>
            <a:off x="23009344" y="1982142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Электрификация сельской местности</a:t>
            </a:r>
          </a:p>
        </p:txBody>
      </p:sp>
      <p:sp>
        <p:nvSpPr>
          <p:cNvPr id="224" name="Прямоугольник 223">
            <a:extLst>
              <a:ext uri="{FF2B5EF4-FFF2-40B4-BE49-F238E27FC236}">
                <a16:creationId xmlns:a16="http://schemas.microsoft.com/office/drawing/2014/main" id="{E98C92F2-5DF7-4707-8603-0F5CF5DF49A2}"/>
              </a:ext>
            </a:extLst>
          </p:cNvPr>
          <p:cNvSpPr/>
          <p:nvPr/>
        </p:nvSpPr>
        <p:spPr>
          <a:xfrm>
            <a:off x="20594752" y="1982142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Новая девальвация франка</a:t>
            </a:r>
          </a:p>
        </p:txBody>
      </p:sp>
      <p:cxnSp>
        <p:nvCxnSpPr>
          <p:cNvPr id="225" name="Прямая со стрелкой 224">
            <a:extLst>
              <a:ext uri="{FF2B5EF4-FFF2-40B4-BE49-F238E27FC236}">
                <a16:creationId xmlns:a16="http://schemas.microsoft.com/office/drawing/2014/main" id="{ABC54E27-E3AE-4684-9362-57012E35F276}"/>
              </a:ext>
            </a:extLst>
          </p:cNvPr>
          <p:cNvCxnSpPr>
            <a:cxnSpLocks/>
            <a:stCxn id="144" idx="2"/>
            <a:endCxn id="216" idx="0"/>
          </p:cNvCxnSpPr>
          <p:nvPr/>
        </p:nvCxnSpPr>
        <p:spPr>
          <a:xfrm flipH="1">
            <a:off x="21058379" y="18871630"/>
            <a:ext cx="1" cy="2075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7" name="Прямоугольник 226">
            <a:extLst>
              <a:ext uri="{FF2B5EF4-FFF2-40B4-BE49-F238E27FC236}">
                <a16:creationId xmlns:a16="http://schemas.microsoft.com/office/drawing/2014/main" id="{555F99DF-8304-43FD-97BA-F11BA0ED95EB}"/>
              </a:ext>
            </a:extLst>
          </p:cNvPr>
          <p:cNvSpPr/>
          <p:nvPr/>
        </p:nvSpPr>
        <p:spPr>
          <a:xfrm>
            <a:off x="20456751" y="613423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социального страхования (28 августа)</a:t>
            </a:r>
          </a:p>
        </p:txBody>
      </p:sp>
      <p:cxnSp>
        <p:nvCxnSpPr>
          <p:cNvPr id="231" name="Соединительная линия уступом 620">
            <a:extLst>
              <a:ext uri="{FF2B5EF4-FFF2-40B4-BE49-F238E27FC236}">
                <a16:creationId xmlns:a16="http://schemas.microsoft.com/office/drawing/2014/main" id="{53DA9BB3-D995-4982-BDAE-8B17B82C833D}"/>
              </a:ext>
            </a:extLst>
          </p:cNvPr>
          <p:cNvCxnSpPr>
            <a:cxnSpLocks/>
            <a:stCxn id="168" idx="2"/>
            <a:endCxn id="160" idx="0"/>
          </p:cNvCxnSpPr>
          <p:nvPr/>
        </p:nvCxnSpPr>
        <p:spPr>
          <a:xfrm rot="16200000" flipH="1">
            <a:off x="21645856" y="5722341"/>
            <a:ext cx="251235" cy="568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5D693696-C6F3-457E-AB62-2B0F6399E92D}"/>
              </a:ext>
            </a:extLst>
          </p:cNvPr>
          <p:cNvSpPr/>
          <p:nvPr/>
        </p:nvSpPr>
        <p:spPr>
          <a:xfrm>
            <a:off x="25888831" y="206147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военный бюджет</a:t>
            </a:r>
          </a:p>
        </p:txBody>
      </p:sp>
      <p:cxnSp>
        <p:nvCxnSpPr>
          <p:cNvPr id="237" name="Соединительная линия уступом 620">
            <a:extLst>
              <a:ext uri="{FF2B5EF4-FFF2-40B4-BE49-F238E27FC236}">
                <a16:creationId xmlns:a16="http://schemas.microsoft.com/office/drawing/2014/main" id="{813009A6-F1A8-4CAA-994F-931D4142E964}"/>
              </a:ext>
            </a:extLst>
          </p:cNvPr>
          <p:cNvCxnSpPr>
            <a:cxnSpLocks/>
            <a:stCxn id="216" idx="2"/>
            <a:endCxn id="223" idx="0"/>
          </p:cNvCxnSpPr>
          <p:nvPr/>
        </p:nvCxnSpPr>
        <p:spPr>
          <a:xfrm rot="16200000" flipH="1">
            <a:off x="22164337" y="18513251"/>
            <a:ext cx="202213" cy="24141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a:extLst>
              <a:ext uri="{FF2B5EF4-FFF2-40B4-BE49-F238E27FC236}">
                <a16:creationId xmlns:a16="http://schemas.microsoft.com/office/drawing/2014/main" id="{28F72D00-036B-4B3C-B6CB-67B9EF4E612B}"/>
              </a:ext>
            </a:extLst>
          </p:cNvPr>
          <p:cNvCxnSpPr>
            <a:cxnSpLocks/>
            <a:stCxn id="149" idx="2"/>
            <a:endCxn id="234" idx="0"/>
          </p:cNvCxnSpPr>
          <p:nvPr/>
        </p:nvCxnSpPr>
        <p:spPr>
          <a:xfrm>
            <a:off x="26351994" y="20361421"/>
            <a:ext cx="0" cy="2533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3" name="Соединительная линия уступом 620">
            <a:extLst>
              <a:ext uri="{FF2B5EF4-FFF2-40B4-BE49-F238E27FC236}">
                <a16:creationId xmlns:a16="http://schemas.microsoft.com/office/drawing/2014/main" id="{5FB45033-22A3-464E-A61E-A0375EB08490}"/>
              </a:ext>
            </a:extLst>
          </p:cNvPr>
          <p:cNvCxnSpPr>
            <a:cxnSpLocks/>
            <a:stCxn id="216" idx="2"/>
            <a:endCxn id="147" idx="0"/>
          </p:cNvCxnSpPr>
          <p:nvPr/>
        </p:nvCxnSpPr>
        <p:spPr>
          <a:xfrm rot="16200000" flipH="1">
            <a:off x="21560805" y="19116783"/>
            <a:ext cx="202213" cy="1207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Прямая со стрелкой 245">
            <a:extLst>
              <a:ext uri="{FF2B5EF4-FFF2-40B4-BE49-F238E27FC236}">
                <a16:creationId xmlns:a16="http://schemas.microsoft.com/office/drawing/2014/main" id="{11AA7185-EAAA-446A-B5EB-87101D984D0A}"/>
              </a:ext>
            </a:extLst>
          </p:cNvPr>
          <p:cNvCxnSpPr>
            <a:cxnSpLocks/>
            <a:stCxn id="216" idx="2"/>
            <a:endCxn id="224" idx="0"/>
          </p:cNvCxnSpPr>
          <p:nvPr/>
        </p:nvCxnSpPr>
        <p:spPr>
          <a:xfrm flipH="1">
            <a:off x="21057915" y="19619209"/>
            <a:ext cx="464" cy="2022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9" name="Прямоугольник 248">
            <a:extLst>
              <a:ext uri="{FF2B5EF4-FFF2-40B4-BE49-F238E27FC236}">
                <a16:creationId xmlns:a16="http://schemas.microsoft.com/office/drawing/2014/main" id="{33D27675-0678-415C-AC12-7AE062D4B76A}"/>
              </a:ext>
            </a:extLst>
          </p:cNvPr>
          <p:cNvSpPr/>
          <p:nvPr/>
        </p:nvSpPr>
        <p:spPr>
          <a:xfrm>
            <a:off x="20457397" y="6918066"/>
            <a:ext cx="926325" cy="540000"/>
          </a:xfrm>
          <a:prstGeom prst="rect">
            <a:avLst/>
          </a:prstGeom>
          <a:gradFill>
            <a:gsLst>
              <a:gs pos="0">
                <a:schemeClr val="accent1">
                  <a:lumMod val="60000"/>
                  <a:lumOff val="40000"/>
                </a:schemeClr>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Подоходный налог </a:t>
            </a:r>
            <a:r>
              <a:rPr lang="ru-RU" sz="200" dirty="0"/>
              <a:t>(5 февраля : « Налоговая справедливость », проект налоговой реформы Коммунистической партии , публикуется в журнале «</a:t>
            </a:r>
            <a:r>
              <a:rPr lang="ru-RU" sz="200" dirty="0" err="1"/>
              <a:t>Юманите</a:t>
            </a:r>
            <a:r>
              <a:rPr lang="ru-RU" sz="200" dirty="0"/>
              <a:t>» ; он рекомендует ввести общий подоходный налог с подоходным налогом от 100 000 франков и специальным налогом на прибыль корпораций [ 4 ])</a:t>
            </a:r>
            <a:endParaRPr lang="ru-RU" sz="700" dirty="0"/>
          </a:p>
        </p:txBody>
      </p:sp>
      <p:sp>
        <p:nvSpPr>
          <p:cNvPr id="250" name="Прямоугольник 249">
            <a:extLst>
              <a:ext uri="{FF2B5EF4-FFF2-40B4-BE49-F238E27FC236}">
                <a16:creationId xmlns:a16="http://schemas.microsoft.com/office/drawing/2014/main" id="{3009DF6E-FF7B-4AF7-BA37-F8170BCF61C9}"/>
              </a:ext>
            </a:extLst>
          </p:cNvPr>
          <p:cNvSpPr/>
          <p:nvPr/>
        </p:nvSpPr>
        <p:spPr>
          <a:xfrm>
            <a:off x="21027278" y="8499675"/>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гражданской промышленности (</a:t>
            </a:r>
            <a:r>
              <a:rPr lang="ru-RU" sz="700" dirty="0" err="1"/>
              <a:t>неистор</a:t>
            </a:r>
            <a:r>
              <a:rPr lang="ru-RU" sz="700" dirty="0"/>
              <a:t> программа НФ)</a:t>
            </a:r>
          </a:p>
        </p:txBody>
      </p:sp>
      <p:sp>
        <p:nvSpPr>
          <p:cNvPr id="252" name="Прямоугольник 251">
            <a:extLst>
              <a:ext uri="{FF2B5EF4-FFF2-40B4-BE49-F238E27FC236}">
                <a16:creationId xmlns:a16="http://schemas.microsoft.com/office/drawing/2014/main" id="{3C9AF61C-5E06-4FC2-842B-D421ABB130BD}"/>
              </a:ext>
            </a:extLst>
          </p:cNvPr>
          <p:cNvSpPr/>
          <p:nvPr/>
        </p:nvSpPr>
        <p:spPr>
          <a:xfrm>
            <a:off x="18743327" y="61307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Реализация предложения Блюма-</a:t>
            </a:r>
            <a:r>
              <a:rPr lang="ru-RU" sz="700" dirty="0" err="1"/>
              <a:t>Виоллетта</a:t>
            </a:r>
            <a:endParaRPr lang="ru-RU" sz="700" dirty="0"/>
          </a:p>
        </p:txBody>
      </p:sp>
      <p:cxnSp>
        <p:nvCxnSpPr>
          <p:cNvPr id="253" name="Соединительная линия уступом 620">
            <a:extLst>
              <a:ext uri="{FF2B5EF4-FFF2-40B4-BE49-F238E27FC236}">
                <a16:creationId xmlns:a16="http://schemas.microsoft.com/office/drawing/2014/main" id="{E43BE068-AE37-403B-9ADE-190D9A3D8FC5}"/>
              </a:ext>
            </a:extLst>
          </p:cNvPr>
          <p:cNvCxnSpPr>
            <a:cxnSpLocks/>
            <a:stCxn id="216" idx="2"/>
            <a:endCxn id="161" idx="0"/>
          </p:cNvCxnSpPr>
          <p:nvPr/>
        </p:nvCxnSpPr>
        <p:spPr>
          <a:xfrm rot="16200000" flipH="1">
            <a:off x="21461191" y="19216397"/>
            <a:ext cx="1001441" cy="1807064"/>
          </a:xfrm>
          <a:prstGeom prst="bentConnector3">
            <a:avLst>
              <a:gd name="adj1" fmla="val 1015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620">
            <a:extLst>
              <a:ext uri="{FF2B5EF4-FFF2-40B4-BE49-F238E27FC236}">
                <a16:creationId xmlns:a16="http://schemas.microsoft.com/office/drawing/2014/main" id="{3BEDD77B-0F12-4DE8-A893-A34BD167877F}"/>
              </a:ext>
            </a:extLst>
          </p:cNvPr>
          <p:cNvCxnSpPr>
            <a:cxnSpLocks/>
            <a:stCxn id="160" idx="2"/>
            <a:endCxn id="249" idx="0"/>
          </p:cNvCxnSpPr>
          <p:nvPr/>
        </p:nvCxnSpPr>
        <p:spPr>
          <a:xfrm rot="5400000">
            <a:off x="21365082" y="6227556"/>
            <a:ext cx="245988" cy="1135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Прямая со стрелкой 263">
            <a:extLst>
              <a:ext uri="{FF2B5EF4-FFF2-40B4-BE49-F238E27FC236}">
                <a16:creationId xmlns:a16="http://schemas.microsoft.com/office/drawing/2014/main" id="{2F937A09-D7FC-4990-BD01-051E6FE313B1}"/>
              </a:ext>
            </a:extLst>
          </p:cNvPr>
          <p:cNvCxnSpPr>
            <a:cxnSpLocks/>
            <a:stCxn id="227" idx="2"/>
            <a:endCxn id="249" idx="0"/>
          </p:cNvCxnSpPr>
          <p:nvPr/>
        </p:nvCxnSpPr>
        <p:spPr>
          <a:xfrm>
            <a:off x="20919914" y="6674236"/>
            <a:ext cx="646" cy="2438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5" name="Прямоугольник 264">
            <a:extLst>
              <a:ext uri="{FF2B5EF4-FFF2-40B4-BE49-F238E27FC236}">
                <a16:creationId xmlns:a16="http://schemas.microsoft.com/office/drawing/2014/main" id="{4D4836A3-E623-443C-B4EA-2016C2ECFAE3}"/>
              </a:ext>
            </a:extLst>
          </p:cNvPr>
          <p:cNvSpPr/>
          <p:nvPr/>
        </p:nvSpPr>
        <p:spPr>
          <a:xfrm>
            <a:off x="21601059" y="6915908"/>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Налог на промышленное производство (31 декабрь 1936)</a:t>
            </a:r>
          </a:p>
        </p:txBody>
      </p:sp>
      <p:cxnSp>
        <p:nvCxnSpPr>
          <p:cNvPr id="266" name="Прямая соединительная линия 265">
            <a:extLst>
              <a:ext uri="{FF2B5EF4-FFF2-40B4-BE49-F238E27FC236}">
                <a16:creationId xmlns:a16="http://schemas.microsoft.com/office/drawing/2014/main" id="{44B5E081-243A-48D6-86DC-56E5C9335793}"/>
              </a:ext>
            </a:extLst>
          </p:cNvPr>
          <p:cNvCxnSpPr>
            <a:cxnSpLocks/>
            <a:stCxn id="249" idx="3"/>
            <a:endCxn id="265" idx="1"/>
          </p:cNvCxnSpPr>
          <p:nvPr/>
        </p:nvCxnSpPr>
        <p:spPr>
          <a:xfrm flipV="1">
            <a:off x="21383722" y="7185908"/>
            <a:ext cx="217337" cy="21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620">
            <a:extLst>
              <a:ext uri="{FF2B5EF4-FFF2-40B4-BE49-F238E27FC236}">
                <a16:creationId xmlns:a16="http://schemas.microsoft.com/office/drawing/2014/main" id="{CD17FEC6-B52E-4424-B65B-2AE0178FA1AB}"/>
              </a:ext>
            </a:extLst>
          </p:cNvPr>
          <p:cNvCxnSpPr>
            <a:cxnSpLocks/>
            <a:stCxn id="227" idx="2"/>
            <a:endCxn id="265" idx="0"/>
          </p:cNvCxnSpPr>
          <p:nvPr/>
        </p:nvCxnSpPr>
        <p:spPr>
          <a:xfrm rot="16200000" flipH="1">
            <a:off x="21371232" y="6222918"/>
            <a:ext cx="241672" cy="11443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2" name="Прямая со стрелкой 271">
            <a:extLst>
              <a:ext uri="{FF2B5EF4-FFF2-40B4-BE49-F238E27FC236}">
                <a16:creationId xmlns:a16="http://schemas.microsoft.com/office/drawing/2014/main" id="{73981999-2EB5-414F-A69B-1695781956FF}"/>
              </a:ext>
            </a:extLst>
          </p:cNvPr>
          <p:cNvCxnSpPr>
            <a:cxnSpLocks/>
            <a:stCxn id="160" idx="2"/>
            <a:endCxn id="265" idx="0"/>
          </p:cNvCxnSpPr>
          <p:nvPr/>
        </p:nvCxnSpPr>
        <p:spPr>
          <a:xfrm>
            <a:off x="22055592" y="6672078"/>
            <a:ext cx="8630" cy="2438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8" name="Прямоугольник 277">
            <a:extLst>
              <a:ext uri="{FF2B5EF4-FFF2-40B4-BE49-F238E27FC236}">
                <a16:creationId xmlns:a16="http://schemas.microsoft.com/office/drawing/2014/main" id="{92C76636-48D6-44DC-ABED-7AD4D2D28746}"/>
              </a:ext>
            </a:extLst>
          </p:cNvPr>
          <p:cNvSpPr/>
          <p:nvPr/>
        </p:nvSpPr>
        <p:spPr>
          <a:xfrm>
            <a:off x="21598179" y="7705359"/>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права женщин (</a:t>
            </a:r>
            <a:r>
              <a:rPr lang="ru-RU" sz="700" dirty="0" err="1"/>
              <a:t>неистор</a:t>
            </a:r>
            <a:r>
              <a:rPr lang="ru-RU" sz="700" dirty="0"/>
              <a:t> программа НФ) </a:t>
            </a:r>
            <a:r>
              <a:rPr lang="ru-RU" sz="400" dirty="0"/>
              <a:t>Соблюдение права женщин на труд.)</a:t>
            </a:r>
            <a:endParaRPr lang="ru-RU" sz="700" dirty="0"/>
          </a:p>
        </p:txBody>
      </p:sp>
      <p:sp>
        <p:nvSpPr>
          <p:cNvPr id="279" name="Прямоугольник 278">
            <a:extLst>
              <a:ext uri="{FF2B5EF4-FFF2-40B4-BE49-F238E27FC236}">
                <a16:creationId xmlns:a16="http://schemas.microsoft.com/office/drawing/2014/main" id="{E5B26514-EBBD-4F57-A477-A1CBAA5309B0}"/>
              </a:ext>
            </a:extLst>
          </p:cNvPr>
          <p:cNvSpPr/>
          <p:nvPr/>
        </p:nvSpPr>
        <p:spPr>
          <a:xfrm>
            <a:off x="20455449" y="7705360"/>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Свобода слова и прессы (</a:t>
            </a:r>
            <a:r>
              <a:rPr lang="ru-RU" sz="700" dirty="0" err="1"/>
              <a:t>неистор</a:t>
            </a:r>
            <a:r>
              <a:rPr lang="ru-RU" sz="700" dirty="0"/>
              <a:t> программа НФ) </a:t>
            </a:r>
            <a:r>
              <a:rPr lang="ru-RU" sz="100" dirty="0"/>
              <a:t>(а) Отмена каторжных законов и чрезвычайных декретов, ограничивающих свободу </a:t>
            </a:r>
            <a:r>
              <a:rPr lang="ru-RU" sz="100" dirty="0" err="1"/>
              <a:t>мнений.б</a:t>
            </a:r>
            <a:r>
              <a:rPr lang="ru-RU" sz="100" dirty="0"/>
              <a:t>) Реорганизация печати посредством законодательных мероприятий с целью:(1) Обеспечить действительные меры против клеветы и шантажа.(2) Обеспечить газетам нормальные условия существования с тем, чтобы обязать их указывать источники своих средств, упразднить частную монополию на торговую рекламу, устранить возможность скандальных злоупотреблений с финансовой рекламой и, наконец, помешать созданию трестов </a:t>
            </a:r>
            <a:r>
              <a:rPr lang="ru-RU" sz="100" dirty="0" err="1"/>
              <a:t>печати.в</a:t>
            </a:r>
            <a:r>
              <a:rPr lang="ru-RU" sz="100" dirty="0"/>
              <a:t>) Организация государственной радиопередачи с целью обеспечить точность информации и равенство политических и социальных организаций перед микрофоном.)</a:t>
            </a:r>
            <a:endParaRPr lang="ru-RU" sz="700" dirty="0"/>
          </a:p>
        </p:txBody>
      </p:sp>
      <p:sp>
        <p:nvSpPr>
          <p:cNvPr id="280" name="Прямоугольник 279">
            <a:extLst>
              <a:ext uri="{FF2B5EF4-FFF2-40B4-BE49-F238E27FC236}">
                <a16:creationId xmlns:a16="http://schemas.microsoft.com/office/drawing/2014/main" id="{97A96FCF-5496-4ECE-A238-ED26D3FB9490}"/>
              </a:ext>
            </a:extLst>
          </p:cNvPr>
          <p:cNvSpPr/>
          <p:nvPr/>
        </p:nvSpPr>
        <p:spPr>
          <a:xfrm>
            <a:off x="19881172" y="927128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Контроль за расточительством </a:t>
            </a:r>
            <a:r>
              <a:rPr lang="ru-RU" sz="200" dirty="0"/>
              <a:t>(Пересмотр военных заказов в связи с национализацией военной </a:t>
            </a:r>
            <a:r>
              <a:rPr lang="ru-RU" sz="200" dirty="0" err="1"/>
              <a:t>промышленности.Преследование</a:t>
            </a:r>
            <a:r>
              <a:rPr lang="ru-RU" sz="200" dirty="0"/>
              <a:t> расточительной траты средств гражданскими и военными административными </a:t>
            </a:r>
            <a:r>
              <a:rPr lang="ru-RU" sz="200" dirty="0" err="1"/>
              <a:t>органами.Создание</a:t>
            </a:r>
            <a:r>
              <a:rPr lang="ru-RU" sz="200" dirty="0"/>
              <a:t> военной пенсионной кассы.) </a:t>
            </a:r>
            <a:endParaRPr lang="ru-RU" sz="700" dirty="0"/>
          </a:p>
        </p:txBody>
      </p:sp>
      <p:sp>
        <p:nvSpPr>
          <p:cNvPr id="281" name="Прямоугольник 280">
            <a:extLst>
              <a:ext uri="{FF2B5EF4-FFF2-40B4-BE49-F238E27FC236}">
                <a16:creationId xmlns:a16="http://schemas.microsoft.com/office/drawing/2014/main" id="{8DD4B9CA-D3AD-4636-81C6-2DBED949000B}"/>
              </a:ext>
            </a:extLst>
          </p:cNvPr>
          <p:cNvSpPr/>
          <p:nvPr/>
        </p:nvSpPr>
        <p:spPr>
          <a:xfrm>
            <a:off x="21035145" y="9276483"/>
            <a:ext cx="926325" cy="540000"/>
          </a:xfrm>
          <a:prstGeom prst="rect">
            <a:avLst/>
          </a:prstGeom>
          <a:gradFill>
            <a:gsLst>
              <a:gs pos="0">
                <a:schemeClr val="accent1">
                  <a:lumMod val="60000"/>
                  <a:lumOff val="40000"/>
                </a:schemeClr>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Контроль над экспортом капиталов </a:t>
            </a:r>
            <a:r>
              <a:rPr lang="ru-RU" sz="200" dirty="0"/>
              <a:t>Борьба с сокрытием размеров движимого имущества, установление с этой целью фискальных паспортов, вотируемых палатами, сопровождая эту меру налоговой </a:t>
            </a:r>
            <a:r>
              <a:rPr lang="ru-RU" sz="200" dirty="0" err="1"/>
              <a:t>амнистией.Контроль</a:t>
            </a:r>
            <a:r>
              <a:rPr lang="ru-RU" sz="200" dirty="0"/>
              <a:t> над экспортом капиталов и преследование сокрытия капиталов самыми суровыми мерами вплоть до конфискации скрытых ценностей за границей или соответствующих ценностей во Франции.</a:t>
            </a:r>
            <a:endParaRPr lang="ru-RU" sz="700" dirty="0"/>
          </a:p>
        </p:txBody>
      </p:sp>
      <p:cxnSp>
        <p:nvCxnSpPr>
          <p:cNvPr id="285" name="Соединительная линия уступом 620">
            <a:extLst>
              <a:ext uri="{FF2B5EF4-FFF2-40B4-BE49-F238E27FC236}">
                <a16:creationId xmlns:a16="http://schemas.microsoft.com/office/drawing/2014/main" id="{68B2952B-1DBA-4455-834F-24F5EFCC7423}"/>
              </a:ext>
            </a:extLst>
          </p:cNvPr>
          <p:cNvCxnSpPr>
            <a:cxnSpLocks/>
            <a:stCxn id="250" idx="2"/>
            <a:endCxn id="280" idx="0"/>
          </p:cNvCxnSpPr>
          <p:nvPr/>
        </p:nvCxnSpPr>
        <p:spPr>
          <a:xfrm rot="5400000">
            <a:off x="20801585" y="8582425"/>
            <a:ext cx="231607" cy="114610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595">
            <a:extLst>
              <a:ext uri="{FF2B5EF4-FFF2-40B4-BE49-F238E27FC236}">
                <a16:creationId xmlns:a16="http://schemas.microsoft.com/office/drawing/2014/main" id="{B7D25730-5E19-44DA-B851-9033FDFAAEEC}"/>
              </a:ext>
            </a:extLst>
          </p:cNvPr>
          <p:cNvCxnSpPr>
            <a:cxnSpLocks/>
            <a:stCxn id="249" idx="2"/>
            <a:endCxn id="279" idx="0"/>
          </p:cNvCxnSpPr>
          <p:nvPr/>
        </p:nvCxnSpPr>
        <p:spPr>
          <a:xfrm rot="5400000">
            <a:off x="20795939" y="7580739"/>
            <a:ext cx="247294" cy="19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91" name="Соединительная линия уступом 595">
            <a:extLst>
              <a:ext uri="{FF2B5EF4-FFF2-40B4-BE49-F238E27FC236}">
                <a16:creationId xmlns:a16="http://schemas.microsoft.com/office/drawing/2014/main" id="{117A07A5-D399-4B08-B7B4-79EAAC63B899}"/>
              </a:ext>
            </a:extLst>
          </p:cNvPr>
          <p:cNvCxnSpPr>
            <a:cxnSpLocks/>
            <a:stCxn id="249" idx="2"/>
            <a:endCxn id="250" idx="0"/>
          </p:cNvCxnSpPr>
          <p:nvPr/>
        </p:nvCxnSpPr>
        <p:spPr>
          <a:xfrm rot="16200000" flipH="1">
            <a:off x="20684696" y="7693929"/>
            <a:ext cx="1041609" cy="569881"/>
          </a:xfrm>
          <a:prstGeom prst="bentConnector3">
            <a:avLst>
              <a:gd name="adj1" fmla="val 110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94" name="Соединительная линия уступом 595">
            <a:extLst>
              <a:ext uri="{FF2B5EF4-FFF2-40B4-BE49-F238E27FC236}">
                <a16:creationId xmlns:a16="http://schemas.microsoft.com/office/drawing/2014/main" id="{C6A06640-9B5D-4342-A86C-EA3EA4C4935E}"/>
              </a:ext>
            </a:extLst>
          </p:cNvPr>
          <p:cNvCxnSpPr>
            <a:cxnSpLocks/>
            <a:stCxn id="249" idx="2"/>
            <a:endCxn id="278" idx="0"/>
          </p:cNvCxnSpPr>
          <p:nvPr/>
        </p:nvCxnSpPr>
        <p:spPr>
          <a:xfrm rot="16200000" flipH="1">
            <a:off x="21367305" y="7011321"/>
            <a:ext cx="247293" cy="11407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97" name="Соединительная линия уступом 595">
            <a:extLst>
              <a:ext uri="{FF2B5EF4-FFF2-40B4-BE49-F238E27FC236}">
                <a16:creationId xmlns:a16="http://schemas.microsoft.com/office/drawing/2014/main" id="{259F59B6-6118-4458-A091-3C60FE9DFE72}"/>
              </a:ext>
            </a:extLst>
          </p:cNvPr>
          <p:cNvCxnSpPr>
            <a:cxnSpLocks/>
            <a:stCxn id="265" idx="2"/>
            <a:endCxn id="279" idx="0"/>
          </p:cNvCxnSpPr>
          <p:nvPr/>
        </p:nvCxnSpPr>
        <p:spPr>
          <a:xfrm rot="5400000">
            <a:off x="21366691" y="7007829"/>
            <a:ext cx="249452" cy="1145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00" name="Соединительная линия уступом 595">
            <a:extLst>
              <a:ext uri="{FF2B5EF4-FFF2-40B4-BE49-F238E27FC236}">
                <a16:creationId xmlns:a16="http://schemas.microsoft.com/office/drawing/2014/main" id="{56CE7F1F-BDDA-4A37-A68A-20B52E401902}"/>
              </a:ext>
            </a:extLst>
          </p:cNvPr>
          <p:cNvCxnSpPr>
            <a:cxnSpLocks/>
            <a:stCxn id="265" idx="2"/>
            <a:endCxn id="250" idx="0"/>
          </p:cNvCxnSpPr>
          <p:nvPr/>
        </p:nvCxnSpPr>
        <p:spPr>
          <a:xfrm rot="5400000">
            <a:off x="21255449" y="7690901"/>
            <a:ext cx="1043767" cy="573781"/>
          </a:xfrm>
          <a:prstGeom prst="bentConnector3">
            <a:avLst>
              <a:gd name="adj1" fmla="val 1175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595">
            <a:extLst>
              <a:ext uri="{FF2B5EF4-FFF2-40B4-BE49-F238E27FC236}">
                <a16:creationId xmlns:a16="http://schemas.microsoft.com/office/drawing/2014/main" id="{0BDD0030-20D8-4523-829F-08382943E825}"/>
              </a:ext>
            </a:extLst>
          </p:cNvPr>
          <p:cNvCxnSpPr>
            <a:cxnSpLocks/>
            <a:stCxn id="265" idx="2"/>
            <a:endCxn id="278" idx="0"/>
          </p:cNvCxnSpPr>
          <p:nvPr/>
        </p:nvCxnSpPr>
        <p:spPr>
          <a:xfrm rot="5400000">
            <a:off x="21938057" y="7579193"/>
            <a:ext cx="249451" cy="28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06" name="Прямоугольник 305">
            <a:extLst>
              <a:ext uri="{FF2B5EF4-FFF2-40B4-BE49-F238E27FC236}">
                <a16:creationId xmlns:a16="http://schemas.microsoft.com/office/drawing/2014/main" id="{BDBF2897-5469-4B31-9D42-C9ACDD35F388}"/>
              </a:ext>
            </a:extLst>
          </p:cNvPr>
          <p:cNvSpPr/>
          <p:nvPr/>
        </p:nvSpPr>
        <p:spPr>
          <a:xfrm>
            <a:off x="17611974" y="6124704"/>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защиты мира</a:t>
            </a:r>
          </a:p>
        </p:txBody>
      </p:sp>
      <p:cxnSp>
        <p:nvCxnSpPr>
          <p:cNvPr id="307" name="Соединительная линия уступом 595">
            <a:extLst>
              <a:ext uri="{FF2B5EF4-FFF2-40B4-BE49-F238E27FC236}">
                <a16:creationId xmlns:a16="http://schemas.microsoft.com/office/drawing/2014/main" id="{A678C30B-4877-493A-8A7D-E3352768BE16}"/>
              </a:ext>
            </a:extLst>
          </p:cNvPr>
          <p:cNvCxnSpPr>
            <a:cxnSpLocks/>
            <a:stCxn id="155" idx="2"/>
            <a:endCxn id="306" idx="0"/>
          </p:cNvCxnSpPr>
          <p:nvPr/>
        </p:nvCxnSpPr>
        <p:spPr>
          <a:xfrm rot="5400000">
            <a:off x="18234180" y="5718309"/>
            <a:ext cx="247352" cy="56543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595">
            <a:extLst>
              <a:ext uri="{FF2B5EF4-FFF2-40B4-BE49-F238E27FC236}">
                <a16:creationId xmlns:a16="http://schemas.microsoft.com/office/drawing/2014/main" id="{02D74443-29C6-44D0-BC66-05D0A16C6650}"/>
              </a:ext>
            </a:extLst>
          </p:cNvPr>
          <p:cNvCxnSpPr>
            <a:cxnSpLocks/>
            <a:stCxn id="156" idx="2"/>
            <a:endCxn id="306" idx="0"/>
          </p:cNvCxnSpPr>
          <p:nvPr/>
        </p:nvCxnSpPr>
        <p:spPr>
          <a:xfrm rot="16200000" flipH="1">
            <a:off x="17664521" y="5714087"/>
            <a:ext cx="248427" cy="57280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13" name="Прямоугольник 312">
            <a:extLst>
              <a:ext uri="{FF2B5EF4-FFF2-40B4-BE49-F238E27FC236}">
                <a16:creationId xmlns:a16="http://schemas.microsoft.com/office/drawing/2014/main" id="{A34FB569-9EC7-4AB2-A690-C9D0A7520542}"/>
              </a:ext>
            </a:extLst>
          </p:cNvPr>
          <p:cNvSpPr/>
          <p:nvPr/>
        </p:nvSpPr>
        <p:spPr>
          <a:xfrm>
            <a:off x="17044296" y="6908534"/>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Обеспечение коллективной безопасности </a:t>
            </a:r>
            <a:r>
              <a:rPr lang="ru-RU" sz="200" dirty="0"/>
              <a:t>(Международное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a:t>
            </a:r>
            <a:endParaRPr lang="ru-RU" sz="700" dirty="0"/>
          </a:p>
        </p:txBody>
      </p:sp>
      <p:sp>
        <p:nvSpPr>
          <p:cNvPr id="314" name="Прямоугольник 313">
            <a:extLst>
              <a:ext uri="{FF2B5EF4-FFF2-40B4-BE49-F238E27FC236}">
                <a16:creationId xmlns:a16="http://schemas.microsoft.com/office/drawing/2014/main" id="{14B04757-964C-40D0-BE22-39CFC1F2856A}"/>
              </a:ext>
            </a:extLst>
          </p:cNvPr>
          <p:cNvSpPr/>
          <p:nvPr/>
        </p:nvSpPr>
        <p:spPr>
          <a:xfrm>
            <a:off x="16486665" y="7706264"/>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Женевская система пактов </a:t>
            </a:r>
            <a:r>
              <a:rPr lang="ru-RU" sz="300" dirty="0"/>
              <a:t>(Распространение, в особенности в Восточной и Центральной Европе, системы пактов, открытых для всех, согласно принципам франко-советского договора.)</a:t>
            </a:r>
            <a:endParaRPr lang="ru-RU" sz="700" dirty="0"/>
          </a:p>
        </p:txBody>
      </p:sp>
      <p:cxnSp>
        <p:nvCxnSpPr>
          <p:cNvPr id="315" name="Соединительная линия уступом 620">
            <a:extLst>
              <a:ext uri="{FF2B5EF4-FFF2-40B4-BE49-F238E27FC236}">
                <a16:creationId xmlns:a16="http://schemas.microsoft.com/office/drawing/2014/main" id="{32F13879-52F5-4C51-9266-26EC03CC209B}"/>
              </a:ext>
            </a:extLst>
          </p:cNvPr>
          <p:cNvCxnSpPr>
            <a:cxnSpLocks/>
            <a:stCxn id="313" idx="2"/>
            <a:endCxn id="314" idx="0"/>
          </p:cNvCxnSpPr>
          <p:nvPr/>
        </p:nvCxnSpPr>
        <p:spPr>
          <a:xfrm rot="5400000">
            <a:off x="17099779" y="7298584"/>
            <a:ext cx="257730" cy="557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620">
            <a:extLst>
              <a:ext uri="{FF2B5EF4-FFF2-40B4-BE49-F238E27FC236}">
                <a16:creationId xmlns:a16="http://schemas.microsoft.com/office/drawing/2014/main" id="{0F04DC99-F2CC-4BAE-9B41-5329734EEAB5}"/>
              </a:ext>
            </a:extLst>
          </p:cNvPr>
          <p:cNvCxnSpPr>
            <a:cxnSpLocks/>
            <a:stCxn id="306" idx="2"/>
            <a:endCxn id="313" idx="0"/>
          </p:cNvCxnSpPr>
          <p:nvPr/>
        </p:nvCxnSpPr>
        <p:spPr>
          <a:xfrm rot="5400000">
            <a:off x="17669383" y="6502780"/>
            <a:ext cx="243830" cy="567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1" name="Соединительная линия уступом 595">
            <a:extLst>
              <a:ext uri="{FF2B5EF4-FFF2-40B4-BE49-F238E27FC236}">
                <a16:creationId xmlns:a16="http://schemas.microsoft.com/office/drawing/2014/main" id="{7350CE3E-90D8-4FFE-B73B-187E2F555E14}"/>
              </a:ext>
            </a:extLst>
          </p:cNvPr>
          <p:cNvCxnSpPr>
            <a:cxnSpLocks/>
            <a:stCxn id="249" idx="2"/>
            <a:endCxn id="170" idx="0"/>
          </p:cNvCxnSpPr>
          <p:nvPr/>
        </p:nvCxnSpPr>
        <p:spPr>
          <a:xfrm rot="16200000" flipH="1">
            <a:off x="21264954" y="7113671"/>
            <a:ext cx="1036398" cy="1725187"/>
          </a:xfrm>
          <a:prstGeom prst="bentConnector3">
            <a:avLst>
              <a:gd name="adj1" fmla="val 1228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595">
            <a:extLst>
              <a:ext uri="{FF2B5EF4-FFF2-40B4-BE49-F238E27FC236}">
                <a16:creationId xmlns:a16="http://schemas.microsoft.com/office/drawing/2014/main" id="{DAAD64EE-6C74-4FAC-8BB8-6635244CB408}"/>
              </a:ext>
            </a:extLst>
          </p:cNvPr>
          <p:cNvCxnSpPr>
            <a:cxnSpLocks/>
            <a:stCxn id="265" idx="2"/>
            <a:endCxn id="170" idx="0"/>
          </p:cNvCxnSpPr>
          <p:nvPr/>
        </p:nvCxnSpPr>
        <p:spPr>
          <a:xfrm rot="16200000" flipH="1">
            <a:off x="21835706" y="7684423"/>
            <a:ext cx="1038556" cy="581525"/>
          </a:xfrm>
          <a:prstGeom prst="bentConnector3">
            <a:avLst>
              <a:gd name="adj1" fmla="val 1217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620">
            <a:extLst>
              <a:ext uri="{FF2B5EF4-FFF2-40B4-BE49-F238E27FC236}">
                <a16:creationId xmlns:a16="http://schemas.microsoft.com/office/drawing/2014/main" id="{2CB1AF56-F91B-46BD-84F2-844011BCD2C2}"/>
              </a:ext>
            </a:extLst>
          </p:cNvPr>
          <p:cNvCxnSpPr>
            <a:cxnSpLocks/>
            <a:stCxn id="170" idx="2"/>
            <a:endCxn id="281" idx="0"/>
          </p:cNvCxnSpPr>
          <p:nvPr/>
        </p:nvCxnSpPr>
        <p:spPr>
          <a:xfrm rot="5400000">
            <a:off x="21951019" y="8581754"/>
            <a:ext cx="242019" cy="11474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620">
            <a:extLst>
              <a:ext uri="{FF2B5EF4-FFF2-40B4-BE49-F238E27FC236}">
                <a16:creationId xmlns:a16="http://schemas.microsoft.com/office/drawing/2014/main" id="{520A29DA-9462-4AD0-A72D-2BAB9B9D161C}"/>
              </a:ext>
            </a:extLst>
          </p:cNvPr>
          <p:cNvCxnSpPr>
            <a:cxnSpLocks/>
            <a:stCxn id="170" idx="2"/>
            <a:endCxn id="280" idx="0"/>
          </p:cNvCxnSpPr>
          <p:nvPr/>
        </p:nvCxnSpPr>
        <p:spPr>
          <a:xfrm rot="5400000">
            <a:off x="21376632" y="8002167"/>
            <a:ext cx="236818" cy="23014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8" name="Прямоугольник 297">
            <a:extLst>
              <a:ext uri="{FF2B5EF4-FFF2-40B4-BE49-F238E27FC236}">
                <a16:creationId xmlns:a16="http://schemas.microsoft.com/office/drawing/2014/main" id="{D7984CFA-78CC-4C62-9EE7-914E00F0367C}"/>
              </a:ext>
            </a:extLst>
          </p:cNvPr>
          <p:cNvSpPr/>
          <p:nvPr/>
        </p:nvSpPr>
        <p:spPr>
          <a:xfrm>
            <a:off x="21601059" y="1007085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коммунистов в правительство</a:t>
            </a:r>
          </a:p>
        </p:txBody>
      </p:sp>
      <p:sp>
        <p:nvSpPr>
          <p:cNvPr id="319" name="Прямоугольник 318">
            <a:extLst>
              <a:ext uri="{FF2B5EF4-FFF2-40B4-BE49-F238E27FC236}">
                <a16:creationId xmlns:a16="http://schemas.microsoft.com/office/drawing/2014/main" id="{77F2DCBB-A338-426F-838D-573F2335BBFB}"/>
              </a:ext>
            </a:extLst>
          </p:cNvPr>
          <p:cNvSpPr/>
          <p:nvPr/>
        </p:nvSpPr>
        <p:spPr>
          <a:xfrm>
            <a:off x="20455449" y="1007247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Переворот «Ла </a:t>
            </a:r>
            <a:r>
              <a:rPr lang="ru-RU" sz="700" dirty="0" err="1"/>
              <a:t>Кагул</a:t>
            </a:r>
            <a:r>
              <a:rPr lang="ru-RU" sz="700" dirty="0"/>
              <a:t>»</a:t>
            </a:r>
          </a:p>
        </p:txBody>
      </p:sp>
      <p:cxnSp>
        <p:nvCxnSpPr>
          <p:cNvPr id="322" name="Соединительная линия уступом 620">
            <a:extLst>
              <a:ext uri="{FF2B5EF4-FFF2-40B4-BE49-F238E27FC236}">
                <a16:creationId xmlns:a16="http://schemas.microsoft.com/office/drawing/2014/main" id="{34EEAC8E-8EA7-4959-95D0-F3F28693A8AA}"/>
              </a:ext>
            </a:extLst>
          </p:cNvPr>
          <p:cNvCxnSpPr>
            <a:cxnSpLocks/>
            <a:stCxn id="170" idx="2"/>
            <a:endCxn id="319" idx="0"/>
          </p:cNvCxnSpPr>
          <p:nvPr/>
        </p:nvCxnSpPr>
        <p:spPr>
          <a:xfrm rot="5400000">
            <a:off x="21263175" y="8689902"/>
            <a:ext cx="1038010" cy="1727135"/>
          </a:xfrm>
          <a:prstGeom prst="bentConnector3">
            <a:avLst>
              <a:gd name="adj1" fmla="val 1163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D5860D41-8B7D-4EBE-9B64-9E8F7C69FBDD}"/>
              </a:ext>
            </a:extLst>
          </p:cNvPr>
          <p:cNvCxnSpPr>
            <a:cxnSpLocks/>
            <a:stCxn id="1032" idx="3"/>
            <a:endCxn id="151" idx="1"/>
          </p:cNvCxnSpPr>
          <p:nvPr/>
        </p:nvCxnSpPr>
        <p:spPr>
          <a:xfrm flipV="1">
            <a:off x="26602565" y="4022545"/>
            <a:ext cx="4021350" cy="19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6" name="Прямая соединительная линия 355">
            <a:extLst>
              <a:ext uri="{FF2B5EF4-FFF2-40B4-BE49-F238E27FC236}">
                <a16:creationId xmlns:a16="http://schemas.microsoft.com/office/drawing/2014/main" id="{C6769B31-322E-431A-B478-9C310FF319CC}"/>
              </a:ext>
            </a:extLst>
          </p:cNvPr>
          <p:cNvCxnSpPr>
            <a:cxnSpLocks/>
            <a:stCxn id="170" idx="3"/>
            <a:endCxn id="164" idx="1"/>
          </p:cNvCxnSpPr>
          <p:nvPr/>
        </p:nvCxnSpPr>
        <p:spPr>
          <a:xfrm>
            <a:off x="23108909" y="8764464"/>
            <a:ext cx="840714" cy="52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59" name="Прямоугольник 358">
            <a:extLst>
              <a:ext uri="{FF2B5EF4-FFF2-40B4-BE49-F238E27FC236}">
                <a16:creationId xmlns:a16="http://schemas.microsoft.com/office/drawing/2014/main" id="{918E960A-6991-4F32-8333-AF51985553A1}"/>
              </a:ext>
            </a:extLst>
          </p:cNvPr>
          <p:cNvSpPr/>
          <p:nvPr/>
        </p:nvSpPr>
        <p:spPr>
          <a:xfrm>
            <a:off x="23947432" y="927865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Кабинет </a:t>
            </a:r>
            <a:r>
              <a:rPr lang="ru-RU" sz="700" dirty="0" err="1"/>
              <a:t>Шогана</a:t>
            </a:r>
            <a:endParaRPr lang="ru-RU" sz="700" dirty="0"/>
          </a:p>
        </p:txBody>
      </p:sp>
      <p:cxnSp>
        <p:nvCxnSpPr>
          <p:cNvPr id="364" name="Прямая со стрелкой 363">
            <a:extLst>
              <a:ext uri="{FF2B5EF4-FFF2-40B4-BE49-F238E27FC236}">
                <a16:creationId xmlns:a16="http://schemas.microsoft.com/office/drawing/2014/main" id="{D59B2D4D-FF9A-41AE-9763-BA93594258D0}"/>
              </a:ext>
            </a:extLst>
          </p:cNvPr>
          <p:cNvCxnSpPr>
            <a:cxnSpLocks/>
            <a:stCxn id="164" idx="2"/>
            <a:endCxn id="359" idx="0"/>
          </p:cNvCxnSpPr>
          <p:nvPr/>
        </p:nvCxnSpPr>
        <p:spPr>
          <a:xfrm flipH="1">
            <a:off x="24410595" y="9039674"/>
            <a:ext cx="2191" cy="23898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67" name="Прямоугольник 366">
            <a:extLst>
              <a:ext uri="{FF2B5EF4-FFF2-40B4-BE49-F238E27FC236}">
                <a16:creationId xmlns:a16="http://schemas.microsoft.com/office/drawing/2014/main" id="{9BFE1944-1C05-4264-A917-9398EF648BE0}"/>
              </a:ext>
            </a:extLst>
          </p:cNvPr>
          <p:cNvSpPr/>
          <p:nvPr/>
        </p:nvSpPr>
        <p:spPr>
          <a:xfrm>
            <a:off x="22402279" y="21481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Ратифицировать </a:t>
            </a:r>
            <a:r>
              <a:rPr lang="ru-RU" sz="700" dirty="0" err="1"/>
              <a:t>Вьенотское</a:t>
            </a:r>
            <a:r>
              <a:rPr lang="ru-RU" sz="700" dirty="0"/>
              <a:t> соглашение</a:t>
            </a:r>
          </a:p>
        </p:txBody>
      </p:sp>
      <p:cxnSp>
        <p:nvCxnSpPr>
          <p:cNvPr id="368" name="Прямая со стрелкой 367">
            <a:extLst>
              <a:ext uri="{FF2B5EF4-FFF2-40B4-BE49-F238E27FC236}">
                <a16:creationId xmlns:a16="http://schemas.microsoft.com/office/drawing/2014/main" id="{B03E75A0-D5BC-4209-92D2-D5774A1D98C0}"/>
              </a:ext>
            </a:extLst>
          </p:cNvPr>
          <p:cNvCxnSpPr>
            <a:cxnSpLocks/>
            <a:stCxn id="161" idx="2"/>
            <a:endCxn id="367" idx="0"/>
          </p:cNvCxnSpPr>
          <p:nvPr/>
        </p:nvCxnSpPr>
        <p:spPr>
          <a:xfrm flipH="1">
            <a:off x="22865442" y="21160650"/>
            <a:ext cx="1" cy="3207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a:extLst>
              <a:ext uri="{FF2B5EF4-FFF2-40B4-BE49-F238E27FC236}">
                <a16:creationId xmlns:a16="http://schemas.microsoft.com/office/drawing/2014/main" id="{71BD56CE-3455-4070-9A1A-69F153F641F4}"/>
              </a:ext>
            </a:extLst>
          </p:cNvPr>
          <p:cNvSpPr/>
          <p:nvPr/>
        </p:nvSpPr>
        <p:spPr>
          <a:xfrm>
            <a:off x="21157305" y="206206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центр научных исследований (19 октября 1939) </a:t>
            </a:r>
            <a:r>
              <a:rPr lang="ru-RU" sz="100" dirty="0" err="1"/>
              <a:t>Национа́льный</a:t>
            </a:r>
            <a:r>
              <a:rPr lang="ru-RU" sz="100" dirty="0"/>
              <a:t> центр </a:t>
            </a:r>
            <a:r>
              <a:rPr lang="ru-RU" sz="100" dirty="0" err="1"/>
              <a:t>нау́чных</a:t>
            </a:r>
            <a:r>
              <a:rPr lang="ru-RU" sz="100" dirty="0"/>
              <a:t> </a:t>
            </a:r>
            <a:r>
              <a:rPr lang="ru-RU" sz="100" dirty="0" err="1"/>
              <a:t>иссле́дований</a:t>
            </a:r>
            <a:r>
              <a:rPr lang="ru-RU" sz="100" dirty="0"/>
              <a:t> (НЦНИ, фр. </a:t>
            </a:r>
            <a:r>
              <a:rPr lang="ru-RU" sz="100" dirty="0" err="1"/>
              <a:t>Centre</a:t>
            </a:r>
            <a:r>
              <a:rPr lang="ru-RU" sz="100" dirty="0"/>
              <a:t> </a:t>
            </a:r>
            <a:r>
              <a:rPr lang="ru-RU" sz="100" dirty="0" err="1"/>
              <a:t>National</a:t>
            </a:r>
            <a:r>
              <a:rPr lang="ru-RU" sz="100" dirty="0"/>
              <a:t> </a:t>
            </a:r>
            <a:r>
              <a:rPr lang="ru-RU" sz="100" dirty="0" err="1"/>
              <a:t>de</a:t>
            </a:r>
            <a:r>
              <a:rPr lang="ru-RU" sz="100" dirty="0"/>
              <a:t> </a:t>
            </a:r>
            <a:r>
              <a:rPr lang="ru-RU" sz="100" dirty="0" err="1"/>
              <a:t>la</a:t>
            </a:r>
            <a:r>
              <a:rPr lang="ru-RU" sz="100" dirty="0"/>
              <a:t> </a:t>
            </a:r>
            <a:r>
              <a:rPr lang="ru-RU" sz="100" dirty="0" err="1"/>
              <a:t>Recherche</a:t>
            </a:r>
            <a:r>
              <a:rPr lang="ru-RU" sz="100" dirty="0"/>
              <a:t> </a:t>
            </a:r>
            <a:r>
              <a:rPr lang="ru-RU" sz="100" dirty="0" err="1"/>
              <a:t>Scientifique</a:t>
            </a:r>
            <a:r>
              <a:rPr lang="ru-RU" sz="100" dirty="0"/>
              <a:t>, CNRS) — ведущее государственное научное учреждение </a:t>
            </a:r>
            <a:r>
              <a:rPr lang="ru-RU" sz="100" dirty="0" err="1"/>
              <a:t>Франции.CNRS</a:t>
            </a:r>
            <a:r>
              <a:rPr lang="ru-RU" sz="100" dirty="0"/>
              <a:t> является крупнейшим французским научно-исследовательским учреждением, объединяет государственные организации Франции, специализирующиеся в области прикладных и фундаментальных исследований, и координирует их деятельность на национальном уровне. Находится под административным надзором Министерства высшего образования и научных исследований (</a:t>
            </a:r>
            <a:r>
              <a:rPr lang="ru-RU" sz="100" dirty="0" err="1"/>
              <a:t>Ministère</a:t>
            </a:r>
            <a:r>
              <a:rPr lang="ru-RU" sz="100" dirty="0"/>
              <a:t> </a:t>
            </a:r>
            <a:r>
              <a:rPr lang="ru-RU" sz="100" dirty="0" err="1"/>
              <a:t>de</a:t>
            </a:r>
            <a:r>
              <a:rPr lang="ru-RU" sz="100" dirty="0"/>
              <a:t> </a:t>
            </a:r>
            <a:r>
              <a:rPr lang="ru-RU" sz="100" dirty="0" err="1"/>
              <a:t>l’Enseignement</a:t>
            </a:r>
            <a:r>
              <a:rPr lang="ru-RU" sz="100" dirty="0"/>
              <a:t> </a:t>
            </a:r>
            <a:r>
              <a:rPr lang="ru-RU" sz="100" dirty="0" err="1"/>
              <a:t>supérieur</a:t>
            </a:r>
            <a:r>
              <a:rPr lang="ru-RU" sz="100" dirty="0"/>
              <a:t> </a:t>
            </a:r>
            <a:r>
              <a:rPr lang="ru-RU" sz="100" dirty="0" err="1"/>
              <a:t>et</a:t>
            </a:r>
            <a:r>
              <a:rPr lang="ru-RU" sz="100" dirty="0"/>
              <a:t> </a:t>
            </a:r>
            <a:r>
              <a:rPr lang="ru-RU" sz="100" dirty="0" err="1"/>
              <a:t>de</a:t>
            </a:r>
            <a:r>
              <a:rPr lang="ru-RU" sz="100" dirty="0"/>
              <a:t> </a:t>
            </a:r>
            <a:r>
              <a:rPr lang="ru-RU" sz="100" dirty="0" err="1"/>
              <a:t>la</a:t>
            </a:r>
            <a:r>
              <a:rPr lang="ru-RU" sz="100" dirty="0"/>
              <a:t> </a:t>
            </a:r>
            <a:r>
              <a:rPr lang="ru-RU" sz="100" dirty="0" err="1"/>
              <a:t>Recherche</a:t>
            </a:r>
            <a:r>
              <a:rPr lang="ru-RU" sz="100" dirty="0"/>
              <a:t>). Тип организации определяется как «общественное учреждение научно-технологического характера» (</a:t>
            </a:r>
            <a:r>
              <a:rPr lang="ru-RU" sz="100" dirty="0" err="1"/>
              <a:t>établissement</a:t>
            </a:r>
            <a:r>
              <a:rPr lang="ru-RU" sz="100" dirty="0"/>
              <a:t> </a:t>
            </a:r>
            <a:r>
              <a:rPr lang="ru-RU" sz="100" dirty="0" err="1"/>
              <a:t>public</a:t>
            </a:r>
            <a:r>
              <a:rPr lang="ru-RU" sz="100" dirty="0"/>
              <a:t> à </a:t>
            </a:r>
            <a:r>
              <a:rPr lang="ru-RU" sz="100" dirty="0" err="1"/>
              <a:t>caractère</a:t>
            </a:r>
            <a:r>
              <a:rPr lang="ru-RU" sz="100" dirty="0"/>
              <a:t> </a:t>
            </a:r>
            <a:r>
              <a:rPr lang="ru-RU" sz="100" dirty="0" err="1"/>
              <a:t>scientifique</a:t>
            </a:r>
            <a:r>
              <a:rPr lang="ru-RU" sz="100" dirty="0"/>
              <a:t> </a:t>
            </a:r>
            <a:r>
              <a:rPr lang="ru-RU" sz="100" dirty="0" err="1"/>
              <a:t>et</a:t>
            </a:r>
            <a:r>
              <a:rPr lang="ru-RU" sz="100" dirty="0"/>
              <a:t> </a:t>
            </a:r>
            <a:r>
              <a:rPr lang="ru-RU" sz="100" dirty="0" err="1"/>
              <a:t>technologique</a:t>
            </a:r>
            <a:r>
              <a:rPr lang="ru-RU" sz="100" dirty="0"/>
              <a:t>; сокращённо EPST).Центр основан в 1939 году физиком</a:t>
            </a:r>
            <a:endParaRPr lang="ru-RU" sz="700" dirty="0"/>
          </a:p>
        </p:txBody>
      </p:sp>
      <p:cxnSp>
        <p:nvCxnSpPr>
          <p:cNvPr id="240" name="Прямая со стрелкой 239">
            <a:extLst>
              <a:ext uri="{FF2B5EF4-FFF2-40B4-BE49-F238E27FC236}">
                <a16:creationId xmlns:a16="http://schemas.microsoft.com/office/drawing/2014/main" id="{1617FF60-CB45-48E6-AEBC-562E3E1D6271}"/>
              </a:ext>
            </a:extLst>
          </p:cNvPr>
          <p:cNvCxnSpPr>
            <a:cxnSpLocks/>
            <a:stCxn id="250" idx="2"/>
            <a:endCxn id="281" idx="0"/>
          </p:cNvCxnSpPr>
          <p:nvPr/>
        </p:nvCxnSpPr>
        <p:spPr>
          <a:xfrm>
            <a:off x="21490441" y="9039675"/>
            <a:ext cx="7867" cy="2368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5" name="Прямоугольник 254">
            <a:extLst>
              <a:ext uri="{FF2B5EF4-FFF2-40B4-BE49-F238E27FC236}">
                <a16:creationId xmlns:a16="http://schemas.microsoft.com/office/drawing/2014/main" id="{47D3AC46-675D-4AE5-976C-5BE4A5D17FEA}"/>
              </a:ext>
            </a:extLst>
          </p:cNvPr>
          <p:cNvSpPr/>
          <p:nvPr/>
        </p:nvSpPr>
        <p:spPr>
          <a:xfrm>
            <a:off x="22180755" y="9277576"/>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Третья девальвация </a:t>
            </a:r>
            <a:r>
              <a:rPr lang="ru-RU" sz="100" dirty="0"/>
              <a:t>Совет министров принимает пять либеральных экономических мер; свободное обращение золота, создание комиссии из четырех членов ( Эмиль </a:t>
            </a:r>
            <a:r>
              <a:rPr lang="ru-RU" sz="100" dirty="0" err="1"/>
              <a:t>Лабери</a:t>
            </a:r>
            <a:r>
              <a:rPr lang="ru-RU" sz="100" dirty="0"/>
              <a:t> , Жак </a:t>
            </a:r>
            <a:r>
              <a:rPr lang="ru-RU" sz="100" dirty="0" err="1"/>
              <a:t>Рюфф</a:t>
            </a:r>
            <a:r>
              <a:rPr lang="ru-RU" sz="100" dirty="0"/>
              <a:t> , Поль </a:t>
            </a:r>
            <a:r>
              <a:rPr lang="ru-RU" sz="100" dirty="0" err="1"/>
              <a:t>Бодуэн</a:t>
            </a:r>
            <a:r>
              <a:rPr lang="ru-RU" sz="100" dirty="0"/>
              <a:t> , Шарль </a:t>
            </a:r>
            <a:r>
              <a:rPr lang="ru-RU" sz="100" dirty="0" err="1"/>
              <a:t>Рист</a:t>
            </a:r>
            <a:r>
              <a:rPr lang="ru-RU" sz="100" dirty="0"/>
              <a:t> ), ответственных за управление фондом валютного выравнивания, изменение ритма некоторых инвестиционных расходов и запуск кредита национальной обороны [ 8 ] . Правительство отказывается от очередной девальвации франка (отказ депутатов-коммунистов) и от установления валютного контроля, необходимого для борьбы с бегством капитала (отказ депутатов-радикалов).</a:t>
            </a:r>
            <a:endParaRPr lang="ru-RU" sz="700" dirty="0"/>
          </a:p>
        </p:txBody>
      </p:sp>
      <p:cxnSp>
        <p:nvCxnSpPr>
          <p:cNvPr id="277" name="Прямая соединительная линия 276">
            <a:extLst>
              <a:ext uri="{FF2B5EF4-FFF2-40B4-BE49-F238E27FC236}">
                <a16:creationId xmlns:a16="http://schemas.microsoft.com/office/drawing/2014/main" id="{DFFC78DD-2E2B-4CCD-BD71-A015251A1BE1}"/>
              </a:ext>
            </a:extLst>
          </p:cNvPr>
          <p:cNvCxnSpPr>
            <a:cxnSpLocks/>
            <a:stCxn id="281" idx="3"/>
            <a:endCxn id="255" idx="1"/>
          </p:cNvCxnSpPr>
          <p:nvPr/>
        </p:nvCxnSpPr>
        <p:spPr>
          <a:xfrm>
            <a:off x="21961470" y="9546483"/>
            <a:ext cx="219285" cy="10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9" name="Соединительная линия уступом 620">
            <a:extLst>
              <a:ext uri="{FF2B5EF4-FFF2-40B4-BE49-F238E27FC236}">
                <a16:creationId xmlns:a16="http://schemas.microsoft.com/office/drawing/2014/main" id="{D7DE6A74-DFAC-43F8-A299-5F879BC5A3D3}"/>
              </a:ext>
            </a:extLst>
          </p:cNvPr>
          <p:cNvCxnSpPr>
            <a:cxnSpLocks/>
            <a:stCxn id="170" idx="2"/>
            <a:endCxn id="255" idx="0"/>
          </p:cNvCxnSpPr>
          <p:nvPr/>
        </p:nvCxnSpPr>
        <p:spPr>
          <a:xfrm rot="5400000">
            <a:off x="22523277" y="9155106"/>
            <a:ext cx="243112" cy="18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620">
            <a:extLst>
              <a:ext uri="{FF2B5EF4-FFF2-40B4-BE49-F238E27FC236}">
                <a16:creationId xmlns:a16="http://schemas.microsoft.com/office/drawing/2014/main" id="{C1AF5165-80FA-44C4-8382-F98E255968DE}"/>
              </a:ext>
            </a:extLst>
          </p:cNvPr>
          <p:cNvCxnSpPr>
            <a:cxnSpLocks/>
            <a:stCxn id="250" idx="2"/>
            <a:endCxn id="255" idx="0"/>
          </p:cNvCxnSpPr>
          <p:nvPr/>
        </p:nvCxnSpPr>
        <p:spPr>
          <a:xfrm rot="16200000" flipH="1">
            <a:off x="21948229" y="8581886"/>
            <a:ext cx="237901" cy="11534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a:extLst>
              <a:ext uri="{FF2B5EF4-FFF2-40B4-BE49-F238E27FC236}">
                <a16:creationId xmlns:a16="http://schemas.microsoft.com/office/drawing/2014/main" id="{5F3DA993-920E-455D-B089-53AB523DD916}"/>
              </a:ext>
            </a:extLst>
          </p:cNvPr>
          <p:cNvSpPr/>
          <p:nvPr/>
        </p:nvSpPr>
        <p:spPr>
          <a:xfrm>
            <a:off x="22804229" y="10070854"/>
            <a:ext cx="926325" cy="540000"/>
          </a:xfrm>
          <a:prstGeom prst="rect">
            <a:avLst/>
          </a:prstGeom>
          <a:solidFill>
            <a:schemeClr val="accent6">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Распустить и запретить ФКП (26 сентября 1939) </a:t>
            </a:r>
            <a:r>
              <a:rPr lang="ru-RU" sz="100" dirty="0"/>
              <a:t>(Более того, отметив существование советско-германского пакта от 23 августа 1939 года и советское вторжение в Польшу совместно с нацистами, он принял меры против Французской коммунистической партии (ФКП), которую правительство считало организацией, способной предать: коммунистическая пресса была объявлена ​​вне закона декретом от 26 августа 1939 года о запрете публикации </a:t>
            </a:r>
            <a:r>
              <a:rPr lang="ru-RU" sz="100" dirty="0" err="1"/>
              <a:t>L'Humanité</a:t>
            </a:r>
            <a:r>
              <a:rPr lang="ru-RU" sz="100" dirty="0"/>
              <a:t> , затем французская коммунистическая партия была распущена и запрещена 26 сентября 1939 года также декретом, и, наконец, избранные представители коммунистов были лишены своих мандатов декрет-закон от 26 ноября 1939 года.)</a:t>
            </a:r>
            <a:endParaRPr lang="ru-RU" sz="700" dirty="0"/>
          </a:p>
        </p:txBody>
      </p:sp>
      <p:cxnSp>
        <p:nvCxnSpPr>
          <p:cNvPr id="293" name="Прямая соединительная линия 292">
            <a:extLst>
              <a:ext uri="{FF2B5EF4-FFF2-40B4-BE49-F238E27FC236}">
                <a16:creationId xmlns:a16="http://schemas.microsoft.com/office/drawing/2014/main" id="{0974ADD4-8D71-42A6-B540-8EB7AB71A8E5}"/>
              </a:ext>
            </a:extLst>
          </p:cNvPr>
          <p:cNvCxnSpPr>
            <a:cxnSpLocks/>
            <a:stCxn id="298" idx="3"/>
            <a:endCxn id="292" idx="1"/>
          </p:cNvCxnSpPr>
          <p:nvPr/>
        </p:nvCxnSpPr>
        <p:spPr>
          <a:xfrm flipV="1">
            <a:off x="22527384" y="10340854"/>
            <a:ext cx="276845" cy="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6" name="Соединительная линия уступом 595">
            <a:extLst>
              <a:ext uri="{FF2B5EF4-FFF2-40B4-BE49-F238E27FC236}">
                <a16:creationId xmlns:a16="http://schemas.microsoft.com/office/drawing/2014/main" id="{17B9F542-5C37-4FD0-A934-886174FC99AA}"/>
              </a:ext>
            </a:extLst>
          </p:cNvPr>
          <p:cNvCxnSpPr>
            <a:cxnSpLocks/>
            <a:stCxn id="281" idx="2"/>
            <a:endCxn id="298" idx="0"/>
          </p:cNvCxnSpPr>
          <p:nvPr/>
        </p:nvCxnSpPr>
        <p:spPr>
          <a:xfrm rot="16200000" flipH="1">
            <a:off x="21654079" y="9660712"/>
            <a:ext cx="254373" cy="5659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595">
            <a:extLst>
              <a:ext uri="{FF2B5EF4-FFF2-40B4-BE49-F238E27FC236}">
                <a16:creationId xmlns:a16="http://schemas.microsoft.com/office/drawing/2014/main" id="{EA6F827D-6623-4E2D-88D1-21761465C825}"/>
              </a:ext>
            </a:extLst>
          </p:cNvPr>
          <p:cNvCxnSpPr>
            <a:cxnSpLocks/>
            <a:stCxn id="255" idx="2"/>
            <a:endCxn id="298" idx="0"/>
          </p:cNvCxnSpPr>
          <p:nvPr/>
        </p:nvCxnSpPr>
        <p:spPr>
          <a:xfrm rot="5400000">
            <a:off x="22227430" y="9654368"/>
            <a:ext cx="253280" cy="5796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620">
            <a:extLst>
              <a:ext uri="{FF2B5EF4-FFF2-40B4-BE49-F238E27FC236}">
                <a16:creationId xmlns:a16="http://schemas.microsoft.com/office/drawing/2014/main" id="{FE2DBB2C-AD2D-4EF8-82BD-4857D88BCB47}"/>
              </a:ext>
            </a:extLst>
          </p:cNvPr>
          <p:cNvCxnSpPr>
            <a:cxnSpLocks/>
            <a:stCxn id="164" idx="2"/>
            <a:endCxn id="292" idx="0"/>
          </p:cNvCxnSpPr>
          <p:nvPr/>
        </p:nvCxnSpPr>
        <p:spPr>
          <a:xfrm rot="5400000">
            <a:off x="23324499" y="8982567"/>
            <a:ext cx="1031180" cy="1145394"/>
          </a:xfrm>
          <a:prstGeom prst="bentConnector3">
            <a:avLst>
              <a:gd name="adj1" fmla="val 995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5" name="Прямоугольник 324">
            <a:extLst>
              <a:ext uri="{FF2B5EF4-FFF2-40B4-BE49-F238E27FC236}">
                <a16:creationId xmlns:a16="http://schemas.microsoft.com/office/drawing/2014/main" id="{D8D2E24E-786E-46D3-A5A8-8381FB3DAA16}"/>
              </a:ext>
            </a:extLst>
          </p:cNvPr>
          <p:cNvSpPr/>
          <p:nvPr/>
        </p:nvSpPr>
        <p:spPr>
          <a:xfrm>
            <a:off x="22804382" y="7699565"/>
            <a:ext cx="926325" cy="540000"/>
          </a:xfrm>
          <a:prstGeom prst="rect">
            <a:avLst/>
          </a:prstGeom>
          <a:solidFill>
            <a:schemeClr val="accent6">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Заключить союз с правыми партиями </a:t>
            </a:r>
            <a:br>
              <a:rPr lang="ru-RU" sz="700" dirty="0"/>
            </a:br>
            <a:r>
              <a:rPr lang="ru-RU" sz="200" dirty="0"/>
              <a:t>(Окончательное поражение Народного фронта произошло в </a:t>
            </a:r>
            <a:r>
              <a:rPr lang="ru-RU" sz="200" dirty="0" err="1"/>
              <a:t>сентябре.декабрь</a:t>
            </a:r>
            <a:r>
              <a:rPr lang="ru-RU" sz="200" dirty="0"/>
              <a:t> 1938 </a:t>
            </a:r>
            <a:r>
              <a:rPr lang="ru-RU" sz="200" dirty="0" err="1"/>
              <a:t>г.с</a:t>
            </a:r>
            <a:r>
              <a:rPr lang="ru-RU" sz="200" dirty="0"/>
              <a:t> приходом к власти Эдуарда Даладье , который объединился с правыми, а не с </a:t>
            </a:r>
            <a:r>
              <a:rPr lang="ru-RU" sz="200" dirty="0" err="1"/>
              <a:t>СФИО.Очень</a:t>
            </a:r>
            <a:r>
              <a:rPr lang="ru-RU" sz="200" dirty="0"/>
              <a:t> привязанная к частной собственности и секуляризму , сторонница таможенного режима свободной торговли, она стала промежуточной партией между левыми и правыми , способной вступить в союз с социалистами или консерваторами в зависимости от обстоятельств.)</a:t>
            </a:r>
            <a:endParaRPr lang="ru-RU" sz="700" dirty="0"/>
          </a:p>
        </p:txBody>
      </p:sp>
      <p:cxnSp>
        <p:nvCxnSpPr>
          <p:cNvPr id="335" name="Прямая со стрелкой 334">
            <a:extLst>
              <a:ext uri="{FF2B5EF4-FFF2-40B4-BE49-F238E27FC236}">
                <a16:creationId xmlns:a16="http://schemas.microsoft.com/office/drawing/2014/main" id="{0F6079AB-2B6A-48BA-A6B2-6CBB1793EA6D}"/>
              </a:ext>
            </a:extLst>
          </p:cNvPr>
          <p:cNvCxnSpPr>
            <a:cxnSpLocks/>
            <a:stCxn id="325" idx="2"/>
            <a:endCxn id="292" idx="0"/>
          </p:cNvCxnSpPr>
          <p:nvPr/>
        </p:nvCxnSpPr>
        <p:spPr>
          <a:xfrm flipH="1">
            <a:off x="23267392" y="8239565"/>
            <a:ext cx="153" cy="18312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a:extLst>
              <a:ext uri="{FF2B5EF4-FFF2-40B4-BE49-F238E27FC236}">
                <a16:creationId xmlns:a16="http://schemas.microsoft.com/office/drawing/2014/main" id="{039B1A31-9DF9-40D7-94C8-51A7F5763C6E}"/>
              </a:ext>
            </a:extLst>
          </p:cNvPr>
          <p:cNvSpPr/>
          <p:nvPr/>
        </p:nvSpPr>
        <p:spPr>
          <a:xfrm>
            <a:off x="22804229" y="6139486"/>
            <a:ext cx="926325" cy="540000"/>
          </a:xfrm>
          <a:prstGeom prst="rect">
            <a:avLst/>
          </a:prstGeom>
          <a:solidFill>
            <a:schemeClr val="accent6">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ВКТ вне закона</a:t>
            </a:r>
          </a:p>
        </p:txBody>
      </p:sp>
      <p:sp>
        <p:nvSpPr>
          <p:cNvPr id="339" name="Прямоугольник 338">
            <a:extLst>
              <a:ext uri="{FF2B5EF4-FFF2-40B4-BE49-F238E27FC236}">
                <a16:creationId xmlns:a16="http://schemas.microsoft.com/office/drawing/2014/main" id="{22906412-85F8-4C4C-9CA2-1C755ECC0F70}"/>
              </a:ext>
            </a:extLst>
          </p:cNvPr>
          <p:cNvSpPr/>
          <p:nvPr/>
        </p:nvSpPr>
        <p:spPr>
          <a:xfrm>
            <a:off x="23383710" y="6911975"/>
            <a:ext cx="926325" cy="540000"/>
          </a:xfrm>
          <a:prstGeom prst="rect">
            <a:avLst/>
          </a:prstGeom>
          <a:solidFill>
            <a:schemeClr val="accent6">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Реформы </a:t>
            </a:r>
            <a:r>
              <a:rPr lang="ru-RU" sz="700" dirty="0" err="1"/>
              <a:t>Рейно</a:t>
            </a:r>
            <a:r>
              <a:rPr lang="ru-RU" sz="700" dirty="0"/>
              <a:t> </a:t>
            </a:r>
            <a:r>
              <a:rPr lang="ru-RU" sz="100" dirty="0"/>
              <a:t>(Несмотря на столкновения с ведущими политиками, </a:t>
            </a:r>
            <a:r>
              <a:rPr lang="ru-RU" sz="100" dirty="0" err="1"/>
              <a:t>Рейно</a:t>
            </a:r>
            <a:r>
              <a:rPr lang="ru-RU" sz="100" dirty="0"/>
              <a:t> мечтал занять должность министра финансов. Он был сторонником радикально-либеральной экономической политики, которая, по его мнению, позволила бы вывести французскую экономику из застоя. Он предлагал отказаться от избыточной государственной регулировки, в том числе отказаться от 40-часовой рабочей недели[7]. Понятие «дерегуляция» было очень популярным среди французских предпринимателей, и </a:t>
            </a:r>
            <a:r>
              <a:rPr lang="ru-RU" sz="100" dirty="0" err="1"/>
              <a:t>Рейно</a:t>
            </a:r>
            <a:r>
              <a:rPr lang="ru-RU" sz="100" dirty="0"/>
              <a:t> считал, что дерегуляция — лучший способ для Франции вернуть доверие инвесторов. Правительство Л. Блюма пало в 1938 году в результате попыток Блюма расширить регулирующие полномочия правительства; во Франции созрела широкая поддержка альтернативных подходов, подобных тому, сторонником которого был </a:t>
            </a:r>
            <a:r>
              <a:rPr lang="ru-RU" sz="100" dirty="0" err="1"/>
              <a:t>Рейно.Поль</a:t>
            </a:r>
            <a:r>
              <a:rPr lang="ru-RU" sz="100" dirty="0"/>
              <a:t> </a:t>
            </a:r>
            <a:r>
              <a:rPr lang="ru-RU" sz="100" dirty="0" err="1"/>
              <a:t>Маршандо</a:t>
            </a:r>
            <a:r>
              <a:rPr lang="ru-RU" sz="100" dirty="0"/>
              <a:t>, которого Даладье первоначально назначил министром финансов, предложил умеренную программу экономических реформ, которая не удовлетворила Даладье. </a:t>
            </a:r>
            <a:r>
              <a:rPr lang="ru-RU" sz="100" dirty="0" err="1"/>
              <a:t>Рейно</a:t>
            </a:r>
            <a:r>
              <a:rPr lang="ru-RU" sz="100" dirty="0"/>
              <a:t> и Даладье обменялись министерскими портфелями, в результате чего </a:t>
            </a:r>
            <a:r>
              <a:rPr lang="ru-RU" sz="100" dirty="0" err="1"/>
              <a:t>Рейно</a:t>
            </a:r>
            <a:r>
              <a:rPr lang="ru-RU" sz="100" dirty="0"/>
              <a:t> удачно осуществил свои радикальные либеральные экономические реформы. Благодаря успеху реформ правительство выдержало кратковременное жёсткое противостояние с оппозицией. </a:t>
            </a:r>
            <a:r>
              <a:rPr lang="ru-RU" sz="100" dirty="0" err="1"/>
              <a:t>Рейно</a:t>
            </a:r>
            <a:r>
              <a:rPr lang="ru-RU" sz="100" dirty="0"/>
              <a:t> обратился напрямую к деловому миру Франции: «Мы живём в капиталистической системе. Чтобы она функционировала, мы должны соблюдать законы. Есть законы прибыли, индивидуального риска, свободных рынков и роста через конкуренцию»[8].Реформы </a:t>
            </a:r>
            <a:r>
              <a:rPr lang="ru-RU" sz="100" dirty="0" err="1"/>
              <a:t>Рейно</a:t>
            </a:r>
            <a:r>
              <a:rPr lang="ru-RU" sz="100" dirty="0"/>
              <a:t> оказались исключительно успешными; была внедрена программа строгой экономии (хотя расходы на вооружение не были сокращены), в связи с чем французские запасы возросли с 37 млрд франков в сентябре 1938 г. до 48 млрд франков год спустя, накануне войны. Более важен тот факт, что промышленное производство Франции подскочило от 76 % до 100 % (за эталон принят уровень 1929 г.) с октября 1938 по май 1939 года[9]. К началу войны, однако, </a:t>
            </a:r>
            <a:r>
              <a:rPr lang="ru-RU" sz="100" dirty="0" err="1"/>
              <a:t>Рейно</a:t>
            </a:r>
            <a:r>
              <a:rPr lang="ru-RU" sz="100" dirty="0"/>
              <a:t> не стремился добиться роста французской экономики любой ценой; он считал, что излишний прирост расходов перед войной сыграет пагубную роль для французской экономики.)</a:t>
            </a:r>
            <a:endParaRPr lang="ru-RU" sz="700" dirty="0"/>
          </a:p>
        </p:txBody>
      </p:sp>
      <p:sp>
        <p:nvSpPr>
          <p:cNvPr id="341" name="Прямоугольник 340">
            <a:extLst>
              <a:ext uri="{FF2B5EF4-FFF2-40B4-BE49-F238E27FC236}">
                <a16:creationId xmlns:a16="http://schemas.microsoft.com/office/drawing/2014/main" id="{B8D98E45-8B47-492C-A591-277A37E8B5E3}"/>
              </a:ext>
            </a:extLst>
          </p:cNvPr>
          <p:cNvSpPr/>
          <p:nvPr/>
        </p:nvSpPr>
        <p:spPr>
          <a:xfrm>
            <a:off x="23383710" y="5334300"/>
            <a:ext cx="926325" cy="540000"/>
          </a:xfrm>
          <a:prstGeom prst="rect">
            <a:avLst/>
          </a:prstGeom>
          <a:solidFill>
            <a:schemeClr val="accent6">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Заручиться поддержкой двухсот семей </a:t>
            </a:r>
            <a:r>
              <a:rPr lang="ru-RU" sz="200" dirty="0"/>
              <a:t>(Во время радикального конгресса в Нанте в 1934 году он выдвинул тему « Двести семей », подхваченную крайне правыми и коммунистами ( «Двести семей — хозяева французской экономики и, по сути, французской политики». ).)</a:t>
            </a:r>
            <a:endParaRPr lang="ru-RU" sz="800" dirty="0"/>
          </a:p>
        </p:txBody>
      </p:sp>
      <p:cxnSp>
        <p:nvCxnSpPr>
          <p:cNvPr id="342" name="Соединительная линия уступом 620">
            <a:extLst>
              <a:ext uri="{FF2B5EF4-FFF2-40B4-BE49-F238E27FC236}">
                <a16:creationId xmlns:a16="http://schemas.microsoft.com/office/drawing/2014/main" id="{AAA93477-EE0A-418B-B2F0-57D36BD451FE}"/>
              </a:ext>
            </a:extLst>
          </p:cNvPr>
          <p:cNvCxnSpPr>
            <a:cxnSpLocks/>
            <a:stCxn id="133" idx="2"/>
            <a:endCxn id="174" idx="0"/>
          </p:cNvCxnSpPr>
          <p:nvPr/>
        </p:nvCxnSpPr>
        <p:spPr>
          <a:xfrm rot="5400000">
            <a:off x="22833202" y="4898854"/>
            <a:ext cx="247594" cy="6261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4" name="Прямая со стрелкой 343">
            <a:extLst>
              <a:ext uri="{FF2B5EF4-FFF2-40B4-BE49-F238E27FC236}">
                <a16:creationId xmlns:a16="http://schemas.microsoft.com/office/drawing/2014/main" id="{B60AFE74-C094-431C-B59B-9475B2D0CB89}"/>
              </a:ext>
            </a:extLst>
          </p:cNvPr>
          <p:cNvCxnSpPr>
            <a:cxnSpLocks/>
            <a:stCxn id="338" idx="2"/>
            <a:endCxn id="325" idx="0"/>
          </p:cNvCxnSpPr>
          <p:nvPr/>
        </p:nvCxnSpPr>
        <p:spPr>
          <a:xfrm>
            <a:off x="23267392" y="6679486"/>
            <a:ext cx="153" cy="1020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3" name="Соединительная линия уступом 620">
            <a:extLst>
              <a:ext uri="{FF2B5EF4-FFF2-40B4-BE49-F238E27FC236}">
                <a16:creationId xmlns:a16="http://schemas.microsoft.com/office/drawing/2014/main" id="{697133AB-F3D7-45F0-A24C-FD3E360A4A53}"/>
              </a:ext>
            </a:extLst>
          </p:cNvPr>
          <p:cNvCxnSpPr>
            <a:cxnSpLocks/>
            <a:stCxn id="133" idx="2"/>
            <a:endCxn id="341" idx="0"/>
          </p:cNvCxnSpPr>
          <p:nvPr/>
        </p:nvCxnSpPr>
        <p:spPr>
          <a:xfrm rot="16200000" flipH="1">
            <a:off x="23435395" y="4922821"/>
            <a:ext cx="246163" cy="5767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7" name="Прямая со стрелкой 356">
            <a:extLst>
              <a:ext uri="{FF2B5EF4-FFF2-40B4-BE49-F238E27FC236}">
                <a16:creationId xmlns:a16="http://schemas.microsoft.com/office/drawing/2014/main" id="{BAAA2F89-91A6-4DB2-AA17-EEC23CC98086}"/>
              </a:ext>
            </a:extLst>
          </p:cNvPr>
          <p:cNvCxnSpPr>
            <a:cxnSpLocks/>
            <a:stCxn id="133" idx="2"/>
            <a:endCxn id="338" idx="0"/>
          </p:cNvCxnSpPr>
          <p:nvPr/>
        </p:nvCxnSpPr>
        <p:spPr>
          <a:xfrm flipH="1">
            <a:off x="23267392" y="5088137"/>
            <a:ext cx="2687" cy="105134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a:extLst>
              <a:ext uri="{FF2B5EF4-FFF2-40B4-BE49-F238E27FC236}">
                <a16:creationId xmlns:a16="http://schemas.microsoft.com/office/drawing/2014/main" id="{CD91A577-6B59-420D-AE2C-A596614BEB27}"/>
              </a:ext>
            </a:extLst>
          </p:cNvPr>
          <p:cNvCxnSpPr>
            <a:cxnSpLocks/>
            <a:stCxn id="341" idx="2"/>
            <a:endCxn id="339" idx="0"/>
          </p:cNvCxnSpPr>
          <p:nvPr/>
        </p:nvCxnSpPr>
        <p:spPr>
          <a:xfrm>
            <a:off x="23846873" y="5874300"/>
            <a:ext cx="0" cy="10376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4BD6CA6D-59EF-4285-8DB8-9D3DF4AF062D}"/>
              </a:ext>
            </a:extLst>
          </p:cNvPr>
          <p:cNvSpPr/>
          <p:nvPr/>
        </p:nvSpPr>
        <p:spPr>
          <a:xfrm>
            <a:off x="21599619" y="1084768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правительство народного фронта</a:t>
            </a:r>
          </a:p>
        </p:txBody>
      </p:sp>
      <p:sp>
        <p:nvSpPr>
          <p:cNvPr id="374" name="Прямоугольник 373">
            <a:extLst>
              <a:ext uri="{FF2B5EF4-FFF2-40B4-BE49-F238E27FC236}">
                <a16:creationId xmlns:a16="http://schemas.microsoft.com/office/drawing/2014/main" id="{31D3CB84-76C9-4864-9105-062CA9BFE297}"/>
              </a:ext>
            </a:extLst>
          </p:cNvPr>
          <p:cNvSpPr/>
          <p:nvPr/>
        </p:nvSpPr>
        <p:spPr>
          <a:xfrm>
            <a:off x="22807110" y="10847680"/>
            <a:ext cx="926325" cy="540000"/>
          </a:xfrm>
          <a:prstGeom prst="rect">
            <a:avLst/>
          </a:prstGeom>
          <a:solidFill>
            <a:schemeClr val="accent6">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Оказать помощь Финляндии</a:t>
            </a:r>
            <a:br>
              <a:rPr lang="ru-RU" sz="700" dirty="0"/>
            </a:br>
            <a:r>
              <a:rPr lang="ru-RU" sz="200" dirty="0"/>
              <a:t>Французские правые занимали двойственную позицию по отношению к войне в конце 1939 — начале 1940 гг., считая более значительной угрозой СССР[10]. Зимняя война между СССР и Финляндией в значительной мере сняла эту проблему; Даладье отказался послать помощь финнам, в то время как война с Германией продолжилась. Известие о советско-финском перемирии в марте 1940 г. заставило </a:t>
            </a:r>
            <a:r>
              <a:rPr lang="ru-RU" sz="200" dirty="0" err="1"/>
              <a:t>Фландена</a:t>
            </a:r>
            <a:r>
              <a:rPr lang="ru-RU" sz="200" dirty="0"/>
              <a:t> и Лаваля провести тайные заседания законодательного органа, который денонсировал действия Даладье; правительство пало 19 марта. Через два дня </a:t>
            </a:r>
            <a:r>
              <a:rPr lang="ru-RU" sz="200" dirty="0" err="1"/>
              <a:t>Рейно</a:t>
            </a:r>
            <a:r>
              <a:rPr lang="ru-RU" sz="200" dirty="0"/>
              <a:t> был назначен премьер-министром Франции.</a:t>
            </a:r>
            <a:endParaRPr lang="ru-RU" sz="700" dirty="0"/>
          </a:p>
        </p:txBody>
      </p:sp>
      <p:cxnSp>
        <p:nvCxnSpPr>
          <p:cNvPr id="375" name="Прямая со стрелкой 374">
            <a:extLst>
              <a:ext uri="{FF2B5EF4-FFF2-40B4-BE49-F238E27FC236}">
                <a16:creationId xmlns:a16="http://schemas.microsoft.com/office/drawing/2014/main" id="{03BE9C6F-4E32-451C-8319-FB67E3055A4B}"/>
              </a:ext>
            </a:extLst>
          </p:cNvPr>
          <p:cNvCxnSpPr>
            <a:cxnSpLocks/>
            <a:stCxn id="292" idx="2"/>
            <a:endCxn id="374" idx="0"/>
          </p:cNvCxnSpPr>
          <p:nvPr/>
        </p:nvCxnSpPr>
        <p:spPr>
          <a:xfrm>
            <a:off x="23267392" y="10610854"/>
            <a:ext cx="2881" cy="2368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Прямая со стрелкой 378">
            <a:extLst>
              <a:ext uri="{FF2B5EF4-FFF2-40B4-BE49-F238E27FC236}">
                <a16:creationId xmlns:a16="http://schemas.microsoft.com/office/drawing/2014/main" id="{62F5D9F9-5493-4334-BBE7-260DE148227F}"/>
              </a:ext>
            </a:extLst>
          </p:cNvPr>
          <p:cNvCxnSpPr>
            <a:cxnSpLocks/>
            <a:stCxn id="298" idx="2"/>
            <a:endCxn id="373" idx="0"/>
          </p:cNvCxnSpPr>
          <p:nvPr/>
        </p:nvCxnSpPr>
        <p:spPr>
          <a:xfrm flipH="1">
            <a:off x="22062782" y="10610856"/>
            <a:ext cx="1440" cy="23682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620">
            <a:extLst>
              <a:ext uri="{FF2B5EF4-FFF2-40B4-BE49-F238E27FC236}">
                <a16:creationId xmlns:a16="http://schemas.microsoft.com/office/drawing/2014/main" id="{B2F3393A-0BEF-40DB-9FE6-7E8E498FE346}"/>
              </a:ext>
            </a:extLst>
          </p:cNvPr>
          <p:cNvCxnSpPr>
            <a:cxnSpLocks/>
            <a:stCxn id="135" idx="2"/>
            <a:endCxn id="252" idx="0"/>
          </p:cNvCxnSpPr>
          <p:nvPr/>
        </p:nvCxnSpPr>
        <p:spPr>
          <a:xfrm rot="5400000">
            <a:off x="18969588" y="5326509"/>
            <a:ext cx="1041162" cy="567358"/>
          </a:xfrm>
          <a:prstGeom prst="bentConnector3">
            <a:avLst>
              <a:gd name="adj1" fmla="val 1175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B7EF2F35-AE4B-437A-B750-6661419BBD66}"/>
              </a:ext>
            </a:extLst>
          </p:cNvPr>
          <p:cNvSpPr/>
          <p:nvPr/>
        </p:nvSpPr>
        <p:spPr>
          <a:xfrm>
            <a:off x="18177412" y="6905493"/>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Сближение с Великобританией</a:t>
            </a:r>
          </a:p>
        </p:txBody>
      </p:sp>
      <p:cxnSp>
        <p:nvCxnSpPr>
          <p:cNvPr id="389" name="Прямая соединительная линия 388">
            <a:extLst>
              <a:ext uri="{FF2B5EF4-FFF2-40B4-BE49-F238E27FC236}">
                <a16:creationId xmlns:a16="http://schemas.microsoft.com/office/drawing/2014/main" id="{7E27578F-0014-4A91-BF3F-A12DDE66D029}"/>
              </a:ext>
            </a:extLst>
          </p:cNvPr>
          <p:cNvCxnSpPr>
            <a:cxnSpLocks/>
            <a:stCxn id="313" idx="3"/>
            <a:endCxn id="388" idx="1"/>
          </p:cNvCxnSpPr>
          <p:nvPr/>
        </p:nvCxnSpPr>
        <p:spPr>
          <a:xfrm flipV="1">
            <a:off x="17970621" y="7175493"/>
            <a:ext cx="206791" cy="304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620">
            <a:extLst>
              <a:ext uri="{FF2B5EF4-FFF2-40B4-BE49-F238E27FC236}">
                <a16:creationId xmlns:a16="http://schemas.microsoft.com/office/drawing/2014/main" id="{55642911-B8AF-49FD-A940-6D13780BB219}"/>
              </a:ext>
            </a:extLst>
          </p:cNvPr>
          <p:cNvCxnSpPr>
            <a:cxnSpLocks/>
            <a:stCxn id="306" idx="2"/>
            <a:endCxn id="388" idx="0"/>
          </p:cNvCxnSpPr>
          <p:nvPr/>
        </p:nvCxnSpPr>
        <p:spPr>
          <a:xfrm rot="16200000" flipH="1">
            <a:off x="18237462" y="6502379"/>
            <a:ext cx="240789" cy="5654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E41A7CDB-1C2E-4968-B5CB-0A281170D1CA}"/>
              </a:ext>
            </a:extLst>
          </p:cNvPr>
          <p:cNvSpPr/>
          <p:nvPr/>
        </p:nvSpPr>
        <p:spPr>
          <a:xfrm>
            <a:off x="18743327" y="7699565"/>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Соглашение об экономическом сотрудничестве</a:t>
            </a:r>
          </a:p>
        </p:txBody>
      </p:sp>
      <p:sp>
        <p:nvSpPr>
          <p:cNvPr id="397" name="Прямоугольник 396">
            <a:extLst>
              <a:ext uri="{FF2B5EF4-FFF2-40B4-BE49-F238E27FC236}">
                <a16:creationId xmlns:a16="http://schemas.microsoft.com/office/drawing/2014/main" id="{52313686-5954-44F1-BB1D-5041618007EA}"/>
              </a:ext>
            </a:extLst>
          </p:cNvPr>
          <p:cNvSpPr/>
          <p:nvPr/>
        </p:nvSpPr>
        <p:spPr>
          <a:xfrm>
            <a:off x="17033834" y="8494463"/>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Возродить договорённости Малой Антанты (ЧС, Румыния и Югославия)</a:t>
            </a:r>
          </a:p>
        </p:txBody>
      </p:sp>
      <p:cxnSp>
        <p:nvCxnSpPr>
          <p:cNvPr id="398" name="Соединительная линия уступом 620">
            <a:extLst>
              <a:ext uri="{FF2B5EF4-FFF2-40B4-BE49-F238E27FC236}">
                <a16:creationId xmlns:a16="http://schemas.microsoft.com/office/drawing/2014/main" id="{B49A96A6-8219-4B61-A1C7-9C4BA9B1047F}"/>
              </a:ext>
            </a:extLst>
          </p:cNvPr>
          <p:cNvCxnSpPr>
            <a:cxnSpLocks/>
            <a:stCxn id="314" idx="2"/>
            <a:endCxn id="397" idx="0"/>
          </p:cNvCxnSpPr>
          <p:nvPr/>
        </p:nvCxnSpPr>
        <p:spPr>
          <a:xfrm rot="16200000" flipH="1">
            <a:off x="17099313" y="8096778"/>
            <a:ext cx="248199" cy="5471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2" name="Прямоугольник 401">
            <a:extLst>
              <a:ext uri="{FF2B5EF4-FFF2-40B4-BE49-F238E27FC236}">
                <a16:creationId xmlns:a16="http://schemas.microsoft.com/office/drawing/2014/main" id="{2EAD09FF-9F90-4DDC-94ED-FA08001242F8}"/>
              </a:ext>
            </a:extLst>
          </p:cNvPr>
          <p:cNvSpPr/>
          <p:nvPr/>
        </p:nvSpPr>
        <p:spPr>
          <a:xfrm>
            <a:off x="17631907" y="7711456"/>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Совместные исследования</a:t>
            </a:r>
          </a:p>
        </p:txBody>
      </p:sp>
      <p:sp>
        <p:nvSpPr>
          <p:cNvPr id="404" name="Прямоугольник 403">
            <a:extLst>
              <a:ext uri="{FF2B5EF4-FFF2-40B4-BE49-F238E27FC236}">
                <a16:creationId xmlns:a16="http://schemas.microsoft.com/office/drawing/2014/main" id="{F9F8C0A4-5D92-4B8C-88C8-2F674B707FC6}"/>
              </a:ext>
            </a:extLst>
          </p:cNvPr>
          <p:cNvSpPr/>
          <p:nvPr/>
        </p:nvSpPr>
        <p:spPr>
          <a:xfrm>
            <a:off x="17033833" y="9278522"/>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Антанты на север (пригласить Польшу)</a:t>
            </a:r>
          </a:p>
        </p:txBody>
      </p:sp>
      <p:cxnSp>
        <p:nvCxnSpPr>
          <p:cNvPr id="406" name="Соединительная линия уступом 595">
            <a:extLst>
              <a:ext uri="{FF2B5EF4-FFF2-40B4-BE49-F238E27FC236}">
                <a16:creationId xmlns:a16="http://schemas.microsoft.com/office/drawing/2014/main" id="{8F1E404B-7FD1-4E2F-A5A8-061075B8B058}"/>
              </a:ext>
            </a:extLst>
          </p:cNvPr>
          <p:cNvCxnSpPr>
            <a:cxnSpLocks/>
            <a:stCxn id="313" idx="2"/>
            <a:endCxn id="402" idx="0"/>
          </p:cNvCxnSpPr>
          <p:nvPr/>
        </p:nvCxnSpPr>
        <p:spPr>
          <a:xfrm rot="16200000" flipH="1">
            <a:off x="17669803" y="7286189"/>
            <a:ext cx="262922" cy="58761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09" name="Соединительная линия уступом 595">
            <a:extLst>
              <a:ext uri="{FF2B5EF4-FFF2-40B4-BE49-F238E27FC236}">
                <a16:creationId xmlns:a16="http://schemas.microsoft.com/office/drawing/2014/main" id="{DEEC95E4-664D-4956-872B-5B03FE3FF99F}"/>
              </a:ext>
            </a:extLst>
          </p:cNvPr>
          <p:cNvCxnSpPr>
            <a:cxnSpLocks/>
            <a:stCxn id="388" idx="2"/>
            <a:endCxn id="402" idx="0"/>
          </p:cNvCxnSpPr>
          <p:nvPr/>
        </p:nvCxnSpPr>
        <p:spPr>
          <a:xfrm rot="5400000">
            <a:off x="18234842" y="7305722"/>
            <a:ext cx="265963" cy="54550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Соединительная линия уступом 620">
            <a:extLst>
              <a:ext uri="{FF2B5EF4-FFF2-40B4-BE49-F238E27FC236}">
                <a16:creationId xmlns:a16="http://schemas.microsoft.com/office/drawing/2014/main" id="{2705B1A0-3AEF-40FD-AB89-93E48B08DB7B}"/>
              </a:ext>
            </a:extLst>
          </p:cNvPr>
          <p:cNvCxnSpPr>
            <a:cxnSpLocks/>
            <a:stCxn id="388" idx="2"/>
            <a:endCxn id="396" idx="0"/>
          </p:cNvCxnSpPr>
          <p:nvPr/>
        </p:nvCxnSpPr>
        <p:spPr>
          <a:xfrm rot="16200000" flipH="1">
            <a:off x="18796496" y="7289571"/>
            <a:ext cx="254072" cy="5659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6" name="Прямоугольник 415">
            <a:extLst>
              <a:ext uri="{FF2B5EF4-FFF2-40B4-BE49-F238E27FC236}">
                <a16:creationId xmlns:a16="http://schemas.microsoft.com/office/drawing/2014/main" id="{C1DA7A09-32DB-4E2A-9092-2C68D2EC3AFD}"/>
              </a:ext>
            </a:extLst>
          </p:cNvPr>
          <p:cNvSpPr/>
          <p:nvPr/>
        </p:nvSpPr>
        <p:spPr>
          <a:xfrm>
            <a:off x="18174910" y="8491196"/>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Франко-Бельгийские военные соглашения</a:t>
            </a:r>
          </a:p>
        </p:txBody>
      </p:sp>
      <p:cxnSp>
        <p:nvCxnSpPr>
          <p:cNvPr id="417" name="Соединительная линия уступом 620">
            <a:extLst>
              <a:ext uri="{FF2B5EF4-FFF2-40B4-BE49-F238E27FC236}">
                <a16:creationId xmlns:a16="http://schemas.microsoft.com/office/drawing/2014/main" id="{27DA8D69-EBB9-4149-893A-82C17D5285E7}"/>
              </a:ext>
            </a:extLst>
          </p:cNvPr>
          <p:cNvCxnSpPr>
            <a:cxnSpLocks/>
            <a:stCxn id="396" idx="2"/>
            <a:endCxn id="416" idx="0"/>
          </p:cNvCxnSpPr>
          <p:nvPr/>
        </p:nvCxnSpPr>
        <p:spPr>
          <a:xfrm rot="5400000">
            <a:off x="18796467" y="8081172"/>
            <a:ext cx="251631" cy="5684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0" name="Прямоугольник 419">
            <a:extLst>
              <a:ext uri="{FF2B5EF4-FFF2-40B4-BE49-F238E27FC236}">
                <a16:creationId xmlns:a16="http://schemas.microsoft.com/office/drawing/2014/main" id="{64F66869-1021-41CF-A151-1481EFE4256A}"/>
              </a:ext>
            </a:extLst>
          </p:cNvPr>
          <p:cNvSpPr/>
          <p:nvPr/>
        </p:nvSpPr>
        <p:spPr>
          <a:xfrm>
            <a:off x="18740195" y="9281898"/>
            <a:ext cx="926325" cy="540000"/>
          </a:xfrm>
          <a:prstGeom prst="rect">
            <a:avLst/>
          </a:prstGeom>
          <a:gradFill>
            <a:gsLst>
              <a:gs pos="0">
                <a:schemeClr val="accent1">
                  <a:lumMod val="60000"/>
                  <a:lumOff val="40000"/>
                </a:schemeClr>
              </a:gs>
              <a:gs pos="100000">
                <a:schemeClr val="accent6">
                  <a:lumMod val="60000"/>
                  <a:lumOff val="40000"/>
                </a:schemeClr>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Закупка вооружения в США</a:t>
            </a:r>
          </a:p>
        </p:txBody>
      </p:sp>
      <p:cxnSp>
        <p:nvCxnSpPr>
          <p:cNvPr id="421" name="Прямая со стрелкой 420">
            <a:extLst>
              <a:ext uri="{FF2B5EF4-FFF2-40B4-BE49-F238E27FC236}">
                <a16:creationId xmlns:a16="http://schemas.microsoft.com/office/drawing/2014/main" id="{CDB84C6F-09E4-4EFF-A37E-E82F622CE24C}"/>
              </a:ext>
            </a:extLst>
          </p:cNvPr>
          <p:cNvCxnSpPr>
            <a:cxnSpLocks/>
            <a:stCxn id="396" idx="2"/>
            <a:endCxn id="420" idx="0"/>
          </p:cNvCxnSpPr>
          <p:nvPr/>
        </p:nvCxnSpPr>
        <p:spPr>
          <a:xfrm flipH="1">
            <a:off x="19203358" y="8239565"/>
            <a:ext cx="3132" cy="10423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4" name="Прямая со стрелкой 423">
            <a:extLst>
              <a:ext uri="{FF2B5EF4-FFF2-40B4-BE49-F238E27FC236}">
                <a16:creationId xmlns:a16="http://schemas.microsoft.com/office/drawing/2014/main" id="{8437B75C-373A-4544-B76C-099D875C0849}"/>
              </a:ext>
            </a:extLst>
          </p:cNvPr>
          <p:cNvCxnSpPr>
            <a:cxnSpLocks/>
            <a:stCxn id="397" idx="2"/>
            <a:endCxn id="404" idx="0"/>
          </p:cNvCxnSpPr>
          <p:nvPr/>
        </p:nvCxnSpPr>
        <p:spPr>
          <a:xfrm flipH="1">
            <a:off x="17496996" y="9034463"/>
            <a:ext cx="1" cy="2440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7" name="Прямоугольник 426">
            <a:extLst>
              <a:ext uri="{FF2B5EF4-FFF2-40B4-BE49-F238E27FC236}">
                <a16:creationId xmlns:a16="http://schemas.microsoft.com/office/drawing/2014/main" id="{D0C853D5-D0D9-48BD-A71C-65ECA3551D36}"/>
              </a:ext>
            </a:extLst>
          </p:cNvPr>
          <p:cNvSpPr/>
          <p:nvPr/>
        </p:nvSpPr>
        <p:spPr>
          <a:xfrm>
            <a:off x="16486504" y="6130769"/>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наши войны за свободу</a:t>
            </a:r>
          </a:p>
        </p:txBody>
      </p:sp>
      <p:cxnSp>
        <p:nvCxnSpPr>
          <p:cNvPr id="428" name="Соединительная линия уступом 620">
            <a:extLst>
              <a:ext uri="{FF2B5EF4-FFF2-40B4-BE49-F238E27FC236}">
                <a16:creationId xmlns:a16="http://schemas.microsoft.com/office/drawing/2014/main" id="{B00486BD-A8D1-4D3B-89E5-B9BBC1B7A65F}"/>
              </a:ext>
            </a:extLst>
          </p:cNvPr>
          <p:cNvCxnSpPr>
            <a:cxnSpLocks/>
            <a:stCxn id="156" idx="2"/>
            <a:endCxn id="427" idx="0"/>
          </p:cNvCxnSpPr>
          <p:nvPr/>
        </p:nvCxnSpPr>
        <p:spPr>
          <a:xfrm rot="5400000">
            <a:off x="17098754" y="5727191"/>
            <a:ext cx="254492" cy="5526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E9E4C0DF-0A82-4286-83B2-677BEF9B53F3}"/>
              </a:ext>
            </a:extLst>
          </p:cNvPr>
          <p:cNvSpPr/>
          <p:nvPr/>
        </p:nvSpPr>
        <p:spPr>
          <a:xfrm>
            <a:off x="15908331" y="534257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Запросить помощи СССР по пакту</a:t>
            </a:r>
          </a:p>
        </p:txBody>
      </p:sp>
      <p:cxnSp>
        <p:nvCxnSpPr>
          <p:cNvPr id="441" name="Соединительная линия уступом 620">
            <a:extLst>
              <a:ext uri="{FF2B5EF4-FFF2-40B4-BE49-F238E27FC236}">
                <a16:creationId xmlns:a16="http://schemas.microsoft.com/office/drawing/2014/main" id="{DB0D75BB-69A6-4D6F-A825-7B92884BEE6C}"/>
              </a:ext>
            </a:extLst>
          </p:cNvPr>
          <p:cNvCxnSpPr>
            <a:cxnSpLocks/>
            <a:stCxn id="136" idx="2"/>
            <a:endCxn id="431" idx="0"/>
          </p:cNvCxnSpPr>
          <p:nvPr/>
        </p:nvCxnSpPr>
        <p:spPr>
          <a:xfrm rot="16200000" flipH="1">
            <a:off x="15674341" y="4645417"/>
            <a:ext cx="254435" cy="11398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4" name="Прямоугольник 443">
            <a:extLst>
              <a:ext uri="{FF2B5EF4-FFF2-40B4-BE49-F238E27FC236}">
                <a16:creationId xmlns:a16="http://schemas.microsoft.com/office/drawing/2014/main" id="{B56AD38C-1726-4CA6-A4EB-B9FE865CFAE4}"/>
              </a:ext>
            </a:extLst>
          </p:cNvPr>
          <p:cNvSpPr/>
          <p:nvPr/>
        </p:nvSpPr>
        <p:spPr>
          <a:xfrm>
            <a:off x="19315170" y="53362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Повторное увеличение военного бюджета</a:t>
            </a:r>
          </a:p>
        </p:txBody>
      </p:sp>
      <p:sp>
        <p:nvSpPr>
          <p:cNvPr id="445" name="Прямоугольник 444">
            <a:extLst>
              <a:ext uri="{FF2B5EF4-FFF2-40B4-BE49-F238E27FC236}">
                <a16:creationId xmlns:a16="http://schemas.microsoft.com/office/drawing/2014/main" id="{294B502B-1FBA-4050-8CC0-3E22816003DB}"/>
              </a:ext>
            </a:extLst>
          </p:cNvPr>
          <p:cNvSpPr/>
          <p:nvPr/>
        </p:nvSpPr>
        <p:spPr>
          <a:xfrm>
            <a:off x="19309242" y="690549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Предоставить гражданство мусульманам</a:t>
            </a:r>
          </a:p>
        </p:txBody>
      </p:sp>
      <p:sp>
        <p:nvSpPr>
          <p:cNvPr id="446" name="Прямоугольник 445">
            <a:extLst>
              <a:ext uri="{FF2B5EF4-FFF2-40B4-BE49-F238E27FC236}">
                <a16:creationId xmlns:a16="http://schemas.microsoft.com/office/drawing/2014/main" id="{FD8AE85B-D44B-4358-8EFB-25F238C0F42A}"/>
              </a:ext>
            </a:extLst>
          </p:cNvPr>
          <p:cNvSpPr/>
          <p:nvPr/>
        </p:nvSpPr>
        <p:spPr>
          <a:xfrm>
            <a:off x="19879743" y="849967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Антифашистская политика</a:t>
            </a:r>
          </a:p>
        </p:txBody>
      </p:sp>
      <p:cxnSp>
        <p:nvCxnSpPr>
          <p:cNvPr id="450" name="Соединительная линия уступом 620">
            <a:extLst>
              <a:ext uri="{FF2B5EF4-FFF2-40B4-BE49-F238E27FC236}">
                <a16:creationId xmlns:a16="http://schemas.microsoft.com/office/drawing/2014/main" id="{118C1BA8-26E8-4EE5-B671-7B4C71332D99}"/>
              </a:ext>
            </a:extLst>
          </p:cNvPr>
          <p:cNvCxnSpPr>
            <a:cxnSpLocks/>
            <a:stCxn id="252" idx="2"/>
            <a:endCxn id="445" idx="0"/>
          </p:cNvCxnSpPr>
          <p:nvPr/>
        </p:nvCxnSpPr>
        <p:spPr>
          <a:xfrm rot="16200000" flipH="1">
            <a:off x="19372086" y="6505172"/>
            <a:ext cx="234723" cy="5659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6" name="Соединительная линия уступом 620">
            <a:extLst>
              <a:ext uri="{FF2B5EF4-FFF2-40B4-BE49-F238E27FC236}">
                <a16:creationId xmlns:a16="http://schemas.microsoft.com/office/drawing/2014/main" id="{C65C93F4-A64C-470D-A732-51488858BB87}"/>
              </a:ext>
            </a:extLst>
          </p:cNvPr>
          <p:cNvCxnSpPr>
            <a:cxnSpLocks/>
            <a:stCxn id="444" idx="2"/>
            <a:endCxn id="446" idx="0"/>
          </p:cNvCxnSpPr>
          <p:nvPr/>
        </p:nvCxnSpPr>
        <p:spPr>
          <a:xfrm rot="16200000" flipH="1">
            <a:off x="18748921" y="6905687"/>
            <a:ext cx="2623397" cy="564573"/>
          </a:xfrm>
          <a:prstGeom prst="bentConnector3">
            <a:avLst>
              <a:gd name="adj1" fmla="val 552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620">
            <a:extLst>
              <a:ext uri="{FF2B5EF4-FFF2-40B4-BE49-F238E27FC236}">
                <a16:creationId xmlns:a16="http://schemas.microsoft.com/office/drawing/2014/main" id="{683B48F5-2704-4D4E-B080-1C849F050CE8}"/>
              </a:ext>
            </a:extLst>
          </p:cNvPr>
          <p:cNvCxnSpPr>
            <a:cxnSpLocks/>
            <a:stCxn id="168" idx="2"/>
            <a:endCxn id="227" idx="0"/>
          </p:cNvCxnSpPr>
          <p:nvPr/>
        </p:nvCxnSpPr>
        <p:spPr>
          <a:xfrm rot="5400000">
            <a:off x="21076939" y="5723819"/>
            <a:ext cx="253393" cy="567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Прямая со стрелкой 467">
            <a:extLst>
              <a:ext uri="{FF2B5EF4-FFF2-40B4-BE49-F238E27FC236}">
                <a16:creationId xmlns:a16="http://schemas.microsoft.com/office/drawing/2014/main" id="{219D5AE1-4A88-466D-A73E-876014274608}"/>
              </a:ext>
            </a:extLst>
          </p:cNvPr>
          <p:cNvCxnSpPr>
            <a:cxnSpLocks/>
            <a:stCxn id="135" idx="2"/>
            <a:endCxn id="444" idx="0"/>
          </p:cNvCxnSpPr>
          <p:nvPr/>
        </p:nvCxnSpPr>
        <p:spPr>
          <a:xfrm>
            <a:off x="19773848" y="5089607"/>
            <a:ext cx="4485" cy="24666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5" name="Прямоугольник 294">
            <a:extLst>
              <a:ext uri="{FF2B5EF4-FFF2-40B4-BE49-F238E27FC236}">
                <a16:creationId xmlns:a16="http://schemas.microsoft.com/office/drawing/2014/main" id="{7008E378-8A23-4F95-9657-F91EDC4418D9}"/>
              </a:ext>
            </a:extLst>
          </p:cNvPr>
          <p:cNvSpPr/>
          <p:nvPr/>
        </p:nvSpPr>
        <p:spPr>
          <a:xfrm>
            <a:off x="27023802" y="21481298"/>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a:t>
            </a:r>
            <a:r>
              <a:rPr lang="ru-RU" sz="700" dirty="0" err="1"/>
              <a:t>Петена</a:t>
            </a:r>
            <a:r>
              <a:rPr lang="ru-RU" sz="700" dirty="0"/>
              <a:t> на пост командующего</a:t>
            </a:r>
          </a:p>
        </p:txBody>
      </p:sp>
      <p:sp>
        <p:nvSpPr>
          <p:cNvPr id="296" name="Прямоугольник 295">
            <a:extLst>
              <a:ext uri="{FF2B5EF4-FFF2-40B4-BE49-F238E27FC236}">
                <a16:creationId xmlns:a16="http://schemas.microsoft.com/office/drawing/2014/main" id="{D29C3B61-191E-4240-9178-FD4F7DD2B517}"/>
              </a:ext>
            </a:extLst>
          </p:cNvPr>
          <p:cNvSpPr/>
          <p:nvPr/>
        </p:nvSpPr>
        <p:spPr>
          <a:xfrm>
            <a:off x="24747840" y="21482917"/>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стратегию стационарной обороны</a:t>
            </a:r>
          </a:p>
        </p:txBody>
      </p:sp>
      <p:sp>
        <p:nvSpPr>
          <p:cNvPr id="299" name="Прямоугольник 298">
            <a:extLst>
              <a:ext uri="{FF2B5EF4-FFF2-40B4-BE49-F238E27FC236}">
                <a16:creationId xmlns:a16="http://schemas.microsoft.com/office/drawing/2014/main" id="{986EFB0A-DB9A-40F6-B9C2-C92AE1B0098F}"/>
              </a:ext>
            </a:extLst>
          </p:cNvPr>
          <p:cNvSpPr/>
          <p:nvPr/>
        </p:nvSpPr>
        <p:spPr>
          <a:xfrm>
            <a:off x="24747840" y="2234518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Дополнительное финансирование для Мажино</a:t>
            </a:r>
          </a:p>
        </p:txBody>
      </p:sp>
      <p:sp>
        <p:nvSpPr>
          <p:cNvPr id="301" name="Прямоугольник 300">
            <a:extLst>
              <a:ext uri="{FF2B5EF4-FFF2-40B4-BE49-F238E27FC236}">
                <a16:creationId xmlns:a16="http://schemas.microsoft.com/office/drawing/2014/main" id="{A139A4EF-69B9-4A8E-9425-BF985B309E56}"/>
              </a:ext>
            </a:extLst>
          </p:cNvPr>
          <p:cNvSpPr/>
          <p:nvPr/>
        </p:nvSpPr>
        <p:spPr>
          <a:xfrm>
            <a:off x="23543829" y="23148214"/>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Тактика ежиной обороны </a:t>
            </a:r>
            <a:r>
              <a:rPr lang="ru-RU" sz="100" dirty="0"/>
              <a:t>(На военном языке « </a:t>
            </a:r>
            <a:r>
              <a:rPr lang="ru-RU" sz="100" dirty="0" err="1"/>
              <a:t>ёжная</a:t>
            </a:r>
            <a:r>
              <a:rPr lang="ru-RU" sz="100" dirty="0"/>
              <a:t> оборона» — это военная тактика защиты от нападения мобильной бронетехники или блицкрига . Защитники разворачиваются на укреплённых позициях, обеспечивающих оборону во всех направлениях. Атакующие могут проникнуть между этими « ежами », но каждая окруженная позиция продолжает сражаться. Это позволяет разместить большое количество атакующих войск для атаки хорошо защищенных позиций, в то же время позволяя обороняющимся успешно контратаковать подразделения, обходящие эти опорные пункты, с помощью собственных резервов бронетехники, отрезая их от элементов поддержки.)</a:t>
            </a:r>
            <a:endParaRPr lang="ru-RU" sz="700" dirty="0"/>
          </a:p>
        </p:txBody>
      </p:sp>
      <p:sp>
        <p:nvSpPr>
          <p:cNvPr id="302" name="Прямоугольник 301">
            <a:extLst>
              <a:ext uri="{FF2B5EF4-FFF2-40B4-BE49-F238E27FC236}">
                <a16:creationId xmlns:a16="http://schemas.microsoft.com/office/drawing/2014/main" id="{ACF1C65E-2C74-4FC5-B63B-DBEB600BE9E7}"/>
              </a:ext>
            </a:extLst>
          </p:cNvPr>
          <p:cNvSpPr/>
          <p:nvPr/>
        </p:nvSpPr>
        <p:spPr>
          <a:xfrm>
            <a:off x="25888832" y="23957387"/>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профессиональной армии</a:t>
            </a:r>
          </a:p>
        </p:txBody>
      </p:sp>
      <p:sp>
        <p:nvSpPr>
          <p:cNvPr id="305" name="Прямоугольник 304">
            <a:extLst>
              <a:ext uri="{FF2B5EF4-FFF2-40B4-BE49-F238E27FC236}">
                <a16:creationId xmlns:a16="http://schemas.microsoft.com/office/drawing/2014/main" id="{62759CF4-4530-4A19-B1F3-5DBD4C994FA4}"/>
              </a:ext>
            </a:extLst>
          </p:cNvPr>
          <p:cNvSpPr/>
          <p:nvPr/>
        </p:nvSpPr>
        <p:spPr>
          <a:xfrm>
            <a:off x="28222204" y="22348129"/>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Моторизация армии (тут лёгкие танки и </a:t>
            </a:r>
            <a:r>
              <a:rPr lang="ru-RU" sz="700" dirty="0" err="1"/>
              <a:t>автобронь</a:t>
            </a:r>
            <a:r>
              <a:rPr lang="ru-RU" sz="700" dirty="0"/>
              <a:t>)</a:t>
            </a:r>
          </a:p>
        </p:txBody>
      </p:sp>
      <p:sp>
        <p:nvSpPr>
          <p:cNvPr id="308" name="Прямоугольник 307">
            <a:extLst>
              <a:ext uri="{FF2B5EF4-FFF2-40B4-BE49-F238E27FC236}">
                <a16:creationId xmlns:a16="http://schemas.microsoft.com/office/drawing/2014/main" id="{B7E78878-F79D-4CB2-971B-ED23B952CA4D}"/>
              </a:ext>
            </a:extLst>
          </p:cNvPr>
          <p:cNvSpPr/>
          <p:nvPr/>
        </p:nvSpPr>
        <p:spPr>
          <a:xfrm>
            <a:off x="28225514" y="23148214"/>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Автономные бронетанковые подразделения</a:t>
            </a:r>
          </a:p>
        </p:txBody>
      </p:sp>
      <p:sp>
        <p:nvSpPr>
          <p:cNvPr id="309" name="Прямоугольник 308">
            <a:extLst>
              <a:ext uri="{FF2B5EF4-FFF2-40B4-BE49-F238E27FC236}">
                <a16:creationId xmlns:a16="http://schemas.microsoft.com/office/drawing/2014/main" id="{E0C55FA7-A7A4-4E11-8C70-201D4E023000}"/>
              </a:ext>
            </a:extLst>
          </p:cNvPr>
          <p:cNvSpPr/>
          <p:nvPr/>
        </p:nvSpPr>
        <p:spPr>
          <a:xfrm>
            <a:off x="27023802" y="23149569"/>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авиации по тактике Майера</a:t>
            </a:r>
          </a:p>
        </p:txBody>
      </p:sp>
      <p:sp>
        <p:nvSpPr>
          <p:cNvPr id="312" name="Прямоугольник 311">
            <a:extLst>
              <a:ext uri="{FF2B5EF4-FFF2-40B4-BE49-F238E27FC236}">
                <a16:creationId xmlns:a16="http://schemas.microsoft.com/office/drawing/2014/main" id="{094E9644-4D3D-40BC-B0D6-9DF637B77F4C}"/>
              </a:ext>
            </a:extLst>
          </p:cNvPr>
          <p:cNvSpPr/>
          <p:nvPr/>
        </p:nvSpPr>
        <p:spPr>
          <a:xfrm>
            <a:off x="27023802" y="2233629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Переподготовка старших офицеров </a:t>
            </a:r>
            <a:r>
              <a:rPr lang="ru-RU" sz="200" dirty="0"/>
              <a:t>(Заботясь о подготовке старших офицеров, он приказал всем поступающим в Высшее военное училище пройти предварительную подготовку в танковых и авиационных частях)</a:t>
            </a:r>
            <a:endParaRPr lang="ru-RU" sz="700" dirty="0"/>
          </a:p>
        </p:txBody>
      </p:sp>
      <p:cxnSp>
        <p:nvCxnSpPr>
          <p:cNvPr id="331" name="Соединительная линия уступом 620">
            <a:extLst>
              <a:ext uri="{FF2B5EF4-FFF2-40B4-BE49-F238E27FC236}">
                <a16:creationId xmlns:a16="http://schemas.microsoft.com/office/drawing/2014/main" id="{AC02C312-DDCB-44FF-AFAD-91002D67C8F7}"/>
              </a:ext>
            </a:extLst>
          </p:cNvPr>
          <p:cNvCxnSpPr>
            <a:cxnSpLocks/>
            <a:stCxn id="234" idx="2"/>
            <a:endCxn id="295" idx="0"/>
          </p:cNvCxnSpPr>
          <p:nvPr/>
        </p:nvCxnSpPr>
        <p:spPr>
          <a:xfrm rot="16200000" flipH="1">
            <a:off x="26756229" y="20750562"/>
            <a:ext cx="326500" cy="11349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2" name="Соединительная линия уступом 620">
            <a:extLst>
              <a:ext uri="{FF2B5EF4-FFF2-40B4-BE49-F238E27FC236}">
                <a16:creationId xmlns:a16="http://schemas.microsoft.com/office/drawing/2014/main" id="{5D535146-DED0-44AA-AD87-D1467B2EF906}"/>
              </a:ext>
            </a:extLst>
          </p:cNvPr>
          <p:cNvCxnSpPr>
            <a:cxnSpLocks/>
            <a:stCxn id="234" idx="2"/>
            <a:endCxn id="296" idx="0"/>
          </p:cNvCxnSpPr>
          <p:nvPr/>
        </p:nvCxnSpPr>
        <p:spPr>
          <a:xfrm rot="5400000">
            <a:off x="25617440" y="20748362"/>
            <a:ext cx="328119" cy="114099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4" name="Соединительная линия уступом 620">
            <a:extLst>
              <a:ext uri="{FF2B5EF4-FFF2-40B4-BE49-F238E27FC236}">
                <a16:creationId xmlns:a16="http://schemas.microsoft.com/office/drawing/2014/main" id="{5E57A4F6-6045-4C71-958E-E90F291954FE}"/>
              </a:ext>
            </a:extLst>
          </p:cNvPr>
          <p:cNvCxnSpPr>
            <a:cxnSpLocks/>
            <a:stCxn id="295" idx="2"/>
            <a:endCxn id="305" idx="0"/>
          </p:cNvCxnSpPr>
          <p:nvPr/>
        </p:nvCxnSpPr>
        <p:spPr>
          <a:xfrm rot="16200000" flipH="1">
            <a:off x="27922751" y="21585512"/>
            <a:ext cx="326831" cy="11984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7" name="Прямая со стрелкой 336">
            <a:extLst>
              <a:ext uri="{FF2B5EF4-FFF2-40B4-BE49-F238E27FC236}">
                <a16:creationId xmlns:a16="http://schemas.microsoft.com/office/drawing/2014/main" id="{DA015B83-BE4B-4AEF-B845-535A7B6B62DB}"/>
              </a:ext>
            </a:extLst>
          </p:cNvPr>
          <p:cNvCxnSpPr>
            <a:cxnSpLocks/>
            <a:stCxn id="295" idx="2"/>
            <a:endCxn id="312" idx="0"/>
          </p:cNvCxnSpPr>
          <p:nvPr/>
        </p:nvCxnSpPr>
        <p:spPr>
          <a:xfrm>
            <a:off x="27486965" y="22021298"/>
            <a:ext cx="0" cy="31499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5" name="Прямая со стрелкой 344">
            <a:extLst>
              <a:ext uri="{FF2B5EF4-FFF2-40B4-BE49-F238E27FC236}">
                <a16:creationId xmlns:a16="http://schemas.microsoft.com/office/drawing/2014/main" id="{67CD553F-BDA2-4CC9-B1D1-C274C4D4D028}"/>
              </a:ext>
            </a:extLst>
          </p:cNvPr>
          <p:cNvCxnSpPr>
            <a:cxnSpLocks/>
            <a:stCxn id="312" idx="2"/>
            <a:endCxn id="309" idx="0"/>
          </p:cNvCxnSpPr>
          <p:nvPr/>
        </p:nvCxnSpPr>
        <p:spPr>
          <a:xfrm>
            <a:off x="27486965" y="22876292"/>
            <a:ext cx="0" cy="273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620">
            <a:extLst>
              <a:ext uri="{FF2B5EF4-FFF2-40B4-BE49-F238E27FC236}">
                <a16:creationId xmlns:a16="http://schemas.microsoft.com/office/drawing/2014/main" id="{8B691B24-6E44-4EF0-9281-E69C16B797F2}"/>
              </a:ext>
            </a:extLst>
          </p:cNvPr>
          <p:cNvCxnSpPr>
            <a:cxnSpLocks/>
            <a:stCxn id="312" idx="2"/>
            <a:endCxn id="308" idx="0"/>
          </p:cNvCxnSpPr>
          <p:nvPr/>
        </p:nvCxnSpPr>
        <p:spPr>
          <a:xfrm rot="16200000" flipH="1">
            <a:off x="27951860" y="22411397"/>
            <a:ext cx="271922" cy="12017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8" name="Прямая со стрелкой 347">
            <a:extLst>
              <a:ext uri="{FF2B5EF4-FFF2-40B4-BE49-F238E27FC236}">
                <a16:creationId xmlns:a16="http://schemas.microsoft.com/office/drawing/2014/main" id="{FA13BDB9-8CAA-4E3B-879E-949DAA83E4D3}"/>
              </a:ext>
            </a:extLst>
          </p:cNvPr>
          <p:cNvCxnSpPr>
            <a:cxnSpLocks/>
            <a:stCxn id="305" idx="2"/>
            <a:endCxn id="308" idx="0"/>
          </p:cNvCxnSpPr>
          <p:nvPr/>
        </p:nvCxnSpPr>
        <p:spPr>
          <a:xfrm>
            <a:off x="28685367" y="22888129"/>
            <a:ext cx="3310" cy="26008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A6283260-FFDF-4EBE-9DF9-43164E1B4220}"/>
              </a:ext>
            </a:extLst>
          </p:cNvPr>
          <p:cNvSpPr/>
          <p:nvPr/>
        </p:nvSpPr>
        <p:spPr>
          <a:xfrm>
            <a:off x="24750422" y="23151943"/>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Grand battery </a:t>
            </a:r>
            <a:r>
              <a:rPr lang="en-US" sz="300" dirty="0"/>
              <a:t>(</a:t>
            </a:r>
            <a:r>
              <a:rPr lang="ru-RU" sz="300" dirty="0"/>
              <a:t>Гранд-батарея ( </a:t>
            </a:r>
            <a:r>
              <a:rPr lang="ru-RU" sz="300" dirty="0" err="1"/>
              <a:t>Grande</a:t>
            </a:r>
            <a:r>
              <a:rPr lang="ru-RU" sz="300" dirty="0"/>
              <a:t> </a:t>
            </a:r>
            <a:r>
              <a:rPr lang="ru-RU" sz="300" dirty="0" err="1"/>
              <a:t>Batterie</a:t>
            </a:r>
            <a:r>
              <a:rPr lang="ru-RU" sz="300" dirty="0"/>
              <a:t> , что означает большая или великая батарея) — французская артиллерийская тактика времен Наполеоновских войн . Он предполагал объединение всех имеющихся батарей в одну большую временную и концентрацию огневой мощи их орудий в одной точке линии противника.</a:t>
            </a:r>
            <a:r>
              <a:rPr lang="en-US" sz="300" dirty="0"/>
              <a:t>)</a:t>
            </a:r>
            <a:endParaRPr lang="ru-RU" sz="700" dirty="0"/>
          </a:p>
        </p:txBody>
      </p:sp>
      <p:cxnSp>
        <p:nvCxnSpPr>
          <p:cNvPr id="351" name="Соединительная линия уступом 595">
            <a:extLst>
              <a:ext uri="{FF2B5EF4-FFF2-40B4-BE49-F238E27FC236}">
                <a16:creationId xmlns:a16="http://schemas.microsoft.com/office/drawing/2014/main" id="{ADD0E4FC-4691-4F0F-8B79-C92DF07C303C}"/>
              </a:ext>
            </a:extLst>
          </p:cNvPr>
          <p:cNvCxnSpPr>
            <a:cxnSpLocks/>
            <a:stCxn id="308" idx="2"/>
            <a:endCxn id="302" idx="0"/>
          </p:cNvCxnSpPr>
          <p:nvPr/>
        </p:nvCxnSpPr>
        <p:spPr>
          <a:xfrm rot="5400000">
            <a:off x="27385750" y="22654459"/>
            <a:ext cx="269173" cy="23366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2" name="Соединительная линия уступом 595">
            <a:extLst>
              <a:ext uri="{FF2B5EF4-FFF2-40B4-BE49-F238E27FC236}">
                <a16:creationId xmlns:a16="http://schemas.microsoft.com/office/drawing/2014/main" id="{25C1AB5C-771E-4000-9B8E-1664358EE07B}"/>
              </a:ext>
            </a:extLst>
          </p:cNvPr>
          <p:cNvCxnSpPr>
            <a:cxnSpLocks/>
            <a:stCxn id="301" idx="2"/>
            <a:endCxn id="302" idx="0"/>
          </p:cNvCxnSpPr>
          <p:nvPr/>
        </p:nvCxnSpPr>
        <p:spPr>
          <a:xfrm rot="16200000" flipH="1">
            <a:off x="25044907" y="22650298"/>
            <a:ext cx="269173" cy="23450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595">
            <a:extLst>
              <a:ext uri="{FF2B5EF4-FFF2-40B4-BE49-F238E27FC236}">
                <a16:creationId xmlns:a16="http://schemas.microsoft.com/office/drawing/2014/main" id="{CBCE90D3-3C6A-417F-9B30-2777DCE78B5A}"/>
              </a:ext>
            </a:extLst>
          </p:cNvPr>
          <p:cNvCxnSpPr>
            <a:cxnSpLocks/>
            <a:stCxn id="349" idx="2"/>
            <a:endCxn id="302" idx="0"/>
          </p:cNvCxnSpPr>
          <p:nvPr/>
        </p:nvCxnSpPr>
        <p:spPr>
          <a:xfrm rot="16200000" flipH="1">
            <a:off x="25650068" y="23255460"/>
            <a:ext cx="265444" cy="1138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595">
            <a:extLst>
              <a:ext uri="{FF2B5EF4-FFF2-40B4-BE49-F238E27FC236}">
                <a16:creationId xmlns:a16="http://schemas.microsoft.com/office/drawing/2014/main" id="{DEADF6F6-FC5E-4096-8D24-499AD21FBD2E}"/>
              </a:ext>
            </a:extLst>
          </p:cNvPr>
          <p:cNvCxnSpPr>
            <a:cxnSpLocks/>
            <a:stCxn id="309" idx="2"/>
            <a:endCxn id="302" idx="0"/>
          </p:cNvCxnSpPr>
          <p:nvPr/>
        </p:nvCxnSpPr>
        <p:spPr>
          <a:xfrm rot="5400000">
            <a:off x="26785571" y="23255993"/>
            <a:ext cx="267818" cy="113497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8" name="Прямая со стрелкой 357">
            <a:extLst>
              <a:ext uri="{FF2B5EF4-FFF2-40B4-BE49-F238E27FC236}">
                <a16:creationId xmlns:a16="http://schemas.microsoft.com/office/drawing/2014/main" id="{1D21D7F0-0FF5-4FF8-AC44-FFCF584E13D6}"/>
              </a:ext>
            </a:extLst>
          </p:cNvPr>
          <p:cNvCxnSpPr>
            <a:cxnSpLocks/>
            <a:stCxn id="296" idx="2"/>
            <a:endCxn id="299" idx="0"/>
          </p:cNvCxnSpPr>
          <p:nvPr/>
        </p:nvCxnSpPr>
        <p:spPr>
          <a:xfrm>
            <a:off x="25211003" y="22022917"/>
            <a:ext cx="0" cy="32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1" name="Прямая со стрелкой 360">
            <a:extLst>
              <a:ext uri="{FF2B5EF4-FFF2-40B4-BE49-F238E27FC236}">
                <a16:creationId xmlns:a16="http://schemas.microsoft.com/office/drawing/2014/main" id="{18191775-8916-47FA-A7F8-9945CF97C233}"/>
              </a:ext>
            </a:extLst>
          </p:cNvPr>
          <p:cNvCxnSpPr>
            <a:cxnSpLocks/>
            <a:stCxn id="299" idx="2"/>
            <a:endCxn id="349" idx="0"/>
          </p:cNvCxnSpPr>
          <p:nvPr/>
        </p:nvCxnSpPr>
        <p:spPr>
          <a:xfrm>
            <a:off x="25211003" y="22885185"/>
            <a:ext cx="2582" cy="2667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3" name="Соединительная линия уступом 595">
            <a:extLst>
              <a:ext uri="{FF2B5EF4-FFF2-40B4-BE49-F238E27FC236}">
                <a16:creationId xmlns:a16="http://schemas.microsoft.com/office/drawing/2014/main" id="{3CF8CF5E-D012-48B4-B22E-75462E2BEC5F}"/>
              </a:ext>
            </a:extLst>
          </p:cNvPr>
          <p:cNvCxnSpPr>
            <a:cxnSpLocks/>
            <a:stCxn id="296" idx="2"/>
            <a:endCxn id="377" idx="0"/>
          </p:cNvCxnSpPr>
          <p:nvPr/>
        </p:nvCxnSpPr>
        <p:spPr>
          <a:xfrm rot="16200000" flipH="1">
            <a:off x="25620924" y="21612995"/>
            <a:ext cx="321148" cy="114099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595">
            <a:extLst>
              <a:ext uri="{FF2B5EF4-FFF2-40B4-BE49-F238E27FC236}">
                <a16:creationId xmlns:a16="http://schemas.microsoft.com/office/drawing/2014/main" id="{9637F399-2433-4B02-9931-1E26E07F79DF}"/>
              </a:ext>
            </a:extLst>
          </p:cNvPr>
          <p:cNvCxnSpPr>
            <a:cxnSpLocks/>
            <a:stCxn id="295" idx="2"/>
            <a:endCxn id="377" idx="0"/>
          </p:cNvCxnSpPr>
          <p:nvPr/>
        </p:nvCxnSpPr>
        <p:spPr>
          <a:xfrm rot="5400000">
            <a:off x="26758097" y="21615196"/>
            <a:ext cx="322767" cy="11349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66" name="Прямоугольник 365">
            <a:extLst>
              <a:ext uri="{FF2B5EF4-FFF2-40B4-BE49-F238E27FC236}">
                <a16:creationId xmlns:a16="http://schemas.microsoft.com/office/drawing/2014/main" id="{391CA492-D397-48BD-883A-6A194ADDB7F9}"/>
              </a:ext>
            </a:extLst>
          </p:cNvPr>
          <p:cNvSpPr/>
          <p:nvPr/>
        </p:nvSpPr>
        <p:spPr>
          <a:xfrm>
            <a:off x="23549438" y="2234518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Стандартизация фортификаций</a:t>
            </a:r>
          </a:p>
        </p:txBody>
      </p:sp>
      <p:cxnSp>
        <p:nvCxnSpPr>
          <p:cNvPr id="370" name="Соединительная линия уступом 620">
            <a:extLst>
              <a:ext uri="{FF2B5EF4-FFF2-40B4-BE49-F238E27FC236}">
                <a16:creationId xmlns:a16="http://schemas.microsoft.com/office/drawing/2014/main" id="{8D79AB5B-7485-4712-B9BB-B03A6B0DABDD}"/>
              </a:ext>
            </a:extLst>
          </p:cNvPr>
          <p:cNvCxnSpPr>
            <a:cxnSpLocks/>
            <a:stCxn id="296" idx="2"/>
            <a:endCxn id="366" idx="0"/>
          </p:cNvCxnSpPr>
          <p:nvPr/>
        </p:nvCxnSpPr>
        <p:spPr>
          <a:xfrm rot="5400000">
            <a:off x="24450668" y="21584850"/>
            <a:ext cx="322268" cy="11984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620">
            <a:extLst>
              <a:ext uri="{FF2B5EF4-FFF2-40B4-BE49-F238E27FC236}">
                <a16:creationId xmlns:a16="http://schemas.microsoft.com/office/drawing/2014/main" id="{A670595C-ECB2-4176-8E98-880D643BE88B}"/>
              </a:ext>
            </a:extLst>
          </p:cNvPr>
          <p:cNvCxnSpPr>
            <a:cxnSpLocks/>
            <a:stCxn id="299" idx="2"/>
            <a:endCxn id="301" idx="0"/>
          </p:cNvCxnSpPr>
          <p:nvPr/>
        </p:nvCxnSpPr>
        <p:spPr>
          <a:xfrm rot="5400000">
            <a:off x="24477484" y="22414694"/>
            <a:ext cx="263029" cy="12040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0" name="Прямоугольник 379">
            <a:extLst>
              <a:ext uri="{FF2B5EF4-FFF2-40B4-BE49-F238E27FC236}">
                <a16:creationId xmlns:a16="http://schemas.microsoft.com/office/drawing/2014/main" id="{5A5FAC23-891F-46A8-8FE4-99B0165671E2}"/>
              </a:ext>
            </a:extLst>
          </p:cNvPr>
          <p:cNvSpPr/>
          <p:nvPr/>
        </p:nvSpPr>
        <p:spPr>
          <a:xfrm>
            <a:off x="27623003" y="23957387"/>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Тактика моторизированного прорыва</a:t>
            </a:r>
          </a:p>
        </p:txBody>
      </p:sp>
      <p:cxnSp>
        <p:nvCxnSpPr>
          <p:cNvPr id="381" name="Соединительная линия уступом 620">
            <a:extLst>
              <a:ext uri="{FF2B5EF4-FFF2-40B4-BE49-F238E27FC236}">
                <a16:creationId xmlns:a16="http://schemas.microsoft.com/office/drawing/2014/main" id="{C862B6E1-AA2D-4F86-9F45-FDE225C04F1B}"/>
              </a:ext>
            </a:extLst>
          </p:cNvPr>
          <p:cNvCxnSpPr>
            <a:cxnSpLocks/>
            <a:stCxn id="308" idx="2"/>
            <a:endCxn id="380" idx="0"/>
          </p:cNvCxnSpPr>
          <p:nvPr/>
        </p:nvCxnSpPr>
        <p:spPr>
          <a:xfrm rot="5400000">
            <a:off x="28252836" y="23521545"/>
            <a:ext cx="269173" cy="6025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3" name="Соединительная линия уступом 620">
            <a:extLst>
              <a:ext uri="{FF2B5EF4-FFF2-40B4-BE49-F238E27FC236}">
                <a16:creationId xmlns:a16="http://schemas.microsoft.com/office/drawing/2014/main" id="{5EB7A2D7-3CD1-4553-BE8A-789B51CF3E32}"/>
              </a:ext>
            </a:extLst>
          </p:cNvPr>
          <p:cNvCxnSpPr>
            <a:cxnSpLocks/>
            <a:stCxn id="309" idx="2"/>
            <a:endCxn id="380" idx="0"/>
          </p:cNvCxnSpPr>
          <p:nvPr/>
        </p:nvCxnSpPr>
        <p:spPr>
          <a:xfrm rot="16200000" flipH="1">
            <a:off x="27652656" y="23523877"/>
            <a:ext cx="267818" cy="5992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6" name="Прямоугольник 385">
            <a:extLst>
              <a:ext uri="{FF2B5EF4-FFF2-40B4-BE49-F238E27FC236}">
                <a16:creationId xmlns:a16="http://schemas.microsoft.com/office/drawing/2014/main" id="{25DCB577-EA14-4EF1-8A6E-35501D841EAE}"/>
              </a:ext>
            </a:extLst>
          </p:cNvPr>
          <p:cNvSpPr/>
          <p:nvPr/>
        </p:nvSpPr>
        <p:spPr>
          <a:xfrm>
            <a:off x="24151488" y="2396194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Сконцентрироваться на выборе Луи Морена </a:t>
            </a:r>
            <a:r>
              <a:rPr lang="ru-RU" sz="500" dirty="0"/>
              <a:t>(тяжёлые</a:t>
            </a:r>
            <a:r>
              <a:rPr lang="en-US" sz="500" dirty="0"/>
              <a:t> B1</a:t>
            </a:r>
            <a:r>
              <a:rPr lang="ru-RU" sz="500" dirty="0"/>
              <a:t> и средние </a:t>
            </a:r>
            <a:r>
              <a:rPr lang="en-US" sz="500" dirty="0" err="1"/>
              <a:t>Rheno</a:t>
            </a:r>
            <a:r>
              <a:rPr lang="en-US" sz="500" dirty="0"/>
              <a:t> D2</a:t>
            </a:r>
            <a:r>
              <a:rPr lang="ru-RU" sz="500" dirty="0"/>
              <a:t> танки)</a:t>
            </a:r>
            <a:endParaRPr lang="ru-RU" sz="700" dirty="0"/>
          </a:p>
        </p:txBody>
      </p:sp>
      <p:cxnSp>
        <p:nvCxnSpPr>
          <p:cNvPr id="387" name="Соединительная линия уступом 620">
            <a:extLst>
              <a:ext uri="{FF2B5EF4-FFF2-40B4-BE49-F238E27FC236}">
                <a16:creationId xmlns:a16="http://schemas.microsoft.com/office/drawing/2014/main" id="{DE3752C1-EC20-4819-A028-095B0D327193}"/>
              </a:ext>
            </a:extLst>
          </p:cNvPr>
          <p:cNvCxnSpPr>
            <a:cxnSpLocks/>
            <a:stCxn id="349" idx="2"/>
            <a:endCxn id="386" idx="0"/>
          </p:cNvCxnSpPr>
          <p:nvPr/>
        </p:nvCxnSpPr>
        <p:spPr>
          <a:xfrm rot="5400000">
            <a:off x="24779119" y="23527475"/>
            <a:ext cx="269999" cy="598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3EF771E8-AF92-4B22-B8A3-D2522BB1D173}"/>
              </a:ext>
            </a:extLst>
          </p:cNvPr>
          <p:cNvSpPr/>
          <p:nvPr/>
        </p:nvSpPr>
        <p:spPr>
          <a:xfrm>
            <a:off x="24151488" y="24767387"/>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 сверхтяжёлых танков</a:t>
            </a:r>
          </a:p>
        </p:txBody>
      </p:sp>
      <p:cxnSp>
        <p:nvCxnSpPr>
          <p:cNvPr id="411" name="Прямая со стрелкой 410">
            <a:extLst>
              <a:ext uri="{FF2B5EF4-FFF2-40B4-BE49-F238E27FC236}">
                <a16:creationId xmlns:a16="http://schemas.microsoft.com/office/drawing/2014/main" id="{EDF0A284-4521-4E28-BFF6-E726A9E71ABA}"/>
              </a:ext>
            </a:extLst>
          </p:cNvPr>
          <p:cNvCxnSpPr>
            <a:cxnSpLocks/>
            <a:stCxn id="386" idx="2"/>
            <a:endCxn id="410" idx="0"/>
          </p:cNvCxnSpPr>
          <p:nvPr/>
        </p:nvCxnSpPr>
        <p:spPr>
          <a:xfrm>
            <a:off x="24614651" y="24501942"/>
            <a:ext cx="0" cy="26544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3F65DC5C-8317-4936-B262-F4464A02897F}"/>
              </a:ext>
            </a:extLst>
          </p:cNvPr>
          <p:cNvSpPr/>
          <p:nvPr/>
        </p:nvSpPr>
        <p:spPr>
          <a:xfrm>
            <a:off x="27623003" y="24767387"/>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 САУ</a:t>
            </a:r>
          </a:p>
        </p:txBody>
      </p:sp>
      <p:cxnSp>
        <p:nvCxnSpPr>
          <p:cNvPr id="415" name="Прямая со стрелкой 414">
            <a:extLst>
              <a:ext uri="{FF2B5EF4-FFF2-40B4-BE49-F238E27FC236}">
                <a16:creationId xmlns:a16="http://schemas.microsoft.com/office/drawing/2014/main" id="{594BF6DC-AB2E-42D3-BCF7-8A483FC4E294}"/>
              </a:ext>
            </a:extLst>
          </p:cNvPr>
          <p:cNvCxnSpPr>
            <a:cxnSpLocks/>
            <a:stCxn id="380" idx="2"/>
            <a:endCxn id="414" idx="0"/>
          </p:cNvCxnSpPr>
          <p:nvPr/>
        </p:nvCxnSpPr>
        <p:spPr>
          <a:xfrm>
            <a:off x="28086166" y="24497387"/>
            <a:ext cx="0" cy="270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a:extLst>
              <a:ext uri="{FF2B5EF4-FFF2-40B4-BE49-F238E27FC236}">
                <a16:creationId xmlns:a16="http://schemas.microsoft.com/office/drawing/2014/main" id="{E4F8202D-E0A0-4FEF-9048-C9AE139FEE7E}"/>
              </a:ext>
            </a:extLst>
          </p:cNvPr>
          <p:cNvSpPr/>
          <p:nvPr/>
        </p:nvSpPr>
        <p:spPr>
          <a:xfrm>
            <a:off x="24534684" y="2183802"/>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Увеличение срока службы</a:t>
            </a:r>
            <a:r>
              <a:rPr lang="ru-RU" sz="500" dirty="0"/>
              <a:t>(17 марта : Срок действительной военной службы увеличен до двух лет)</a:t>
            </a:r>
            <a:endParaRPr lang="ru-RU" sz="700" dirty="0"/>
          </a:p>
        </p:txBody>
      </p:sp>
      <p:cxnSp>
        <p:nvCxnSpPr>
          <p:cNvPr id="360" name="Прямая со стрелкой 359">
            <a:extLst>
              <a:ext uri="{FF2B5EF4-FFF2-40B4-BE49-F238E27FC236}">
                <a16:creationId xmlns:a16="http://schemas.microsoft.com/office/drawing/2014/main" id="{221D054B-9808-4236-9164-66FCDDBC0B23}"/>
              </a:ext>
            </a:extLst>
          </p:cNvPr>
          <p:cNvCxnSpPr>
            <a:cxnSpLocks/>
            <a:stCxn id="582" idx="2"/>
            <a:endCxn id="350" idx="0"/>
          </p:cNvCxnSpPr>
          <p:nvPr/>
        </p:nvCxnSpPr>
        <p:spPr>
          <a:xfrm flipH="1">
            <a:off x="24997847" y="1909129"/>
            <a:ext cx="1" cy="274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2" name="Соединительная линия уступом 595">
            <a:extLst>
              <a:ext uri="{FF2B5EF4-FFF2-40B4-BE49-F238E27FC236}">
                <a16:creationId xmlns:a16="http://schemas.microsoft.com/office/drawing/2014/main" id="{404522E8-98CE-48F3-886B-3DFEFCAB2F04}"/>
              </a:ext>
            </a:extLst>
          </p:cNvPr>
          <p:cNvCxnSpPr>
            <a:cxnSpLocks/>
            <a:stCxn id="312" idx="2"/>
            <a:endCxn id="141" idx="0"/>
          </p:cNvCxnSpPr>
          <p:nvPr/>
        </p:nvCxnSpPr>
        <p:spPr>
          <a:xfrm rot="5400000">
            <a:off x="26781132" y="22448233"/>
            <a:ext cx="277774" cy="11338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6" name="Соединительная линия уступом 595">
            <a:extLst>
              <a:ext uri="{FF2B5EF4-FFF2-40B4-BE49-F238E27FC236}">
                <a16:creationId xmlns:a16="http://schemas.microsoft.com/office/drawing/2014/main" id="{036731F6-216F-4CF7-829B-3EF2071868D8}"/>
              </a:ext>
            </a:extLst>
          </p:cNvPr>
          <p:cNvCxnSpPr>
            <a:cxnSpLocks/>
            <a:stCxn id="299" idx="2"/>
            <a:endCxn id="141" idx="0"/>
          </p:cNvCxnSpPr>
          <p:nvPr/>
        </p:nvCxnSpPr>
        <p:spPr>
          <a:xfrm rot="16200000" flipH="1">
            <a:off x="25647598" y="22448590"/>
            <a:ext cx="268881" cy="114207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a:extLst>
              <a:ext uri="{FF2B5EF4-FFF2-40B4-BE49-F238E27FC236}">
                <a16:creationId xmlns:a16="http://schemas.microsoft.com/office/drawing/2014/main" id="{F240AE28-BBA5-4300-8B71-54E9A3529D50}"/>
              </a:ext>
            </a:extLst>
          </p:cNvPr>
          <p:cNvSpPr/>
          <p:nvPr/>
        </p:nvSpPr>
        <p:spPr>
          <a:xfrm>
            <a:off x="25888831" y="2234406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Кредит на национальную оборону</a:t>
            </a:r>
          </a:p>
        </p:txBody>
      </p:sp>
      <p:cxnSp>
        <p:nvCxnSpPr>
          <p:cNvPr id="378" name="Прямая со стрелкой 377">
            <a:extLst>
              <a:ext uri="{FF2B5EF4-FFF2-40B4-BE49-F238E27FC236}">
                <a16:creationId xmlns:a16="http://schemas.microsoft.com/office/drawing/2014/main" id="{E1178EE5-C30E-4E5B-BB56-4E9A85C0F81E}"/>
              </a:ext>
            </a:extLst>
          </p:cNvPr>
          <p:cNvCxnSpPr>
            <a:cxnSpLocks/>
            <a:stCxn id="200" idx="2"/>
            <a:endCxn id="191" idx="0"/>
          </p:cNvCxnSpPr>
          <p:nvPr/>
        </p:nvCxnSpPr>
        <p:spPr>
          <a:xfrm>
            <a:off x="32920254" y="21139716"/>
            <a:ext cx="0" cy="33111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E2106C95-39D3-4699-BF89-0430620D7EF8}"/>
              </a:ext>
            </a:extLst>
          </p:cNvPr>
          <p:cNvSpPr/>
          <p:nvPr/>
        </p:nvSpPr>
        <p:spPr>
          <a:xfrm>
            <a:off x="19368174" y="18331630"/>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линкоров класса «Дюнкерк» в эксплуатацию</a:t>
            </a:r>
          </a:p>
        </p:txBody>
      </p:sp>
      <p:sp>
        <p:nvSpPr>
          <p:cNvPr id="385" name="Прямоугольник 384">
            <a:extLst>
              <a:ext uri="{FF2B5EF4-FFF2-40B4-BE49-F238E27FC236}">
                <a16:creationId xmlns:a16="http://schemas.microsoft.com/office/drawing/2014/main" id="{D7B11610-F004-4A2B-8C30-3A2511789940}"/>
              </a:ext>
            </a:extLst>
          </p:cNvPr>
          <p:cNvSpPr/>
          <p:nvPr/>
        </p:nvSpPr>
        <p:spPr>
          <a:xfrm>
            <a:off x="19368173" y="19080913"/>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Заложить новый класс линкора</a:t>
            </a:r>
          </a:p>
        </p:txBody>
      </p:sp>
      <p:sp>
        <p:nvSpPr>
          <p:cNvPr id="390" name="Прямоугольник 389">
            <a:extLst>
              <a:ext uri="{FF2B5EF4-FFF2-40B4-BE49-F238E27FC236}">
                <a16:creationId xmlns:a16="http://schemas.microsoft.com/office/drawing/2014/main" id="{E498CB95-D605-4914-A6AD-3C16C85FD58E}"/>
              </a:ext>
            </a:extLst>
          </p:cNvPr>
          <p:cNvSpPr/>
          <p:nvPr/>
        </p:nvSpPr>
        <p:spPr>
          <a:xfrm>
            <a:off x="19368173" y="2061954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Рывок в </a:t>
            </a:r>
            <a:r>
              <a:rPr lang="ru-RU" sz="600" dirty="0" err="1"/>
              <a:t>линкоростроении</a:t>
            </a:r>
            <a:endParaRPr lang="ru-RU" sz="700" dirty="0"/>
          </a:p>
        </p:txBody>
      </p:sp>
      <p:sp>
        <p:nvSpPr>
          <p:cNvPr id="391" name="Прямоугольник 390">
            <a:extLst>
              <a:ext uri="{FF2B5EF4-FFF2-40B4-BE49-F238E27FC236}">
                <a16:creationId xmlns:a16="http://schemas.microsoft.com/office/drawing/2014/main" id="{1D9A4B7B-F5A6-4CC2-9EC9-585ACB29A23D}"/>
              </a:ext>
            </a:extLst>
          </p:cNvPr>
          <p:cNvSpPr/>
          <p:nvPr/>
        </p:nvSpPr>
        <p:spPr>
          <a:xfrm>
            <a:off x="18152494" y="20622310"/>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программу подводных крейсеров</a:t>
            </a:r>
          </a:p>
        </p:txBody>
      </p:sp>
      <p:sp>
        <p:nvSpPr>
          <p:cNvPr id="393" name="Прямоугольник 392">
            <a:extLst>
              <a:ext uri="{FF2B5EF4-FFF2-40B4-BE49-F238E27FC236}">
                <a16:creationId xmlns:a16="http://schemas.microsoft.com/office/drawing/2014/main" id="{24A206EE-40D6-469C-A366-13807CE267FD}"/>
              </a:ext>
            </a:extLst>
          </p:cNvPr>
          <p:cNvSpPr/>
          <p:nvPr/>
        </p:nvSpPr>
        <p:spPr>
          <a:xfrm>
            <a:off x="16949668" y="19079209"/>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развитие подводного флота (1939)</a:t>
            </a:r>
          </a:p>
        </p:txBody>
      </p:sp>
      <p:sp>
        <p:nvSpPr>
          <p:cNvPr id="394" name="Прямоугольник 393">
            <a:extLst>
              <a:ext uri="{FF2B5EF4-FFF2-40B4-BE49-F238E27FC236}">
                <a16:creationId xmlns:a16="http://schemas.microsoft.com/office/drawing/2014/main" id="{9843346A-3C6C-43B8-B21E-F461E0B3A65C}"/>
              </a:ext>
            </a:extLst>
          </p:cNvPr>
          <p:cNvSpPr/>
          <p:nvPr/>
        </p:nvSpPr>
        <p:spPr>
          <a:xfrm>
            <a:off x="16948240" y="20622084"/>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Морской «Феникс»</a:t>
            </a:r>
          </a:p>
        </p:txBody>
      </p:sp>
      <p:sp>
        <p:nvSpPr>
          <p:cNvPr id="395" name="Прямоугольник 394">
            <a:extLst>
              <a:ext uri="{FF2B5EF4-FFF2-40B4-BE49-F238E27FC236}">
                <a16:creationId xmlns:a16="http://schemas.microsoft.com/office/drawing/2014/main" id="{E109C510-C827-4D35-8DB1-33A0CAC024E4}"/>
              </a:ext>
            </a:extLst>
          </p:cNvPr>
          <p:cNvSpPr/>
          <p:nvPr/>
        </p:nvSpPr>
        <p:spPr>
          <a:xfrm>
            <a:off x="18156731" y="1982142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Выделить средства для флота</a:t>
            </a:r>
          </a:p>
        </p:txBody>
      </p:sp>
      <p:sp>
        <p:nvSpPr>
          <p:cNvPr id="400" name="Прямоугольник 399">
            <a:extLst>
              <a:ext uri="{FF2B5EF4-FFF2-40B4-BE49-F238E27FC236}">
                <a16:creationId xmlns:a16="http://schemas.microsoft.com/office/drawing/2014/main" id="{F5B3C573-C8AC-4E2B-BF5E-24E42409FDC8}"/>
              </a:ext>
            </a:extLst>
          </p:cNvPr>
          <p:cNvSpPr/>
          <p:nvPr/>
        </p:nvSpPr>
        <p:spPr>
          <a:xfrm>
            <a:off x="18156268" y="1907548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технологии для модернизации эсминцев (1937)</a:t>
            </a:r>
          </a:p>
        </p:txBody>
      </p:sp>
      <p:sp>
        <p:nvSpPr>
          <p:cNvPr id="399" name="Прямоугольник 398">
            <a:extLst>
              <a:ext uri="{FF2B5EF4-FFF2-40B4-BE49-F238E27FC236}">
                <a16:creationId xmlns:a16="http://schemas.microsoft.com/office/drawing/2014/main" id="{02AEDB2C-027A-4D72-8AC8-9CEF212067BE}"/>
              </a:ext>
            </a:extLst>
          </p:cNvPr>
          <p:cNvSpPr/>
          <p:nvPr/>
        </p:nvSpPr>
        <p:spPr>
          <a:xfrm>
            <a:off x="17550481" y="21481298"/>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доктрину </a:t>
            </a:r>
            <a:r>
              <a:rPr lang="ru-RU" sz="700" dirty="0" err="1"/>
              <a:t>Кастекса</a:t>
            </a:r>
            <a:endParaRPr lang="ru-RU" sz="700" dirty="0"/>
          </a:p>
          <a:p>
            <a:pPr algn="ctr"/>
            <a:r>
              <a:rPr lang="ru-RU" sz="100" dirty="0"/>
              <a:t>(После войны во время Конференции по разоружению военно-морского флота против него разгорелась оживленная полемика с англосаксами, в то время как он узаконил использование подводных лодок немцами в своей книге « Синтез военного флота» (1920). . Великая война серьезно повредила догме Махана: решающей битвы не произошло, и центральное место заняла гоночная война, которую вели немецкие подводные лодки . Отсюда и возрождение «Школы молодого поколения», которое </a:t>
            </a:r>
            <a:r>
              <a:rPr lang="ru-RU" sz="100" dirty="0" err="1"/>
              <a:t>Кастекс</a:t>
            </a:r>
            <a:r>
              <a:rPr lang="ru-RU" sz="100" dirty="0"/>
              <a:t>, ныне глава Исторической службы военно-морского флота , попытался опровергнуть в работе 1920 года. Он анализирует стратегическую роль, которую играли союзные линкоры, несмотря на их тактическое бездействие : на море они составляли первую линию обороны, за которой крейсеры и эсминцы могли посвятить себя защите коммуникаций. Поэтому даже виртуальная эскадренная война оставалась краеугольным камнем военно-морской стратегии . Эта презентация фактически разрушает классическую доктрину морской мощи . Несмотря на свои выступления против ослабляющего влияния Джулиана </a:t>
            </a:r>
            <a:r>
              <a:rPr lang="ru-RU" sz="100" dirty="0" err="1"/>
              <a:t>Корбетта</a:t>
            </a:r>
            <a:r>
              <a:rPr lang="ru-RU" sz="100" dirty="0"/>
              <a:t> , он молчаливо признавал, что защита коммуникаций имеет приоритет над решающей битвой, поскольку технический прогресс значительно усилил расовую войну. Он даже предполагает, что немцы, возможно, выиграли бы игру, если бы они практиковали объединение вооружений, </a:t>
            </a:r>
            <a:r>
              <a:rPr lang="ru-RU" sz="100" dirty="0" err="1"/>
              <a:t>задействуя</a:t>
            </a:r>
            <a:r>
              <a:rPr lang="ru-RU" sz="100" dirty="0"/>
              <a:t> как свои подводные лодки, так и линкоры: союзники, вынужденные направлять все свои ресурсы на эскадренную войну, больше не имели бы достаточного количества эскорта для эффективного ведения боевых действий. охранять конвои. Именно эту двойную стратегию </a:t>
            </a:r>
            <a:r>
              <a:rPr lang="ru-RU" sz="100" dirty="0" err="1"/>
              <a:t>Кастекс</a:t>
            </a:r>
            <a:r>
              <a:rPr lang="ru-RU" sz="100" dirty="0"/>
              <a:t> надеется увидеть принятой Францией, отсюда его противодействие ограничению подводных лодок во время Вашингтонской конференции 1922 года.)</a:t>
            </a:r>
            <a:endParaRPr lang="ru-RU" sz="700" dirty="0"/>
          </a:p>
        </p:txBody>
      </p:sp>
      <p:sp>
        <p:nvSpPr>
          <p:cNvPr id="401" name="Прямоугольник 400">
            <a:extLst>
              <a:ext uri="{FF2B5EF4-FFF2-40B4-BE49-F238E27FC236}">
                <a16:creationId xmlns:a16="http://schemas.microsoft.com/office/drawing/2014/main" id="{60BFB6B5-D184-4726-8E9A-2183B3BFB204}"/>
              </a:ext>
            </a:extLst>
          </p:cNvPr>
          <p:cNvSpPr/>
          <p:nvPr/>
        </p:nvSpPr>
        <p:spPr>
          <a:xfrm>
            <a:off x="16949667" y="22341942"/>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Строгая организация штабного командования </a:t>
            </a:r>
            <a:r>
              <a:rPr lang="ru-RU" sz="200" dirty="0"/>
              <a:t>(Впоследствии он выступал за строгую организацию командования в штабных вопросах (1923–1924) .)</a:t>
            </a:r>
            <a:endParaRPr lang="ru-RU" sz="700" dirty="0"/>
          </a:p>
        </p:txBody>
      </p:sp>
      <p:sp>
        <p:nvSpPr>
          <p:cNvPr id="403" name="Прямоугольник 402">
            <a:extLst>
              <a:ext uri="{FF2B5EF4-FFF2-40B4-BE49-F238E27FC236}">
                <a16:creationId xmlns:a16="http://schemas.microsoft.com/office/drawing/2014/main" id="{72B8F598-21A8-4229-88B8-5BFC28C17A83}"/>
              </a:ext>
            </a:extLst>
          </p:cNvPr>
          <p:cNvSpPr/>
          <p:nvPr/>
        </p:nvSpPr>
        <p:spPr>
          <a:xfrm>
            <a:off x="21151538" y="2148129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Азиатского наследия империи </a:t>
            </a:r>
            <a:r>
              <a:rPr lang="ru-RU" sz="200" dirty="0"/>
              <a:t>(В 1939 году </a:t>
            </a:r>
            <a:r>
              <a:rPr lang="ru-RU" sz="200" dirty="0" err="1"/>
              <a:t>Кастекс</a:t>
            </a:r>
            <a:r>
              <a:rPr lang="ru-RU" sz="200" dirty="0"/>
              <a:t> рекомендовал предоставить независимость Индокитаю , который было невозможно защитить от Японии , а также Сирии и Ливану , чтобы иметь возможность сделать их союзниками)</a:t>
            </a:r>
            <a:endParaRPr lang="ru-RU" sz="700" dirty="0"/>
          </a:p>
        </p:txBody>
      </p:sp>
      <p:cxnSp>
        <p:nvCxnSpPr>
          <p:cNvPr id="405" name="Соединительная линия уступом 620">
            <a:extLst>
              <a:ext uri="{FF2B5EF4-FFF2-40B4-BE49-F238E27FC236}">
                <a16:creationId xmlns:a16="http://schemas.microsoft.com/office/drawing/2014/main" id="{850483F9-3654-4014-91C1-B271888AE795}"/>
              </a:ext>
            </a:extLst>
          </p:cNvPr>
          <p:cNvCxnSpPr>
            <a:cxnSpLocks/>
            <a:stCxn id="161" idx="2"/>
            <a:endCxn id="403" idx="0"/>
          </p:cNvCxnSpPr>
          <p:nvPr/>
        </p:nvCxnSpPr>
        <p:spPr>
          <a:xfrm rot="5400000">
            <a:off x="22079749" y="20695602"/>
            <a:ext cx="320647" cy="125074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7" name="Прямоугольник 406">
            <a:extLst>
              <a:ext uri="{FF2B5EF4-FFF2-40B4-BE49-F238E27FC236}">
                <a16:creationId xmlns:a16="http://schemas.microsoft.com/office/drawing/2014/main" id="{139DE6E6-744D-4A16-9A1F-8A1E56EE2FA5}"/>
              </a:ext>
            </a:extLst>
          </p:cNvPr>
          <p:cNvSpPr/>
          <p:nvPr/>
        </p:nvSpPr>
        <p:spPr>
          <a:xfrm>
            <a:off x="17550481" y="23148214"/>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Реструктуризация французской военно-морской системы </a:t>
            </a:r>
            <a:r>
              <a:rPr lang="ru-RU" sz="100" dirty="0"/>
              <a:t>(Вклад </a:t>
            </a:r>
            <a:r>
              <a:rPr lang="ru-RU" sz="100" dirty="0" err="1"/>
              <a:t>Кастекса</a:t>
            </a:r>
            <a:r>
              <a:rPr lang="ru-RU" sz="100" dirty="0"/>
              <a:t> многогранен: в колониальном вопросе он сожалеет о чрезмерном распылении Французской империи и выступает за </a:t>
            </a:r>
            <a:r>
              <a:rPr lang="ru-RU" sz="100" dirty="0" err="1"/>
              <a:t>евроафриканскую</a:t>
            </a:r>
            <a:r>
              <a:rPr lang="ru-RU" sz="100" dirty="0"/>
              <a:t> переориентацию. Он активно участвовал в Колледже перспективных исследований национальной обороны накануне Второй мировой войны. Предложенная им реструктуризация французской военно-морской системы (в 1939 году он был «Адмиралом-</a:t>
            </a:r>
            <a:r>
              <a:rPr lang="ru-RU" sz="100" dirty="0" err="1"/>
              <a:t>Нортом</a:t>
            </a:r>
            <a:r>
              <a:rPr lang="ru-RU" sz="100" dirty="0"/>
              <a:t>») не была принята, и, наоборот, его критика привела к его отстранению. Его помещают во 2-й отдел генерал-офицеров </a:t>
            </a:r>
            <a:r>
              <a:rPr lang="ru-RU" sz="100" dirty="0" err="1"/>
              <a:t>вноябрь</a:t>
            </a:r>
            <a:r>
              <a:rPr lang="ru-RU" sz="100" dirty="0"/>
              <a:t> 1939 г..)</a:t>
            </a:r>
            <a:endParaRPr lang="ru-RU" sz="700" dirty="0"/>
          </a:p>
        </p:txBody>
      </p:sp>
      <p:cxnSp>
        <p:nvCxnSpPr>
          <p:cNvPr id="408" name="Соединительная линия уступом 620">
            <a:extLst>
              <a:ext uri="{FF2B5EF4-FFF2-40B4-BE49-F238E27FC236}">
                <a16:creationId xmlns:a16="http://schemas.microsoft.com/office/drawing/2014/main" id="{CEEAF265-5C67-485B-A811-F2D0CDD6F332}"/>
              </a:ext>
            </a:extLst>
          </p:cNvPr>
          <p:cNvCxnSpPr>
            <a:cxnSpLocks/>
            <a:stCxn id="384" idx="2"/>
            <a:endCxn id="393" idx="0"/>
          </p:cNvCxnSpPr>
          <p:nvPr/>
        </p:nvCxnSpPr>
        <p:spPr>
          <a:xfrm rot="5400000">
            <a:off x="18518295" y="17766166"/>
            <a:ext cx="207579" cy="241850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620">
            <a:extLst>
              <a:ext uri="{FF2B5EF4-FFF2-40B4-BE49-F238E27FC236}">
                <a16:creationId xmlns:a16="http://schemas.microsoft.com/office/drawing/2014/main" id="{1B403429-79F8-43AD-8D9E-D97E08743448}"/>
              </a:ext>
            </a:extLst>
          </p:cNvPr>
          <p:cNvCxnSpPr>
            <a:cxnSpLocks/>
            <a:stCxn id="384" idx="2"/>
            <a:endCxn id="400" idx="0"/>
          </p:cNvCxnSpPr>
          <p:nvPr/>
        </p:nvCxnSpPr>
        <p:spPr>
          <a:xfrm rot="5400000">
            <a:off x="19123459" y="18367602"/>
            <a:ext cx="203851" cy="121190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651DD84F-062F-42CF-8BDB-33D8E3A82AF8}"/>
              </a:ext>
            </a:extLst>
          </p:cNvPr>
          <p:cNvCxnSpPr>
            <a:cxnSpLocks/>
            <a:stCxn id="384" idx="2"/>
            <a:endCxn id="385" idx="0"/>
          </p:cNvCxnSpPr>
          <p:nvPr/>
        </p:nvCxnSpPr>
        <p:spPr>
          <a:xfrm flipH="1">
            <a:off x="19831336" y="18871630"/>
            <a:ext cx="1" cy="2092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595">
            <a:extLst>
              <a:ext uri="{FF2B5EF4-FFF2-40B4-BE49-F238E27FC236}">
                <a16:creationId xmlns:a16="http://schemas.microsoft.com/office/drawing/2014/main" id="{E2D12288-C2A5-41B9-80C8-A555C25B9861}"/>
              </a:ext>
            </a:extLst>
          </p:cNvPr>
          <p:cNvCxnSpPr>
            <a:cxnSpLocks/>
            <a:stCxn id="393" idx="2"/>
            <a:endCxn id="395" idx="0"/>
          </p:cNvCxnSpPr>
          <p:nvPr/>
        </p:nvCxnSpPr>
        <p:spPr>
          <a:xfrm rot="16200000" flipH="1">
            <a:off x="17915256" y="19116783"/>
            <a:ext cx="202212" cy="12070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595">
            <a:extLst>
              <a:ext uri="{FF2B5EF4-FFF2-40B4-BE49-F238E27FC236}">
                <a16:creationId xmlns:a16="http://schemas.microsoft.com/office/drawing/2014/main" id="{EA88B3D3-90FB-4665-8CAB-A0CD467CDEE4}"/>
              </a:ext>
            </a:extLst>
          </p:cNvPr>
          <p:cNvCxnSpPr>
            <a:cxnSpLocks/>
            <a:stCxn id="385" idx="2"/>
            <a:endCxn id="395" idx="0"/>
          </p:cNvCxnSpPr>
          <p:nvPr/>
        </p:nvCxnSpPr>
        <p:spPr>
          <a:xfrm rot="5400000">
            <a:off x="19125361" y="19115446"/>
            <a:ext cx="200508" cy="121144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595">
            <a:extLst>
              <a:ext uri="{FF2B5EF4-FFF2-40B4-BE49-F238E27FC236}">
                <a16:creationId xmlns:a16="http://schemas.microsoft.com/office/drawing/2014/main" id="{E2097CD4-90D1-4DE4-BC63-DCD43605E06D}"/>
              </a:ext>
            </a:extLst>
          </p:cNvPr>
          <p:cNvCxnSpPr>
            <a:cxnSpLocks/>
            <a:stCxn id="400" idx="2"/>
            <a:endCxn id="395" idx="0"/>
          </p:cNvCxnSpPr>
          <p:nvPr/>
        </p:nvCxnSpPr>
        <p:spPr>
          <a:xfrm rot="16200000" flipH="1">
            <a:off x="18516692" y="19718219"/>
            <a:ext cx="205940" cy="4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620">
            <a:extLst>
              <a:ext uri="{FF2B5EF4-FFF2-40B4-BE49-F238E27FC236}">
                <a16:creationId xmlns:a16="http://schemas.microsoft.com/office/drawing/2014/main" id="{88BA107F-36E2-4878-88AA-D9D1594A7BFA}"/>
              </a:ext>
            </a:extLst>
          </p:cNvPr>
          <p:cNvCxnSpPr>
            <a:cxnSpLocks/>
            <a:stCxn id="395" idx="2"/>
            <a:endCxn id="394" idx="0"/>
          </p:cNvCxnSpPr>
          <p:nvPr/>
        </p:nvCxnSpPr>
        <p:spPr>
          <a:xfrm rot="5400000">
            <a:off x="17885318" y="19887507"/>
            <a:ext cx="260663" cy="120849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620">
            <a:extLst>
              <a:ext uri="{FF2B5EF4-FFF2-40B4-BE49-F238E27FC236}">
                <a16:creationId xmlns:a16="http://schemas.microsoft.com/office/drawing/2014/main" id="{AFF3D965-62A4-4823-941B-E4B00D9B4656}"/>
              </a:ext>
            </a:extLst>
          </p:cNvPr>
          <p:cNvCxnSpPr>
            <a:cxnSpLocks/>
            <a:stCxn id="395" idx="2"/>
            <a:endCxn id="390" idx="0"/>
          </p:cNvCxnSpPr>
          <p:nvPr/>
        </p:nvCxnSpPr>
        <p:spPr>
          <a:xfrm rot="16200000" flipH="1">
            <a:off x="19096555" y="19884760"/>
            <a:ext cx="258120" cy="121144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0" name="Соединительная линия уступом 620">
            <a:extLst>
              <a:ext uri="{FF2B5EF4-FFF2-40B4-BE49-F238E27FC236}">
                <a16:creationId xmlns:a16="http://schemas.microsoft.com/office/drawing/2014/main" id="{8DFC24C3-7CEB-4197-9269-6E1068AB7CAD}"/>
              </a:ext>
            </a:extLst>
          </p:cNvPr>
          <p:cNvCxnSpPr>
            <a:cxnSpLocks/>
            <a:stCxn id="395" idx="2"/>
            <a:endCxn id="399" idx="0"/>
          </p:cNvCxnSpPr>
          <p:nvPr/>
        </p:nvCxnSpPr>
        <p:spPr>
          <a:xfrm rot="5400000">
            <a:off x="17756831" y="20618234"/>
            <a:ext cx="1119877" cy="606250"/>
          </a:xfrm>
          <a:prstGeom prst="bentConnector3">
            <a:avLst>
              <a:gd name="adj1" fmla="val 1186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2" name="Соединительная линия уступом 620">
            <a:extLst>
              <a:ext uri="{FF2B5EF4-FFF2-40B4-BE49-F238E27FC236}">
                <a16:creationId xmlns:a16="http://schemas.microsoft.com/office/drawing/2014/main" id="{2C5EEACD-D177-4415-B802-29B13184FA29}"/>
              </a:ext>
            </a:extLst>
          </p:cNvPr>
          <p:cNvCxnSpPr>
            <a:cxnSpLocks/>
            <a:stCxn id="399" idx="2"/>
            <a:endCxn id="401" idx="0"/>
          </p:cNvCxnSpPr>
          <p:nvPr/>
        </p:nvCxnSpPr>
        <p:spPr>
          <a:xfrm rot="5400000">
            <a:off x="17552915" y="21881213"/>
            <a:ext cx="320644" cy="6008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Прямая со стрелкой 432">
            <a:extLst>
              <a:ext uri="{FF2B5EF4-FFF2-40B4-BE49-F238E27FC236}">
                <a16:creationId xmlns:a16="http://schemas.microsoft.com/office/drawing/2014/main" id="{3C697C7B-4539-4833-8131-513622ADC840}"/>
              </a:ext>
            </a:extLst>
          </p:cNvPr>
          <p:cNvCxnSpPr>
            <a:cxnSpLocks/>
            <a:stCxn id="399" idx="2"/>
            <a:endCxn id="407" idx="0"/>
          </p:cNvCxnSpPr>
          <p:nvPr/>
        </p:nvCxnSpPr>
        <p:spPr>
          <a:xfrm>
            <a:off x="18013644" y="22021298"/>
            <a:ext cx="0" cy="11269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4" name="Прямая соединительная линия 433">
            <a:extLst>
              <a:ext uri="{FF2B5EF4-FFF2-40B4-BE49-F238E27FC236}">
                <a16:creationId xmlns:a16="http://schemas.microsoft.com/office/drawing/2014/main" id="{027C4293-F326-4B59-9CFA-0015830BEF1F}"/>
              </a:ext>
            </a:extLst>
          </p:cNvPr>
          <p:cNvCxnSpPr>
            <a:cxnSpLocks/>
            <a:stCxn id="399" idx="3"/>
            <a:endCxn id="436" idx="1"/>
          </p:cNvCxnSpPr>
          <p:nvPr/>
        </p:nvCxnSpPr>
        <p:spPr>
          <a:xfrm>
            <a:off x="18476806" y="21751298"/>
            <a:ext cx="27207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5" name="Прямая со стрелкой 434">
            <a:extLst>
              <a:ext uri="{FF2B5EF4-FFF2-40B4-BE49-F238E27FC236}">
                <a16:creationId xmlns:a16="http://schemas.microsoft.com/office/drawing/2014/main" id="{12C5C061-B54F-42E5-B820-5D5DCD153614}"/>
              </a:ext>
            </a:extLst>
          </p:cNvPr>
          <p:cNvCxnSpPr>
            <a:cxnSpLocks/>
            <a:stCxn id="395" idx="2"/>
            <a:endCxn id="391" idx="0"/>
          </p:cNvCxnSpPr>
          <p:nvPr/>
        </p:nvCxnSpPr>
        <p:spPr>
          <a:xfrm flipH="1">
            <a:off x="18615657" y="20361421"/>
            <a:ext cx="4237" cy="2608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6" name="Прямоугольник 435">
            <a:extLst>
              <a:ext uri="{FF2B5EF4-FFF2-40B4-BE49-F238E27FC236}">
                <a16:creationId xmlns:a16="http://schemas.microsoft.com/office/drawing/2014/main" id="{4F280486-EF3A-49A7-80CF-AC144869E700}"/>
              </a:ext>
            </a:extLst>
          </p:cNvPr>
          <p:cNvSpPr/>
          <p:nvPr/>
        </p:nvSpPr>
        <p:spPr>
          <a:xfrm>
            <a:off x="18748882" y="21481298"/>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Модернизация по доктрине </a:t>
            </a:r>
            <a:r>
              <a:rPr lang="ru-RU" sz="700" dirty="0" err="1"/>
              <a:t>Эстевы</a:t>
            </a:r>
            <a:endParaRPr lang="ru-RU" sz="700" dirty="0"/>
          </a:p>
          <a:p>
            <a:pPr algn="ctr"/>
            <a:r>
              <a:rPr lang="ru-RU" sz="100" dirty="0"/>
              <a:t>1920 году он был профессором Высшей морской школы Тулона, в 1927 году капитан </a:t>
            </a:r>
            <a:r>
              <a:rPr lang="ru-RU" sz="100" dirty="0" err="1"/>
              <a:t>Эстева</a:t>
            </a:r>
            <a:r>
              <a:rPr lang="ru-RU" sz="100" dirty="0"/>
              <a:t> решил пойти по новаторскому пути в зарождающейся морской авиации , что было оригинальным выбором для старшего офицера. Получив звание контр-адмирала в 1929 году , он был директором морской авиации, затем заместителем начальника штаба ВВС ( 1930 ), а затем стал вице-адмиралом в 1935 году . Он уехал на Дальний Восток , где был главнокомандующим военно-морскими силами [ 1 ] командовал несколькими кораблями, где поднял свой знак на крейсере «</a:t>
            </a:r>
            <a:r>
              <a:rPr lang="ru-RU" sz="100" dirty="0" err="1"/>
              <a:t>Ламот</a:t>
            </a:r>
            <a:r>
              <a:rPr lang="ru-RU" sz="100" dirty="0"/>
              <a:t>-Пике» . Его пребывание в Тихом океане привело его к регулярному посещению британских баз в Гонконге и Сингапуре , а также к тому, чтобы в полной мере оценить рост мощи японского императорского флота . По возвращении на материковую Францию ​​его универсальность и навыки позволили ему занять должность инспектора морских сил. В 1937 году ему было присвоено звание и звание адмирала. Впоследствии, в 1939 году, он принял командование французскими военно-морскими силами на Юге</a:t>
            </a:r>
            <a:endParaRPr lang="ru-RU" sz="500" dirty="0"/>
          </a:p>
        </p:txBody>
      </p:sp>
      <p:cxnSp>
        <p:nvCxnSpPr>
          <p:cNvPr id="437" name="Соединительная линия уступом 620">
            <a:extLst>
              <a:ext uri="{FF2B5EF4-FFF2-40B4-BE49-F238E27FC236}">
                <a16:creationId xmlns:a16="http://schemas.microsoft.com/office/drawing/2014/main" id="{AD760B19-0C98-4705-9FFF-7C50774E6C41}"/>
              </a:ext>
            </a:extLst>
          </p:cNvPr>
          <p:cNvCxnSpPr>
            <a:cxnSpLocks/>
            <a:stCxn id="395" idx="2"/>
            <a:endCxn id="436" idx="0"/>
          </p:cNvCxnSpPr>
          <p:nvPr/>
        </p:nvCxnSpPr>
        <p:spPr>
          <a:xfrm rot="16200000" flipH="1">
            <a:off x="18356031" y="20625283"/>
            <a:ext cx="1119877" cy="592151"/>
          </a:xfrm>
          <a:prstGeom prst="bentConnector3">
            <a:avLst>
              <a:gd name="adj1" fmla="val 114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8" name="Прямоугольник 437">
            <a:extLst>
              <a:ext uri="{FF2B5EF4-FFF2-40B4-BE49-F238E27FC236}">
                <a16:creationId xmlns:a16="http://schemas.microsoft.com/office/drawing/2014/main" id="{70529DC9-4496-42F5-BD0E-B4B7912E1AEA}"/>
              </a:ext>
            </a:extLst>
          </p:cNvPr>
          <p:cNvSpPr/>
          <p:nvPr/>
        </p:nvSpPr>
        <p:spPr>
          <a:xfrm>
            <a:off x="19947284" y="21481297"/>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Перейти на доктрину Молодой школы </a:t>
            </a:r>
            <a:r>
              <a:rPr lang="ru-RU" sz="100" dirty="0"/>
              <a:t>(Молодая школа — течение французской </a:t>
            </a:r>
            <a:r>
              <a:rPr lang="ru-RU" sz="100" dirty="0" err="1"/>
              <a:t>военно</a:t>
            </a:r>
            <a:r>
              <a:rPr lang="ru-RU" sz="100" dirty="0"/>
              <a:t> -морской мысли конца </a:t>
            </a:r>
            <a:r>
              <a:rPr lang="ru-RU" sz="100" dirty="0" err="1"/>
              <a:t>xix</a:t>
            </a:r>
            <a:r>
              <a:rPr lang="ru-RU" sz="100" dirty="0"/>
              <a:t> века . Он предлагает разрыв с традиционной доктриной того времени, которая заключалась в строительстве все более крупных лодок , напротив, в пользу использования меньших и более многочисленных </a:t>
            </a:r>
            <a:r>
              <a:rPr lang="ru-RU" sz="100" dirty="0" err="1"/>
              <a:t>лодок.Идеологические</a:t>
            </a:r>
            <a:r>
              <a:rPr lang="ru-RU" sz="100" dirty="0"/>
              <a:t> игры: торпедный катер становится воплощением малого, народа, побеждающего большого, богатого капиталиста, своего рода промышленным эквивалентом пастеровского микроба , способного победить самых крупных существ. Торпедный катер, за который выступает «молодая школа», станет инструментом республиканцев, а линкор — инструментом правых консерваторов.)</a:t>
            </a:r>
            <a:endParaRPr lang="ru-RU" sz="700" dirty="0"/>
          </a:p>
        </p:txBody>
      </p:sp>
      <p:sp>
        <p:nvSpPr>
          <p:cNvPr id="439" name="Прямоугольник 438">
            <a:extLst>
              <a:ext uri="{FF2B5EF4-FFF2-40B4-BE49-F238E27FC236}">
                <a16:creationId xmlns:a16="http://schemas.microsoft.com/office/drawing/2014/main" id="{D7BA30F5-BB15-485A-BB26-1DAE16E045A8}"/>
              </a:ext>
            </a:extLst>
          </p:cNvPr>
          <p:cNvSpPr/>
          <p:nvPr/>
        </p:nvSpPr>
        <p:spPr>
          <a:xfrm>
            <a:off x="18153823" y="2234649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Направить усилие на строительство торпедоносцев</a:t>
            </a:r>
          </a:p>
        </p:txBody>
      </p:sp>
      <p:cxnSp>
        <p:nvCxnSpPr>
          <p:cNvPr id="440" name="Прямая соединительная линия 439">
            <a:extLst>
              <a:ext uri="{FF2B5EF4-FFF2-40B4-BE49-F238E27FC236}">
                <a16:creationId xmlns:a16="http://schemas.microsoft.com/office/drawing/2014/main" id="{E67A3206-6840-4A07-941F-C7E88464495A}"/>
              </a:ext>
            </a:extLst>
          </p:cNvPr>
          <p:cNvCxnSpPr>
            <a:cxnSpLocks/>
            <a:stCxn id="436" idx="3"/>
            <a:endCxn id="438" idx="1"/>
          </p:cNvCxnSpPr>
          <p:nvPr/>
        </p:nvCxnSpPr>
        <p:spPr>
          <a:xfrm flipV="1">
            <a:off x="19675207" y="21751297"/>
            <a:ext cx="272077"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620">
            <a:extLst>
              <a:ext uri="{FF2B5EF4-FFF2-40B4-BE49-F238E27FC236}">
                <a16:creationId xmlns:a16="http://schemas.microsoft.com/office/drawing/2014/main" id="{5D6F4501-D15F-4EE4-8B79-51EA6D530BF5}"/>
              </a:ext>
            </a:extLst>
          </p:cNvPr>
          <p:cNvCxnSpPr>
            <a:cxnSpLocks/>
            <a:stCxn id="395" idx="2"/>
            <a:endCxn id="438" idx="0"/>
          </p:cNvCxnSpPr>
          <p:nvPr/>
        </p:nvCxnSpPr>
        <p:spPr>
          <a:xfrm rot="16200000" flipH="1">
            <a:off x="18955232" y="20026082"/>
            <a:ext cx="1119876" cy="1790553"/>
          </a:xfrm>
          <a:prstGeom prst="bentConnector3">
            <a:avLst>
              <a:gd name="adj1" fmla="val 10969"/>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a:extLst>
              <a:ext uri="{FF2B5EF4-FFF2-40B4-BE49-F238E27FC236}">
                <a16:creationId xmlns:a16="http://schemas.microsoft.com/office/drawing/2014/main" id="{84074633-8021-4075-8123-3D186110B490}"/>
              </a:ext>
            </a:extLst>
          </p:cNvPr>
          <p:cNvSpPr/>
          <p:nvPr/>
        </p:nvSpPr>
        <p:spPr>
          <a:xfrm>
            <a:off x="19368173" y="22341942"/>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Модернизация концепции малого флота (строительство эсминцев)</a:t>
            </a:r>
          </a:p>
        </p:txBody>
      </p:sp>
      <p:sp>
        <p:nvSpPr>
          <p:cNvPr id="447" name="Прямоугольник 446">
            <a:extLst>
              <a:ext uri="{FF2B5EF4-FFF2-40B4-BE49-F238E27FC236}">
                <a16:creationId xmlns:a16="http://schemas.microsoft.com/office/drawing/2014/main" id="{E12DB98F-CE5D-4876-9319-398EB0DC8CAD}"/>
              </a:ext>
            </a:extLst>
          </p:cNvPr>
          <p:cNvSpPr/>
          <p:nvPr/>
        </p:nvSpPr>
        <p:spPr>
          <a:xfrm>
            <a:off x="18748160" y="2314738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Ставка на авианосцы</a:t>
            </a:r>
          </a:p>
        </p:txBody>
      </p:sp>
      <p:sp>
        <p:nvSpPr>
          <p:cNvPr id="448" name="Прямоугольник 447">
            <a:extLst>
              <a:ext uri="{FF2B5EF4-FFF2-40B4-BE49-F238E27FC236}">
                <a16:creationId xmlns:a16="http://schemas.microsoft.com/office/drawing/2014/main" id="{C3D42C29-29E7-4CA2-A33F-27F57A62E100}"/>
              </a:ext>
            </a:extLst>
          </p:cNvPr>
          <p:cNvSpPr/>
          <p:nvPr/>
        </p:nvSpPr>
        <p:spPr>
          <a:xfrm>
            <a:off x="19946562" y="23148213"/>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Улучшить технологии миноносцев</a:t>
            </a:r>
          </a:p>
        </p:txBody>
      </p:sp>
      <p:sp>
        <p:nvSpPr>
          <p:cNvPr id="451" name="Прямоугольник 450">
            <a:extLst>
              <a:ext uri="{FF2B5EF4-FFF2-40B4-BE49-F238E27FC236}">
                <a16:creationId xmlns:a16="http://schemas.microsoft.com/office/drawing/2014/main" id="{9F564408-82DC-4A80-964A-8F7ACE243285}"/>
              </a:ext>
            </a:extLst>
          </p:cNvPr>
          <p:cNvSpPr/>
          <p:nvPr/>
        </p:nvSpPr>
        <p:spPr>
          <a:xfrm>
            <a:off x="19946561" y="23958645"/>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план блокады Великобритании </a:t>
            </a:r>
            <a:r>
              <a:rPr lang="ru-RU" sz="100" dirty="0"/>
              <a:t>(</a:t>
            </a:r>
            <a:r>
              <a:rPr lang="ru-RU" sz="100" dirty="0" err="1"/>
              <a:t>ПринципыЭта</a:t>
            </a:r>
            <a:r>
              <a:rPr lang="ru-RU" sz="100" dirty="0"/>
              <a:t> школа предлагает на военном уровне пять принципов, вокруг которых должен быть организован флот [ 6 ] .Преимущество обороны с точки зрения военно-морской </a:t>
            </a:r>
            <a:r>
              <a:rPr lang="ru-RU" sz="100" dirty="0" err="1"/>
              <a:t>стратегии,Разделение</a:t>
            </a:r>
            <a:r>
              <a:rPr lang="ru-RU" sz="100" dirty="0"/>
              <a:t> труда [ 7 ] ,Самые быстрые </a:t>
            </a:r>
            <a:r>
              <a:rPr lang="ru-RU" sz="100" dirty="0" err="1"/>
              <a:t>корабли,Корабли</a:t>
            </a:r>
            <a:r>
              <a:rPr lang="ru-RU" sz="100" dirty="0"/>
              <a:t> малого тоннажа , а не один большой </a:t>
            </a:r>
            <a:r>
              <a:rPr lang="ru-RU" sz="100" dirty="0" err="1"/>
              <a:t>тоннаж,Умножьте</a:t>
            </a:r>
            <a:r>
              <a:rPr lang="ru-RU" sz="100" dirty="0"/>
              <a:t> точки опоры вдоль </a:t>
            </a:r>
            <a:r>
              <a:rPr lang="ru-RU" sz="100" dirty="0" err="1"/>
              <a:t>побережий.На</a:t>
            </a:r>
            <a:r>
              <a:rPr lang="ru-RU" sz="100" dirty="0"/>
              <a:t> экономическом уровне эта школа отдает приоритет установлению морской блокады Британских островов : фактически, Великобритания, которая пожертвовала своим сельским хозяйством ради своей промышленности, импортирует более 50% своей пшеницы и заморского мяса; кроме того, торпедные катера, вооруженные в основном торпедами, могут потопить торговые суда и тем самым уморить Соединенное Королевство голодом.)</a:t>
            </a:r>
            <a:endParaRPr lang="ru-RU" sz="700" dirty="0"/>
          </a:p>
        </p:txBody>
      </p:sp>
      <p:cxnSp>
        <p:nvCxnSpPr>
          <p:cNvPr id="452" name="Соединительная линия уступом 620">
            <a:extLst>
              <a:ext uri="{FF2B5EF4-FFF2-40B4-BE49-F238E27FC236}">
                <a16:creationId xmlns:a16="http://schemas.microsoft.com/office/drawing/2014/main" id="{E091CC9C-21B7-44CE-A1E6-3C164B1E6B23}"/>
              </a:ext>
            </a:extLst>
          </p:cNvPr>
          <p:cNvCxnSpPr>
            <a:cxnSpLocks/>
            <a:stCxn id="438" idx="2"/>
            <a:endCxn id="443" idx="0"/>
          </p:cNvCxnSpPr>
          <p:nvPr/>
        </p:nvCxnSpPr>
        <p:spPr>
          <a:xfrm rot="5400000">
            <a:off x="19960570" y="21892064"/>
            <a:ext cx="320645" cy="579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a:extLst>
              <a:ext uri="{FF2B5EF4-FFF2-40B4-BE49-F238E27FC236}">
                <a16:creationId xmlns:a16="http://schemas.microsoft.com/office/drawing/2014/main" id="{85982E15-77B6-4B7C-9FB3-FB45A3A0B63F}"/>
              </a:ext>
            </a:extLst>
          </p:cNvPr>
          <p:cNvCxnSpPr>
            <a:cxnSpLocks/>
            <a:stCxn id="438" idx="2"/>
            <a:endCxn id="448" idx="0"/>
          </p:cNvCxnSpPr>
          <p:nvPr/>
        </p:nvCxnSpPr>
        <p:spPr>
          <a:xfrm flipH="1">
            <a:off x="20409725" y="22021297"/>
            <a:ext cx="722" cy="11269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4" name="Прямоугольник 453">
            <a:extLst>
              <a:ext uri="{FF2B5EF4-FFF2-40B4-BE49-F238E27FC236}">
                <a16:creationId xmlns:a16="http://schemas.microsoft.com/office/drawing/2014/main" id="{99EB2286-0693-4902-825C-43276215AEFD}"/>
              </a:ext>
            </a:extLst>
          </p:cNvPr>
          <p:cNvSpPr/>
          <p:nvPr/>
        </p:nvSpPr>
        <p:spPr>
          <a:xfrm>
            <a:off x="18748159" y="23957387"/>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план противостоянии Японии </a:t>
            </a:r>
            <a:r>
              <a:rPr lang="ru-RU" sz="300" dirty="0"/>
              <a:t>(</a:t>
            </a:r>
            <a:r>
              <a:rPr lang="ru-RU" sz="300" dirty="0" err="1"/>
              <a:t>Эстева</a:t>
            </a:r>
            <a:r>
              <a:rPr lang="ru-RU" sz="300" dirty="0"/>
              <a:t> служил в </a:t>
            </a:r>
            <a:r>
              <a:rPr lang="ru-RU" sz="300" dirty="0" err="1"/>
              <a:t>индокитае</a:t>
            </a:r>
            <a:r>
              <a:rPr lang="ru-RU" sz="300" dirty="0"/>
              <a:t> и прекрасно знал об опасности флота Японии)</a:t>
            </a:r>
            <a:endParaRPr lang="ru-RU" sz="700" dirty="0"/>
          </a:p>
        </p:txBody>
      </p:sp>
      <p:sp>
        <p:nvSpPr>
          <p:cNvPr id="455" name="Прямоугольник 454">
            <a:extLst>
              <a:ext uri="{FF2B5EF4-FFF2-40B4-BE49-F238E27FC236}">
                <a16:creationId xmlns:a16="http://schemas.microsoft.com/office/drawing/2014/main" id="{0882F777-B8DA-4312-9F40-85A49C44116F}"/>
              </a:ext>
            </a:extLst>
          </p:cNvPr>
          <p:cNvSpPr/>
          <p:nvPr/>
        </p:nvSpPr>
        <p:spPr>
          <a:xfrm>
            <a:off x="17550481" y="23961942"/>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план защиты Африки от Италии</a:t>
            </a:r>
          </a:p>
        </p:txBody>
      </p:sp>
      <p:cxnSp>
        <p:nvCxnSpPr>
          <p:cNvPr id="457" name="Прямая со стрелкой 456">
            <a:extLst>
              <a:ext uri="{FF2B5EF4-FFF2-40B4-BE49-F238E27FC236}">
                <a16:creationId xmlns:a16="http://schemas.microsoft.com/office/drawing/2014/main" id="{AA9927D4-A2CD-4410-9CCC-9642C1FCBECD}"/>
              </a:ext>
            </a:extLst>
          </p:cNvPr>
          <p:cNvCxnSpPr>
            <a:cxnSpLocks/>
            <a:stCxn id="407" idx="2"/>
            <a:endCxn id="455" idx="0"/>
          </p:cNvCxnSpPr>
          <p:nvPr/>
        </p:nvCxnSpPr>
        <p:spPr>
          <a:xfrm>
            <a:off x="18013644" y="23688214"/>
            <a:ext cx="0" cy="2737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a:extLst>
              <a:ext uri="{FF2B5EF4-FFF2-40B4-BE49-F238E27FC236}">
                <a16:creationId xmlns:a16="http://schemas.microsoft.com/office/drawing/2014/main" id="{2EF00BE2-F5C2-4FD2-B93F-5161835679E6}"/>
              </a:ext>
            </a:extLst>
          </p:cNvPr>
          <p:cNvCxnSpPr>
            <a:cxnSpLocks/>
            <a:stCxn id="447" idx="2"/>
            <a:endCxn id="454" idx="0"/>
          </p:cNvCxnSpPr>
          <p:nvPr/>
        </p:nvCxnSpPr>
        <p:spPr>
          <a:xfrm flipH="1">
            <a:off x="19211322" y="23687386"/>
            <a:ext cx="1" cy="2700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2" name="Прямая со стрелкой 461">
            <a:extLst>
              <a:ext uri="{FF2B5EF4-FFF2-40B4-BE49-F238E27FC236}">
                <a16:creationId xmlns:a16="http://schemas.microsoft.com/office/drawing/2014/main" id="{B7E87DAF-0644-4712-9EBE-25466AA26420}"/>
              </a:ext>
            </a:extLst>
          </p:cNvPr>
          <p:cNvCxnSpPr>
            <a:cxnSpLocks/>
            <a:stCxn id="448" idx="2"/>
            <a:endCxn id="451" idx="0"/>
          </p:cNvCxnSpPr>
          <p:nvPr/>
        </p:nvCxnSpPr>
        <p:spPr>
          <a:xfrm flipH="1">
            <a:off x="20409724" y="23688213"/>
            <a:ext cx="1" cy="27043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620">
            <a:extLst>
              <a:ext uri="{FF2B5EF4-FFF2-40B4-BE49-F238E27FC236}">
                <a16:creationId xmlns:a16="http://schemas.microsoft.com/office/drawing/2014/main" id="{4EF37DA1-3973-4270-9F98-9A68D54331C8}"/>
              </a:ext>
            </a:extLst>
          </p:cNvPr>
          <p:cNvCxnSpPr>
            <a:cxnSpLocks/>
            <a:stCxn id="436" idx="2"/>
            <a:endCxn id="439" idx="0"/>
          </p:cNvCxnSpPr>
          <p:nvPr/>
        </p:nvCxnSpPr>
        <p:spPr>
          <a:xfrm rot="5400000">
            <a:off x="18751917" y="21886368"/>
            <a:ext cx="325198" cy="59505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 стрелкой 472">
            <a:extLst>
              <a:ext uri="{FF2B5EF4-FFF2-40B4-BE49-F238E27FC236}">
                <a16:creationId xmlns:a16="http://schemas.microsoft.com/office/drawing/2014/main" id="{80832430-E68F-4ACA-8AAF-A40E36E3F972}"/>
              </a:ext>
            </a:extLst>
          </p:cNvPr>
          <p:cNvCxnSpPr>
            <a:cxnSpLocks/>
            <a:stCxn id="436" idx="2"/>
            <a:endCxn id="447" idx="0"/>
          </p:cNvCxnSpPr>
          <p:nvPr/>
        </p:nvCxnSpPr>
        <p:spPr>
          <a:xfrm flipH="1">
            <a:off x="19211323" y="22021298"/>
            <a:ext cx="722" cy="1126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0" name="Прямоугольник 479">
            <a:extLst>
              <a:ext uri="{FF2B5EF4-FFF2-40B4-BE49-F238E27FC236}">
                <a16:creationId xmlns:a16="http://schemas.microsoft.com/office/drawing/2014/main" id="{8A127E39-DEE4-4718-8D61-BEBB9B3C28A8}"/>
              </a:ext>
            </a:extLst>
          </p:cNvPr>
          <p:cNvSpPr/>
          <p:nvPr/>
        </p:nvSpPr>
        <p:spPr>
          <a:xfrm>
            <a:off x="23543587" y="2147800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Развитие Туниса</a:t>
            </a:r>
          </a:p>
        </p:txBody>
      </p:sp>
      <p:cxnSp>
        <p:nvCxnSpPr>
          <p:cNvPr id="481" name="Соединительная линия уступом 620">
            <a:extLst>
              <a:ext uri="{FF2B5EF4-FFF2-40B4-BE49-F238E27FC236}">
                <a16:creationId xmlns:a16="http://schemas.microsoft.com/office/drawing/2014/main" id="{2A742E05-2F6A-45CE-A8DC-FD048F9AA957}"/>
              </a:ext>
            </a:extLst>
          </p:cNvPr>
          <p:cNvCxnSpPr>
            <a:cxnSpLocks/>
            <a:stCxn id="161" idx="2"/>
            <a:endCxn id="480" idx="0"/>
          </p:cNvCxnSpPr>
          <p:nvPr/>
        </p:nvCxnSpPr>
        <p:spPr>
          <a:xfrm rot="16200000" flipH="1">
            <a:off x="23277421" y="20748671"/>
            <a:ext cx="317350" cy="114130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6" name="Прямоугольник 485">
            <a:extLst>
              <a:ext uri="{FF2B5EF4-FFF2-40B4-BE49-F238E27FC236}">
                <a16:creationId xmlns:a16="http://schemas.microsoft.com/office/drawing/2014/main" id="{9A3AF3F3-D010-41B2-9162-AE71EBC83987}"/>
              </a:ext>
            </a:extLst>
          </p:cNvPr>
          <p:cNvSpPr/>
          <p:nvPr/>
        </p:nvSpPr>
        <p:spPr>
          <a:xfrm>
            <a:off x="21798535" y="2232951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новых союзников</a:t>
            </a:r>
          </a:p>
        </p:txBody>
      </p:sp>
      <p:sp>
        <p:nvSpPr>
          <p:cNvPr id="496" name="Прямоугольник 495">
            <a:extLst>
              <a:ext uri="{FF2B5EF4-FFF2-40B4-BE49-F238E27FC236}">
                <a16:creationId xmlns:a16="http://schemas.microsoft.com/office/drawing/2014/main" id="{99961F1C-11D2-4B2E-8CEE-49BE37950F35}"/>
              </a:ext>
            </a:extLst>
          </p:cNvPr>
          <p:cNvSpPr/>
          <p:nvPr/>
        </p:nvSpPr>
        <p:spPr>
          <a:xfrm>
            <a:off x="20592128" y="2234406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Консолидация Африканских федераций</a:t>
            </a:r>
          </a:p>
        </p:txBody>
      </p:sp>
      <p:cxnSp>
        <p:nvCxnSpPr>
          <p:cNvPr id="497" name="Соединительная линия уступом 620">
            <a:extLst>
              <a:ext uri="{FF2B5EF4-FFF2-40B4-BE49-F238E27FC236}">
                <a16:creationId xmlns:a16="http://schemas.microsoft.com/office/drawing/2014/main" id="{550A241F-0D95-4275-BE65-CE53FB6DDFBA}"/>
              </a:ext>
            </a:extLst>
          </p:cNvPr>
          <p:cNvCxnSpPr>
            <a:cxnSpLocks/>
            <a:stCxn id="161" idx="2"/>
            <a:endCxn id="496" idx="0"/>
          </p:cNvCxnSpPr>
          <p:nvPr/>
        </p:nvCxnSpPr>
        <p:spPr>
          <a:xfrm rot="5400000">
            <a:off x="21368660" y="20847281"/>
            <a:ext cx="1183415" cy="1810152"/>
          </a:xfrm>
          <a:prstGeom prst="bentConnector3">
            <a:avLst>
              <a:gd name="adj1" fmla="val 1348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620">
            <a:extLst>
              <a:ext uri="{FF2B5EF4-FFF2-40B4-BE49-F238E27FC236}">
                <a16:creationId xmlns:a16="http://schemas.microsoft.com/office/drawing/2014/main" id="{3F38A29B-AA21-4D18-90FC-4D17CA9AF4DF}"/>
              </a:ext>
            </a:extLst>
          </p:cNvPr>
          <p:cNvCxnSpPr>
            <a:cxnSpLocks/>
            <a:stCxn id="367" idx="2"/>
            <a:endCxn id="486" idx="0"/>
          </p:cNvCxnSpPr>
          <p:nvPr/>
        </p:nvCxnSpPr>
        <p:spPr>
          <a:xfrm rot="5400000">
            <a:off x="22409509" y="21873582"/>
            <a:ext cx="308123" cy="6037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620">
            <a:extLst>
              <a:ext uri="{FF2B5EF4-FFF2-40B4-BE49-F238E27FC236}">
                <a16:creationId xmlns:a16="http://schemas.microsoft.com/office/drawing/2014/main" id="{093807EE-E6AF-4460-956A-E26C995208EC}"/>
              </a:ext>
            </a:extLst>
          </p:cNvPr>
          <p:cNvCxnSpPr>
            <a:cxnSpLocks/>
            <a:stCxn id="403" idx="2"/>
            <a:endCxn id="486" idx="0"/>
          </p:cNvCxnSpPr>
          <p:nvPr/>
        </p:nvCxnSpPr>
        <p:spPr>
          <a:xfrm rot="16200000" flipH="1">
            <a:off x="21784090" y="21851907"/>
            <a:ext cx="308219" cy="6469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9" name="Прямоугольник 508">
            <a:extLst>
              <a:ext uri="{FF2B5EF4-FFF2-40B4-BE49-F238E27FC236}">
                <a16:creationId xmlns:a16="http://schemas.microsoft.com/office/drawing/2014/main" id="{EB3D0D90-85F3-4A2C-A509-DF291CC734EA}"/>
              </a:ext>
            </a:extLst>
          </p:cNvPr>
          <p:cNvSpPr/>
          <p:nvPr/>
        </p:nvSpPr>
        <p:spPr>
          <a:xfrm>
            <a:off x="22401454" y="231519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иммиграцию французов</a:t>
            </a:r>
          </a:p>
        </p:txBody>
      </p:sp>
      <p:cxnSp>
        <p:nvCxnSpPr>
          <p:cNvPr id="510" name="Прямая со стрелкой 509">
            <a:extLst>
              <a:ext uri="{FF2B5EF4-FFF2-40B4-BE49-F238E27FC236}">
                <a16:creationId xmlns:a16="http://schemas.microsoft.com/office/drawing/2014/main" id="{C1AD3F9F-74E0-4A6C-AD79-81E1D228644C}"/>
              </a:ext>
            </a:extLst>
          </p:cNvPr>
          <p:cNvCxnSpPr>
            <a:cxnSpLocks/>
            <a:stCxn id="367" idx="2"/>
            <a:endCxn id="509" idx="0"/>
          </p:cNvCxnSpPr>
          <p:nvPr/>
        </p:nvCxnSpPr>
        <p:spPr>
          <a:xfrm flipH="1">
            <a:off x="22864617" y="22021393"/>
            <a:ext cx="825" cy="11305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2" name="Прямая со стрелкой 511">
            <a:extLst>
              <a:ext uri="{FF2B5EF4-FFF2-40B4-BE49-F238E27FC236}">
                <a16:creationId xmlns:a16="http://schemas.microsoft.com/office/drawing/2014/main" id="{F1B43F65-F418-4A7C-83E4-A75E6B3E5BB9}"/>
              </a:ext>
            </a:extLst>
          </p:cNvPr>
          <p:cNvCxnSpPr>
            <a:cxnSpLocks/>
            <a:stCxn id="393" idx="2"/>
            <a:endCxn id="394" idx="0"/>
          </p:cNvCxnSpPr>
          <p:nvPr/>
        </p:nvCxnSpPr>
        <p:spPr>
          <a:xfrm flipH="1">
            <a:off x="17411403" y="19619209"/>
            <a:ext cx="1428" cy="1002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Прямая со стрелкой 512">
            <a:extLst>
              <a:ext uri="{FF2B5EF4-FFF2-40B4-BE49-F238E27FC236}">
                <a16:creationId xmlns:a16="http://schemas.microsoft.com/office/drawing/2014/main" id="{EF6E0537-231B-4069-8447-1C070E7A5006}"/>
              </a:ext>
            </a:extLst>
          </p:cNvPr>
          <p:cNvCxnSpPr>
            <a:cxnSpLocks/>
            <a:stCxn id="385" idx="2"/>
            <a:endCxn id="390" idx="0"/>
          </p:cNvCxnSpPr>
          <p:nvPr/>
        </p:nvCxnSpPr>
        <p:spPr>
          <a:xfrm>
            <a:off x="19831336" y="19620913"/>
            <a:ext cx="0" cy="99862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45675</TotalTime>
  <Words>5995</Words>
  <Application>Microsoft Office PowerPoint</Application>
  <PresentationFormat>Произвольный</PresentationFormat>
  <Paragraphs>202</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Антон Алёшин</cp:lastModifiedBy>
  <cp:revision>2287</cp:revision>
  <dcterms:created xsi:type="dcterms:W3CDTF">2018-10-23T08:09:21Z</dcterms:created>
  <dcterms:modified xsi:type="dcterms:W3CDTF">2024-03-22T12:16:36Z</dcterms:modified>
</cp:coreProperties>
</file>