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60" d="100"/>
          <a:sy n="160" d="100"/>
        </p:scale>
        <p:origin x="-5820" y="-1243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18.10.2021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18.10.2021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18.10.2021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322</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Передача прав собственности 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Передать власть «Национальной фаланге»</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«Поколение </a:t>
            </a:r>
            <a:r>
              <a:rPr lang="ru-RU" sz="700" dirty="0" err="1" smtClean="0"/>
              <a:t>Чако</a:t>
            </a:r>
            <a:r>
              <a:rPr lang="ru-RU" sz="700" dirty="0" smtClean="0"/>
              <a:t>» в Боливии</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Кубу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Поставить фалангу во главе Кубы</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Оказать поддержку аргентинским филиалам фаланги</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Аргентиной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282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Пиренеев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3002947" y="-10486575"/>
            <a:ext cx="184977" cy="27451228"/>
          </a:xfrm>
          <a:prstGeom prst="bentConnector3">
            <a:avLst>
              <a:gd name="adj1" fmla="val 43133"/>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62015" y="-9918511"/>
            <a:ext cx="193972" cy="26324096"/>
          </a:xfrm>
          <a:prstGeom prst="bentConnector3">
            <a:avLst>
              <a:gd name="adj1" fmla="val 3363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24736" y="-9360608"/>
            <a:ext cx="189154" cy="25203472"/>
          </a:xfrm>
          <a:prstGeom prst="bentConnector3">
            <a:avLst>
              <a:gd name="adj1" fmla="val 3657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0" name="Прямоугольник 829"/>
          <p:cNvSpPr/>
          <p:nvPr/>
        </p:nvSpPr>
        <p:spPr>
          <a:xfrm>
            <a:off x="26959038"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Зимняя помощь (есть </a:t>
            </a:r>
            <a:r>
              <a:rPr lang="ru-RU" sz="700" dirty="0"/>
              <a:t>свой символ) </a:t>
            </a:r>
            <a:r>
              <a:rPr lang="ru-RU" sz="100" dirty="0"/>
              <a:t>(</a:t>
            </a:r>
            <a:r>
              <a:rPr lang="ru-RU" sz="100" dirty="0" err="1"/>
              <a:t>El</a:t>
            </a:r>
            <a:r>
              <a:rPr lang="ru-RU" sz="100" dirty="0"/>
              <a:t> </a:t>
            </a:r>
            <a:r>
              <a:rPr lang="ru-RU" sz="100" dirty="0" err="1"/>
              <a:t>Auxilio</a:t>
            </a:r>
            <a:r>
              <a:rPr lang="ru-RU" sz="100" dirty="0"/>
              <a:t> </a:t>
            </a:r>
            <a:r>
              <a:rPr lang="ru-RU" sz="100" dirty="0" err="1"/>
              <a:t>Social</a:t>
            </a:r>
            <a:r>
              <a:rPr lang="ru-RU" sz="100" dirty="0"/>
              <a:t> была гуманитарной организацией, существовавшей в Испании во время диктатуры Франко . Возникший в районе, который был в восстании во время гражданской войны в Испании - первоначально как « </a:t>
            </a:r>
            <a:r>
              <a:rPr lang="ru-RU" sz="100" dirty="0" err="1"/>
              <a:t>Auxilio</a:t>
            </a:r>
            <a:r>
              <a:rPr lang="ru-RU" sz="100" dirty="0"/>
              <a:t> </a:t>
            </a:r>
            <a:r>
              <a:rPr lang="ru-RU" sz="100" dirty="0" err="1"/>
              <a:t>de</a:t>
            </a:r>
            <a:r>
              <a:rPr lang="ru-RU" sz="100" dirty="0"/>
              <a:t> </a:t>
            </a:r>
            <a:r>
              <a:rPr lang="ru-RU" sz="100" dirty="0" err="1"/>
              <a:t>Invierno</a:t>
            </a:r>
            <a:r>
              <a:rPr lang="ru-RU" sz="100" dirty="0"/>
              <a:t> » - он сыграл заметную роль в первые годы режима Франко. Тело было важным средством политической пропаганды режима. [ 1 ] Кроме того, эта фалангистская организация способствовала похищению детей заключенных республиканских женщин благодаря указу от июня 1940 года, который предоставил им родительские </a:t>
            </a:r>
            <a:r>
              <a:rPr lang="ru-RU" sz="100" dirty="0" err="1"/>
              <a:t>права.детей</a:t>
            </a:r>
            <a:r>
              <a:rPr lang="ru-RU" sz="100" dirty="0"/>
              <a:t>, чьи семьи имели «плохую репутацию», и другого указа от 1941 года, который позволил ему изменить фамилии детей, взятых на воспитание в его центры, что не позволяло им быть востребованными настоящими </a:t>
            </a:r>
            <a:r>
              <a:rPr lang="ru-RU" sz="100" dirty="0" smtClean="0"/>
              <a:t>родителями</a:t>
            </a:r>
            <a:r>
              <a:rPr lang="ru-RU" sz="100" dirty="0"/>
              <a:t>)</a:t>
            </a:r>
          </a:p>
        </p:txBody>
      </p:sp>
      <p:cxnSp>
        <p:nvCxnSpPr>
          <p:cNvPr id="839" name="Соединительная линия уступом 838"/>
          <p:cNvCxnSpPr>
            <a:stCxn id="831" idx="2"/>
            <a:endCxn id="830" idx="0"/>
          </p:cNvCxnSpPr>
          <p:nvPr/>
        </p:nvCxnSpPr>
        <p:spPr>
          <a:xfrm rot="5400000">
            <a:off x="27290203" y="3986780"/>
            <a:ext cx="264407" cy="4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0" name="Прямоугольник 839"/>
          <p:cNvSpPr/>
          <p:nvPr/>
        </p:nvSpPr>
        <p:spPr>
          <a:xfrm>
            <a:off x="2639160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Германо-Испанское экономическое соглашение </a:t>
            </a:r>
            <a:r>
              <a:rPr lang="ru-RU" sz="100" dirty="0" smtClean="0"/>
              <a:t>Как </a:t>
            </a:r>
            <a:r>
              <a:rPr lang="ru-RU" sz="100" dirty="0"/>
              <a:t>раз в эти дни немцам, частично из-за кризисного положения на фронте, удалось заключить с националистами несколько экономических соглашений. В документе, 12 июля подписанном </a:t>
            </a:r>
            <a:r>
              <a:rPr lang="ru-RU" sz="100" dirty="0" err="1"/>
              <a:t>Фаупелем</a:t>
            </a:r>
            <a:r>
              <a:rPr lang="ru-RU" sz="100" dirty="0"/>
              <a:t> и </a:t>
            </a:r>
            <a:r>
              <a:rPr lang="ru-RU" sz="100" dirty="0" err="1"/>
              <a:t>Хорданой</a:t>
            </a:r>
            <a:r>
              <a:rPr lang="ru-RU" sz="100" dirty="0"/>
              <a:t>, испанцы обещали, что заключат с немцами первое всеобъемлющее торговое соглашение, позволяющее последним вести торговые переговоры и с другими странами, а также предоставят Германии режим наибольшего благоприятствования. Оно было дополнено декларацией от 15 июля, по которой обе страны обязывались оказывать друг другу максимальное содействие в обмене сырьем, продовольствием и промышленными товарами. 16 июля Испания согласилась выплачивать свои долги за военное снаряжение в </a:t>
            </a:r>
            <a:r>
              <a:rPr lang="ru-RU" sz="100" dirty="0" err="1"/>
              <a:t>рейхсмарках</a:t>
            </a:r>
            <a:r>
              <a:rPr lang="ru-RU" sz="100" dirty="0"/>
              <a:t> на условиях четырех ежегодных процентов. В виде гарантии выплаты долга Германия будет получать сырье. А сама она примет участие в восстановлении и развитии Испании</a:t>
            </a:r>
          </a:p>
        </p:txBody>
      </p:sp>
      <p:cxnSp>
        <p:nvCxnSpPr>
          <p:cNvPr id="841" name="Соединительная линия уступом 840"/>
          <p:cNvCxnSpPr>
            <a:stCxn id="831" idx="2"/>
            <a:endCxn id="840" idx="0"/>
          </p:cNvCxnSpPr>
          <p:nvPr/>
        </p:nvCxnSpPr>
        <p:spPr>
          <a:xfrm rot="5400000">
            <a:off x="26609395" y="4100152"/>
            <a:ext cx="1058587" cy="567845"/>
          </a:xfrm>
          <a:prstGeom prst="bentConnector3">
            <a:avLst>
              <a:gd name="adj1" fmla="val 13156"/>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2" name="Прямоугольник 841"/>
          <p:cNvSpPr/>
          <p:nvPr/>
        </p:nvSpPr>
        <p:spPr>
          <a:xfrm>
            <a:off x="27523142" y="491336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Текстильные фабрики в Севилье  (1938)</a:t>
            </a:r>
            <a:endParaRPr lang="ru-RU" sz="100" dirty="0"/>
          </a:p>
        </p:txBody>
      </p:sp>
      <p:cxnSp>
        <p:nvCxnSpPr>
          <p:cNvPr id="843" name="Соединительная линия уступом 842"/>
          <p:cNvCxnSpPr>
            <a:stCxn id="831" idx="2"/>
            <a:endCxn id="842" idx="0"/>
          </p:cNvCxnSpPr>
          <p:nvPr/>
        </p:nvCxnSpPr>
        <p:spPr>
          <a:xfrm rot="16200000" flipH="1">
            <a:off x="27175164" y="4102226"/>
            <a:ext cx="1058587" cy="563695"/>
          </a:xfrm>
          <a:prstGeom prst="bentConnector3">
            <a:avLst>
              <a:gd name="adj1" fmla="val 129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44" name="Прямоугольник 843"/>
          <p:cNvSpPr/>
          <p:nvPr/>
        </p:nvSpPr>
        <p:spPr>
          <a:xfrm>
            <a:off x="8665468" y="293451"/>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Ко времени окончания сражения националисты наконец создали постоянный кабинет министров. Франко стал президентом совета, а </a:t>
            </a:r>
            <a:r>
              <a:rPr lang="ru-RU" sz="100" dirty="0" err="1"/>
              <a:t>Хордана</a:t>
            </a:r>
            <a:r>
              <a:rPr lang="ru-RU" sz="100" dirty="0"/>
              <a:t> занял пост вице-президента и министра иностранных дел. Давила, продолжая командовать Армией Севера, стал министром обороны. Генерал </a:t>
            </a:r>
            <a:r>
              <a:rPr lang="ru-RU" sz="100" dirty="0" err="1"/>
              <a:t>Мартинес</a:t>
            </a:r>
            <a:r>
              <a:rPr lang="ru-RU" sz="100" dirty="0"/>
              <a:t> </a:t>
            </a:r>
            <a:r>
              <a:rPr lang="ru-RU" sz="100" dirty="0" err="1"/>
              <a:t>Анидо</a:t>
            </a:r>
            <a:r>
              <a:rPr lang="ru-RU" sz="100" dirty="0"/>
              <a:t>, который после 1917 года был капитан-генералом Барселоны, тиранически управляя ею, а потом входил в кабинет </a:t>
            </a:r>
            <a:r>
              <a:rPr lang="ru-RU" sz="100" dirty="0" err="1"/>
              <a:t>Примо</a:t>
            </a:r>
            <a:r>
              <a:rPr lang="ru-RU" sz="100" dirty="0"/>
              <a:t> де Риверы, получил пост министра общественного порядка. Остальные члены кабинета не имели отношения к военным. </a:t>
            </a:r>
            <a:r>
              <a:rPr lang="ru-RU" sz="100" dirty="0" err="1"/>
              <a:t>Андресу</a:t>
            </a:r>
            <a:r>
              <a:rPr lang="ru-RU" sz="100" dirty="0"/>
              <a:t> </a:t>
            </a:r>
            <a:r>
              <a:rPr lang="ru-RU" sz="100" dirty="0" err="1"/>
              <a:t>Амадо</a:t>
            </a:r>
            <a:r>
              <a:rPr lang="ru-RU" sz="100" dirty="0"/>
              <a:t>, близкому другу </a:t>
            </a:r>
            <a:r>
              <a:rPr lang="ru-RU" sz="100" dirty="0" err="1"/>
              <a:t>Кальво</a:t>
            </a:r>
            <a:r>
              <a:rPr lang="ru-RU" sz="100" dirty="0"/>
              <a:t> </a:t>
            </a:r>
            <a:r>
              <a:rPr lang="ru-RU" sz="100" dirty="0" err="1"/>
              <a:t>Сотело</a:t>
            </a:r>
            <a:r>
              <a:rPr lang="ru-RU" sz="100" dirty="0"/>
              <a:t>, достался пост министра финансов. Морской инженер Хуан Антонио </a:t>
            </a:r>
            <a:r>
              <a:rPr lang="ru-RU" sz="100" dirty="0" err="1"/>
              <a:t>Суансес</a:t>
            </a:r>
            <a:r>
              <a:rPr lang="ru-RU" sz="100" dirty="0"/>
              <a:t>, давний приятель Франко, стал министром торговли и промышленности, </a:t>
            </a:r>
            <a:r>
              <a:rPr lang="ru-RU" sz="100" dirty="0" err="1"/>
              <a:t>карлист</a:t>
            </a:r>
            <a:r>
              <a:rPr lang="ru-RU" sz="100" dirty="0"/>
              <a:t> граф де </a:t>
            </a:r>
            <a:r>
              <a:rPr lang="ru-RU" sz="100" dirty="0" err="1"/>
              <a:t>Родесно</a:t>
            </a:r>
            <a:r>
              <a:rPr lang="ru-RU" sz="100" dirty="0"/>
              <a:t> – министром юстиции, а </a:t>
            </a:r>
            <a:r>
              <a:rPr lang="ru-RU" sz="100" dirty="0" err="1"/>
              <a:t>Сайнс</a:t>
            </a:r>
            <a:r>
              <a:rPr lang="ru-RU" sz="100" dirty="0"/>
              <a:t> Родригес, монархист и интеллектуал, – министром образования. Они представляли старые политические партии, но самым влиятельным членом кабинета был </a:t>
            </a:r>
            <a:r>
              <a:rPr lang="ru-RU" sz="100" dirty="0" err="1"/>
              <a:t>Серрано</a:t>
            </a:r>
            <a:r>
              <a:rPr lang="ru-RU" sz="100" dirty="0"/>
              <a:t> </a:t>
            </a:r>
            <a:r>
              <a:rPr lang="ru-RU" sz="100" dirty="0" err="1"/>
              <a:t>Суньер</a:t>
            </a:r>
            <a:r>
              <a:rPr lang="ru-RU" sz="100" dirty="0"/>
              <a:t>, возглавлявший новую фалангу. Ему были вручены прерогативы министра внутренних дел и генерального секретаря фаланги, что наделяло его исчерпывающей властью над этой организацией. </a:t>
            </a:r>
            <a:r>
              <a:rPr lang="ru-RU" sz="100" dirty="0" err="1"/>
              <a:t>Фернандес</a:t>
            </a:r>
            <a:r>
              <a:rPr lang="ru-RU" sz="100" dirty="0"/>
              <a:t> </a:t>
            </a:r>
            <a:r>
              <a:rPr lang="ru-RU" sz="100" dirty="0" err="1"/>
              <a:t>Куэста</a:t>
            </a:r>
            <a:r>
              <a:rPr lang="ru-RU" sz="100" dirty="0"/>
              <a:t>, единственный из числа «старых рубашек», в дополнение к его почетному посту генерального секретаря Национального совета стал министром сельского хозяйства. Пост министра труда достался Педро Гонсалесу </a:t>
            </a:r>
            <a:r>
              <a:rPr lang="ru-RU" sz="100" dirty="0" err="1"/>
              <a:t>Буэно</a:t>
            </a:r>
            <a:r>
              <a:rPr lang="ru-RU" sz="100" dirty="0"/>
              <a:t>, типичному представителю новой фаланги. Последним членом кабинета стал Альфонсо Пенья-и-</a:t>
            </a:r>
            <a:r>
              <a:rPr lang="ru-RU" sz="100" dirty="0" err="1"/>
              <a:t>Боэф</a:t>
            </a:r>
            <a:r>
              <a:rPr lang="ru-RU" sz="100" dirty="0"/>
              <a:t>, который до этого не играл роли в политике.</a:t>
            </a:r>
            <a:endParaRPr lang="ru-RU" sz="100" dirty="0" smtClean="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37748</TotalTime>
  <Words>4285</Words>
  <Application>Microsoft Office PowerPoint</Application>
  <PresentationFormat>Произвольный</PresentationFormat>
  <Paragraphs>333</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2094</cp:revision>
  <dcterms:created xsi:type="dcterms:W3CDTF">2018-10-23T08:09:21Z</dcterms:created>
  <dcterms:modified xsi:type="dcterms:W3CDTF">2021-10-18T11:51:59Z</dcterms:modified>
</cp:coreProperties>
</file>