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F13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270" autoAdjust="0"/>
  </p:normalViewPr>
  <p:slideViewPr>
    <p:cSldViewPr snapToGrid="0">
      <p:cViewPr>
        <p:scale>
          <a:sx n="60" d="100"/>
          <a:sy n="60" d="100"/>
        </p:scale>
        <p:origin x="42" y="4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20.07.2021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20.07.2021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20.07.2021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20.07.2021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20.07.2021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Прямоугольник 614"/>
          <p:cNvSpPr/>
          <p:nvPr/>
        </p:nvSpPr>
        <p:spPr>
          <a:xfrm>
            <a:off x="555905" y="229384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smtClean="0"/>
              <a:t>183</a:t>
            </a:r>
            <a:endParaRPr lang="ru-RU" sz="3600" b="1" dirty="0"/>
          </a:p>
        </p:txBody>
      </p:sp>
      <p:sp>
        <p:nvSpPr>
          <p:cNvPr id="759" name="Прямоугольник 758"/>
          <p:cNvSpPr/>
          <p:nvPr/>
        </p:nvSpPr>
        <p:spPr>
          <a:xfrm>
            <a:off x="2444567" y="306315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Да здравствует Уникальная и Бессмертная Испания!</a:t>
            </a:r>
          </a:p>
        </p:txBody>
      </p:sp>
      <p:sp>
        <p:nvSpPr>
          <p:cNvPr id="714" name="Прямоугольник 713"/>
          <p:cNvSpPr/>
          <p:nvPr/>
        </p:nvSpPr>
        <p:spPr>
          <a:xfrm>
            <a:off x="2445444" y="460620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Конкиста во имя </a:t>
            </a:r>
            <a:r>
              <a:rPr lang="ru-RU" sz="700" dirty="0" err="1" smtClean="0"/>
              <a:t>Санхуро</a:t>
            </a:r>
            <a:r>
              <a:rPr lang="ru-RU" sz="700" dirty="0" smtClean="0"/>
              <a:t> </a:t>
            </a:r>
            <a:endParaRPr lang="ru-RU" sz="700" dirty="0"/>
          </a:p>
        </p:txBody>
      </p:sp>
      <p:sp>
        <p:nvSpPr>
          <p:cNvPr id="719" name="Прямоугольник 718"/>
          <p:cNvSpPr/>
          <p:nvPr/>
        </p:nvSpPr>
        <p:spPr>
          <a:xfrm>
            <a:off x="2444568" y="228845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Вторая </a:t>
            </a:r>
            <a:r>
              <a:rPr lang="ru-RU" sz="700" dirty="0" err="1"/>
              <a:t>Санхурада</a:t>
            </a:r>
            <a:endParaRPr lang="ru-RU" sz="700" dirty="0"/>
          </a:p>
        </p:txBody>
      </p:sp>
      <p:sp>
        <p:nvSpPr>
          <p:cNvPr id="777" name="Прямоугольник 776"/>
          <p:cNvSpPr/>
          <p:nvPr/>
        </p:nvSpPr>
        <p:spPr>
          <a:xfrm>
            <a:off x="5498918" y="29716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НД «нехватка школ», в 1930 80000к детей не училось в школах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356512" y="306232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Привлечь </a:t>
            </a:r>
            <a:r>
              <a:rPr lang="ru-RU" sz="700" dirty="0" err="1" smtClean="0"/>
              <a:t>рекетэ</a:t>
            </a:r>
            <a:endParaRPr lang="ru-RU" sz="7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4617008" y="305045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Новый визит в Германию</a:t>
            </a:r>
            <a:endParaRPr lang="ru-RU" sz="7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4051858" y="381245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Поддержка оружием из Германии</a:t>
            </a:r>
            <a:endParaRPr lang="ru-RU" sz="7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5162932" y="381245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Построить военные заводы по германскому образцу</a:t>
            </a:r>
            <a:endParaRPr lang="ru-RU" sz="7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617008" y="534624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Вступить в Ось</a:t>
            </a:r>
            <a:endParaRPr lang="ru-RU" sz="700" dirty="0"/>
          </a:p>
        </p:txBody>
      </p:sp>
      <p:cxnSp>
        <p:nvCxnSpPr>
          <p:cNvPr id="23" name="Прямая со стрелкой 22"/>
          <p:cNvCxnSpPr>
            <a:stCxn id="19" idx="2"/>
            <a:endCxn id="22" idx="0"/>
          </p:cNvCxnSpPr>
          <p:nvPr/>
        </p:nvCxnSpPr>
        <p:spPr>
          <a:xfrm>
            <a:off x="5080171" y="3590451"/>
            <a:ext cx="0" cy="17557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864512" y="381880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Договориться о правительстве с </a:t>
            </a:r>
            <a:r>
              <a:rPr lang="ru-RU" sz="700" dirty="0" err="1" smtClean="0"/>
              <a:t>Фаль</a:t>
            </a:r>
            <a:r>
              <a:rPr lang="ru-RU" sz="700" dirty="0" smtClean="0"/>
              <a:t> </a:t>
            </a:r>
            <a:r>
              <a:rPr lang="ru-RU" sz="700" dirty="0" err="1" smtClean="0"/>
              <a:t>Конде</a:t>
            </a:r>
            <a:r>
              <a:rPr lang="ru-RU" sz="700" dirty="0" smtClean="0"/>
              <a:t> </a:t>
            </a:r>
            <a:r>
              <a:rPr lang="ru-RU" sz="300" dirty="0" smtClean="0"/>
              <a:t>(обсуждали что во главе будет президент, министр промышленности и министр образования)</a:t>
            </a:r>
            <a:endParaRPr lang="ru-RU" sz="300" dirty="0"/>
          </a:p>
        </p:txBody>
      </p:sp>
      <p:cxnSp>
        <p:nvCxnSpPr>
          <p:cNvPr id="27" name="Соединительная линия уступом 26"/>
          <p:cNvCxnSpPr>
            <a:stCxn id="19" idx="2"/>
            <a:endCxn id="21" idx="0"/>
          </p:cNvCxnSpPr>
          <p:nvPr/>
        </p:nvCxnSpPr>
        <p:spPr>
          <a:xfrm rot="16200000" flipH="1">
            <a:off x="5242133" y="3428489"/>
            <a:ext cx="222000" cy="5459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719" idx="2"/>
            <a:endCxn id="759" idx="0"/>
          </p:cNvCxnSpPr>
          <p:nvPr/>
        </p:nvCxnSpPr>
        <p:spPr>
          <a:xfrm flipH="1">
            <a:off x="2907730" y="2828451"/>
            <a:ext cx="1" cy="234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759" idx="2"/>
            <a:endCxn id="714" idx="0"/>
          </p:cNvCxnSpPr>
          <p:nvPr/>
        </p:nvCxnSpPr>
        <p:spPr>
          <a:xfrm>
            <a:off x="2907730" y="3603151"/>
            <a:ext cx="877" cy="10030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1377767" y="306315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Избавиться от партийной системы</a:t>
            </a:r>
            <a:endParaRPr lang="ru-RU" sz="700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1885767" y="381880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Верность новому вождю</a:t>
            </a:r>
            <a:endParaRPr lang="ru-RU" sz="7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860775" y="534247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Новый испанский режим</a:t>
            </a:r>
            <a:endParaRPr lang="ru-RU" sz="700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3511367" y="306315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Избавиться от либералов</a:t>
            </a:r>
            <a:endParaRPr lang="ru-RU" sz="7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2977967" y="382515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Репрессии против левых</a:t>
            </a:r>
            <a:endParaRPr lang="ru-RU" sz="7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3524067" y="461255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Торжество традиционных ценностей</a:t>
            </a:r>
            <a:endParaRPr lang="ru-RU" sz="7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445444" y="534614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Великая </a:t>
            </a:r>
            <a:r>
              <a:rPr lang="ru-RU" sz="700" dirty="0" err="1" smtClean="0"/>
              <a:t>Испани</a:t>
            </a:r>
            <a:r>
              <a:rPr lang="ru-RU" sz="700" dirty="0" smtClean="0"/>
              <a:t> (армада у </a:t>
            </a:r>
            <a:r>
              <a:rPr lang="ru-RU" sz="700" dirty="0" err="1" smtClean="0"/>
              <a:t>кири</a:t>
            </a:r>
            <a:r>
              <a:rPr lang="ru-RU" sz="700" dirty="0" smtClean="0"/>
              <a:t>)я </a:t>
            </a:r>
            <a:r>
              <a:rPr lang="ru-RU" sz="500" dirty="0" smtClean="0"/>
              <a:t>(право на создание альянсов) (решения на поиск союзника в </a:t>
            </a:r>
            <a:r>
              <a:rPr lang="ru-RU" sz="500" dirty="0" err="1" smtClean="0"/>
              <a:t>карибском</a:t>
            </a:r>
            <a:r>
              <a:rPr lang="ru-RU" sz="500" dirty="0" smtClean="0"/>
              <a:t> море)</a:t>
            </a:r>
            <a:endParaRPr lang="ru-RU" sz="5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3526099" y="613231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Бывшие земли Арагона</a:t>
            </a:r>
            <a:endParaRPr lang="ru-RU" sz="700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1384994" y="613354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Возвращение новой Испании (клейм на </a:t>
            </a:r>
            <a:r>
              <a:rPr lang="ru-RU" sz="700" dirty="0" err="1" smtClean="0"/>
              <a:t>мексику</a:t>
            </a:r>
            <a:r>
              <a:rPr lang="ru-RU" sz="700" dirty="0" smtClean="0"/>
              <a:t>)</a:t>
            </a:r>
            <a:endParaRPr lang="ru-RU" sz="700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3543992" y="7653584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Испанские Нидерланды</a:t>
            </a:r>
            <a:endParaRPr lang="ru-RU" sz="700" dirty="0"/>
          </a:p>
        </p:txBody>
      </p:sp>
      <p:cxnSp>
        <p:nvCxnSpPr>
          <p:cNvPr id="50" name="Соединительная линия уступом 49"/>
          <p:cNvCxnSpPr>
            <a:stCxn id="18" idx="2"/>
            <a:endCxn id="26" idx="0"/>
          </p:cNvCxnSpPr>
          <p:nvPr/>
        </p:nvCxnSpPr>
        <p:spPr>
          <a:xfrm rot="16200000" flipH="1">
            <a:off x="965438" y="3456564"/>
            <a:ext cx="216474" cy="5080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719" idx="2"/>
            <a:endCxn id="18" idx="0"/>
          </p:cNvCxnSpPr>
          <p:nvPr/>
        </p:nvCxnSpPr>
        <p:spPr>
          <a:xfrm rot="5400000">
            <a:off x="1746765" y="1901361"/>
            <a:ext cx="233876" cy="20880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ная линия уступом 55"/>
          <p:cNvCxnSpPr>
            <a:stCxn id="719" idx="2"/>
            <a:endCxn id="32" idx="0"/>
          </p:cNvCxnSpPr>
          <p:nvPr/>
        </p:nvCxnSpPr>
        <p:spPr>
          <a:xfrm rot="5400000">
            <a:off x="2256981" y="2412401"/>
            <a:ext cx="234700" cy="10668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719" idx="2"/>
            <a:endCxn id="36" idx="0"/>
          </p:cNvCxnSpPr>
          <p:nvPr/>
        </p:nvCxnSpPr>
        <p:spPr>
          <a:xfrm rot="16200000" flipH="1">
            <a:off x="3323780" y="2412401"/>
            <a:ext cx="234700" cy="1066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61"/>
          <p:cNvCxnSpPr>
            <a:stCxn id="719" idx="2"/>
            <a:endCxn id="19" idx="0"/>
          </p:cNvCxnSpPr>
          <p:nvPr/>
        </p:nvCxnSpPr>
        <p:spPr>
          <a:xfrm rot="16200000" flipH="1">
            <a:off x="3882951" y="1853231"/>
            <a:ext cx="222000" cy="217244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64"/>
          <p:cNvCxnSpPr>
            <a:stCxn id="719" idx="2"/>
            <a:endCxn id="20" idx="0"/>
          </p:cNvCxnSpPr>
          <p:nvPr/>
        </p:nvCxnSpPr>
        <p:spPr>
          <a:xfrm rot="16200000" flipH="1">
            <a:off x="3219376" y="2516806"/>
            <a:ext cx="984000" cy="1607290"/>
          </a:xfrm>
          <a:prstGeom prst="bentConnector3">
            <a:avLst>
              <a:gd name="adj1" fmla="val 1128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Соединительная линия уступом 68"/>
          <p:cNvCxnSpPr>
            <a:stCxn id="32" idx="2"/>
            <a:endCxn id="33" idx="0"/>
          </p:cNvCxnSpPr>
          <p:nvPr/>
        </p:nvCxnSpPr>
        <p:spPr>
          <a:xfrm rot="16200000" flipH="1">
            <a:off x="1987105" y="3456976"/>
            <a:ext cx="215650" cy="5080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Соединительная линия уступом 71"/>
          <p:cNvCxnSpPr>
            <a:stCxn id="26" idx="2"/>
            <a:endCxn id="461" idx="0"/>
          </p:cNvCxnSpPr>
          <p:nvPr/>
        </p:nvCxnSpPr>
        <p:spPr>
          <a:xfrm rot="5400000">
            <a:off x="938141" y="4224501"/>
            <a:ext cx="255234" cy="5238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stCxn id="33" idx="2"/>
            <a:endCxn id="460" idx="0"/>
          </p:cNvCxnSpPr>
          <p:nvPr/>
        </p:nvCxnSpPr>
        <p:spPr>
          <a:xfrm rot="5400000">
            <a:off x="1968314" y="4235399"/>
            <a:ext cx="257214" cy="5040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77"/>
          <p:cNvCxnSpPr>
            <a:stCxn id="37" idx="2"/>
            <a:endCxn id="39" idx="0"/>
          </p:cNvCxnSpPr>
          <p:nvPr/>
        </p:nvCxnSpPr>
        <p:spPr>
          <a:xfrm rot="16200000" flipH="1">
            <a:off x="3590480" y="4215801"/>
            <a:ext cx="247400" cy="5461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Соединительная линия уступом 80"/>
          <p:cNvCxnSpPr>
            <a:stCxn id="36" idx="2"/>
            <a:endCxn id="37" idx="0"/>
          </p:cNvCxnSpPr>
          <p:nvPr/>
        </p:nvCxnSpPr>
        <p:spPr>
          <a:xfrm rot="5400000">
            <a:off x="3596830" y="3447451"/>
            <a:ext cx="222000" cy="5334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714" idx="2"/>
            <a:endCxn id="41" idx="0"/>
          </p:cNvCxnSpPr>
          <p:nvPr/>
        </p:nvCxnSpPr>
        <p:spPr>
          <a:xfrm>
            <a:off x="2908607" y="5146201"/>
            <a:ext cx="0" cy="1999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Прямоугольник 104"/>
          <p:cNvSpPr/>
          <p:nvPr/>
        </p:nvSpPr>
        <p:spPr>
          <a:xfrm>
            <a:off x="10725838" y="379910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Реставрация монархии</a:t>
            </a:r>
            <a:endParaRPr lang="ru-RU" sz="700" dirty="0"/>
          </a:p>
        </p:txBody>
      </p:sp>
      <p:sp>
        <p:nvSpPr>
          <p:cNvPr id="106" name="Прямоугольник 105"/>
          <p:cNvSpPr/>
          <p:nvPr/>
        </p:nvSpPr>
        <p:spPr>
          <a:xfrm>
            <a:off x="10725838" y="224400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Восстание под монархическими флагами</a:t>
            </a:r>
            <a:endParaRPr lang="ru-RU" sz="700" dirty="0"/>
          </a:p>
        </p:txBody>
      </p:sp>
      <p:sp>
        <p:nvSpPr>
          <p:cNvPr id="107" name="Прямоугольник 106"/>
          <p:cNvSpPr/>
          <p:nvPr/>
        </p:nvSpPr>
        <p:spPr>
          <a:xfrm>
            <a:off x="7081535" y="4544597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Карлос </a:t>
            </a:r>
            <a:r>
              <a:rPr lang="en-US" sz="700" dirty="0" smtClean="0"/>
              <a:t>VIII</a:t>
            </a:r>
            <a:r>
              <a:rPr lang="ru-RU" sz="700" dirty="0" smtClean="0"/>
              <a:t> (Карл </a:t>
            </a:r>
            <a:r>
              <a:rPr lang="ru-RU" sz="700" dirty="0" err="1" smtClean="0"/>
              <a:t>Пио</a:t>
            </a:r>
            <a:r>
              <a:rPr lang="ru-RU" sz="700" dirty="0" smtClean="0"/>
              <a:t> Габсбург-</a:t>
            </a:r>
            <a:r>
              <a:rPr lang="ru-RU" sz="700" dirty="0" err="1" smtClean="0"/>
              <a:t>Бурбонский</a:t>
            </a:r>
            <a:r>
              <a:rPr lang="ru-RU" sz="700" dirty="0" smtClean="0"/>
              <a:t>)</a:t>
            </a:r>
          </a:p>
        </p:txBody>
      </p:sp>
      <p:sp>
        <p:nvSpPr>
          <p:cNvPr id="108" name="Прямоугольник 107"/>
          <p:cNvSpPr/>
          <p:nvPr/>
        </p:nvSpPr>
        <p:spPr>
          <a:xfrm>
            <a:off x="9196423" y="4544597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Хавьер</a:t>
            </a:r>
            <a:r>
              <a:rPr lang="en-US" sz="700" dirty="0" smtClean="0"/>
              <a:t> I</a:t>
            </a:r>
            <a:r>
              <a:rPr lang="ru-RU" sz="700" dirty="0" smtClean="0"/>
              <a:t> (Хавьер де Бурбон-Парма)</a:t>
            </a:r>
            <a:endParaRPr lang="ru-RU" sz="700" dirty="0"/>
          </a:p>
        </p:txBody>
      </p:sp>
      <p:sp>
        <p:nvSpPr>
          <p:cNvPr id="109" name="Прямоугольник 108"/>
          <p:cNvSpPr/>
          <p:nvPr/>
        </p:nvSpPr>
        <p:spPr>
          <a:xfrm>
            <a:off x="12381126" y="4544597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Хуан </a:t>
            </a:r>
            <a:r>
              <a:rPr lang="en-US" sz="700" dirty="0" smtClean="0"/>
              <a:t>III</a:t>
            </a:r>
            <a:r>
              <a:rPr lang="ru-RU" sz="700" dirty="0" smtClean="0"/>
              <a:t> (Хуан де Бурбон)</a:t>
            </a:r>
            <a:endParaRPr lang="ru-RU" sz="700" dirty="0"/>
          </a:p>
        </p:txBody>
      </p:sp>
      <p:sp>
        <p:nvSpPr>
          <p:cNvPr id="110" name="Прямоугольник 109"/>
          <p:cNvSpPr/>
          <p:nvPr/>
        </p:nvSpPr>
        <p:spPr>
          <a:xfrm>
            <a:off x="14628217" y="4544597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Альфонс </a:t>
            </a:r>
            <a:r>
              <a:rPr lang="en-US" sz="700" dirty="0" smtClean="0"/>
              <a:t>XIII</a:t>
            </a:r>
            <a:endParaRPr lang="ru-RU" sz="700" dirty="0"/>
          </a:p>
        </p:txBody>
      </p:sp>
      <p:sp>
        <p:nvSpPr>
          <p:cNvPr id="111" name="Прямоугольник 110"/>
          <p:cNvSpPr/>
          <p:nvPr/>
        </p:nvSpPr>
        <p:spPr>
          <a:xfrm>
            <a:off x="14628216" y="301290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 smtClean="0"/>
              <a:t>Renovación</a:t>
            </a:r>
            <a:r>
              <a:rPr lang="en-US" sz="700" dirty="0" smtClean="0"/>
              <a:t> </a:t>
            </a:r>
            <a:r>
              <a:rPr lang="en-US" sz="700" dirty="0" err="1" smtClean="0"/>
              <a:t>Española</a:t>
            </a:r>
            <a:endParaRPr lang="ru-RU" sz="700" dirty="0"/>
          </a:p>
        </p:txBody>
      </p:sp>
      <p:sp>
        <p:nvSpPr>
          <p:cNvPr id="112" name="Прямоугольник 111"/>
          <p:cNvSpPr/>
          <p:nvPr/>
        </p:nvSpPr>
        <p:spPr>
          <a:xfrm>
            <a:off x="12381126" y="301235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Национальный блок </a:t>
            </a:r>
            <a:r>
              <a:rPr lang="ru-RU" sz="300" dirty="0" smtClean="0"/>
              <a:t>(Компромисс между  </a:t>
            </a:r>
            <a:r>
              <a:rPr lang="en-US" sz="300" dirty="0" err="1" smtClean="0"/>
              <a:t>Renovación</a:t>
            </a:r>
            <a:r>
              <a:rPr lang="en-US" sz="300" dirty="0" smtClean="0"/>
              <a:t> </a:t>
            </a:r>
            <a:r>
              <a:rPr lang="en-US" sz="300" dirty="0" err="1" smtClean="0"/>
              <a:t>Española</a:t>
            </a:r>
            <a:r>
              <a:rPr lang="ru-RU" sz="300" dirty="0" smtClean="0"/>
              <a:t> и </a:t>
            </a:r>
            <a:r>
              <a:rPr lang="ru-RU" sz="300" dirty="0" err="1" smtClean="0"/>
              <a:t>карлистами</a:t>
            </a:r>
            <a:r>
              <a:rPr lang="ru-RU" sz="300" dirty="0"/>
              <a:t> (Хосе </a:t>
            </a:r>
            <a:r>
              <a:rPr lang="ru-RU" sz="300" dirty="0" err="1"/>
              <a:t>Кальво</a:t>
            </a:r>
            <a:r>
              <a:rPr lang="ru-RU" sz="300" dirty="0"/>
              <a:t> </a:t>
            </a:r>
            <a:r>
              <a:rPr lang="ru-RU" sz="300" dirty="0" err="1" smtClean="0"/>
              <a:t>Сотело</a:t>
            </a:r>
            <a:r>
              <a:rPr lang="ru-RU" sz="300" dirty="0" smtClean="0"/>
              <a:t> должен выжить)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7081535" y="301235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Испанские крестоносцы</a:t>
            </a:r>
            <a:endParaRPr lang="ru-RU" sz="700" dirty="0"/>
          </a:p>
        </p:txBody>
      </p:sp>
      <p:sp>
        <p:nvSpPr>
          <p:cNvPr id="121" name="Прямоугольник 120"/>
          <p:cNvSpPr/>
          <p:nvPr/>
        </p:nvSpPr>
        <p:spPr>
          <a:xfrm>
            <a:off x="9196423" y="301235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Традиционалисты</a:t>
            </a:r>
          </a:p>
        </p:txBody>
      </p:sp>
      <p:cxnSp>
        <p:nvCxnSpPr>
          <p:cNvPr id="134" name="Прямая соединительная линия 133"/>
          <p:cNvCxnSpPr>
            <a:stCxn id="121" idx="3"/>
            <a:endCxn id="112" idx="1"/>
          </p:cNvCxnSpPr>
          <p:nvPr/>
        </p:nvCxnSpPr>
        <p:spPr>
          <a:xfrm>
            <a:off x="10122748" y="3282351"/>
            <a:ext cx="22583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единительная линия 136"/>
          <p:cNvCxnSpPr>
            <a:stCxn id="112" idx="3"/>
            <a:endCxn id="111" idx="1"/>
          </p:cNvCxnSpPr>
          <p:nvPr/>
        </p:nvCxnSpPr>
        <p:spPr>
          <a:xfrm>
            <a:off x="13307451" y="3282351"/>
            <a:ext cx="1320765" cy="5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120" idx="2"/>
            <a:endCxn id="107" idx="0"/>
          </p:cNvCxnSpPr>
          <p:nvPr/>
        </p:nvCxnSpPr>
        <p:spPr>
          <a:xfrm>
            <a:off x="7544698" y="3552351"/>
            <a:ext cx="0" cy="99224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121" idx="2"/>
            <a:endCxn id="108" idx="0"/>
          </p:cNvCxnSpPr>
          <p:nvPr/>
        </p:nvCxnSpPr>
        <p:spPr>
          <a:xfrm>
            <a:off x="9659586" y="3552351"/>
            <a:ext cx="0" cy="99224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112" idx="2"/>
            <a:endCxn id="109" idx="0"/>
          </p:cNvCxnSpPr>
          <p:nvPr/>
        </p:nvCxnSpPr>
        <p:spPr>
          <a:xfrm>
            <a:off x="12844289" y="3552351"/>
            <a:ext cx="0" cy="99224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11" idx="2"/>
            <a:endCxn id="110" idx="0"/>
          </p:cNvCxnSpPr>
          <p:nvPr/>
        </p:nvCxnSpPr>
        <p:spPr>
          <a:xfrm>
            <a:off x="15091379" y="3552906"/>
            <a:ext cx="1" cy="9916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06" idx="2"/>
            <a:endCxn id="105" idx="0"/>
          </p:cNvCxnSpPr>
          <p:nvPr/>
        </p:nvCxnSpPr>
        <p:spPr>
          <a:xfrm>
            <a:off x="11189001" y="2784001"/>
            <a:ext cx="0" cy="101510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ная линия уступом 157"/>
          <p:cNvCxnSpPr>
            <a:stCxn id="105" idx="2"/>
            <a:endCxn id="107" idx="0"/>
          </p:cNvCxnSpPr>
          <p:nvPr/>
        </p:nvCxnSpPr>
        <p:spPr>
          <a:xfrm rot="5400000">
            <a:off x="9264106" y="2619701"/>
            <a:ext cx="205489" cy="36443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Соединительная линия уступом 161"/>
          <p:cNvCxnSpPr>
            <a:stCxn id="105" idx="2"/>
            <a:endCxn id="110" idx="0"/>
          </p:cNvCxnSpPr>
          <p:nvPr/>
        </p:nvCxnSpPr>
        <p:spPr>
          <a:xfrm rot="16200000" flipH="1">
            <a:off x="13037446" y="2490662"/>
            <a:ext cx="205489" cy="39023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164"/>
          <p:cNvCxnSpPr>
            <a:stCxn id="105" idx="2"/>
            <a:endCxn id="108" idx="0"/>
          </p:cNvCxnSpPr>
          <p:nvPr/>
        </p:nvCxnSpPr>
        <p:spPr>
          <a:xfrm rot="5400000">
            <a:off x="10321550" y="3677145"/>
            <a:ext cx="205489" cy="15294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Соединительная линия уступом 167"/>
          <p:cNvCxnSpPr>
            <a:stCxn id="105" idx="2"/>
            <a:endCxn id="109" idx="0"/>
          </p:cNvCxnSpPr>
          <p:nvPr/>
        </p:nvCxnSpPr>
        <p:spPr>
          <a:xfrm rot="16200000" flipH="1">
            <a:off x="11913901" y="3614208"/>
            <a:ext cx="205489" cy="16552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Соединительная линия уступом 170"/>
          <p:cNvCxnSpPr>
            <a:stCxn id="106" idx="2"/>
            <a:endCxn id="120" idx="0"/>
          </p:cNvCxnSpPr>
          <p:nvPr/>
        </p:nvCxnSpPr>
        <p:spPr>
          <a:xfrm rot="5400000">
            <a:off x="9252675" y="1076025"/>
            <a:ext cx="228350" cy="36443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106" idx="2"/>
            <a:endCxn id="112" idx="0"/>
          </p:cNvCxnSpPr>
          <p:nvPr/>
        </p:nvCxnSpPr>
        <p:spPr>
          <a:xfrm rot="16200000" flipH="1">
            <a:off x="11902470" y="2070532"/>
            <a:ext cx="228350" cy="16552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176"/>
          <p:cNvCxnSpPr>
            <a:stCxn id="106" idx="2"/>
            <a:endCxn id="111" idx="0"/>
          </p:cNvCxnSpPr>
          <p:nvPr/>
        </p:nvCxnSpPr>
        <p:spPr>
          <a:xfrm rot="16200000" flipH="1">
            <a:off x="13025738" y="947264"/>
            <a:ext cx="228905" cy="39023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Соединительная линия уступом 179"/>
          <p:cNvCxnSpPr>
            <a:stCxn id="106" idx="2"/>
            <a:endCxn id="121" idx="0"/>
          </p:cNvCxnSpPr>
          <p:nvPr/>
        </p:nvCxnSpPr>
        <p:spPr>
          <a:xfrm rot="5400000">
            <a:off x="10310119" y="2133469"/>
            <a:ext cx="228350" cy="15294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Прямоугольник 78"/>
          <p:cNvSpPr/>
          <p:nvPr/>
        </p:nvSpPr>
        <p:spPr>
          <a:xfrm>
            <a:off x="7627460" y="379338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Женская секция </a:t>
            </a:r>
            <a:r>
              <a:rPr lang="ru-RU" sz="700" dirty="0"/>
              <a:t>«Маргаритки» </a:t>
            </a:r>
            <a:r>
              <a:rPr lang="ru-RU" sz="200" dirty="0"/>
              <a:t>(Таким образом, </a:t>
            </a:r>
            <a:r>
              <a:rPr lang="ru-RU" sz="200" dirty="0" err="1"/>
              <a:t>карлизм</a:t>
            </a:r>
            <a:r>
              <a:rPr lang="ru-RU" sz="200" dirty="0"/>
              <a:t> вступил в фазу расширения, увеличивая активность и количество кругов или создавая женские секции («Маргаритки»))</a:t>
            </a:r>
          </a:p>
        </p:txBody>
      </p:sp>
      <p:sp>
        <p:nvSpPr>
          <p:cNvPr id="80" name="Прямоугольник 79"/>
          <p:cNvSpPr/>
          <p:nvPr/>
        </p:nvSpPr>
        <p:spPr>
          <a:xfrm>
            <a:off x="8140257" y="532532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Пулемёт и католический молитвенник</a:t>
            </a:r>
            <a:endParaRPr lang="ru-RU" sz="700" dirty="0"/>
          </a:p>
        </p:txBody>
      </p:sp>
      <p:sp>
        <p:nvSpPr>
          <p:cNvPr id="82" name="Прямоугольник 81"/>
          <p:cNvSpPr/>
          <p:nvPr/>
        </p:nvSpPr>
        <p:spPr>
          <a:xfrm>
            <a:off x="9197682" y="532532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Карлистская Королевская военная академия </a:t>
            </a:r>
            <a:r>
              <a:rPr lang="ru-RU" sz="100" dirty="0" smtClean="0"/>
              <a:t>(</a:t>
            </a:r>
            <a:r>
              <a:rPr lang="ru-RU" sz="100" dirty="0" err="1" smtClean="0"/>
              <a:t>Мануэль</a:t>
            </a:r>
            <a:r>
              <a:rPr lang="ru-RU" sz="100" dirty="0" smtClean="0"/>
              <a:t> Фал </a:t>
            </a:r>
            <a:r>
              <a:rPr lang="ru-RU" sz="100" dirty="0" err="1" smtClean="0"/>
              <a:t>Конде</a:t>
            </a:r>
            <a:r>
              <a:rPr lang="ru-RU" sz="100" dirty="0"/>
              <a:t> Во время Гражданской войны он был вынужден уехать в изгнание в Португалию после попытки создать Карлистскую Королевскую военную академию, в которой он обучал офицеров </a:t>
            </a:r>
            <a:r>
              <a:rPr lang="ru-RU" sz="100" dirty="0" err="1"/>
              <a:t>реквета</a:t>
            </a:r>
            <a:r>
              <a:rPr lang="ru-RU" sz="100" dirty="0"/>
              <a:t> в политическом и военном </a:t>
            </a:r>
            <a:r>
              <a:rPr lang="ru-RU" sz="100" dirty="0" smtClean="0"/>
              <a:t>отношении)</a:t>
            </a:r>
            <a:endParaRPr lang="ru-RU" sz="100" dirty="0"/>
          </a:p>
        </p:txBody>
      </p:sp>
      <p:sp>
        <p:nvSpPr>
          <p:cNvPr id="83" name="Прямоугольник 82"/>
          <p:cNvSpPr/>
          <p:nvPr/>
        </p:nvSpPr>
        <p:spPr>
          <a:xfrm>
            <a:off x="9198786" y="607696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Синий дивизион </a:t>
            </a:r>
            <a:r>
              <a:rPr lang="ru-RU" sz="100" dirty="0"/>
              <a:t>(Двести пятидесятая пехотная дивизия , официально называется испанский доброволец Отдел в Испании и 250 стрелковых-</a:t>
            </a:r>
            <a:r>
              <a:rPr lang="ru-RU" sz="100" dirty="0" err="1"/>
              <a:t>Division</a:t>
            </a:r>
            <a:r>
              <a:rPr lang="ru-RU" sz="100" dirty="0"/>
              <a:t> в Германии , более известный как Голубая дивизия или </a:t>
            </a:r>
            <a:r>
              <a:rPr lang="ru-RU" sz="100" dirty="0" err="1"/>
              <a:t>Blaue</a:t>
            </a:r>
            <a:r>
              <a:rPr lang="ru-RU" sz="100" dirty="0"/>
              <a:t> отдел в немецком языке , была единицей испанцев, некоторые добровольцев, а другие вынуждены не-добровольцы. режимом Франко, который сформировал пехотную дивизию для борьбы с Советским Союзом во Второй мировой войне . Она была оформлена в </a:t>
            </a:r>
            <a:r>
              <a:rPr lang="ru-RU" sz="100" dirty="0" err="1"/>
              <a:t>Хир</a:t>
            </a:r>
            <a:r>
              <a:rPr lang="ru-RU" sz="100" dirty="0"/>
              <a:t> , в армии из нацистской Германии . Между 1941 и 1943 </a:t>
            </a:r>
            <a:r>
              <a:rPr lang="ru-RU" sz="100" dirty="0" err="1"/>
              <a:t>годамиОколо</a:t>
            </a:r>
            <a:r>
              <a:rPr lang="ru-RU" sz="100" dirty="0"/>
              <a:t> 50 000 испанских солдат и часть португальцев участвовали в различных сражениях, в основном связанных с блокадой </a:t>
            </a:r>
            <a:r>
              <a:rPr lang="ru-RU" sz="100" dirty="0" smtClean="0"/>
              <a:t>Ленинграда.)</a:t>
            </a:r>
            <a:endParaRPr lang="ru-RU" sz="100" dirty="0"/>
          </a:p>
        </p:txBody>
      </p:sp>
      <p:cxnSp>
        <p:nvCxnSpPr>
          <p:cNvPr id="85" name="Прямая со стрелкой 84"/>
          <p:cNvCxnSpPr>
            <a:stCxn id="82" idx="2"/>
            <a:endCxn id="83" idx="0"/>
          </p:cNvCxnSpPr>
          <p:nvPr/>
        </p:nvCxnSpPr>
        <p:spPr>
          <a:xfrm>
            <a:off x="9660845" y="5865328"/>
            <a:ext cx="1104" cy="2116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Прямоугольник 99"/>
          <p:cNvSpPr/>
          <p:nvPr/>
        </p:nvSpPr>
        <p:spPr>
          <a:xfrm>
            <a:off x="20827073" y="224400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Испанская фаланга</a:t>
            </a:r>
            <a:endParaRPr lang="ru-RU" sz="700" dirty="0"/>
          </a:p>
        </p:txBody>
      </p:sp>
      <p:sp>
        <p:nvSpPr>
          <p:cNvPr id="104" name="Прямоугольник 103"/>
          <p:cNvSpPr/>
          <p:nvPr/>
        </p:nvSpPr>
        <p:spPr>
          <a:xfrm>
            <a:off x="8672098" y="379569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Расширить </a:t>
            </a:r>
            <a:r>
              <a:rPr lang="ru-RU" sz="700" dirty="0" err="1" smtClean="0"/>
              <a:t>Рекете</a:t>
            </a:r>
            <a:endParaRPr lang="ru-RU" sz="700" dirty="0"/>
          </a:p>
        </p:txBody>
      </p:sp>
      <p:cxnSp>
        <p:nvCxnSpPr>
          <p:cNvPr id="113" name="Прямая соединительная линия 112"/>
          <p:cNvCxnSpPr>
            <a:stCxn id="121" idx="1"/>
            <a:endCxn id="120" idx="3"/>
          </p:cNvCxnSpPr>
          <p:nvPr/>
        </p:nvCxnSpPr>
        <p:spPr>
          <a:xfrm flipH="1">
            <a:off x="8007860" y="3282351"/>
            <a:ext cx="118856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Соединительная линия уступом 114"/>
          <p:cNvCxnSpPr>
            <a:stCxn id="121" idx="2"/>
            <a:endCxn id="104" idx="0"/>
          </p:cNvCxnSpPr>
          <p:nvPr/>
        </p:nvCxnSpPr>
        <p:spPr>
          <a:xfrm rot="5400000">
            <a:off x="9275752" y="3411861"/>
            <a:ext cx="243344" cy="5243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121" idx="2"/>
            <a:endCxn id="79" idx="0"/>
          </p:cNvCxnSpPr>
          <p:nvPr/>
        </p:nvCxnSpPr>
        <p:spPr>
          <a:xfrm rot="5400000">
            <a:off x="8754587" y="2888388"/>
            <a:ext cx="241037" cy="15689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17"/>
          <p:cNvCxnSpPr>
            <a:stCxn id="120" idx="2"/>
            <a:endCxn id="79" idx="0"/>
          </p:cNvCxnSpPr>
          <p:nvPr/>
        </p:nvCxnSpPr>
        <p:spPr>
          <a:xfrm rot="16200000" flipH="1">
            <a:off x="7697142" y="3399906"/>
            <a:ext cx="241037" cy="5459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Соединительная линия уступом 121"/>
          <p:cNvCxnSpPr>
            <a:stCxn id="120" idx="2"/>
            <a:endCxn id="104" idx="0"/>
          </p:cNvCxnSpPr>
          <p:nvPr/>
        </p:nvCxnSpPr>
        <p:spPr>
          <a:xfrm rot="16200000" flipH="1">
            <a:off x="8218307" y="2878741"/>
            <a:ext cx="243344" cy="15905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Соединительная линия уступом 127"/>
          <p:cNvCxnSpPr>
            <a:stCxn id="107" idx="2"/>
            <a:endCxn id="80" idx="0"/>
          </p:cNvCxnSpPr>
          <p:nvPr/>
        </p:nvCxnSpPr>
        <p:spPr>
          <a:xfrm rot="16200000" flipH="1">
            <a:off x="7953693" y="4675602"/>
            <a:ext cx="240732" cy="105872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Соединительная линия уступом 130"/>
          <p:cNvCxnSpPr>
            <a:stCxn id="108" idx="2"/>
            <a:endCxn id="80" idx="0"/>
          </p:cNvCxnSpPr>
          <p:nvPr/>
        </p:nvCxnSpPr>
        <p:spPr>
          <a:xfrm rot="5400000">
            <a:off x="9011137" y="4676880"/>
            <a:ext cx="240732" cy="105616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единительная линия 134"/>
          <p:cNvCxnSpPr>
            <a:stCxn id="106" idx="3"/>
            <a:endCxn id="100" idx="1"/>
          </p:cNvCxnSpPr>
          <p:nvPr/>
        </p:nvCxnSpPr>
        <p:spPr>
          <a:xfrm flipV="1">
            <a:off x="11652163" y="2514000"/>
            <a:ext cx="9174910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Прямоугольник 137"/>
          <p:cNvSpPr/>
          <p:nvPr/>
        </p:nvSpPr>
        <p:spPr>
          <a:xfrm>
            <a:off x="13505080" y="533010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Католический корпоративизм (</a:t>
            </a:r>
            <a:r>
              <a:rPr lang="ru-RU" sz="700" dirty="0" err="1" smtClean="0"/>
              <a:t>карпоративистская</a:t>
            </a:r>
            <a:r>
              <a:rPr lang="ru-RU" sz="700" dirty="0" smtClean="0"/>
              <a:t> монархия)</a:t>
            </a:r>
            <a:endParaRPr lang="ru-RU" sz="700" dirty="0"/>
          </a:p>
        </p:txBody>
      </p:sp>
      <p:sp>
        <p:nvSpPr>
          <p:cNvPr id="139" name="Прямоугольник 138"/>
          <p:cNvSpPr/>
          <p:nvPr/>
        </p:nvSpPr>
        <p:spPr>
          <a:xfrm>
            <a:off x="13505083" y="379356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Восстановить </a:t>
            </a:r>
            <a:r>
              <a:rPr lang="ru-RU" sz="700" dirty="0"/>
              <a:t>«Испанских партизан» </a:t>
            </a:r>
            <a:r>
              <a:rPr lang="ru-RU" sz="100" dirty="0"/>
              <a:t>(В Партизаны Испании была небольшой военизированная организацией крайнего правой активной во время Второй Испанской Республики , который действовал на орбите Национального блока в Хосе </a:t>
            </a:r>
            <a:r>
              <a:rPr lang="ru-RU" sz="100" dirty="0" err="1"/>
              <a:t>Кальво</a:t>
            </a:r>
            <a:r>
              <a:rPr lang="ru-RU" sz="100" dirty="0"/>
              <a:t> </a:t>
            </a:r>
            <a:r>
              <a:rPr lang="ru-RU" sz="100" dirty="0" err="1"/>
              <a:t>Сотел</a:t>
            </a:r>
            <a:r>
              <a:rPr lang="ru-RU" sz="100" dirty="0"/>
              <a:t> . На них была серая рубашка, шляпа легионера и крест Сан-Фернандо . [ 1 ] Созданная в 1935 году, когда было принято решение о формировании ополчения из молодежных кадров </a:t>
            </a:r>
            <a:r>
              <a:rPr lang="ru-RU" sz="100" dirty="0" err="1"/>
              <a:t>Renovación</a:t>
            </a:r>
            <a:r>
              <a:rPr lang="ru-RU" sz="100" dirty="0"/>
              <a:t> </a:t>
            </a:r>
            <a:r>
              <a:rPr lang="ru-RU" sz="100" dirty="0" err="1"/>
              <a:t>Española</a:t>
            </a:r>
            <a:r>
              <a:rPr lang="ru-RU" sz="100" dirty="0"/>
              <a:t> , [ 2 ] одним из его инструкторов был Хуан Антонио </a:t>
            </a:r>
            <a:r>
              <a:rPr lang="ru-RU" sz="100" dirty="0" err="1"/>
              <a:t>Ансальдо</a:t>
            </a:r>
            <a:r>
              <a:rPr lang="ru-RU" sz="100" dirty="0"/>
              <a:t> . [ 1 ]С уличным </a:t>
            </a:r>
            <a:r>
              <a:rPr lang="ru-RU" sz="100" dirty="0" err="1"/>
              <a:t>активизмом</a:t>
            </a:r>
            <a:r>
              <a:rPr lang="ru-RU" sz="100" dirty="0"/>
              <a:t>, в конечном счете ограниченным [ 1 ], после выборов в феврале 1936 года и открытого процесса разложения радикального альфонса , члены партизан, как правило, отказались от своей воинственности в организации.)</a:t>
            </a:r>
          </a:p>
        </p:txBody>
      </p:sp>
      <p:cxnSp>
        <p:nvCxnSpPr>
          <p:cNvPr id="141" name="Прямая со стрелкой 140"/>
          <p:cNvCxnSpPr>
            <a:stCxn id="107" idx="2"/>
            <a:endCxn id="155" idx="0"/>
          </p:cNvCxnSpPr>
          <p:nvPr/>
        </p:nvCxnSpPr>
        <p:spPr>
          <a:xfrm>
            <a:off x="7544698" y="5084597"/>
            <a:ext cx="582" cy="2386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Прямоугольник 141"/>
          <p:cNvSpPr/>
          <p:nvPr/>
        </p:nvSpPr>
        <p:spPr>
          <a:xfrm>
            <a:off x="12381125" y="607696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Прогрессивный подоходный налог</a:t>
            </a:r>
            <a:endParaRPr lang="ru-RU" sz="700" dirty="0"/>
          </a:p>
        </p:txBody>
      </p:sp>
      <p:sp>
        <p:nvSpPr>
          <p:cNvPr id="144" name="Прямоугольник 143"/>
          <p:cNvSpPr/>
          <p:nvPr/>
        </p:nvSpPr>
        <p:spPr>
          <a:xfrm>
            <a:off x="12381125" y="759276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Универсализация социального обеспечения</a:t>
            </a:r>
            <a:endParaRPr lang="ru-RU" sz="700" dirty="0"/>
          </a:p>
        </p:txBody>
      </p:sp>
      <p:sp>
        <p:nvSpPr>
          <p:cNvPr id="145" name="Прямоугольник 144"/>
          <p:cNvSpPr/>
          <p:nvPr/>
        </p:nvSpPr>
        <p:spPr>
          <a:xfrm>
            <a:off x="11264811" y="5330934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Коллективная аренда ферм</a:t>
            </a:r>
            <a:endParaRPr lang="ru-RU" sz="700" dirty="0"/>
          </a:p>
        </p:txBody>
      </p:sp>
      <p:sp>
        <p:nvSpPr>
          <p:cNvPr id="147" name="Прямоугольник 146"/>
          <p:cNvSpPr/>
          <p:nvPr/>
        </p:nvSpPr>
        <p:spPr>
          <a:xfrm>
            <a:off x="13505083" y="607696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Ограничение финансовых полномочий олигархов</a:t>
            </a:r>
            <a:endParaRPr lang="ru-RU" sz="700" dirty="0"/>
          </a:p>
        </p:txBody>
      </p:sp>
      <p:sp>
        <p:nvSpPr>
          <p:cNvPr id="148" name="Прямоугольник 147"/>
          <p:cNvSpPr/>
          <p:nvPr/>
        </p:nvSpPr>
        <p:spPr>
          <a:xfrm>
            <a:off x="11264812" y="607696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Акционеры-рабочие</a:t>
            </a:r>
            <a:endParaRPr lang="ru-RU" sz="700" dirty="0"/>
          </a:p>
        </p:txBody>
      </p:sp>
      <p:cxnSp>
        <p:nvCxnSpPr>
          <p:cNvPr id="150" name="Соединительная линия уступом 149"/>
          <p:cNvCxnSpPr>
            <a:stCxn id="109" idx="2"/>
            <a:endCxn id="145" idx="0"/>
          </p:cNvCxnSpPr>
          <p:nvPr/>
        </p:nvCxnSpPr>
        <p:spPr>
          <a:xfrm rot="5400000">
            <a:off x="12162964" y="4649608"/>
            <a:ext cx="246337" cy="11163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Соединительная линия уступом 150"/>
          <p:cNvCxnSpPr>
            <a:stCxn id="109" idx="2"/>
            <a:endCxn id="138" idx="0"/>
          </p:cNvCxnSpPr>
          <p:nvPr/>
        </p:nvCxnSpPr>
        <p:spPr>
          <a:xfrm rot="16200000" flipH="1">
            <a:off x="13283514" y="4645372"/>
            <a:ext cx="245504" cy="11239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165"/>
          <p:cNvCxnSpPr>
            <a:stCxn id="138" idx="2"/>
            <a:endCxn id="142" idx="0"/>
          </p:cNvCxnSpPr>
          <p:nvPr/>
        </p:nvCxnSpPr>
        <p:spPr>
          <a:xfrm rot="5400000">
            <a:off x="13302833" y="5411557"/>
            <a:ext cx="206867" cy="112395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ная линия уступом 168"/>
          <p:cNvCxnSpPr>
            <a:stCxn id="145" idx="2"/>
            <a:endCxn id="142" idx="0"/>
          </p:cNvCxnSpPr>
          <p:nvPr/>
        </p:nvCxnSpPr>
        <p:spPr>
          <a:xfrm rot="16200000" flipH="1">
            <a:off x="12183114" y="5415794"/>
            <a:ext cx="206034" cy="111631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 стрелкой 171"/>
          <p:cNvCxnSpPr>
            <a:stCxn id="142" idx="2"/>
            <a:endCxn id="144" idx="0"/>
          </p:cNvCxnSpPr>
          <p:nvPr/>
        </p:nvCxnSpPr>
        <p:spPr>
          <a:xfrm>
            <a:off x="12844288" y="6616968"/>
            <a:ext cx="0" cy="97579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Прямоугольник 174"/>
          <p:cNvSpPr/>
          <p:nvPr/>
        </p:nvSpPr>
        <p:spPr>
          <a:xfrm>
            <a:off x="16868978" y="5325330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Запросить помощь в Италии</a:t>
            </a:r>
            <a:endParaRPr lang="ru-RU" sz="700" dirty="0"/>
          </a:p>
        </p:txBody>
      </p:sp>
      <p:sp>
        <p:nvSpPr>
          <p:cNvPr id="176" name="Прямоугольник 175"/>
          <p:cNvSpPr/>
          <p:nvPr/>
        </p:nvSpPr>
        <p:spPr>
          <a:xfrm>
            <a:off x="9705085" y="917435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Крестовый поход против революции </a:t>
            </a:r>
            <a:r>
              <a:rPr lang="ru-RU" sz="600" dirty="0" smtClean="0"/>
              <a:t>(ваниль но другие эффекты НД)</a:t>
            </a:r>
            <a:endParaRPr lang="ru-RU" sz="600" dirty="0"/>
          </a:p>
        </p:txBody>
      </p:sp>
      <p:sp>
        <p:nvSpPr>
          <p:cNvPr id="178" name="Прямоугольник 177"/>
          <p:cNvSpPr/>
          <p:nvPr/>
        </p:nvSpPr>
        <p:spPr>
          <a:xfrm>
            <a:off x="14628219" y="5330933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 smtClean="0"/>
              <a:t>Неотрадиционализм</a:t>
            </a:r>
            <a:endParaRPr lang="ru-RU" sz="700" dirty="0"/>
          </a:p>
        </p:txBody>
      </p:sp>
      <p:sp>
        <p:nvSpPr>
          <p:cNvPr id="179" name="Прямоугольник 178"/>
          <p:cNvSpPr/>
          <p:nvPr/>
        </p:nvSpPr>
        <p:spPr>
          <a:xfrm>
            <a:off x="14628218" y="607696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Превознесения национальных ценностей</a:t>
            </a:r>
            <a:endParaRPr lang="ru-RU" sz="700" dirty="0"/>
          </a:p>
        </p:txBody>
      </p:sp>
      <p:sp>
        <p:nvSpPr>
          <p:cNvPr id="181" name="Прямоугольник 180"/>
          <p:cNvSpPr/>
          <p:nvPr/>
        </p:nvSpPr>
        <p:spPr>
          <a:xfrm>
            <a:off x="15751355" y="5325330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Содействие сельскохозяйственной кооперации</a:t>
            </a:r>
            <a:endParaRPr lang="ru-RU" sz="7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5751353" y="607696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Аграрный национализм</a:t>
            </a:r>
            <a:endParaRPr lang="ru-RU" sz="7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16868977" y="607696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Национализация служб здравоохранения и социальной помощи</a:t>
            </a:r>
            <a:endParaRPr lang="ru-RU" sz="7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16313024" y="6886153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Ввести бесплатное </a:t>
            </a:r>
            <a:r>
              <a:rPr lang="ru-RU" sz="700" dirty="0"/>
              <a:t>начальное образование </a:t>
            </a:r>
            <a:r>
              <a:rPr lang="ru-RU" sz="200" dirty="0"/>
              <a:t>(Бесплатное начальное образование и доступ для популярных классов к среднему и высшему образованию</a:t>
            </a:r>
            <a:r>
              <a:rPr lang="ru-RU" sz="200" dirty="0" smtClean="0"/>
              <a:t>.)</a:t>
            </a:r>
            <a:endParaRPr lang="ru-RU" sz="200" dirty="0"/>
          </a:p>
        </p:txBody>
      </p:sp>
      <p:cxnSp>
        <p:nvCxnSpPr>
          <p:cNvPr id="196" name="Соединительная линия уступом 195"/>
          <p:cNvCxnSpPr>
            <a:stCxn id="110" idx="2"/>
            <a:endCxn id="175" idx="0"/>
          </p:cNvCxnSpPr>
          <p:nvPr/>
        </p:nvCxnSpPr>
        <p:spPr>
          <a:xfrm rot="16200000" flipH="1">
            <a:off x="16091394" y="4084582"/>
            <a:ext cx="240733" cy="22407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Соединительная линия уступом 198"/>
          <p:cNvCxnSpPr>
            <a:stCxn id="110" idx="2"/>
            <a:endCxn id="181" idx="0"/>
          </p:cNvCxnSpPr>
          <p:nvPr/>
        </p:nvCxnSpPr>
        <p:spPr>
          <a:xfrm rot="16200000" flipH="1">
            <a:off x="15532583" y="4643394"/>
            <a:ext cx="240733" cy="11231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 стрелкой 201"/>
          <p:cNvCxnSpPr>
            <a:stCxn id="110" idx="2"/>
            <a:endCxn id="178" idx="0"/>
          </p:cNvCxnSpPr>
          <p:nvPr/>
        </p:nvCxnSpPr>
        <p:spPr>
          <a:xfrm>
            <a:off x="15091380" y="5084597"/>
            <a:ext cx="2" cy="2463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/>
          <p:cNvCxnSpPr>
            <a:stCxn id="178" idx="2"/>
            <a:endCxn id="179" idx="0"/>
          </p:cNvCxnSpPr>
          <p:nvPr/>
        </p:nvCxnSpPr>
        <p:spPr>
          <a:xfrm flipH="1">
            <a:off x="15091381" y="5870933"/>
            <a:ext cx="1" cy="2060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 стрелкой 210"/>
          <p:cNvCxnSpPr>
            <a:stCxn id="181" idx="2"/>
            <a:endCxn id="193" idx="0"/>
          </p:cNvCxnSpPr>
          <p:nvPr/>
        </p:nvCxnSpPr>
        <p:spPr>
          <a:xfrm flipH="1">
            <a:off x="16214516" y="5865330"/>
            <a:ext cx="2" cy="2116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181" idx="2"/>
            <a:endCxn id="194" idx="0"/>
          </p:cNvCxnSpPr>
          <p:nvPr/>
        </p:nvCxnSpPr>
        <p:spPr>
          <a:xfrm rot="16200000" flipH="1">
            <a:off x="16667510" y="5412338"/>
            <a:ext cx="211638" cy="11176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Прямоугольник 123"/>
          <p:cNvSpPr/>
          <p:nvPr/>
        </p:nvSpPr>
        <p:spPr>
          <a:xfrm>
            <a:off x="10187123" y="608052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Португальский престол матери</a:t>
            </a:r>
            <a:endParaRPr lang="ru-RU" sz="700" dirty="0"/>
          </a:p>
        </p:txBody>
      </p:sp>
      <p:cxnSp>
        <p:nvCxnSpPr>
          <p:cNvPr id="125" name="Соединительная линия уступом 124"/>
          <p:cNvCxnSpPr>
            <a:stCxn id="107" idx="2"/>
            <a:endCxn id="163" idx="0"/>
          </p:cNvCxnSpPr>
          <p:nvPr/>
        </p:nvCxnSpPr>
        <p:spPr>
          <a:xfrm rot="5400000">
            <a:off x="6896826" y="4675405"/>
            <a:ext cx="238680" cy="10570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Прямоугольник 153"/>
          <p:cNvSpPr/>
          <p:nvPr/>
        </p:nvSpPr>
        <p:spPr>
          <a:xfrm>
            <a:off x="10200671" y="532375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Забрать Французский престол</a:t>
            </a:r>
            <a:endParaRPr lang="ru-RU" sz="700" dirty="0"/>
          </a:p>
        </p:txBody>
      </p:sp>
      <p:cxnSp>
        <p:nvCxnSpPr>
          <p:cNvPr id="161" name="Соединительная линия уступом 160"/>
          <p:cNvCxnSpPr>
            <a:stCxn id="108" idx="2"/>
            <a:endCxn id="154" idx="0"/>
          </p:cNvCxnSpPr>
          <p:nvPr/>
        </p:nvCxnSpPr>
        <p:spPr>
          <a:xfrm rot="16200000" flipH="1">
            <a:off x="10042133" y="4702050"/>
            <a:ext cx="239154" cy="100424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 стрелкой 166"/>
          <p:cNvCxnSpPr>
            <a:stCxn id="108" idx="2"/>
            <a:endCxn id="82" idx="0"/>
          </p:cNvCxnSpPr>
          <p:nvPr/>
        </p:nvCxnSpPr>
        <p:spPr>
          <a:xfrm>
            <a:off x="9659586" y="5084597"/>
            <a:ext cx="1259" cy="2407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24"/>
          <p:cNvCxnSpPr>
            <a:stCxn id="82" idx="2"/>
            <a:endCxn id="124" idx="0"/>
          </p:cNvCxnSpPr>
          <p:nvPr/>
        </p:nvCxnSpPr>
        <p:spPr>
          <a:xfrm rot="16200000" flipH="1">
            <a:off x="10047968" y="5478204"/>
            <a:ext cx="215194" cy="9894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Соединительная линия уступом 184"/>
          <p:cNvCxnSpPr>
            <a:stCxn id="111" idx="2"/>
            <a:endCxn id="139" idx="0"/>
          </p:cNvCxnSpPr>
          <p:nvPr/>
        </p:nvCxnSpPr>
        <p:spPr>
          <a:xfrm rot="5400000">
            <a:off x="14409485" y="3111668"/>
            <a:ext cx="240656" cy="112313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Соединительная линия уступом 187"/>
          <p:cNvCxnSpPr>
            <a:stCxn id="112" idx="2"/>
            <a:endCxn id="139" idx="0"/>
          </p:cNvCxnSpPr>
          <p:nvPr/>
        </p:nvCxnSpPr>
        <p:spPr>
          <a:xfrm rot="16200000" flipH="1">
            <a:off x="13285662" y="3110977"/>
            <a:ext cx="241211" cy="112395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/>
          <p:cNvSpPr/>
          <p:nvPr/>
        </p:nvSpPr>
        <p:spPr>
          <a:xfrm>
            <a:off x="10187123" y="6875763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Бразильский престол матери</a:t>
            </a:r>
            <a:endParaRPr lang="ru-RU" sz="700" dirty="0"/>
          </a:p>
        </p:txBody>
      </p:sp>
      <p:cxnSp>
        <p:nvCxnSpPr>
          <p:cNvPr id="133" name="Прямая со стрелкой 132"/>
          <p:cNvCxnSpPr>
            <a:stCxn id="124" idx="2"/>
            <a:endCxn id="132" idx="0"/>
          </p:cNvCxnSpPr>
          <p:nvPr/>
        </p:nvCxnSpPr>
        <p:spPr>
          <a:xfrm>
            <a:off x="10650286" y="6620522"/>
            <a:ext cx="0" cy="2552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Прямоугольник 158"/>
          <p:cNvSpPr/>
          <p:nvPr/>
        </p:nvSpPr>
        <p:spPr>
          <a:xfrm>
            <a:off x="8140256" y="607696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титул короля двух </a:t>
            </a:r>
            <a:r>
              <a:rPr lang="ru-RU" sz="700" dirty="0" err="1" smtClean="0"/>
              <a:t>Сицилий</a:t>
            </a:r>
            <a:endParaRPr lang="ru-RU" sz="700" dirty="0"/>
          </a:p>
        </p:txBody>
      </p:sp>
      <p:cxnSp>
        <p:nvCxnSpPr>
          <p:cNvPr id="160" name="Соединительная линия уступом 124"/>
          <p:cNvCxnSpPr>
            <a:stCxn id="82" idx="2"/>
            <a:endCxn id="159" idx="0"/>
          </p:cNvCxnSpPr>
          <p:nvPr/>
        </p:nvCxnSpPr>
        <p:spPr>
          <a:xfrm rot="5400000">
            <a:off x="9026312" y="5442435"/>
            <a:ext cx="211640" cy="105742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/>
          <p:cNvSpPr/>
          <p:nvPr/>
        </p:nvSpPr>
        <p:spPr>
          <a:xfrm>
            <a:off x="10725838" y="759705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Подтверждение легитимности</a:t>
            </a:r>
            <a:endParaRPr lang="ru-RU" sz="700" dirty="0"/>
          </a:p>
        </p:txBody>
      </p:sp>
      <p:cxnSp>
        <p:nvCxnSpPr>
          <p:cNvPr id="173" name="Прямая со стрелкой 172"/>
          <p:cNvCxnSpPr>
            <a:stCxn id="105" idx="2"/>
            <a:endCxn id="170" idx="0"/>
          </p:cNvCxnSpPr>
          <p:nvPr/>
        </p:nvCxnSpPr>
        <p:spPr>
          <a:xfrm>
            <a:off x="11189001" y="4339108"/>
            <a:ext cx="0" cy="32579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Прямоугольник 162"/>
          <p:cNvSpPr/>
          <p:nvPr/>
        </p:nvSpPr>
        <p:spPr>
          <a:xfrm>
            <a:off x="6024470" y="5323277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Испанский </a:t>
            </a:r>
            <a:r>
              <a:rPr lang="ru-RU" sz="700" dirty="0" err="1" smtClean="0"/>
              <a:t>средиземноморный</a:t>
            </a:r>
            <a:r>
              <a:rPr lang="ru-RU" sz="700" dirty="0" smtClean="0"/>
              <a:t> флот</a:t>
            </a:r>
            <a:endParaRPr lang="ru-RU" sz="700" dirty="0"/>
          </a:p>
        </p:txBody>
      </p:sp>
      <p:sp>
        <p:nvSpPr>
          <p:cNvPr id="155" name="Прямоугольник 154"/>
          <p:cNvSpPr/>
          <p:nvPr/>
        </p:nvSpPr>
        <p:spPr>
          <a:xfrm>
            <a:off x="7082117" y="5323277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Создание </a:t>
            </a:r>
            <a:r>
              <a:rPr lang="ru-RU" sz="700" dirty="0" err="1" smtClean="0"/>
              <a:t>католико</a:t>
            </a:r>
            <a:r>
              <a:rPr lang="ru-RU" sz="700" dirty="0" smtClean="0"/>
              <a:t>-монархической общины</a:t>
            </a:r>
          </a:p>
        </p:txBody>
      </p:sp>
      <p:sp>
        <p:nvSpPr>
          <p:cNvPr id="156" name="Прямоугольник 155"/>
          <p:cNvSpPr/>
          <p:nvPr/>
        </p:nvSpPr>
        <p:spPr>
          <a:xfrm>
            <a:off x="6024470" y="6077220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Претензии на </a:t>
            </a:r>
            <a:r>
              <a:rPr lang="ru-RU" sz="700" dirty="0" err="1" smtClean="0"/>
              <a:t>Габсбургские</a:t>
            </a:r>
            <a:r>
              <a:rPr lang="ru-RU" sz="700" dirty="0" smtClean="0"/>
              <a:t> земли</a:t>
            </a:r>
            <a:endParaRPr lang="ru-RU" sz="700" dirty="0"/>
          </a:p>
        </p:txBody>
      </p:sp>
      <p:cxnSp>
        <p:nvCxnSpPr>
          <p:cNvPr id="164" name="Прямая со стрелкой 163"/>
          <p:cNvCxnSpPr>
            <a:stCxn id="163" idx="2"/>
            <a:endCxn id="156" idx="0"/>
          </p:cNvCxnSpPr>
          <p:nvPr/>
        </p:nvCxnSpPr>
        <p:spPr>
          <a:xfrm>
            <a:off x="6487633" y="5863277"/>
            <a:ext cx="0" cy="2139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Прямоугольник 182"/>
          <p:cNvSpPr/>
          <p:nvPr/>
        </p:nvSpPr>
        <p:spPr>
          <a:xfrm>
            <a:off x="7080337" y="607696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Идея превыше всего!</a:t>
            </a:r>
          </a:p>
        </p:txBody>
      </p:sp>
      <p:cxnSp>
        <p:nvCxnSpPr>
          <p:cNvPr id="184" name="Прямая со стрелкой 183"/>
          <p:cNvCxnSpPr>
            <a:stCxn id="155" idx="2"/>
            <a:endCxn id="183" idx="0"/>
          </p:cNvCxnSpPr>
          <p:nvPr/>
        </p:nvCxnSpPr>
        <p:spPr>
          <a:xfrm flipH="1">
            <a:off x="7543500" y="5863277"/>
            <a:ext cx="1780" cy="2136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Соединительная линия уступом 124"/>
          <p:cNvCxnSpPr>
            <a:stCxn id="155" idx="2"/>
            <a:endCxn id="159" idx="0"/>
          </p:cNvCxnSpPr>
          <p:nvPr/>
        </p:nvCxnSpPr>
        <p:spPr>
          <a:xfrm rot="16200000" flipH="1">
            <a:off x="7967504" y="5441052"/>
            <a:ext cx="213691" cy="105813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Прямоугольник 186"/>
          <p:cNvSpPr/>
          <p:nvPr/>
        </p:nvSpPr>
        <p:spPr>
          <a:xfrm>
            <a:off x="9197682" y="687562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Заключить </a:t>
            </a:r>
            <a:r>
              <a:rPr lang="ru-RU" sz="700" dirty="0" err="1" smtClean="0"/>
              <a:t>Виндзорский</a:t>
            </a:r>
            <a:r>
              <a:rPr lang="ru-RU" sz="700" dirty="0" smtClean="0"/>
              <a:t> пакт от новой династии</a:t>
            </a:r>
            <a:endParaRPr lang="ru-RU" sz="700" dirty="0"/>
          </a:p>
        </p:txBody>
      </p:sp>
      <p:sp>
        <p:nvSpPr>
          <p:cNvPr id="189" name="Прямоугольник 188"/>
          <p:cNvSpPr/>
          <p:nvPr/>
        </p:nvSpPr>
        <p:spPr>
          <a:xfrm>
            <a:off x="6024292" y="687562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Вернуться к союзу с Германией</a:t>
            </a:r>
            <a:endParaRPr lang="ru-RU" sz="700" dirty="0"/>
          </a:p>
        </p:txBody>
      </p:sp>
      <p:sp>
        <p:nvSpPr>
          <p:cNvPr id="190" name="Прямоугольник 189"/>
          <p:cNvSpPr/>
          <p:nvPr/>
        </p:nvSpPr>
        <p:spPr>
          <a:xfrm>
            <a:off x="7615772" y="687562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Оси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11267912" y="687836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Антиреволюционный союз (наше + «вражда с левым блоком»)</a:t>
            </a:r>
          </a:p>
        </p:txBody>
      </p:sp>
      <p:cxnSp>
        <p:nvCxnSpPr>
          <p:cNvPr id="197" name="Прямая со стрелкой 196"/>
          <p:cNvCxnSpPr>
            <a:stCxn id="156" idx="2"/>
            <a:endCxn id="189" idx="0"/>
          </p:cNvCxnSpPr>
          <p:nvPr/>
        </p:nvCxnSpPr>
        <p:spPr>
          <a:xfrm flipH="1">
            <a:off x="6487455" y="6617220"/>
            <a:ext cx="178" cy="2584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124"/>
          <p:cNvCxnSpPr>
            <a:stCxn id="124" idx="2"/>
            <a:endCxn id="187" idx="0"/>
          </p:cNvCxnSpPr>
          <p:nvPr/>
        </p:nvCxnSpPr>
        <p:spPr>
          <a:xfrm rot="5400000">
            <a:off x="10028017" y="6253351"/>
            <a:ext cx="255099" cy="9894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Соединительная линия уступом 124"/>
          <p:cNvCxnSpPr>
            <a:stCxn id="183" idx="2"/>
            <a:endCxn id="190" idx="0"/>
          </p:cNvCxnSpPr>
          <p:nvPr/>
        </p:nvCxnSpPr>
        <p:spPr>
          <a:xfrm rot="16200000" flipH="1">
            <a:off x="7681891" y="6478576"/>
            <a:ext cx="258653" cy="53543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Соединительная линия уступом 124"/>
          <p:cNvCxnSpPr>
            <a:stCxn id="83" idx="2"/>
            <a:endCxn id="190" idx="0"/>
          </p:cNvCxnSpPr>
          <p:nvPr/>
        </p:nvCxnSpPr>
        <p:spPr>
          <a:xfrm rot="5400000">
            <a:off x="8741116" y="5954787"/>
            <a:ext cx="258653" cy="158301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Соединительная линия уступом 124"/>
          <p:cNvCxnSpPr>
            <a:stCxn id="83" idx="2"/>
            <a:endCxn id="191" idx="0"/>
          </p:cNvCxnSpPr>
          <p:nvPr/>
        </p:nvCxnSpPr>
        <p:spPr>
          <a:xfrm rot="16200000" flipH="1">
            <a:off x="10565814" y="5713103"/>
            <a:ext cx="261397" cy="206912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190" idx="1"/>
            <a:endCxn id="189" idx="3"/>
          </p:cNvCxnSpPr>
          <p:nvPr/>
        </p:nvCxnSpPr>
        <p:spPr>
          <a:xfrm flipH="1">
            <a:off x="6950617" y="7145621"/>
            <a:ext cx="66515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87" idx="1"/>
            <a:endCxn id="190" idx="3"/>
          </p:cNvCxnSpPr>
          <p:nvPr/>
        </p:nvCxnSpPr>
        <p:spPr>
          <a:xfrm flipH="1">
            <a:off x="8542097" y="7145621"/>
            <a:ext cx="6555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132" idx="1"/>
            <a:endCxn id="187" idx="3"/>
          </p:cNvCxnSpPr>
          <p:nvPr/>
        </p:nvCxnSpPr>
        <p:spPr>
          <a:xfrm flipH="1" flipV="1">
            <a:off x="10124007" y="7145621"/>
            <a:ext cx="63116" cy="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109" idx="2"/>
            <a:endCxn id="154" idx="0"/>
          </p:cNvCxnSpPr>
          <p:nvPr/>
        </p:nvCxnSpPr>
        <p:spPr>
          <a:xfrm rot="5400000">
            <a:off x="11634485" y="4113947"/>
            <a:ext cx="239154" cy="218045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110" idx="2"/>
            <a:endCxn id="154" idx="0"/>
          </p:cNvCxnSpPr>
          <p:nvPr/>
        </p:nvCxnSpPr>
        <p:spPr>
          <a:xfrm rot="5400000">
            <a:off x="12758030" y="2990401"/>
            <a:ext cx="239154" cy="442754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Прямоугольник 229"/>
          <p:cNvSpPr/>
          <p:nvPr/>
        </p:nvSpPr>
        <p:spPr>
          <a:xfrm>
            <a:off x="12387947" y="533686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Забрать трон у </a:t>
            </a:r>
            <a:r>
              <a:rPr lang="ru-RU" sz="700" dirty="0" err="1" smtClean="0"/>
              <a:t>Виндзоров</a:t>
            </a:r>
            <a:r>
              <a:rPr lang="ru-RU" sz="700" dirty="0" smtClean="0"/>
              <a:t> (мать Хуана внучка королевы Виктории)</a:t>
            </a:r>
            <a:endParaRPr lang="ru-RU" sz="700" dirty="0"/>
          </a:p>
        </p:txBody>
      </p:sp>
      <p:cxnSp>
        <p:nvCxnSpPr>
          <p:cNvPr id="231" name="Прямая со стрелкой 230"/>
          <p:cNvCxnSpPr>
            <a:stCxn id="145" idx="2"/>
            <a:endCxn id="148" idx="0"/>
          </p:cNvCxnSpPr>
          <p:nvPr/>
        </p:nvCxnSpPr>
        <p:spPr>
          <a:xfrm>
            <a:off x="11727974" y="5870934"/>
            <a:ext cx="1" cy="2060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 стрелкой 233"/>
          <p:cNvCxnSpPr>
            <a:stCxn id="138" idx="2"/>
            <a:endCxn id="147" idx="0"/>
          </p:cNvCxnSpPr>
          <p:nvPr/>
        </p:nvCxnSpPr>
        <p:spPr>
          <a:xfrm>
            <a:off x="13968243" y="5870101"/>
            <a:ext cx="3" cy="2068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Прямая со стрелкой 236"/>
          <p:cNvCxnSpPr>
            <a:stCxn id="109" idx="2"/>
            <a:endCxn id="230" idx="0"/>
          </p:cNvCxnSpPr>
          <p:nvPr/>
        </p:nvCxnSpPr>
        <p:spPr>
          <a:xfrm>
            <a:off x="12844289" y="5084597"/>
            <a:ext cx="6821" cy="2522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124"/>
          <p:cNvCxnSpPr>
            <a:stCxn id="183" idx="2"/>
            <a:endCxn id="191" idx="0"/>
          </p:cNvCxnSpPr>
          <p:nvPr/>
        </p:nvCxnSpPr>
        <p:spPr>
          <a:xfrm rot="16200000" flipH="1">
            <a:off x="9506589" y="4653878"/>
            <a:ext cx="261397" cy="418757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Соединительная линия уступом 124"/>
          <p:cNvCxnSpPr>
            <a:stCxn id="142" idx="2"/>
            <a:endCxn id="191" idx="0"/>
          </p:cNvCxnSpPr>
          <p:nvPr/>
        </p:nvCxnSpPr>
        <p:spPr>
          <a:xfrm rot="5400000">
            <a:off x="12156984" y="6191060"/>
            <a:ext cx="261397" cy="111321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Соединительная линия уступом 124"/>
          <p:cNvCxnSpPr>
            <a:stCxn id="179" idx="2"/>
            <a:endCxn id="191" idx="0"/>
          </p:cNvCxnSpPr>
          <p:nvPr/>
        </p:nvCxnSpPr>
        <p:spPr>
          <a:xfrm rot="5400000">
            <a:off x="13280530" y="5067513"/>
            <a:ext cx="261397" cy="336030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Прямая соединительная линия 256"/>
          <p:cNvCxnSpPr>
            <a:stCxn id="191" idx="1"/>
            <a:endCxn id="132" idx="3"/>
          </p:cNvCxnSpPr>
          <p:nvPr/>
        </p:nvCxnSpPr>
        <p:spPr>
          <a:xfrm flipH="1" flipV="1">
            <a:off x="11113448" y="7145763"/>
            <a:ext cx="154464" cy="260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13508671" y="687836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Союз с Германией</a:t>
            </a:r>
            <a:endParaRPr lang="ru-RU" sz="700" dirty="0"/>
          </a:p>
        </p:txBody>
      </p:sp>
      <p:cxnSp>
        <p:nvCxnSpPr>
          <p:cNvPr id="262" name="Прямая соединительная линия 261"/>
          <p:cNvCxnSpPr>
            <a:stCxn id="260" idx="1"/>
            <a:endCxn id="191" idx="3"/>
          </p:cNvCxnSpPr>
          <p:nvPr/>
        </p:nvCxnSpPr>
        <p:spPr>
          <a:xfrm flipH="1">
            <a:off x="12194237" y="7148365"/>
            <a:ext cx="131443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Соединительная линия уступом 264"/>
          <p:cNvCxnSpPr>
            <a:stCxn id="142" idx="2"/>
            <a:endCxn id="260" idx="0"/>
          </p:cNvCxnSpPr>
          <p:nvPr/>
        </p:nvCxnSpPr>
        <p:spPr>
          <a:xfrm rot="16200000" flipH="1">
            <a:off x="13277363" y="6183893"/>
            <a:ext cx="261397" cy="11275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Прямоугольник 279"/>
          <p:cNvSpPr/>
          <p:nvPr/>
        </p:nvSpPr>
        <p:spPr>
          <a:xfrm>
            <a:off x="10194599" y="839762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Восстановление привилегий церкви</a:t>
            </a:r>
            <a:endParaRPr lang="ru-RU" sz="700" dirty="0"/>
          </a:p>
        </p:txBody>
      </p:sp>
      <p:sp>
        <p:nvSpPr>
          <p:cNvPr id="281" name="Прямоугольник 280"/>
          <p:cNvSpPr/>
          <p:nvPr/>
        </p:nvSpPr>
        <p:spPr>
          <a:xfrm>
            <a:off x="11272126" y="839762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Возродить империю (ванильное «восстановить империю»)</a:t>
            </a:r>
            <a:endParaRPr lang="ru-RU" sz="700" dirty="0"/>
          </a:p>
        </p:txBody>
      </p:sp>
      <p:cxnSp>
        <p:nvCxnSpPr>
          <p:cNvPr id="282" name="Соединительная линия уступом 124"/>
          <p:cNvCxnSpPr>
            <a:stCxn id="170" idx="2"/>
            <a:endCxn id="281" idx="0"/>
          </p:cNvCxnSpPr>
          <p:nvPr/>
        </p:nvCxnSpPr>
        <p:spPr>
          <a:xfrm rot="16200000" flipH="1">
            <a:off x="11331858" y="7994194"/>
            <a:ext cx="260574" cy="5462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Соединительная линия уступом 124"/>
          <p:cNvCxnSpPr>
            <a:stCxn id="170" idx="2"/>
            <a:endCxn id="280" idx="0"/>
          </p:cNvCxnSpPr>
          <p:nvPr/>
        </p:nvCxnSpPr>
        <p:spPr>
          <a:xfrm rot="5400000">
            <a:off x="10793095" y="8001719"/>
            <a:ext cx="260574" cy="5312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Прямоугольник 287"/>
          <p:cNvSpPr/>
          <p:nvPr/>
        </p:nvSpPr>
        <p:spPr>
          <a:xfrm>
            <a:off x="11828083" y="918214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Основать академию </a:t>
            </a:r>
            <a:r>
              <a:rPr lang="ru-RU" sz="700" dirty="0" err="1" smtClean="0"/>
              <a:t>Васкеса</a:t>
            </a:r>
            <a:r>
              <a:rPr lang="ru-RU" sz="700" dirty="0" smtClean="0"/>
              <a:t> де </a:t>
            </a:r>
            <a:r>
              <a:rPr lang="ru-RU" sz="700" dirty="0" err="1" smtClean="0"/>
              <a:t>Меллы</a:t>
            </a:r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295" name="Прямоугольник 294"/>
          <p:cNvSpPr/>
          <p:nvPr/>
        </p:nvSpPr>
        <p:spPr>
          <a:xfrm>
            <a:off x="8147571" y="4551623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Dios, </a:t>
            </a:r>
            <a:r>
              <a:rPr lang="en-US" sz="700" dirty="0" smtClean="0"/>
              <a:t>Patria y Rey</a:t>
            </a:r>
            <a:r>
              <a:rPr lang="ru-RU" sz="700" dirty="0" smtClean="0"/>
              <a:t> (выучен фокус пулемёт и католический молитвенник)</a:t>
            </a:r>
            <a:endParaRPr lang="ru-RU" sz="700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26902425" y="224400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Указ об объединении</a:t>
            </a:r>
            <a:endParaRPr lang="ru-RU" sz="700" dirty="0"/>
          </a:p>
        </p:txBody>
      </p:sp>
      <p:cxnSp>
        <p:nvCxnSpPr>
          <p:cNvPr id="198" name="Прямая соединительная линия 197"/>
          <p:cNvCxnSpPr>
            <a:stCxn id="100" idx="3"/>
            <a:endCxn id="192" idx="1"/>
          </p:cNvCxnSpPr>
          <p:nvPr/>
        </p:nvCxnSpPr>
        <p:spPr>
          <a:xfrm>
            <a:off x="21753398" y="2514000"/>
            <a:ext cx="514902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Соединительная линия уступом 124"/>
          <p:cNvCxnSpPr>
            <a:stCxn id="281" idx="2"/>
            <a:endCxn id="288" idx="0"/>
          </p:cNvCxnSpPr>
          <p:nvPr/>
        </p:nvCxnSpPr>
        <p:spPr>
          <a:xfrm rot="16200000" flipH="1">
            <a:off x="11891007" y="8781906"/>
            <a:ext cx="244520" cy="5559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04" idx="2"/>
            <a:endCxn id="295" idx="0"/>
          </p:cNvCxnSpPr>
          <p:nvPr/>
        </p:nvCxnSpPr>
        <p:spPr>
          <a:xfrm rot="5400000">
            <a:off x="8765034" y="4181396"/>
            <a:ext cx="215928" cy="5245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79" idx="2"/>
            <a:endCxn id="295" idx="0"/>
          </p:cNvCxnSpPr>
          <p:nvPr/>
        </p:nvCxnSpPr>
        <p:spPr>
          <a:xfrm rot="16200000" flipH="1">
            <a:off x="8241561" y="4182449"/>
            <a:ext cx="218235" cy="5201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195" idx="2"/>
            <a:endCxn id="144" idx="0"/>
          </p:cNvCxnSpPr>
          <p:nvPr/>
        </p:nvCxnSpPr>
        <p:spPr>
          <a:xfrm rot="5400000">
            <a:off x="14726934" y="5543508"/>
            <a:ext cx="166609" cy="39318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Прямоугольник 227"/>
          <p:cNvSpPr/>
          <p:nvPr/>
        </p:nvSpPr>
        <p:spPr>
          <a:xfrm>
            <a:off x="10729583" y="917913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Подтвердить </a:t>
            </a:r>
            <a:r>
              <a:rPr lang="ru-RU" sz="700" dirty="0" err="1" smtClean="0"/>
              <a:t>фуэрос</a:t>
            </a:r>
            <a:r>
              <a:rPr lang="ru-RU" sz="700" dirty="0" smtClean="0"/>
              <a:t> (ваниль)</a:t>
            </a:r>
            <a:endParaRPr lang="ru-RU" sz="700" dirty="0"/>
          </a:p>
        </p:txBody>
      </p:sp>
      <p:cxnSp>
        <p:nvCxnSpPr>
          <p:cNvPr id="229" name="Прямая со стрелкой 228"/>
          <p:cNvCxnSpPr>
            <a:stCxn id="170" idx="2"/>
            <a:endCxn id="228" idx="0"/>
          </p:cNvCxnSpPr>
          <p:nvPr/>
        </p:nvCxnSpPr>
        <p:spPr>
          <a:xfrm>
            <a:off x="11189001" y="8137051"/>
            <a:ext cx="3745" cy="10420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Прямоугольник 234"/>
          <p:cNvSpPr/>
          <p:nvPr/>
        </p:nvSpPr>
        <p:spPr>
          <a:xfrm>
            <a:off x="9703866" y="994123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Защитники католичества (ваниль но другие эффекты НД)</a:t>
            </a:r>
            <a:endParaRPr lang="ru-RU" sz="700" dirty="0"/>
          </a:p>
        </p:txBody>
      </p:sp>
      <p:sp>
        <p:nvSpPr>
          <p:cNvPr id="236" name="Прямоугольник 235"/>
          <p:cNvSpPr/>
          <p:nvPr/>
        </p:nvSpPr>
        <p:spPr>
          <a:xfrm>
            <a:off x="8685832" y="994001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Милитаризация населения (ваниль но другие эффекты НД)</a:t>
            </a:r>
            <a:endParaRPr lang="ru-RU" sz="700" dirty="0"/>
          </a:p>
        </p:txBody>
      </p:sp>
      <p:sp>
        <p:nvSpPr>
          <p:cNvPr id="238" name="Прямоугольник 237"/>
          <p:cNvSpPr/>
          <p:nvPr/>
        </p:nvSpPr>
        <p:spPr>
          <a:xfrm>
            <a:off x="9197900" y="10730050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Культивировать фанатизм (ваниль но другие эффекты НД)</a:t>
            </a:r>
            <a:endParaRPr lang="ru-RU" sz="700" dirty="0"/>
          </a:p>
        </p:txBody>
      </p:sp>
      <p:cxnSp>
        <p:nvCxnSpPr>
          <p:cNvPr id="239" name="Соединительная линия уступом 124"/>
          <p:cNvCxnSpPr>
            <a:stCxn id="280" idx="2"/>
            <a:endCxn id="176" idx="0"/>
          </p:cNvCxnSpPr>
          <p:nvPr/>
        </p:nvCxnSpPr>
        <p:spPr>
          <a:xfrm rot="5400000">
            <a:off x="10294640" y="8811233"/>
            <a:ext cx="236731" cy="489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Соединительная линия уступом 124"/>
          <p:cNvCxnSpPr>
            <a:stCxn id="176" idx="2"/>
            <a:endCxn id="236" idx="0"/>
          </p:cNvCxnSpPr>
          <p:nvPr/>
        </p:nvCxnSpPr>
        <p:spPr>
          <a:xfrm rot="5400000">
            <a:off x="9545794" y="9317558"/>
            <a:ext cx="225656" cy="10192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Соединительная линия уступом 124"/>
          <p:cNvCxnSpPr>
            <a:stCxn id="235" idx="2"/>
            <a:endCxn id="238" idx="0"/>
          </p:cNvCxnSpPr>
          <p:nvPr/>
        </p:nvCxnSpPr>
        <p:spPr>
          <a:xfrm rot="5400000">
            <a:off x="9789637" y="10352657"/>
            <a:ext cx="248819" cy="5059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Соединительная линия уступом 124"/>
          <p:cNvCxnSpPr>
            <a:stCxn id="236" idx="2"/>
            <a:endCxn id="238" idx="0"/>
          </p:cNvCxnSpPr>
          <p:nvPr/>
        </p:nvCxnSpPr>
        <p:spPr>
          <a:xfrm rot="16200000" flipH="1">
            <a:off x="9280010" y="10348997"/>
            <a:ext cx="250038" cy="5120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Прямая со стрелкой 254"/>
          <p:cNvCxnSpPr>
            <a:stCxn id="176" idx="2"/>
            <a:endCxn id="235" idx="0"/>
          </p:cNvCxnSpPr>
          <p:nvPr/>
        </p:nvCxnSpPr>
        <p:spPr>
          <a:xfrm flipH="1">
            <a:off x="10167029" y="9714356"/>
            <a:ext cx="1219" cy="2268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Прямоугольник 258"/>
          <p:cNvSpPr/>
          <p:nvPr/>
        </p:nvSpPr>
        <p:spPr>
          <a:xfrm>
            <a:off x="10735679" y="1072873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Поощрить местную разработку месторождений (ваниль)</a:t>
            </a:r>
            <a:endParaRPr lang="ru-RU" sz="700" dirty="0"/>
          </a:p>
        </p:txBody>
      </p:sp>
      <p:cxnSp>
        <p:nvCxnSpPr>
          <p:cNvPr id="261" name="Прямая со стрелкой 260"/>
          <p:cNvCxnSpPr>
            <a:stCxn id="228" idx="2"/>
            <a:endCxn id="284" idx="0"/>
          </p:cNvCxnSpPr>
          <p:nvPr/>
        </p:nvCxnSpPr>
        <p:spPr>
          <a:xfrm>
            <a:off x="11192746" y="9719132"/>
            <a:ext cx="6096" cy="2341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Прямоугольник 265"/>
          <p:cNvSpPr/>
          <p:nvPr/>
        </p:nvSpPr>
        <p:spPr>
          <a:xfrm>
            <a:off x="12858336" y="918092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Флот достойный короля (ваниль)</a:t>
            </a:r>
            <a:endParaRPr lang="ru-RU" sz="700" dirty="0"/>
          </a:p>
        </p:txBody>
      </p:sp>
      <p:cxnSp>
        <p:nvCxnSpPr>
          <p:cNvPr id="267" name="Соединительная линия уступом 124"/>
          <p:cNvCxnSpPr>
            <a:stCxn id="281" idx="2"/>
            <a:endCxn id="266" idx="0"/>
          </p:cNvCxnSpPr>
          <p:nvPr/>
        </p:nvCxnSpPr>
        <p:spPr>
          <a:xfrm rot="16200000" flipH="1">
            <a:off x="12406744" y="8266170"/>
            <a:ext cx="243301" cy="15862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Прямоугольник 269"/>
          <p:cNvSpPr/>
          <p:nvPr/>
        </p:nvSpPr>
        <p:spPr>
          <a:xfrm>
            <a:off x="12857117" y="9969747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славу Испанской армады </a:t>
            </a:r>
            <a:r>
              <a:rPr lang="ru-RU" sz="500" dirty="0" smtClean="0"/>
              <a:t>(ванильный фокус возродить боевой флот)</a:t>
            </a:r>
            <a:endParaRPr lang="ru-RU" sz="500" dirty="0"/>
          </a:p>
        </p:txBody>
      </p:sp>
      <p:sp>
        <p:nvSpPr>
          <p:cNvPr id="271" name="Прямоугольник 270"/>
          <p:cNvSpPr/>
          <p:nvPr/>
        </p:nvSpPr>
        <p:spPr>
          <a:xfrm>
            <a:off x="12857116" y="1072321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Имперская безопасность(ваниль)</a:t>
            </a:r>
            <a:endParaRPr lang="ru-RU" sz="700" dirty="0"/>
          </a:p>
        </p:txBody>
      </p:sp>
      <p:cxnSp>
        <p:nvCxnSpPr>
          <p:cNvPr id="272" name="Прямая со стрелкой 271"/>
          <p:cNvCxnSpPr>
            <a:stCxn id="266" idx="2"/>
            <a:endCxn id="270" idx="0"/>
          </p:cNvCxnSpPr>
          <p:nvPr/>
        </p:nvCxnSpPr>
        <p:spPr>
          <a:xfrm flipH="1">
            <a:off x="13320280" y="9720926"/>
            <a:ext cx="1219" cy="248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Прямая со стрелкой 276"/>
          <p:cNvCxnSpPr>
            <a:stCxn id="270" idx="2"/>
            <a:endCxn id="271" idx="0"/>
          </p:cNvCxnSpPr>
          <p:nvPr/>
        </p:nvCxnSpPr>
        <p:spPr>
          <a:xfrm flipH="1">
            <a:off x="13320279" y="10509747"/>
            <a:ext cx="1" cy="2134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Прямоугольник 283"/>
          <p:cNvSpPr/>
          <p:nvPr/>
        </p:nvSpPr>
        <p:spPr>
          <a:xfrm>
            <a:off x="10735679" y="9953324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Поощрить местную индустриализацию (ваниль)</a:t>
            </a:r>
            <a:endParaRPr lang="ru-RU" sz="700" dirty="0"/>
          </a:p>
        </p:txBody>
      </p:sp>
      <p:cxnSp>
        <p:nvCxnSpPr>
          <p:cNvPr id="287" name="Прямая со стрелкой 286"/>
          <p:cNvCxnSpPr>
            <a:stCxn id="284" idx="2"/>
            <a:endCxn id="259" idx="0"/>
          </p:cNvCxnSpPr>
          <p:nvPr/>
        </p:nvCxnSpPr>
        <p:spPr>
          <a:xfrm>
            <a:off x="11198842" y="10493324"/>
            <a:ext cx="0" cy="2354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Прямоугольник 291"/>
          <p:cNvSpPr/>
          <p:nvPr/>
        </p:nvSpPr>
        <p:spPr>
          <a:xfrm>
            <a:off x="13992163" y="9173610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Усилить империю (ваниль)</a:t>
            </a:r>
            <a:endParaRPr lang="ru-RU" sz="700" dirty="0"/>
          </a:p>
        </p:txBody>
      </p:sp>
      <p:sp>
        <p:nvSpPr>
          <p:cNvPr id="297" name="Прямоугольник 296"/>
          <p:cNvSpPr/>
          <p:nvPr/>
        </p:nvSpPr>
        <p:spPr>
          <a:xfrm>
            <a:off x="11818359" y="996974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Отобрать Испанские Нидерланды (ваниль)</a:t>
            </a:r>
            <a:endParaRPr lang="ru-RU" sz="700" dirty="0"/>
          </a:p>
        </p:txBody>
      </p:sp>
      <p:sp>
        <p:nvSpPr>
          <p:cNvPr id="298" name="Прямоугольник 297"/>
          <p:cNvSpPr/>
          <p:nvPr/>
        </p:nvSpPr>
        <p:spPr>
          <a:xfrm>
            <a:off x="11817140" y="1072199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Филиппины</a:t>
            </a:r>
            <a:endParaRPr lang="ru-RU" sz="700" dirty="0"/>
          </a:p>
        </p:txBody>
      </p:sp>
      <p:sp>
        <p:nvSpPr>
          <p:cNvPr id="299" name="Прямоугольник 298"/>
          <p:cNvSpPr/>
          <p:nvPr/>
        </p:nvSpPr>
        <p:spPr>
          <a:xfrm>
            <a:off x="13973905" y="997462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Кубу</a:t>
            </a:r>
            <a:endParaRPr lang="ru-RU" sz="700" dirty="0"/>
          </a:p>
        </p:txBody>
      </p:sp>
      <p:sp>
        <p:nvSpPr>
          <p:cNvPr id="300" name="Прямоугольник 299"/>
          <p:cNvSpPr/>
          <p:nvPr/>
        </p:nvSpPr>
        <p:spPr>
          <a:xfrm>
            <a:off x="13972685" y="10734187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Мексику</a:t>
            </a:r>
            <a:endParaRPr lang="ru-RU" sz="700" dirty="0"/>
          </a:p>
        </p:txBody>
      </p:sp>
      <p:cxnSp>
        <p:nvCxnSpPr>
          <p:cNvPr id="301" name="Соединительная линия уступом 124"/>
          <p:cNvCxnSpPr>
            <a:stCxn id="266" idx="2"/>
            <a:endCxn id="299" idx="0"/>
          </p:cNvCxnSpPr>
          <p:nvPr/>
        </p:nvCxnSpPr>
        <p:spPr>
          <a:xfrm rot="16200000" flipH="1">
            <a:off x="13752433" y="9289991"/>
            <a:ext cx="253700" cy="11155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124"/>
          <p:cNvCxnSpPr>
            <a:stCxn id="266" idx="2"/>
            <a:endCxn id="297" idx="0"/>
          </p:cNvCxnSpPr>
          <p:nvPr/>
        </p:nvCxnSpPr>
        <p:spPr>
          <a:xfrm rot="5400000">
            <a:off x="12677100" y="9325349"/>
            <a:ext cx="248823" cy="10399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Прямая со стрелкой 307"/>
          <p:cNvCxnSpPr>
            <a:stCxn id="297" idx="2"/>
            <a:endCxn id="298" idx="0"/>
          </p:cNvCxnSpPr>
          <p:nvPr/>
        </p:nvCxnSpPr>
        <p:spPr>
          <a:xfrm flipH="1">
            <a:off x="12280303" y="10509749"/>
            <a:ext cx="1219" cy="2122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Прямая со стрелкой 310"/>
          <p:cNvCxnSpPr>
            <a:stCxn id="299" idx="2"/>
            <a:endCxn id="300" idx="0"/>
          </p:cNvCxnSpPr>
          <p:nvPr/>
        </p:nvCxnSpPr>
        <p:spPr>
          <a:xfrm flipH="1">
            <a:off x="14435848" y="10514626"/>
            <a:ext cx="1220" cy="2195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Соединительная линия уступом 314"/>
          <p:cNvCxnSpPr>
            <a:stCxn id="193" idx="2"/>
            <a:endCxn id="195" idx="0"/>
          </p:cNvCxnSpPr>
          <p:nvPr/>
        </p:nvCxnSpPr>
        <p:spPr>
          <a:xfrm rot="16200000" flipH="1">
            <a:off x="16360759" y="6470724"/>
            <a:ext cx="269185" cy="5616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Соединительная линия уступом 317"/>
          <p:cNvCxnSpPr>
            <a:stCxn id="194" idx="2"/>
            <a:endCxn id="195" idx="0"/>
          </p:cNvCxnSpPr>
          <p:nvPr/>
        </p:nvCxnSpPr>
        <p:spPr>
          <a:xfrm rot="5400000">
            <a:off x="16919572" y="6473584"/>
            <a:ext cx="269185" cy="5559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Прямоугольник 320"/>
          <p:cNvSpPr/>
          <p:nvPr/>
        </p:nvSpPr>
        <p:spPr>
          <a:xfrm>
            <a:off x="12859555" y="11523010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«долг» США</a:t>
            </a:r>
            <a:endParaRPr lang="ru-RU" sz="700" dirty="0"/>
          </a:p>
        </p:txBody>
      </p:sp>
      <p:cxnSp>
        <p:nvCxnSpPr>
          <p:cNvPr id="322" name="Соединительная линия уступом 124"/>
          <p:cNvCxnSpPr>
            <a:stCxn id="298" idx="2"/>
            <a:endCxn id="321" idx="0"/>
          </p:cNvCxnSpPr>
          <p:nvPr/>
        </p:nvCxnSpPr>
        <p:spPr>
          <a:xfrm rot="16200000" flipH="1">
            <a:off x="12671003" y="10871295"/>
            <a:ext cx="261014" cy="10424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Соединительная линия уступом 124"/>
          <p:cNvCxnSpPr>
            <a:stCxn id="300" idx="2"/>
            <a:endCxn id="321" idx="0"/>
          </p:cNvCxnSpPr>
          <p:nvPr/>
        </p:nvCxnSpPr>
        <p:spPr>
          <a:xfrm rot="5400000">
            <a:off x="13754872" y="10842033"/>
            <a:ext cx="248823" cy="111313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10197925" y="4544040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Создание белогвардейской дивизии (+белый генерал, +4 каски)</a:t>
            </a:r>
            <a:endParaRPr lang="ru-RU" sz="700" dirty="0"/>
          </a:p>
        </p:txBody>
      </p:sp>
      <p:cxnSp>
        <p:nvCxnSpPr>
          <p:cNvPr id="329" name="Соединительная линия уступом 328"/>
          <p:cNvCxnSpPr>
            <a:stCxn id="105" idx="2"/>
            <a:endCxn id="328" idx="0"/>
          </p:cNvCxnSpPr>
          <p:nvPr/>
        </p:nvCxnSpPr>
        <p:spPr>
          <a:xfrm rot="5400000">
            <a:off x="10822579" y="4177618"/>
            <a:ext cx="204932" cy="5279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/>
          <p:cNvSpPr/>
          <p:nvPr/>
        </p:nvSpPr>
        <p:spPr>
          <a:xfrm>
            <a:off x="11272040" y="4542820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Расширение генералитета </a:t>
            </a:r>
            <a:r>
              <a:rPr lang="ru-RU" sz="500" dirty="0" smtClean="0"/>
              <a:t>(+ переведет генерала из ВВС и вернет генерала-монархиста из изгнания)</a:t>
            </a:r>
            <a:endParaRPr lang="ru-RU" sz="700" dirty="0"/>
          </a:p>
        </p:txBody>
      </p:sp>
      <p:cxnSp>
        <p:nvCxnSpPr>
          <p:cNvPr id="333" name="Соединительная линия уступом 332"/>
          <p:cNvCxnSpPr>
            <a:stCxn id="105" idx="2"/>
            <a:endCxn id="332" idx="0"/>
          </p:cNvCxnSpPr>
          <p:nvPr/>
        </p:nvCxnSpPr>
        <p:spPr>
          <a:xfrm rot="16200000" flipH="1">
            <a:off x="11360246" y="4167863"/>
            <a:ext cx="203712" cy="5462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Прямоугольник 335"/>
          <p:cNvSpPr/>
          <p:nvPr/>
        </p:nvSpPr>
        <p:spPr>
          <a:xfrm>
            <a:off x="8686448" y="917181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Благословление Ватикана (наше)</a:t>
            </a:r>
            <a:endParaRPr lang="ru-RU" sz="700" dirty="0"/>
          </a:p>
        </p:txBody>
      </p:sp>
      <p:cxnSp>
        <p:nvCxnSpPr>
          <p:cNvPr id="344" name="Соединительная линия уступом 124"/>
          <p:cNvCxnSpPr>
            <a:stCxn id="281" idx="2"/>
            <a:endCxn id="292" idx="0"/>
          </p:cNvCxnSpPr>
          <p:nvPr/>
        </p:nvCxnSpPr>
        <p:spPr>
          <a:xfrm rot="16200000" flipH="1">
            <a:off x="12977315" y="7695598"/>
            <a:ext cx="235985" cy="27200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Соединительная линия уступом 124"/>
          <p:cNvCxnSpPr>
            <a:stCxn id="280" idx="2"/>
            <a:endCxn id="336" idx="0"/>
          </p:cNvCxnSpPr>
          <p:nvPr/>
        </p:nvCxnSpPr>
        <p:spPr>
          <a:xfrm rot="5400000">
            <a:off x="9786592" y="8300645"/>
            <a:ext cx="234191" cy="15081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Прямоугольник 349"/>
          <p:cNvSpPr/>
          <p:nvPr/>
        </p:nvSpPr>
        <p:spPr>
          <a:xfrm>
            <a:off x="15192574" y="687947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Союз с Италией</a:t>
            </a:r>
            <a:endParaRPr lang="ru-RU" sz="700" dirty="0"/>
          </a:p>
        </p:txBody>
      </p:sp>
      <p:cxnSp>
        <p:nvCxnSpPr>
          <p:cNvPr id="351" name="Прямая соединительная линия 350"/>
          <p:cNvCxnSpPr>
            <a:stCxn id="350" idx="1"/>
            <a:endCxn id="260" idx="3"/>
          </p:cNvCxnSpPr>
          <p:nvPr/>
        </p:nvCxnSpPr>
        <p:spPr>
          <a:xfrm flipH="1" flipV="1">
            <a:off x="14434996" y="7148365"/>
            <a:ext cx="757578" cy="11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353"/>
          <p:cNvCxnSpPr>
            <a:stCxn id="179" idx="2"/>
            <a:endCxn id="350" idx="0"/>
          </p:cNvCxnSpPr>
          <p:nvPr/>
        </p:nvCxnSpPr>
        <p:spPr>
          <a:xfrm rot="16200000" flipH="1">
            <a:off x="15242306" y="6466043"/>
            <a:ext cx="262507" cy="5643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Прямоугольник 221"/>
          <p:cNvSpPr/>
          <p:nvPr/>
        </p:nvSpPr>
        <p:spPr>
          <a:xfrm>
            <a:off x="20820719" y="455630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Социальная революция</a:t>
            </a:r>
            <a:endParaRPr lang="ru-RU" sz="700" dirty="0"/>
          </a:p>
        </p:txBody>
      </p:sp>
      <p:sp>
        <p:nvSpPr>
          <p:cNvPr id="223" name="Прямоугольник 222"/>
          <p:cNvSpPr/>
          <p:nvPr/>
        </p:nvSpPr>
        <p:spPr>
          <a:xfrm>
            <a:off x="23579302" y="534294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веру в церковь (католицизм)</a:t>
            </a:r>
            <a:endParaRPr lang="ru-RU" sz="700" dirty="0"/>
          </a:p>
        </p:txBody>
      </p:sp>
      <p:sp>
        <p:nvSpPr>
          <p:cNvPr id="224" name="Прямоугольник 223"/>
          <p:cNvSpPr/>
          <p:nvPr/>
        </p:nvSpPr>
        <p:spPr>
          <a:xfrm>
            <a:off x="18062143" y="534929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Тоталитарное государство профсоюзов</a:t>
            </a:r>
            <a:endParaRPr lang="ru-RU" sz="700" dirty="0"/>
          </a:p>
        </p:txBody>
      </p:sp>
      <p:sp>
        <p:nvSpPr>
          <p:cNvPr id="226" name="Прямоугольник 225"/>
          <p:cNvSpPr/>
          <p:nvPr/>
        </p:nvSpPr>
        <p:spPr>
          <a:xfrm>
            <a:off x="18062143" y="609857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Вертикальный профсоюз (</a:t>
            </a:r>
            <a:r>
              <a:rPr lang="en-US" sz="700" dirty="0" err="1" smtClean="0"/>
              <a:t>Sindicato</a:t>
            </a:r>
            <a:r>
              <a:rPr lang="en-US" sz="700" dirty="0" smtClean="0"/>
              <a:t> Vertical</a:t>
            </a:r>
            <a:r>
              <a:rPr lang="ru-RU" sz="700" dirty="0" smtClean="0"/>
              <a:t>)</a:t>
            </a:r>
            <a:endParaRPr lang="ru-RU" sz="700" dirty="0"/>
          </a:p>
        </p:txBody>
      </p:sp>
      <p:sp>
        <p:nvSpPr>
          <p:cNvPr id="227" name="Прямоугольник 226"/>
          <p:cNvSpPr/>
          <p:nvPr/>
        </p:nvSpPr>
        <p:spPr>
          <a:xfrm>
            <a:off x="17492368" y="688585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Объединение рабочих и работодателей по отраслям</a:t>
            </a:r>
            <a:endParaRPr lang="ru-RU" sz="700" dirty="0"/>
          </a:p>
        </p:txBody>
      </p:sp>
      <p:sp>
        <p:nvSpPr>
          <p:cNvPr id="232" name="Прямоугольник 231"/>
          <p:cNvSpPr/>
          <p:nvPr/>
        </p:nvSpPr>
        <p:spPr>
          <a:xfrm>
            <a:off x="18619203" y="688537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Объединение права собственности средств производства в профсоюзы</a:t>
            </a:r>
            <a:endParaRPr lang="ru-RU" sz="700" dirty="0"/>
          </a:p>
        </p:txBody>
      </p:sp>
      <p:sp>
        <p:nvSpPr>
          <p:cNvPr id="233" name="Прямоугольник 232"/>
          <p:cNvSpPr/>
          <p:nvPr/>
        </p:nvSpPr>
        <p:spPr>
          <a:xfrm>
            <a:off x="20820723" y="534913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Отмена </a:t>
            </a:r>
            <a:r>
              <a:rPr lang="ru-RU" sz="700" dirty="0"/>
              <a:t>республиканской конституции </a:t>
            </a:r>
            <a:r>
              <a:rPr lang="ru-RU" sz="200" dirty="0"/>
              <a:t>(</a:t>
            </a:r>
            <a:r>
              <a:rPr lang="ru-RU" sz="200" dirty="0" err="1"/>
              <a:t>юбой</a:t>
            </a:r>
            <a:r>
              <a:rPr lang="ru-RU" sz="200" dirty="0"/>
              <a:t> сепаратизм - это преступление, которому мы не простим. Действующая конституция, поскольку она поощряет отступления, угрожает единству судьбы Испании. Вот почему мы желаем его полной отмены</a:t>
            </a:r>
            <a:r>
              <a:rPr lang="ru-RU" sz="200" dirty="0" smtClean="0"/>
              <a:t>.)</a:t>
            </a:r>
            <a:endParaRPr lang="ru-RU" sz="200" dirty="0"/>
          </a:p>
        </p:txBody>
      </p:sp>
      <p:sp>
        <p:nvSpPr>
          <p:cNvPr id="240" name="Прямоугольник 239"/>
          <p:cNvSpPr/>
          <p:nvPr/>
        </p:nvSpPr>
        <p:spPr>
          <a:xfrm>
            <a:off x="20820722" y="610737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/>
              <a:t>Упразднение партийной системы</a:t>
            </a:r>
            <a:endParaRPr lang="ru-RU" sz="200" dirty="0"/>
          </a:p>
        </p:txBody>
      </p:sp>
      <p:sp>
        <p:nvSpPr>
          <p:cNvPr id="241" name="Прямоугольник 240"/>
          <p:cNvSpPr/>
          <p:nvPr/>
        </p:nvSpPr>
        <p:spPr>
          <a:xfrm>
            <a:off x="21925622" y="610737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Обязательная начальная военная подготовка (ваниль)</a:t>
            </a:r>
            <a:endParaRPr lang="ru-RU" sz="700" dirty="0"/>
          </a:p>
        </p:txBody>
      </p:sp>
      <p:sp>
        <p:nvSpPr>
          <p:cNvPr id="243" name="Прямоугольник 242"/>
          <p:cNvSpPr/>
          <p:nvPr/>
        </p:nvSpPr>
        <p:spPr>
          <a:xfrm>
            <a:off x="19715822" y="534929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Политика в отношении сельской местности</a:t>
            </a:r>
            <a:endParaRPr lang="ru-RU" sz="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19715822" y="610737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Синтез аграрных реформ</a:t>
            </a:r>
            <a:endParaRPr lang="ru-RU" sz="200" dirty="0"/>
          </a:p>
        </p:txBody>
      </p:sp>
      <p:cxnSp>
        <p:nvCxnSpPr>
          <p:cNvPr id="245" name="Соединительная линия уступом 244"/>
          <p:cNvCxnSpPr>
            <a:stCxn id="222" idx="2"/>
            <a:endCxn id="224" idx="0"/>
          </p:cNvCxnSpPr>
          <p:nvPr/>
        </p:nvCxnSpPr>
        <p:spPr>
          <a:xfrm rot="5400000">
            <a:off x="19778100" y="3843510"/>
            <a:ext cx="252989" cy="27585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Прямоугольник 246"/>
          <p:cNvSpPr/>
          <p:nvPr/>
        </p:nvSpPr>
        <p:spPr>
          <a:xfrm>
            <a:off x="23030522" y="609857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Национальная реконструкция </a:t>
            </a:r>
            <a:r>
              <a:rPr lang="ru-RU" sz="200" dirty="0"/>
              <a:t>(Наше движение объединяет католическое чувство - славные традиции, преобладающие в Испании - в национальную реконструкцию. Церковь и государство согласятся о своих полномочиях, не допуская вмешательства или любой деятельности, которая подрывает достоинство государства или национальную целостность</a:t>
            </a:r>
            <a:r>
              <a:rPr lang="ru-RU" sz="200" dirty="0" smtClean="0"/>
              <a:t>.)</a:t>
            </a:r>
            <a:endParaRPr lang="ru-RU" sz="200" dirty="0"/>
          </a:p>
        </p:txBody>
      </p:sp>
      <p:sp>
        <p:nvSpPr>
          <p:cNvPr id="249" name="Прямоугольник 248"/>
          <p:cNvSpPr/>
          <p:nvPr/>
        </p:nvSpPr>
        <p:spPr>
          <a:xfrm>
            <a:off x="20268271" y="686560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Испанскую империю</a:t>
            </a:r>
            <a:endParaRPr lang="ru-RU" sz="200" dirty="0"/>
          </a:p>
        </p:txBody>
      </p:sp>
      <p:sp>
        <p:nvSpPr>
          <p:cNvPr id="252" name="Прямоугольник 251"/>
          <p:cNvSpPr/>
          <p:nvPr/>
        </p:nvSpPr>
        <p:spPr>
          <a:xfrm>
            <a:off x="24135422" y="609857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Привить дисциплину и единство через религию</a:t>
            </a:r>
            <a:endParaRPr lang="ru-RU" sz="700" dirty="0"/>
          </a:p>
        </p:txBody>
      </p:sp>
      <p:sp>
        <p:nvSpPr>
          <p:cNvPr id="253" name="Прямоугольник 252"/>
          <p:cNvSpPr/>
          <p:nvPr/>
        </p:nvSpPr>
        <p:spPr>
          <a:xfrm>
            <a:off x="21925621" y="534929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выдающихся талантов </a:t>
            </a:r>
            <a:r>
              <a:rPr lang="ru-RU" sz="200" dirty="0"/>
              <a:t>(Культура будет организована таким образом, чтобы ни один талант не терялся из-за отсутствия финансовых средств. Все, кто этого заслуживает, будут иметь легкий доступ даже к высшему </a:t>
            </a:r>
            <a:r>
              <a:rPr lang="ru-RU" sz="200" dirty="0" smtClean="0"/>
              <a:t>образованию)</a:t>
            </a:r>
            <a:endParaRPr lang="ru-RU" sz="200" dirty="0"/>
          </a:p>
        </p:txBody>
      </p:sp>
      <p:sp>
        <p:nvSpPr>
          <p:cNvPr id="256" name="Прямоугольник 255"/>
          <p:cNvSpPr/>
          <p:nvPr/>
        </p:nvSpPr>
        <p:spPr>
          <a:xfrm>
            <a:off x="18621708" y="763832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Воплотить в жизнь национал-</a:t>
            </a:r>
            <a:r>
              <a:rPr lang="ru-RU" sz="700" dirty="0" err="1" smtClean="0"/>
              <a:t>юнионизм</a:t>
            </a:r>
            <a:r>
              <a:rPr lang="ru-RU" sz="700" dirty="0" smtClean="0"/>
              <a:t> </a:t>
            </a:r>
            <a:r>
              <a:rPr lang="ru-RU" sz="700" dirty="0" err="1" smtClean="0"/>
              <a:t>Рамоса</a:t>
            </a:r>
            <a:endParaRPr lang="ru-RU" sz="700" dirty="0"/>
          </a:p>
        </p:txBody>
      </p:sp>
      <p:cxnSp>
        <p:nvCxnSpPr>
          <p:cNvPr id="263" name="Соединительная линия уступом 262"/>
          <p:cNvCxnSpPr>
            <a:stCxn id="222" idx="2"/>
            <a:endCxn id="223" idx="0"/>
          </p:cNvCxnSpPr>
          <p:nvPr/>
        </p:nvCxnSpPr>
        <p:spPr>
          <a:xfrm rot="16200000" flipH="1">
            <a:off x="22539854" y="3840331"/>
            <a:ext cx="246639" cy="27585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Соединительная линия уступом 263"/>
          <p:cNvCxnSpPr>
            <a:stCxn id="226" idx="2"/>
            <a:endCxn id="227" idx="0"/>
          </p:cNvCxnSpPr>
          <p:nvPr/>
        </p:nvCxnSpPr>
        <p:spPr>
          <a:xfrm rot="5400000">
            <a:off x="18116779" y="6477323"/>
            <a:ext cx="247281" cy="5697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Соединительная линия уступом 267"/>
          <p:cNvCxnSpPr>
            <a:stCxn id="226" idx="2"/>
            <a:endCxn id="232" idx="0"/>
          </p:cNvCxnSpPr>
          <p:nvPr/>
        </p:nvCxnSpPr>
        <p:spPr>
          <a:xfrm rot="16200000" flipH="1">
            <a:off x="18680434" y="6483442"/>
            <a:ext cx="246805" cy="5570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233" idx="2"/>
            <a:endCxn id="241" idx="0"/>
          </p:cNvCxnSpPr>
          <p:nvPr/>
        </p:nvCxnSpPr>
        <p:spPr>
          <a:xfrm rot="16200000" flipH="1">
            <a:off x="21727218" y="5445804"/>
            <a:ext cx="218235" cy="11048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Соединительная линия уступом 272"/>
          <p:cNvCxnSpPr>
            <a:stCxn id="222" idx="2"/>
            <a:endCxn id="253" idx="0"/>
          </p:cNvCxnSpPr>
          <p:nvPr/>
        </p:nvCxnSpPr>
        <p:spPr>
          <a:xfrm rot="16200000" flipH="1">
            <a:off x="21709839" y="4670347"/>
            <a:ext cx="252989" cy="11049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Соединительная линия уступом 273"/>
          <p:cNvCxnSpPr>
            <a:stCxn id="223" idx="2"/>
            <a:endCxn id="247" idx="0"/>
          </p:cNvCxnSpPr>
          <p:nvPr/>
        </p:nvCxnSpPr>
        <p:spPr>
          <a:xfrm rot="5400000">
            <a:off x="23660262" y="5716366"/>
            <a:ext cx="215627" cy="5487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223" idx="2"/>
            <a:endCxn id="252" idx="0"/>
          </p:cNvCxnSpPr>
          <p:nvPr/>
        </p:nvCxnSpPr>
        <p:spPr>
          <a:xfrm rot="16200000" flipH="1">
            <a:off x="24212712" y="5712696"/>
            <a:ext cx="215627" cy="5561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Прямая со стрелкой 278"/>
          <p:cNvCxnSpPr>
            <a:stCxn id="224" idx="2"/>
            <a:endCxn id="226" idx="0"/>
          </p:cNvCxnSpPr>
          <p:nvPr/>
        </p:nvCxnSpPr>
        <p:spPr>
          <a:xfrm>
            <a:off x="18525306" y="5889293"/>
            <a:ext cx="0" cy="2092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Прямая со стрелкой 282"/>
          <p:cNvCxnSpPr>
            <a:stCxn id="243" idx="2"/>
            <a:endCxn id="244" idx="0"/>
          </p:cNvCxnSpPr>
          <p:nvPr/>
        </p:nvCxnSpPr>
        <p:spPr>
          <a:xfrm>
            <a:off x="20178985" y="5889293"/>
            <a:ext cx="0" cy="2180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Прямая со стрелкой 285"/>
          <p:cNvCxnSpPr>
            <a:stCxn id="233" idx="2"/>
            <a:endCxn id="240" idx="0"/>
          </p:cNvCxnSpPr>
          <p:nvPr/>
        </p:nvCxnSpPr>
        <p:spPr>
          <a:xfrm flipH="1">
            <a:off x="21283885" y="5889137"/>
            <a:ext cx="1" cy="2182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222" idx="2"/>
            <a:endCxn id="243" idx="0"/>
          </p:cNvCxnSpPr>
          <p:nvPr/>
        </p:nvCxnSpPr>
        <p:spPr>
          <a:xfrm rot="5400000">
            <a:off x="20604940" y="4670350"/>
            <a:ext cx="252989" cy="11048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Прямая со стрелкой 290"/>
          <p:cNvCxnSpPr>
            <a:stCxn id="222" idx="2"/>
            <a:endCxn id="233" idx="0"/>
          </p:cNvCxnSpPr>
          <p:nvPr/>
        </p:nvCxnSpPr>
        <p:spPr>
          <a:xfrm>
            <a:off x="21283882" y="5096304"/>
            <a:ext cx="4" cy="2528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Прямая со стрелкой 292"/>
          <p:cNvCxnSpPr>
            <a:stCxn id="100" idx="2"/>
            <a:endCxn id="222" idx="0"/>
          </p:cNvCxnSpPr>
          <p:nvPr/>
        </p:nvCxnSpPr>
        <p:spPr>
          <a:xfrm flipH="1">
            <a:off x="21283882" y="2784000"/>
            <a:ext cx="6354" cy="17723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Прямоугольник 293"/>
          <p:cNvSpPr/>
          <p:nvPr/>
        </p:nvSpPr>
        <p:spPr>
          <a:xfrm>
            <a:off x="19162893" y="302513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Диктатура </a:t>
            </a:r>
            <a:r>
              <a:rPr lang="ru-RU" sz="700" dirty="0" err="1" smtClean="0"/>
              <a:t>Примо</a:t>
            </a:r>
            <a:r>
              <a:rPr lang="ru-RU" sz="700" dirty="0" smtClean="0"/>
              <a:t> де Риверы </a:t>
            </a:r>
            <a:r>
              <a:rPr lang="ru-RU" sz="400" dirty="0" smtClean="0"/>
              <a:t>(решение на освобождение Риверы из </a:t>
            </a:r>
            <a:r>
              <a:rPr lang="ru-RU" sz="400" dirty="0"/>
              <a:t>т</a:t>
            </a:r>
            <a:r>
              <a:rPr lang="ru-RU" sz="400" dirty="0" smtClean="0"/>
              <a:t>юрьмы Мадрида до 20 ноября)</a:t>
            </a:r>
            <a:endParaRPr lang="ru-RU" sz="400" dirty="0"/>
          </a:p>
        </p:txBody>
      </p:sp>
      <p:sp>
        <p:nvSpPr>
          <p:cNvPr id="296" name="Прямоугольник 295"/>
          <p:cNvSpPr/>
          <p:nvPr/>
        </p:nvSpPr>
        <p:spPr>
          <a:xfrm>
            <a:off x="22487116" y="302513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Представительство </a:t>
            </a:r>
            <a:r>
              <a:rPr lang="ru-RU" sz="700" dirty="0" err="1" smtClean="0"/>
              <a:t>Эдильи</a:t>
            </a:r>
            <a:r>
              <a:rPr lang="ru-RU" sz="700" dirty="0" smtClean="0"/>
              <a:t> (</a:t>
            </a:r>
            <a:r>
              <a:rPr lang="ru-RU" sz="700" dirty="0" err="1" smtClean="0"/>
              <a:t>трейт</a:t>
            </a:r>
            <a:r>
              <a:rPr lang="ru-RU" sz="700" dirty="0" smtClean="0"/>
              <a:t> «антисемит»)</a:t>
            </a:r>
            <a:endParaRPr lang="ru-RU" sz="700" dirty="0"/>
          </a:p>
        </p:txBody>
      </p:sp>
      <p:cxnSp>
        <p:nvCxnSpPr>
          <p:cNvPr id="307" name="Прямая соединительная линия 306"/>
          <p:cNvCxnSpPr>
            <a:stCxn id="294" idx="3"/>
            <a:endCxn id="296" idx="1"/>
          </p:cNvCxnSpPr>
          <p:nvPr/>
        </p:nvCxnSpPr>
        <p:spPr>
          <a:xfrm>
            <a:off x="20089218" y="3295139"/>
            <a:ext cx="239789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Прямоугольник 309"/>
          <p:cNvSpPr/>
          <p:nvPr/>
        </p:nvSpPr>
        <p:spPr>
          <a:xfrm>
            <a:off x="18059719" y="378222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Диалектика кулаков и ружей</a:t>
            </a:r>
            <a:endParaRPr lang="ru-RU" sz="700" dirty="0"/>
          </a:p>
        </p:txBody>
      </p:sp>
      <p:sp>
        <p:nvSpPr>
          <p:cNvPr id="312" name="Прямоугольник 311"/>
          <p:cNvSpPr/>
          <p:nvPr/>
        </p:nvSpPr>
        <p:spPr>
          <a:xfrm>
            <a:off x="20271446" y="763271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Помочь </a:t>
            </a:r>
            <a:r>
              <a:rPr lang="ru-RU" sz="700" dirty="0" err="1" smtClean="0"/>
              <a:t>Прету</a:t>
            </a:r>
            <a:r>
              <a:rPr lang="ru-RU" sz="700" dirty="0" smtClean="0"/>
              <a:t> возглавить Португалию</a:t>
            </a:r>
            <a:endParaRPr lang="ru-RU" sz="700" dirty="0"/>
          </a:p>
        </p:txBody>
      </p:sp>
      <p:sp>
        <p:nvSpPr>
          <p:cNvPr id="313" name="Прямоугольник 312"/>
          <p:cNvSpPr/>
          <p:nvPr/>
        </p:nvSpPr>
        <p:spPr>
          <a:xfrm>
            <a:off x="21373171" y="763271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Пригласить португальских национал-синдикалистов</a:t>
            </a:r>
            <a:endParaRPr lang="ru-RU" sz="700" dirty="0"/>
          </a:p>
        </p:txBody>
      </p:sp>
      <p:cxnSp>
        <p:nvCxnSpPr>
          <p:cNvPr id="314" name="Прямая соединительная линия 313"/>
          <p:cNvCxnSpPr>
            <a:stCxn id="312" idx="3"/>
            <a:endCxn id="313" idx="1"/>
          </p:cNvCxnSpPr>
          <p:nvPr/>
        </p:nvCxnSpPr>
        <p:spPr>
          <a:xfrm>
            <a:off x="21197771" y="7902718"/>
            <a:ext cx="175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Прямоугольник 318"/>
          <p:cNvSpPr/>
          <p:nvPr/>
        </p:nvSpPr>
        <p:spPr>
          <a:xfrm>
            <a:off x="19165582" y="378222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Объединение под авторитетом государства (меньше сопротивления)</a:t>
            </a:r>
            <a:endParaRPr lang="ru-RU" sz="700" dirty="0"/>
          </a:p>
        </p:txBody>
      </p:sp>
      <p:sp>
        <p:nvSpPr>
          <p:cNvPr id="320" name="Прямоугольник 319"/>
          <p:cNvSpPr/>
          <p:nvPr/>
        </p:nvSpPr>
        <p:spPr>
          <a:xfrm>
            <a:off x="20271445" y="378068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Концепция «Воинственной и жертвенной жизни»</a:t>
            </a:r>
            <a:endParaRPr lang="ru-RU" sz="700" dirty="0"/>
          </a:p>
        </p:txBody>
      </p:sp>
      <p:sp>
        <p:nvSpPr>
          <p:cNvPr id="324" name="Прямоугольник 323"/>
          <p:cNvSpPr/>
          <p:nvPr/>
        </p:nvSpPr>
        <p:spPr>
          <a:xfrm>
            <a:off x="18621708" y="840602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Стимулирование роста промышленности</a:t>
            </a:r>
            <a:endParaRPr lang="ru-RU" sz="700" dirty="0"/>
          </a:p>
        </p:txBody>
      </p:sp>
      <p:cxnSp>
        <p:nvCxnSpPr>
          <p:cNvPr id="326" name="Прямая со стрелкой 325"/>
          <p:cNvCxnSpPr>
            <a:stCxn id="256" idx="2"/>
            <a:endCxn id="324" idx="0"/>
          </p:cNvCxnSpPr>
          <p:nvPr/>
        </p:nvCxnSpPr>
        <p:spPr>
          <a:xfrm>
            <a:off x="19084871" y="8178328"/>
            <a:ext cx="0" cy="2277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Соединительная линия уступом 326"/>
          <p:cNvCxnSpPr>
            <a:stCxn id="227" idx="2"/>
            <a:endCxn id="256" idx="0"/>
          </p:cNvCxnSpPr>
          <p:nvPr/>
        </p:nvCxnSpPr>
        <p:spPr>
          <a:xfrm rot="16200000" flipH="1">
            <a:off x="18413963" y="6967419"/>
            <a:ext cx="212477" cy="112934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Соединительная линия уступом 334"/>
          <p:cNvCxnSpPr>
            <a:stCxn id="294" idx="2"/>
            <a:endCxn id="310" idx="0"/>
          </p:cNvCxnSpPr>
          <p:nvPr/>
        </p:nvCxnSpPr>
        <p:spPr>
          <a:xfrm rot="5400000">
            <a:off x="18965925" y="3122096"/>
            <a:ext cx="217088" cy="11031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294" idx="2"/>
            <a:endCxn id="320" idx="0"/>
          </p:cNvCxnSpPr>
          <p:nvPr/>
        </p:nvCxnSpPr>
        <p:spPr>
          <a:xfrm rot="16200000" flipH="1">
            <a:off x="20072558" y="3118637"/>
            <a:ext cx="215549" cy="11085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Прямоугольник 351"/>
          <p:cNvSpPr/>
          <p:nvPr/>
        </p:nvSpPr>
        <p:spPr>
          <a:xfrm>
            <a:off x="21373171" y="686315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Дипломатическая служба </a:t>
            </a:r>
            <a:r>
              <a:rPr lang="ru-RU" sz="700" dirty="0" smtClean="0"/>
              <a:t>фаланги (</a:t>
            </a:r>
            <a:r>
              <a:rPr lang="en-US" sz="700" dirty="0" err="1"/>
              <a:t>Servicio</a:t>
            </a:r>
            <a:r>
              <a:rPr lang="en-US" sz="700" dirty="0"/>
              <a:t> Exterior de </a:t>
            </a:r>
            <a:r>
              <a:rPr lang="en-US" sz="700" dirty="0" smtClean="0"/>
              <a:t>Falange</a:t>
            </a:r>
            <a:r>
              <a:rPr lang="ru-RU" sz="700" dirty="0" smtClean="0"/>
              <a:t>, альянс, агенты,)</a:t>
            </a:r>
            <a:endParaRPr lang="ru-RU" sz="200" dirty="0"/>
          </a:p>
        </p:txBody>
      </p:sp>
      <p:cxnSp>
        <p:nvCxnSpPr>
          <p:cNvPr id="353" name="Соединительная линия уступом 352"/>
          <p:cNvCxnSpPr>
            <a:stCxn id="240" idx="2"/>
            <a:endCxn id="352" idx="0"/>
          </p:cNvCxnSpPr>
          <p:nvPr/>
        </p:nvCxnSpPr>
        <p:spPr>
          <a:xfrm rot="16200000" flipH="1">
            <a:off x="21452219" y="6479037"/>
            <a:ext cx="215780" cy="55244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Соединительная линия уступом 355"/>
          <p:cNvCxnSpPr>
            <a:stCxn id="240" idx="2"/>
            <a:endCxn id="249" idx="0"/>
          </p:cNvCxnSpPr>
          <p:nvPr/>
        </p:nvCxnSpPr>
        <p:spPr>
          <a:xfrm rot="5400000">
            <a:off x="20898543" y="6480264"/>
            <a:ext cx="218235" cy="5524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/>
          <p:cNvSpPr/>
          <p:nvPr/>
        </p:nvSpPr>
        <p:spPr>
          <a:xfrm>
            <a:off x="19715820" y="841667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Филиппины</a:t>
            </a:r>
            <a:endParaRPr lang="ru-RU" sz="700" dirty="0"/>
          </a:p>
        </p:txBody>
      </p:sp>
      <p:sp>
        <p:nvSpPr>
          <p:cNvPr id="360" name="Прямоугольник 359"/>
          <p:cNvSpPr/>
          <p:nvPr/>
        </p:nvSpPr>
        <p:spPr>
          <a:xfrm>
            <a:off x="21925620" y="841398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Взять руководство над Филиппинской фалангой</a:t>
            </a:r>
            <a:endParaRPr lang="ru-RU" sz="700" dirty="0"/>
          </a:p>
        </p:txBody>
      </p:sp>
      <p:cxnSp>
        <p:nvCxnSpPr>
          <p:cNvPr id="361" name="Прямая соединительная линия 360"/>
          <p:cNvCxnSpPr>
            <a:stCxn id="359" idx="3"/>
            <a:endCxn id="360" idx="1"/>
          </p:cNvCxnSpPr>
          <p:nvPr/>
        </p:nvCxnSpPr>
        <p:spPr>
          <a:xfrm flipV="1">
            <a:off x="20642145" y="8683980"/>
            <a:ext cx="1283475" cy="26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364"/>
          <p:cNvCxnSpPr>
            <a:stCxn id="249" idx="2"/>
            <a:endCxn id="359" idx="0"/>
          </p:cNvCxnSpPr>
          <p:nvPr/>
        </p:nvCxnSpPr>
        <p:spPr>
          <a:xfrm rot="5400000">
            <a:off x="19949675" y="7634916"/>
            <a:ext cx="1011068" cy="552451"/>
          </a:xfrm>
          <a:prstGeom prst="bentConnector3">
            <a:avLst>
              <a:gd name="adj1" fmla="val 1054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368"/>
          <p:cNvCxnSpPr>
            <a:stCxn id="352" idx="2"/>
            <a:endCxn id="360" idx="0"/>
          </p:cNvCxnSpPr>
          <p:nvPr/>
        </p:nvCxnSpPr>
        <p:spPr>
          <a:xfrm rot="16200000" flipH="1">
            <a:off x="21607144" y="7632341"/>
            <a:ext cx="1010828" cy="552449"/>
          </a:xfrm>
          <a:prstGeom prst="bentConnector3">
            <a:avLst>
              <a:gd name="adj1" fmla="val 106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Прямая со стрелкой 372"/>
          <p:cNvCxnSpPr>
            <a:stCxn id="249" idx="2"/>
            <a:endCxn id="312" idx="0"/>
          </p:cNvCxnSpPr>
          <p:nvPr/>
        </p:nvCxnSpPr>
        <p:spPr>
          <a:xfrm>
            <a:off x="20731434" y="7405607"/>
            <a:ext cx="3175" cy="2271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 стрелкой 375"/>
          <p:cNvCxnSpPr>
            <a:stCxn id="352" idx="2"/>
            <a:endCxn id="313" idx="0"/>
          </p:cNvCxnSpPr>
          <p:nvPr/>
        </p:nvCxnSpPr>
        <p:spPr>
          <a:xfrm>
            <a:off x="21836334" y="7403152"/>
            <a:ext cx="0" cy="2295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Прямая со стрелкой 383"/>
          <p:cNvCxnSpPr>
            <a:stCxn id="294" idx="2"/>
            <a:endCxn id="319" idx="0"/>
          </p:cNvCxnSpPr>
          <p:nvPr/>
        </p:nvCxnSpPr>
        <p:spPr>
          <a:xfrm>
            <a:off x="19626056" y="3565139"/>
            <a:ext cx="2689" cy="2170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Прямоугольник 386"/>
          <p:cNvSpPr/>
          <p:nvPr/>
        </p:nvSpPr>
        <p:spPr>
          <a:xfrm>
            <a:off x="19162893" y="45502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Вступить в фашистский Интернационал </a:t>
            </a:r>
            <a:r>
              <a:rPr lang="ru-RU" sz="500" dirty="0" smtClean="0"/>
              <a:t>(если </a:t>
            </a:r>
            <a:r>
              <a:rPr lang="ru-RU" sz="500" dirty="0" err="1" smtClean="0"/>
              <a:t>Итал</a:t>
            </a:r>
            <a:r>
              <a:rPr lang="ru-RU" sz="500" dirty="0" smtClean="0"/>
              <a:t> во главе, не даёт учить </a:t>
            </a:r>
            <a:r>
              <a:rPr lang="ru-RU" sz="500" dirty="0" err="1" smtClean="0"/>
              <a:t>дип</a:t>
            </a:r>
            <a:r>
              <a:rPr lang="ru-RU" sz="500" dirty="0" smtClean="0"/>
              <a:t> </a:t>
            </a:r>
            <a:r>
              <a:rPr lang="ru-RU" sz="500" dirty="0"/>
              <a:t>с</a:t>
            </a:r>
            <a:r>
              <a:rPr lang="ru-RU" sz="500" dirty="0" smtClean="0"/>
              <a:t>лужбу фаланги)</a:t>
            </a:r>
            <a:endParaRPr lang="ru-RU" sz="500" dirty="0"/>
          </a:p>
        </p:txBody>
      </p:sp>
      <p:sp>
        <p:nvSpPr>
          <p:cNvPr id="388" name="Прямоугольник 387"/>
          <p:cNvSpPr/>
          <p:nvPr/>
        </p:nvSpPr>
        <p:spPr>
          <a:xfrm>
            <a:off x="22487115" y="45502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Вступить в Ось </a:t>
            </a:r>
            <a:r>
              <a:rPr lang="ru-RU" sz="500" dirty="0" smtClean="0"/>
              <a:t>(если Германия во главе, не даёт учить </a:t>
            </a:r>
            <a:r>
              <a:rPr lang="ru-RU" sz="500" dirty="0" err="1" smtClean="0"/>
              <a:t>дип</a:t>
            </a:r>
            <a:r>
              <a:rPr lang="ru-RU" sz="500" dirty="0" smtClean="0"/>
              <a:t> </a:t>
            </a:r>
            <a:r>
              <a:rPr lang="ru-RU" sz="500" dirty="0"/>
              <a:t>с</a:t>
            </a:r>
            <a:r>
              <a:rPr lang="ru-RU" sz="500" dirty="0" smtClean="0"/>
              <a:t>лужбу фаланги)</a:t>
            </a:r>
            <a:endParaRPr lang="ru-RU" sz="500" dirty="0"/>
          </a:p>
        </p:txBody>
      </p:sp>
      <p:cxnSp>
        <p:nvCxnSpPr>
          <p:cNvPr id="396" name="Соединительная линия уступом 395"/>
          <p:cNvCxnSpPr>
            <a:stCxn id="100" idx="2"/>
            <a:endCxn id="294" idx="0"/>
          </p:cNvCxnSpPr>
          <p:nvPr/>
        </p:nvCxnSpPr>
        <p:spPr>
          <a:xfrm rot="5400000">
            <a:off x="20337577" y="2072479"/>
            <a:ext cx="241139" cy="16641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100" idx="2"/>
            <a:endCxn id="296" idx="0"/>
          </p:cNvCxnSpPr>
          <p:nvPr/>
        </p:nvCxnSpPr>
        <p:spPr>
          <a:xfrm rot="16200000" flipH="1">
            <a:off x="21999688" y="2074547"/>
            <a:ext cx="241139" cy="16600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Прямоугольник 403"/>
          <p:cNvSpPr/>
          <p:nvPr/>
        </p:nvSpPr>
        <p:spPr>
          <a:xfrm>
            <a:off x="22487115" y="378956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Превосходство Старых рубашек (наше)</a:t>
            </a:r>
            <a:endParaRPr lang="ru-RU" sz="700" dirty="0"/>
          </a:p>
        </p:txBody>
      </p:sp>
      <p:sp>
        <p:nvSpPr>
          <p:cNvPr id="405" name="Прямоугольник 404"/>
          <p:cNvSpPr/>
          <p:nvPr/>
        </p:nvSpPr>
        <p:spPr>
          <a:xfrm>
            <a:off x="23579301" y="378274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Построить культ личности</a:t>
            </a:r>
            <a:endParaRPr lang="ru-RU" sz="700" dirty="0"/>
          </a:p>
        </p:txBody>
      </p:sp>
      <p:sp>
        <p:nvSpPr>
          <p:cNvPr id="406" name="Прямоугольник 405"/>
          <p:cNvSpPr/>
          <p:nvPr/>
        </p:nvSpPr>
        <p:spPr>
          <a:xfrm>
            <a:off x="21373171" y="378222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Пролетарская пропаганда (наше)</a:t>
            </a:r>
            <a:endParaRPr lang="ru-RU" sz="700" dirty="0"/>
          </a:p>
        </p:txBody>
      </p:sp>
      <p:cxnSp>
        <p:nvCxnSpPr>
          <p:cNvPr id="410" name="Соединительная линия уступом 409"/>
          <p:cNvCxnSpPr>
            <a:stCxn id="296" idx="2"/>
            <a:endCxn id="406" idx="0"/>
          </p:cNvCxnSpPr>
          <p:nvPr/>
        </p:nvCxnSpPr>
        <p:spPr>
          <a:xfrm rot="5400000">
            <a:off x="22284763" y="3116711"/>
            <a:ext cx="217088" cy="11139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Прямая со стрелкой 414"/>
          <p:cNvCxnSpPr>
            <a:stCxn id="296" idx="2"/>
            <a:endCxn id="404" idx="0"/>
          </p:cNvCxnSpPr>
          <p:nvPr/>
        </p:nvCxnSpPr>
        <p:spPr>
          <a:xfrm flipH="1">
            <a:off x="22950278" y="3565139"/>
            <a:ext cx="1" cy="2244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Прямая со стрелкой 417"/>
          <p:cNvCxnSpPr>
            <a:stCxn id="404" idx="2"/>
            <a:endCxn id="388" idx="0"/>
          </p:cNvCxnSpPr>
          <p:nvPr/>
        </p:nvCxnSpPr>
        <p:spPr>
          <a:xfrm>
            <a:off x="22950278" y="4329569"/>
            <a:ext cx="0" cy="2206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Прямоугольник 422"/>
          <p:cNvSpPr/>
          <p:nvPr/>
        </p:nvSpPr>
        <p:spPr>
          <a:xfrm>
            <a:off x="23031028" y="761442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Пятая колонна (отправка добровольцев в </a:t>
            </a:r>
            <a:r>
              <a:rPr lang="ru-RU" sz="700" dirty="0" err="1" smtClean="0"/>
              <a:t>гв</a:t>
            </a:r>
            <a:r>
              <a:rPr lang="ru-RU" sz="700" dirty="0" smtClean="0"/>
              <a:t> фанг)</a:t>
            </a:r>
            <a:endParaRPr lang="ru-RU" sz="700" dirty="0"/>
          </a:p>
        </p:txBody>
      </p:sp>
      <p:sp>
        <p:nvSpPr>
          <p:cNvPr id="424" name="Прямоугольник 423"/>
          <p:cNvSpPr/>
          <p:nvPr/>
        </p:nvSpPr>
        <p:spPr>
          <a:xfrm>
            <a:off x="22487115" y="917949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Союз с национальной фалангой Чили</a:t>
            </a:r>
            <a:endParaRPr lang="ru-RU" sz="700" dirty="0"/>
          </a:p>
        </p:txBody>
      </p:sp>
      <p:sp>
        <p:nvSpPr>
          <p:cNvPr id="425" name="Прямоугольник 424"/>
          <p:cNvSpPr/>
          <p:nvPr/>
        </p:nvSpPr>
        <p:spPr>
          <a:xfrm>
            <a:off x="19162893" y="917913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Чили</a:t>
            </a:r>
            <a:endParaRPr lang="ru-RU" sz="700" dirty="0"/>
          </a:p>
        </p:txBody>
      </p:sp>
      <p:cxnSp>
        <p:nvCxnSpPr>
          <p:cNvPr id="426" name="Прямая соединительная линия 425"/>
          <p:cNvCxnSpPr>
            <a:stCxn id="425" idx="3"/>
            <a:endCxn id="424" idx="1"/>
          </p:cNvCxnSpPr>
          <p:nvPr/>
        </p:nvCxnSpPr>
        <p:spPr>
          <a:xfrm>
            <a:off x="20089218" y="9449132"/>
            <a:ext cx="2397897" cy="3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352" idx="2"/>
            <a:endCxn id="424" idx="0"/>
          </p:cNvCxnSpPr>
          <p:nvPr/>
        </p:nvCxnSpPr>
        <p:spPr>
          <a:xfrm rot="16200000" flipH="1">
            <a:off x="21505133" y="7734353"/>
            <a:ext cx="1776347" cy="1113944"/>
          </a:xfrm>
          <a:prstGeom prst="bentConnector3">
            <a:avLst>
              <a:gd name="adj1" fmla="val 592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Соединительная линия уступом 432"/>
          <p:cNvCxnSpPr>
            <a:stCxn id="249" idx="2"/>
            <a:endCxn id="425" idx="0"/>
          </p:cNvCxnSpPr>
          <p:nvPr/>
        </p:nvCxnSpPr>
        <p:spPr>
          <a:xfrm rot="5400000">
            <a:off x="19291983" y="7739680"/>
            <a:ext cx="1773525" cy="1105378"/>
          </a:xfrm>
          <a:prstGeom prst="bentConnector3">
            <a:avLst>
              <a:gd name="adj1" fmla="val 585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Прямоугольник 436"/>
          <p:cNvSpPr/>
          <p:nvPr/>
        </p:nvSpPr>
        <p:spPr>
          <a:xfrm>
            <a:off x="19162893" y="1072873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Боливию</a:t>
            </a:r>
            <a:endParaRPr lang="ru-RU" sz="700" dirty="0"/>
          </a:p>
        </p:txBody>
      </p:sp>
      <p:sp>
        <p:nvSpPr>
          <p:cNvPr id="438" name="Прямоугольник 437"/>
          <p:cNvSpPr/>
          <p:nvPr/>
        </p:nvSpPr>
        <p:spPr>
          <a:xfrm>
            <a:off x="22487115" y="1072873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Достигнуть консенсуса с Боливийской социалистической фалангой</a:t>
            </a:r>
            <a:endParaRPr lang="ru-RU" sz="700" dirty="0"/>
          </a:p>
        </p:txBody>
      </p:sp>
      <p:sp>
        <p:nvSpPr>
          <p:cNvPr id="439" name="Прямоугольник 438"/>
          <p:cNvSpPr/>
          <p:nvPr/>
        </p:nvSpPr>
        <p:spPr>
          <a:xfrm>
            <a:off x="21373170" y="994890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Перетянуть Уругвай на свою сторону</a:t>
            </a:r>
            <a:endParaRPr lang="ru-RU" sz="700" dirty="0"/>
          </a:p>
        </p:txBody>
      </p:sp>
      <p:sp>
        <p:nvSpPr>
          <p:cNvPr id="440" name="Прямоугольник 439"/>
          <p:cNvSpPr/>
          <p:nvPr/>
        </p:nvSpPr>
        <p:spPr>
          <a:xfrm>
            <a:off x="20268270" y="99497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Уругвай</a:t>
            </a:r>
            <a:endParaRPr lang="ru-RU" sz="700" dirty="0"/>
          </a:p>
        </p:txBody>
      </p:sp>
      <p:cxnSp>
        <p:nvCxnSpPr>
          <p:cNvPr id="441" name="Прямая соединительная линия 440"/>
          <p:cNvCxnSpPr>
            <a:stCxn id="440" idx="3"/>
            <a:endCxn id="439" idx="1"/>
          </p:cNvCxnSpPr>
          <p:nvPr/>
        </p:nvCxnSpPr>
        <p:spPr>
          <a:xfrm flipV="1">
            <a:off x="21194595" y="10218907"/>
            <a:ext cx="178575" cy="8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Соединительная линия уступом 443"/>
          <p:cNvCxnSpPr>
            <a:stCxn id="312" idx="2"/>
            <a:endCxn id="439" idx="0"/>
          </p:cNvCxnSpPr>
          <p:nvPr/>
        </p:nvCxnSpPr>
        <p:spPr>
          <a:xfrm rot="16200000" flipH="1">
            <a:off x="20397377" y="8509950"/>
            <a:ext cx="1776189" cy="1101724"/>
          </a:xfrm>
          <a:prstGeom prst="bentConnector3">
            <a:avLst>
              <a:gd name="adj1" fmla="val 625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Соединительная линия уступом 447"/>
          <p:cNvCxnSpPr>
            <a:stCxn id="313" idx="2"/>
            <a:endCxn id="440" idx="0"/>
          </p:cNvCxnSpPr>
          <p:nvPr/>
        </p:nvCxnSpPr>
        <p:spPr>
          <a:xfrm rot="5400000">
            <a:off x="20395377" y="8508775"/>
            <a:ext cx="1777015" cy="1104901"/>
          </a:xfrm>
          <a:prstGeom prst="bentConnector3">
            <a:avLst>
              <a:gd name="adj1" fmla="val 627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Прямая со стрелкой 451"/>
          <p:cNvCxnSpPr>
            <a:stCxn id="312" idx="2"/>
            <a:endCxn id="440" idx="0"/>
          </p:cNvCxnSpPr>
          <p:nvPr/>
        </p:nvCxnSpPr>
        <p:spPr>
          <a:xfrm flipH="1">
            <a:off x="20731433" y="8172718"/>
            <a:ext cx="3176" cy="1777015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Прямая со стрелкой 454"/>
          <p:cNvCxnSpPr>
            <a:stCxn id="313" idx="2"/>
            <a:endCxn id="439" idx="0"/>
          </p:cNvCxnSpPr>
          <p:nvPr/>
        </p:nvCxnSpPr>
        <p:spPr>
          <a:xfrm flipH="1">
            <a:off x="21836333" y="8172718"/>
            <a:ext cx="1" cy="1776189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Соединительная линия уступом 457"/>
          <p:cNvCxnSpPr>
            <a:stCxn id="424" idx="2"/>
            <a:endCxn id="437" idx="0"/>
          </p:cNvCxnSpPr>
          <p:nvPr/>
        </p:nvCxnSpPr>
        <p:spPr>
          <a:xfrm rot="5400000">
            <a:off x="20783549" y="8562006"/>
            <a:ext cx="1009237" cy="3324222"/>
          </a:xfrm>
          <a:prstGeom prst="bentConnector3">
            <a:avLst>
              <a:gd name="adj1" fmla="val 677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Соединительная линия уступом 461"/>
          <p:cNvCxnSpPr>
            <a:stCxn id="425" idx="2"/>
            <a:endCxn id="438" idx="0"/>
          </p:cNvCxnSpPr>
          <p:nvPr/>
        </p:nvCxnSpPr>
        <p:spPr>
          <a:xfrm rot="16200000" flipH="1">
            <a:off x="20783365" y="8561823"/>
            <a:ext cx="1009604" cy="3324222"/>
          </a:xfrm>
          <a:prstGeom prst="bentConnector3">
            <a:avLst>
              <a:gd name="adj1" fmla="val 6195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Прямая со стрелкой 466"/>
          <p:cNvCxnSpPr>
            <a:stCxn id="425" idx="2"/>
            <a:endCxn id="437" idx="0"/>
          </p:cNvCxnSpPr>
          <p:nvPr/>
        </p:nvCxnSpPr>
        <p:spPr>
          <a:xfrm>
            <a:off x="19626056" y="9719132"/>
            <a:ext cx="0" cy="100960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 стрелкой 469"/>
          <p:cNvCxnSpPr>
            <a:stCxn id="424" idx="2"/>
            <a:endCxn id="438" idx="0"/>
          </p:cNvCxnSpPr>
          <p:nvPr/>
        </p:nvCxnSpPr>
        <p:spPr>
          <a:xfrm>
            <a:off x="22950278" y="9719499"/>
            <a:ext cx="0" cy="1009237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единительная линия 472"/>
          <p:cNvCxnSpPr>
            <a:stCxn id="437" idx="3"/>
            <a:endCxn id="438" idx="1"/>
          </p:cNvCxnSpPr>
          <p:nvPr/>
        </p:nvCxnSpPr>
        <p:spPr>
          <a:xfrm>
            <a:off x="20089218" y="10998736"/>
            <a:ext cx="239789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Прямоугольник 475"/>
          <p:cNvSpPr/>
          <p:nvPr/>
        </p:nvSpPr>
        <p:spPr>
          <a:xfrm>
            <a:off x="19715820" y="1151740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Аргентину</a:t>
            </a:r>
            <a:endParaRPr lang="ru-RU" sz="700" dirty="0"/>
          </a:p>
        </p:txBody>
      </p:sp>
      <p:sp>
        <p:nvSpPr>
          <p:cNvPr id="477" name="Прямоугольник 476"/>
          <p:cNvSpPr/>
          <p:nvPr/>
        </p:nvSpPr>
        <p:spPr>
          <a:xfrm>
            <a:off x="21925619" y="1151740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Союз с </a:t>
            </a:r>
            <a:r>
              <a:rPr lang="ru-RU" sz="700" dirty="0" err="1" smtClean="0"/>
              <a:t>Артентиной</a:t>
            </a:r>
            <a:endParaRPr lang="ru-RU" sz="700" dirty="0"/>
          </a:p>
        </p:txBody>
      </p:sp>
      <p:cxnSp>
        <p:nvCxnSpPr>
          <p:cNvPr id="478" name="Соединительная линия уступом 477"/>
          <p:cNvCxnSpPr>
            <a:stCxn id="425" idx="2"/>
            <a:endCxn id="476" idx="0"/>
          </p:cNvCxnSpPr>
          <p:nvPr/>
        </p:nvCxnSpPr>
        <p:spPr>
          <a:xfrm rot="16200000" flipH="1">
            <a:off x="19003381" y="10341806"/>
            <a:ext cx="1798276" cy="552927"/>
          </a:xfrm>
          <a:prstGeom prst="bentConnector3">
            <a:avLst>
              <a:gd name="adj1" fmla="val 4136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Соединительная линия уступом 481"/>
          <p:cNvCxnSpPr>
            <a:stCxn id="425" idx="2"/>
            <a:endCxn id="477" idx="0"/>
          </p:cNvCxnSpPr>
          <p:nvPr/>
        </p:nvCxnSpPr>
        <p:spPr>
          <a:xfrm rot="16200000" flipH="1">
            <a:off x="20108281" y="9236907"/>
            <a:ext cx="1798276" cy="2762726"/>
          </a:xfrm>
          <a:prstGeom prst="bentConnector3">
            <a:avLst>
              <a:gd name="adj1" fmla="val 3804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Соединительная линия уступом 486"/>
          <p:cNvCxnSpPr>
            <a:stCxn id="424" idx="2"/>
            <a:endCxn id="477" idx="0"/>
          </p:cNvCxnSpPr>
          <p:nvPr/>
        </p:nvCxnSpPr>
        <p:spPr>
          <a:xfrm rot="5400000">
            <a:off x="21770576" y="10337705"/>
            <a:ext cx="1797909" cy="561496"/>
          </a:xfrm>
          <a:prstGeom prst="bentConnector3">
            <a:avLst>
              <a:gd name="adj1" fmla="val 4127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Соединительная линия уступом 491"/>
          <p:cNvCxnSpPr>
            <a:stCxn id="424" idx="2"/>
            <a:endCxn id="476" idx="0"/>
          </p:cNvCxnSpPr>
          <p:nvPr/>
        </p:nvCxnSpPr>
        <p:spPr>
          <a:xfrm rot="5400000">
            <a:off x="20665677" y="9232806"/>
            <a:ext cx="1797909" cy="2771295"/>
          </a:xfrm>
          <a:prstGeom prst="bentConnector3">
            <a:avLst>
              <a:gd name="adj1" fmla="val 3462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Прямая соединительная линия 495"/>
          <p:cNvCxnSpPr>
            <a:stCxn id="476" idx="3"/>
            <a:endCxn id="477" idx="1"/>
          </p:cNvCxnSpPr>
          <p:nvPr/>
        </p:nvCxnSpPr>
        <p:spPr>
          <a:xfrm>
            <a:off x="20642145" y="11787408"/>
            <a:ext cx="128347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Прямоугольник 498"/>
          <p:cNvSpPr/>
          <p:nvPr/>
        </p:nvSpPr>
        <p:spPr>
          <a:xfrm>
            <a:off x="20820718" y="1233319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Объединить Испаноязычные страны</a:t>
            </a:r>
            <a:endParaRPr lang="ru-RU" sz="700" dirty="0"/>
          </a:p>
        </p:txBody>
      </p:sp>
      <p:cxnSp>
        <p:nvCxnSpPr>
          <p:cNvPr id="500" name="Соединительная линия уступом 499"/>
          <p:cNvCxnSpPr>
            <a:stCxn id="477" idx="2"/>
            <a:endCxn id="499" idx="0"/>
          </p:cNvCxnSpPr>
          <p:nvPr/>
        </p:nvCxnSpPr>
        <p:spPr>
          <a:xfrm rot="5400000">
            <a:off x="21698438" y="11642852"/>
            <a:ext cx="275788" cy="110490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Соединительная линия уступом 502"/>
          <p:cNvCxnSpPr>
            <a:stCxn id="476" idx="2"/>
            <a:endCxn id="499" idx="0"/>
          </p:cNvCxnSpPr>
          <p:nvPr/>
        </p:nvCxnSpPr>
        <p:spPr>
          <a:xfrm rot="16200000" flipH="1">
            <a:off x="20593538" y="11642853"/>
            <a:ext cx="275788" cy="110489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39" idx="2"/>
            <a:endCxn id="499" idx="0"/>
          </p:cNvCxnSpPr>
          <p:nvPr/>
        </p:nvCxnSpPr>
        <p:spPr>
          <a:xfrm rot="5400000">
            <a:off x="20637963" y="11134825"/>
            <a:ext cx="1844289" cy="552452"/>
          </a:xfrm>
          <a:prstGeom prst="bentConnector3">
            <a:avLst>
              <a:gd name="adj1" fmla="val 7549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Соединительная линия уступом 508"/>
          <p:cNvCxnSpPr>
            <a:stCxn id="440" idx="2"/>
            <a:endCxn id="499" idx="0"/>
          </p:cNvCxnSpPr>
          <p:nvPr/>
        </p:nvCxnSpPr>
        <p:spPr>
          <a:xfrm rot="16200000" flipH="1">
            <a:off x="20085926" y="11135240"/>
            <a:ext cx="1843463" cy="552448"/>
          </a:xfrm>
          <a:prstGeom prst="bentConnector3">
            <a:avLst>
              <a:gd name="adj1" fmla="val 753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360" idx="2"/>
            <a:endCxn id="499" idx="0"/>
          </p:cNvCxnSpPr>
          <p:nvPr/>
        </p:nvCxnSpPr>
        <p:spPr>
          <a:xfrm rot="5400000">
            <a:off x="20146724" y="10091137"/>
            <a:ext cx="3379216" cy="1104902"/>
          </a:xfrm>
          <a:prstGeom prst="bentConnector3">
            <a:avLst>
              <a:gd name="adj1" fmla="val 294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Соединительная линия уступом 517"/>
          <p:cNvCxnSpPr>
            <a:stCxn id="359" idx="2"/>
            <a:endCxn id="499" idx="0"/>
          </p:cNvCxnSpPr>
          <p:nvPr/>
        </p:nvCxnSpPr>
        <p:spPr>
          <a:xfrm rot="16200000" flipH="1">
            <a:off x="19043172" y="10092486"/>
            <a:ext cx="3376521" cy="1104898"/>
          </a:xfrm>
          <a:prstGeom prst="bentConnector3">
            <a:avLst>
              <a:gd name="adj1" fmla="val 3095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Прямая со стрелкой 521"/>
          <p:cNvCxnSpPr>
            <a:stCxn id="319" idx="2"/>
            <a:endCxn id="387" idx="0"/>
          </p:cNvCxnSpPr>
          <p:nvPr/>
        </p:nvCxnSpPr>
        <p:spPr>
          <a:xfrm flipH="1">
            <a:off x="19626056" y="4322227"/>
            <a:ext cx="2689" cy="228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Прямоугольник 322"/>
          <p:cNvSpPr/>
          <p:nvPr/>
        </p:nvSpPr>
        <p:spPr>
          <a:xfrm>
            <a:off x="22473808" y="686709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Все должны служить (ваниль)</a:t>
            </a:r>
          </a:p>
        </p:txBody>
      </p:sp>
      <p:sp>
        <p:nvSpPr>
          <p:cNvPr id="331" name="Прямоугольник 330"/>
          <p:cNvSpPr/>
          <p:nvPr/>
        </p:nvSpPr>
        <p:spPr>
          <a:xfrm>
            <a:off x="23581551" y="686254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Расширить призыв в армию (ваниль)</a:t>
            </a:r>
          </a:p>
        </p:txBody>
      </p:sp>
      <p:cxnSp>
        <p:nvCxnSpPr>
          <p:cNvPr id="334" name="Соединительная линия уступом 333"/>
          <p:cNvCxnSpPr>
            <a:stCxn id="352" idx="2"/>
            <a:endCxn id="423" idx="0"/>
          </p:cNvCxnSpPr>
          <p:nvPr/>
        </p:nvCxnSpPr>
        <p:spPr>
          <a:xfrm rot="16200000" flipH="1">
            <a:off x="22559627" y="6679858"/>
            <a:ext cx="211271" cy="16578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Соединительная линия уступом 341"/>
          <p:cNvCxnSpPr>
            <a:stCxn id="241" idx="2"/>
            <a:endCxn id="323" idx="0"/>
          </p:cNvCxnSpPr>
          <p:nvPr/>
        </p:nvCxnSpPr>
        <p:spPr>
          <a:xfrm rot="16200000" flipH="1">
            <a:off x="22553015" y="6483142"/>
            <a:ext cx="219726" cy="548186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345"/>
          <p:cNvCxnSpPr>
            <a:stCxn id="241" idx="2"/>
            <a:endCxn id="331" idx="0"/>
          </p:cNvCxnSpPr>
          <p:nvPr/>
        </p:nvCxnSpPr>
        <p:spPr>
          <a:xfrm rot="16200000" flipH="1">
            <a:off x="23109161" y="5926995"/>
            <a:ext cx="215177" cy="165592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Соединительная линия уступом 354"/>
          <p:cNvCxnSpPr>
            <a:stCxn id="331" idx="2"/>
            <a:endCxn id="423" idx="0"/>
          </p:cNvCxnSpPr>
          <p:nvPr/>
        </p:nvCxnSpPr>
        <p:spPr>
          <a:xfrm rot="5400000">
            <a:off x="23663516" y="7233225"/>
            <a:ext cx="211874" cy="5505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/>
          <p:cNvSpPr/>
          <p:nvPr/>
        </p:nvSpPr>
        <p:spPr>
          <a:xfrm>
            <a:off x="24661999" y="685799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Национальная и народная армия Испании (ваниль)</a:t>
            </a:r>
          </a:p>
        </p:txBody>
      </p:sp>
      <p:cxnSp>
        <p:nvCxnSpPr>
          <p:cNvPr id="372" name="Соединительная линия уступом 371"/>
          <p:cNvCxnSpPr>
            <a:stCxn id="241" idx="2"/>
            <a:endCxn id="371" idx="0"/>
          </p:cNvCxnSpPr>
          <p:nvPr/>
        </p:nvCxnSpPr>
        <p:spPr>
          <a:xfrm rot="16200000" flipH="1">
            <a:off x="23651660" y="5384496"/>
            <a:ext cx="210627" cy="27363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Прямоугольник 376"/>
          <p:cNvSpPr/>
          <p:nvPr/>
        </p:nvSpPr>
        <p:spPr>
          <a:xfrm>
            <a:off x="24122912" y="762227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Подготовить оборону </a:t>
            </a:r>
            <a:r>
              <a:rPr lang="ru-RU" sz="700" dirty="0" err="1" smtClean="0"/>
              <a:t>Перенеев</a:t>
            </a:r>
            <a:r>
              <a:rPr lang="ru-RU" sz="700" dirty="0" smtClean="0"/>
              <a:t> (ваниль)</a:t>
            </a:r>
          </a:p>
        </p:txBody>
      </p:sp>
      <p:cxnSp>
        <p:nvCxnSpPr>
          <p:cNvPr id="378" name="Соединительная линия уступом 377"/>
          <p:cNvCxnSpPr>
            <a:stCxn id="241" idx="2"/>
            <a:endCxn id="377" idx="0"/>
          </p:cNvCxnSpPr>
          <p:nvPr/>
        </p:nvCxnSpPr>
        <p:spPr>
          <a:xfrm rot="16200000" flipH="1">
            <a:off x="22999979" y="6036178"/>
            <a:ext cx="974902" cy="2197290"/>
          </a:xfrm>
          <a:prstGeom prst="bentConnector3">
            <a:avLst>
              <a:gd name="adj1" fmla="val 11502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Прямоугольник 381"/>
          <p:cNvSpPr/>
          <p:nvPr/>
        </p:nvSpPr>
        <p:spPr>
          <a:xfrm>
            <a:off x="17493988" y="763365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Слава и богатство на морях (ваниль)</a:t>
            </a:r>
            <a:endParaRPr lang="ru-RU" sz="700" dirty="0"/>
          </a:p>
        </p:txBody>
      </p:sp>
      <p:sp>
        <p:nvSpPr>
          <p:cNvPr id="389" name="Прямоугольник 388"/>
          <p:cNvSpPr/>
          <p:nvPr/>
        </p:nvSpPr>
        <p:spPr>
          <a:xfrm>
            <a:off x="17494594" y="840874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Улучшить внутренние морские базы (ваниль)</a:t>
            </a:r>
            <a:endParaRPr lang="ru-RU" sz="700" dirty="0"/>
          </a:p>
        </p:txBody>
      </p:sp>
      <p:sp>
        <p:nvSpPr>
          <p:cNvPr id="390" name="Прямоугольник 389"/>
          <p:cNvSpPr/>
          <p:nvPr/>
        </p:nvSpPr>
        <p:spPr>
          <a:xfrm>
            <a:off x="16406947" y="840874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Защита коммерции (ваниль)</a:t>
            </a:r>
          </a:p>
        </p:txBody>
      </p:sp>
      <p:sp>
        <p:nvSpPr>
          <p:cNvPr id="391" name="Прямоугольник 390"/>
          <p:cNvSpPr/>
          <p:nvPr/>
        </p:nvSpPr>
        <p:spPr>
          <a:xfrm>
            <a:off x="17499971" y="914923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Великая морская держава (ваниль)</a:t>
            </a:r>
            <a:endParaRPr lang="ru-RU" sz="700" dirty="0"/>
          </a:p>
        </p:txBody>
      </p:sp>
      <p:cxnSp>
        <p:nvCxnSpPr>
          <p:cNvPr id="392" name="Соединительная линия уступом 391"/>
          <p:cNvCxnSpPr>
            <a:stCxn id="382" idx="2"/>
            <a:endCxn id="390" idx="0"/>
          </p:cNvCxnSpPr>
          <p:nvPr/>
        </p:nvCxnSpPr>
        <p:spPr>
          <a:xfrm rot="5400000">
            <a:off x="17296086" y="7747678"/>
            <a:ext cx="235090" cy="10870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Прямая со стрелкой 394"/>
          <p:cNvCxnSpPr>
            <a:stCxn id="382" idx="2"/>
            <a:endCxn id="389" idx="0"/>
          </p:cNvCxnSpPr>
          <p:nvPr/>
        </p:nvCxnSpPr>
        <p:spPr>
          <a:xfrm>
            <a:off x="17957151" y="8173653"/>
            <a:ext cx="606" cy="235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Прямая со стрелкой 399"/>
          <p:cNvCxnSpPr>
            <a:stCxn id="389" idx="2"/>
            <a:endCxn id="391" idx="0"/>
          </p:cNvCxnSpPr>
          <p:nvPr/>
        </p:nvCxnSpPr>
        <p:spPr>
          <a:xfrm>
            <a:off x="17957757" y="8948742"/>
            <a:ext cx="5377" cy="20049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Прямая со стрелкой 410"/>
          <p:cNvCxnSpPr>
            <a:stCxn id="227" idx="2"/>
            <a:endCxn id="382" idx="0"/>
          </p:cNvCxnSpPr>
          <p:nvPr/>
        </p:nvCxnSpPr>
        <p:spPr>
          <a:xfrm>
            <a:off x="17955531" y="7425851"/>
            <a:ext cx="1620" cy="2078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Прямая со стрелкой 413"/>
          <p:cNvCxnSpPr>
            <a:stCxn id="232" idx="2"/>
            <a:endCxn id="256" idx="0"/>
          </p:cNvCxnSpPr>
          <p:nvPr/>
        </p:nvCxnSpPr>
        <p:spPr>
          <a:xfrm>
            <a:off x="19082366" y="7425375"/>
            <a:ext cx="2505" cy="2129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Прямоугольник 340"/>
          <p:cNvSpPr/>
          <p:nvPr/>
        </p:nvSpPr>
        <p:spPr>
          <a:xfrm>
            <a:off x="26902419" y="377260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Отмена статуса автономии </a:t>
            </a:r>
            <a:r>
              <a:rPr lang="ru-RU" sz="700" dirty="0"/>
              <a:t>1932 года </a:t>
            </a:r>
            <a:r>
              <a:rPr lang="ru-RU" sz="300" dirty="0"/>
              <a:t>(принятие ряда постановлений и указов, запрещающих использование каталонского </a:t>
            </a:r>
            <a:r>
              <a:rPr lang="ru-RU" sz="300" dirty="0" err="1"/>
              <a:t>языка.в</a:t>
            </a:r>
            <a:r>
              <a:rPr lang="ru-RU" sz="300" dirty="0"/>
              <a:t> публичных документах и ​​в частной </a:t>
            </a:r>
            <a:r>
              <a:rPr lang="ru-RU" sz="300" dirty="0" smtClean="0"/>
              <a:t>беседе) (</a:t>
            </a:r>
            <a:endParaRPr lang="ru-RU" sz="300" dirty="0"/>
          </a:p>
        </p:txBody>
      </p:sp>
      <p:sp>
        <p:nvSpPr>
          <p:cNvPr id="343" name="Прямоугольник 342"/>
          <p:cNvSpPr/>
          <p:nvPr/>
        </p:nvSpPr>
        <p:spPr>
          <a:xfrm>
            <a:off x="25810234" y="532327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Закон </a:t>
            </a:r>
            <a:r>
              <a:rPr lang="ru-RU" sz="700" dirty="0"/>
              <a:t>о труде  </a:t>
            </a:r>
            <a:r>
              <a:rPr lang="ru-RU" sz="200" dirty="0"/>
              <a:t>(процесс институционализации «Нового государства» с обнародования « Закона о труде », основанного на Хартии итальянского фашизма </a:t>
            </a:r>
            <a:r>
              <a:rPr lang="ru-RU" sz="200" dirty="0" err="1"/>
              <a:t>lavoro</a:t>
            </a:r>
            <a:r>
              <a:rPr lang="ru-RU" sz="200" dirty="0"/>
              <a:t> [ 208 ], который составляет первую из семи основных Законы о диктатуре Франко , который функционировал в качестве «конституции» нового режима) (получили одобрение в 1938 интервенционистский закон , который регулирует рабочие и экономическую жизнь, в частности , в вопросах , касающиеся рабочего время, отпуска, минимальная заработную плату и цены. Такие уступки были не чем иным, как регулированием экономической жизни и подчинялись интересам нации, так что даже признавая частную инициативу , государство могло заменить ее в двух случаях: когда она терпела неудачу или когда этого требовали общественные интересы </a:t>
            </a:r>
            <a:r>
              <a:rPr lang="ru-RU" sz="200" dirty="0" smtClean="0"/>
              <a:t>.)</a:t>
            </a:r>
            <a:endParaRPr lang="ru-RU" sz="200" dirty="0"/>
          </a:p>
        </p:txBody>
      </p:sp>
      <p:sp>
        <p:nvSpPr>
          <p:cNvPr id="345" name="Прямоугольник 344"/>
          <p:cNvSpPr/>
          <p:nvPr/>
        </p:nvSpPr>
        <p:spPr>
          <a:xfrm>
            <a:off x="27994610" y="532327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Закон </a:t>
            </a:r>
            <a:r>
              <a:rPr lang="ru-RU" sz="700" dirty="0"/>
              <a:t>о печати </a:t>
            </a:r>
            <a:r>
              <a:rPr lang="ru-RU" sz="300" dirty="0"/>
              <a:t>(которые подвергаются газетам в предварительную цензуру и приписано правительству назначения директоров </a:t>
            </a:r>
            <a:r>
              <a:rPr lang="ru-RU" sz="300" dirty="0" smtClean="0"/>
              <a:t>газеты)</a:t>
            </a:r>
            <a:endParaRPr lang="ru-RU" sz="300" dirty="0"/>
          </a:p>
        </p:txBody>
      </p:sp>
      <p:sp>
        <p:nvSpPr>
          <p:cNvPr id="348" name="Прямоугольник 347"/>
          <p:cNvSpPr/>
          <p:nvPr/>
        </p:nvSpPr>
        <p:spPr>
          <a:xfrm>
            <a:off x="26902422" y="533010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Закон о </a:t>
            </a:r>
            <a:r>
              <a:rPr lang="ru-RU" sz="700" dirty="0"/>
              <a:t>среднем образовании </a:t>
            </a:r>
            <a:r>
              <a:rPr lang="ru-RU" sz="300" dirty="0"/>
              <a:t>(который гарантировал Католической церкви абсолютную автономию в области среднего образования</a:t>
            </a:r>
            <a:r>
              <a:rPr lang="ru-RU" sz="300" dirty="0" smtClean="0"/>
              <a:t>.)</a:t>
            </a:r>
            <a:endParaRPr lang="ru-RU" sz="300" dirty="0"/>
          </a:p>
        </p:txBody>
      </p:sp>
      <p:sp>
        <p:nvSpPr>
          <p:cNvPr id="357" name="Прямоугольник 356"/>
          <p:cNvSpPr/>
          <p:nvPr/>
        </p:nvSpPr>
        <p:spPr>
          <a:xfrm>
            <a:off x="26902421" y="453897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Репрессировать оппозицию </a:t>
            </a:r>
            <a:r>
              <a:rPr lang="ru-RU" sz="100" dirty="0"/>
              <a:t>(В 1940-х годах военная диктатура была укреплена путем политических и экономических репрессий против оппонентов . Около 485 000 человек бежали в изгнание . [ 16 ] Некоторые авторы утверждают, что от 9 000 до 15 000 были испанскими изгнанниками, попавшими в нацистские концентрационные лагеря , половина из которых выжила. [ 17 ] [ 18 ] Другие закончились во </a:t>
            </a:r>
            <a:r>
              <a:rPr lang="ru-RU" sz="100" dirty="0" err="1"/>
              <a:t>франкистских</a:t>
            </a:r>
            <a:r>
              <a:rPr lang="ru-RU" sz="100" dirty="0"/>
              <a:t> концентрационных лагерях - студии отчитываются перед минимум 367 000 заключенных и между 150 и 188 полями-. [ 17 ]К ноябрю 1940 года в государственных тюрьмах содержалось 280 000 мужчин и женщин. [ 19 ] [ 20 ] По оценкам историографии, от 23 000 до 46 000 человек были казнены после войны; [ 21 ] другие, около 50 000</a:t>
            </a:r>
            <a:r>
              <a:rPr lang="ru-RU" sz="100" dirty="0" smtClean="0"/>
              <a:t>.)</a:t>
            </a:r>
            <a:endParaRPr lang="ru-RU" sz="100" dirty="0"/>
          </a:p>
        </p:txBody>
      </p:sp>
      <p:sp>
        <p:nvSpPr>
          <p:cNvPr id="358" name="Прямоугольник 357"/>
          <p:cNvSpPr/>
          <p:nvPr/>
        </p:nvSpPr>
        <p:spPr>
          <a:xfrm>
            <a:off x="26902420" y="610737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Автаркия</a:t>
            </a:r>
            <a:endParaRPr lang="ru-RU" sz="700" dirty="0"/>
          </a:p>
        </p:txBody>
      </p:sp>
      <p:sp>
        <p:nvSpPr>
          <p:cNvPr id="362" name="Прямоугольник 361"/>
          <p:cNvSpPr/>
          <p:nvPr/>
        </p:nvSpPr>
        <p:spPr>
          <a:xfrm>
            <a:off x="24696288" y="302830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Директор  Эмилия Мола </a:t>
            </a:r>
            <a:r>
              <a:rPr lang="ru-RU" sz="700" dirty="0"/>
              <a:t>(страна станет называться Испанская директория</a:t>
            </a:r>
            <a:r>
              <a:rPr lang="ru-RU" sz="700" dirty="0" smtClean="0"/>
              <a:t>)</a:t>
            </a:r>
            <a:endParaRPr lang="ru-RU" sz="7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27994610" y="302830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/>
              <a:t>Каудильо Франсиско Франко</a:t>
            </a:r>
            <a:endParaRPr lang="ru-RU" sz="600" dirty="0"/>
          </a:p>
        </p:txBody>
      </p:sp>
      <p:cxnSp>
        <p:nvCxnSpPr>
          <p:cNvPr id="364" name="Прямая соединительная линия 363"/>
          <p:cNvCxnSpPr>
            <a:stCxn id="362" idx="3"/>
            <a:endCxn id="363" idx="1"/>
          </p:cNvCxnSpPr>
          <p:nvPr/>
        </p:nvCxnSpPr>
        <p:spPr>
          <a:xfrm>
            <a:off x="25622613" y="3298302"/>
            <a:ext cx="237199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Прямая со стрелкой 365"/>
          <p:cNvCxnSpPr>
            <a:stCxn id="192" idx="2"/>
            <a:endCxn id="341" idx="0"/>
          </p:cNvCxnSpPr>
          <p:nvPr/>
        </p:nvCxnSpPr>
        <p:spPr>
          <a:xfrm flipH="1">
            <a:off x="27365582" y="2784000"/>
            <a:ext cx="6" cy="9886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366"/>
          <p:cNvCxnSpPr>
            <a:stCxn id="192" idx="2"/>
            <a:endCxn id="362" idx="0"/>
          </p:cNvCxnSpPr>
          <p:nvPr/>
        </p:nvCxnSpPr>
        <p:spPr>
          <a:xfrm rot="5400000">
            <a:off x="26140369" y="1803083"/>
            <a:ext cx="244302" cy="22061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Соединительная линия уступом 367"/>
          <p:cNvCxnSpPr>
            <a:stCxn id="192" idx="2"/>
            <a:endCxn id="363" idx="0"/>
          </p:cNvCxnSpPr>
          <p:nvPr/>
        </p:nvCxnSpPr>
        <p:spPr>
          <a:xfrm rot="16200000" flipH="1">
            <a:off x="27789529" y="2360058"/>
            <a:ext cx="244302" cy="10921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Прямая со стрелкой 369"/>
          <p:cNvCxnSpPr>
            <a:stCxn id="341" idx="2"/>
            <a:endCxn id="357" idx="0"/>
          </p:cNvCxnSpPr>
          <p:nvPr/>
        </p:nvCxnSpPr>
        <p:spPr>
          <a:xfrm>
            <a:off x="27365582" y="4312601"/>
            <a:ext cx="2" cy="2263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Прямая со стрелкой 373"/>
          <p:cNvCxnSpPr>
            <a:stCxn id="357" idx="2"/>
            <a:endCxn id="348" idx="0"/>
          </p:cNvCxnSpPr>
          <p:nvPr/>
        </p:nvCxnSpPr>
        <p:spPr>
          <a:xfrm>
            <a:off x="27365584" y="5078975"/>
            <a:ext cx="1" cy="2511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Соединительная линия уступом 374"/>
          <p:cNvCxnSpPr>
            <a:stCxn id="357" idx="2"/>
            <a:endCxn id="345" idx="0"/>
          </p:cNvCxnSpPr>
          <p:nvPr/>
        </p:nvCxnSpPr>
        <p:spPr>
          <a:xfrm rot="16200000" flipH="1">
            <a:off x="27789528" y="4655030"/>
            <a:ext cx="244300" cy="10921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57" idx="2"/>
            <a:endCxn id="343" idx="0"/>
          </p:cNvCxnSpPr>
          <p:nvPr/>
        </p:nvCxnSpPr>
        <p:spPr>
          <a:xfrm rot="5400000">
            <a:off x="26697341" y="4655032"/>
            <a:ext cx="244300" cy="10921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24696289" y="378956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Новые инструкции </a:t>
            </a:r>
            <a:r>
              <a:rPr lang="ru-RU" sz="600" dirty="0" smtClean="0"/>
              <a:t>(устранение оппозиционных генералов (</a:t>
            </a:r>
            <a:r>
              <a:rPr lang="ru-RU" sz="600" dirty="0" err="1" smtClean="0"/>
              <a:t>франко</a:t>
            </a:r>
            <a:r>
              <a:rPr lang="ru-RU" sz="600" dirty="0" smtClean="0"/>
              <a:t>))</a:t>
            </a:r>
            <a:endParaRPr lang="ru-RU" sz="500" dirty="0"/>
          </a:p>
        </p:txBody>
      </p:sp>
      <p:sp>
        <p:nvSpPr>
          <p:cNvPr id="385" name="Прямоугольник 384"/>
          <p:cNvSpPr/>
          <p:nvPr/>
        </p:nvSpPr>
        <p:spPr>
          <a:xfrm>
            <a:off x="25810234" y="379221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Основать Испанскую директорию</a:t>
            </a:r>
            <a:endParaRPr lang="ru-RU" sz="600" dirty="0"/>
          </a:p>
        </p:txBody>
      </p:sp>
      <p:cxnSp>
        <p:nvCxnSpPr>
          <p:cNvPr id="393" name="Соединительная линия уступом 392"/>
          <p:cNvCxnSpPr>
            <a:stCxn id="362" idx="2"/>
            <a:endCxn id="405" idx="0"/>
          </p:cNvCxnSpPr>
          <p:nvPr/>
        </p:nvCxnSpPr>
        <p:spPr>
          <a:xfrm rot="5400000">
            <a:off x="24493737" y="3117030"/>
            <a:ext cx="214443" cy="111698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Соединительная линия уступом 393"/>
          <p:cNvCxnSpPr>
            <a:stCxn id="296" idx="2"/>
            <a:endCxn id="405" idx="0"/>
          </p:cNvCxnSpPr>
          <p:nvPr/>
        </p:nvCxnSpPr>
        <p:spPr>
          <a:xfrm rot="16200000" flipH="1">
            <a:off x="23387568" y="3127849"/>
            <a:ext cx="217606" cy="109218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396"/>
          <p:cNvCxnSpPr>
            <a:stCxn id="362" idx="2"/>
            <a:endCxn id="385" idx="0"/>
          </p:cNvCxnSpPr>
          <p:nvPr/>
        </p:nvCxnSpPr>
        <p:spPr>
          <a:xfrm rot="16200000" flipH="1">
            <a:off x="25604469" y="3123284"/>
            <a:ext cx="223911" cy="11139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Прямая со стрелкой 400"/>
          <p:cNvCxnSpPr>
            <a:stCxn id="362" idx="2"/>
            <a:endCxn id="381" idx="0"/>
          </p:cNvCxnSpPr>
          <p:nvPr/>
        </p:nvCxnSpPr>
        <p:spPr>
          <a:xfrm>
            <a:off x="25159451" y="3568302"/>
            <a:ext cx="1" cy="2212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Прямоугольник 402"/>
          <p:cNvSpPr/>
          <p:nvPr/>
        </p:nvSpPr>
        <p:spPr>
          <a:xfrm>
            <a:off x="342658" y="613601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Перехватить контроль над  Панамским перешейком </a:t>
            </a:r>
            <a:r>
              <a:rPr lang="ru-RU" sz="500" dirty="0" smtClean="0"/>
              <a:t>(клейм на страны перешейка)</a:t>
            </a:r>
            <a:endParaRPr lang="ru-RU" sz="500" dirty="0"/>
          </a:p>
        </p:txBody>
      </p:sp>
      <p:cxnSp>
        <p:nvCxnSpPr>
          <p:cNvPr id="427" name="Соединительная линия уступом 426"/>
          <p:cNvCxnSpPr>
            <a:stCxn id="44" idx="2"/>
            <a:endCxn id="445" idx="0"/>
          </p:cNvCxnSpPr>
          <p:nvPr/>
        </p:nvCxnSpPr>
        <p:spPr>
          <a:xfrm rot="5400000">
            <a:off x="1462155" y="6543681"/>
            <a:ext cx="256141" cy="5158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Соединительная линия уступом 430"/>
          <p:cNvCxnSpPr>
            <a:stCxn id="403" idx="2"/>
            <a:endCxn id="445" idx="0"/>
          </p:cNvCxnSpPr>
          <p:nvPr/>
        </p:nvCxnSpPr>
        <p:spPr>
          <a:xfrm rot="16200000" flipH="1">
            <a:off x="942223" y="6539615"/>
            <a:ext cx="253666" cy="5264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Прямоугольник 442"/>
          <p:cNvSpPr/>
          <p:nvPr/>
        </p:nvSpPr>
        <p:spPr>
          <a:xfrm>
            <a:off x="865940" y="836372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Золотые берега</a:t>
            </a:r>
            <a:endParaRPr lang="ru-RU" sz="700" dirty="0"/>
          </a:p>
        </p:txBody>
      </p:sp>
      <p:sp>
        <p:nvSpPr>
          <p:cNvPr id="445" name="Прямоугольник 444"/>
          <p:cNvSpPr/>
          <p:nvPr/>
        </p:nvSpPr>
        <p:spPr>
          <a:xfrm>
            <a:off x="869129" y="6929684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Расширение морской инфраструктуры  Карибского моря</a:t>
            </a:r>
            <a:endParaRPr lang="ru-RU" sz="700" dirty="0"/>
          </a:p>
        </p:txBody>
      </p:sp>
      <p:sp>
        <p:nvSpPr>
          <p:cNvPr id="449" name="Прямоугольник 448"/>
          <p:cNvSpPr/>
          <p:nvPr/>
        </p:nvSpPr>
        <p:spPr>
          <a:xfrm>
            <a:off x="867150" y="764616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Создание Карибского флота</a:t>
            </a:r>
            <a:endParaRPr lang="ru-RU" sz="700" dirty="0"/>
          </a:p>
        </p:txBody>
      </p:sp>
      <p:cxnSp>
        <p:nvCxnSpPr>
          <p:cNvPr id="450" name="Прямая со стрелкой 449"/>
          <p:cNvCxnSpPr>
            <a:stCxn id="445" idx="2"/>
            <a:endCxn id="449" idx="0"/>
          </p:cNvCxnSpPr>
          <p:nvPr/>
        </p:nvCxnSpPr>
        <p:spPr>
          <a:xfrm flipH="1">
            <a:off x="1330313" y="7469684"/>
            <a:ext cx="1979" cy="176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Прямоугольник 459"/>
          <p:cNvSpPr/>
          <p:nvPr/>
        </p:nvSpPr>
        <p:spPr>
          <a:xfrm>
            <a:off x="1381748" y="461601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Сохранить личную диктатуру</a:t>
            </a:r>
          </a:p>
        </p:txBody>
      </p:sp>
      <p:sp>
        <p:nvSpPr>
          <p:cNvPr id="461" name="Прямоугольник 460"/>
          <p:cNvSpPr/>
          <p:nvPr/>
        </p:nvSpPr>
        <p:spPr>
          <a:xfrm>
            <a:off x="340678" y="461403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испанский трон</a:t>
            </a:r>
            <a:endParaRPr lang="ru-RU" sz="700" dirty="0"/>
          </a:p>
        </p:txBody>
      </p:sp>
      <p:cxnSp>
        <p:nvCxnSpPr>
          <p:cNvPr id="464" name="Соединительная линия уступом 463"/>
          <p:cNvCxnSpPr>
            <a:stCxn id="26" idx="2"/>
            <a:endCxn id="460" idx="0"/>
          </p:cNvCxnSpPr>
          <p:nvPr/>
        </p:nvCxnSpPr>
        <p:spPr>
          <a:xfrm rot="16200000" flipH="1">
            <a:off x="1457686" y="4228790"/>
            <a:ext cx="257214" cy="51723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Соединительная линия уступом 124"/>
          <p:cNvCxnSpPr>
            <a:stCxn id="461" idx="2"/>
            <a:endCxn id="35" idx="0"/>
          </p:cNvCxnSpPr>
          <p:nvPr/>
        </p:nvCxnSpPr>
        <p:spPr>
          <a:xfrm rot="16200000" flipH="1">
            <a:off x="969671" y="4988204"/>
            <a:ext cx="188436" cy="52009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Соединительная линия уступом 124"/>
          <p:cNvCxnSpPr>
            <a:stCxn id="460" idx="2"/>
            <a:endCxn id="35" idx="0"/>
          </p:cNvCxnSpPr>
          <p:nvPr/>
        </p:nvCxnSpPr>
        <p:spPr>
          <a:xfrm rot="5400000">
            <a:off x="1491197" y="4988757"/>
            <a:ext cx="186456" cy="52097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Прямая соединительная линия 483"/>
          <p:cNvCxnSpPr>
            <a:stCxn id="460" idx="1"/>
            <a:endCxn id="461" idx="3"/>
          </p:cNvCxnSpPr>
          <p:nvPr/>
        </p:nvCxnSpPr>
        <p:spPr>
          <a:xfrm flipH="1" flipV="1">
            <a:off x="1267003" y="4884035"/>
            <a:ext cx="114745" cy="19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Прямоугольник 487"/>
          <p:cNvSpPr/>
          <p:nvPr/>
        </p:nvSpPr>
        <p:spPr>
          <a:xfrm>
            <a:off x="2989728" y="693125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Армия как основа Испании</a:t>
            </a:r>
            <a:endParaRPr lang="ru-RU" sz="700" dirty="0"/>
          </a:p>
        </p:txBody>
      </p:sp>
      <p:sp>
        <p:nvSpPr>
          <p:cNvPr id="490" name="Прямоугольник 489"/>
          <p:cNvSpPr/>
          <p:nvPr/>
        </p:nvSpPr>
        <p:spPr>
          <a:xfrm>
            <a:off x="1920093" y="6929686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Модернизация  верфей</a:t>
            </a:r>
            <a:endParaRPr lang="ru-RU" sz="700" dirty="0"/>
          </a:p>
        </p:txBody>
      </p:sp>
      <p:cxnSp>
        <p:nvCxnSpPr>
          <p:cNvPr id="494" name="Прямая соединительная линия 493"/>
          <p:cNvCxnSpPr>
            <a:stCxn id="22" idx="1"/>
            <a:endCxn id="41" idx="3"/>
          </p:cNvCxnSpPr>
          <p:nvPr/>
        </p:nvCxnSpPr>
        <p:spPr>
          <a:xfrm flipH="1" flipV="1">
            <a:off x="3371769" y="5616143"/>
            <a:ext cx="1245239" cy="1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Соединительная линия уступом 497"/>
          <p:cNvCxnSpPr>
            <a:stCxn id="714" idx="2"/>
            <a:endCxn id="22" idx="0"/>
          </p:cNvCxnSpPr>
          <p:nvPr/>
        </p:nvCxnSpPr>
        <p:spPr>
          <a:xfrm rot="16200000" flipH="1">
            <a:off x="3894368" y="4160440"/>
            <a:ext cx="200042" cy="2171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Соединительная линия уступом 124"/>
          <p:cNvCxnSpPr>
            <a:stCxn id="41" idx="2"/>
            <a:endCxn id="403" idx="0"/>
          </p:cNvCxnSpPr>
          <p:nvPr/>
        </p:nvCxnSpPr>
        <p:spPr>
          <a:xfrm rot="5400000">
            <a:off x="1732277" y="4959687"/>
            <a:ext cx="249875" cy="21027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Соединительная линия уступом 124"/>
          <p:cNvCxnSpPr>
            <a:stCxn id="41" idx="2"/>
            <a:endCxn id="44" idx="0"/>
          </p:cNvCxnSpPr>
          <p:nvPr/>
        </p:nvCxnSpPr>
        <p:spPr>
          <a:xfrm rot="5400000">
            <a:off x="2254682" y="5479618"/>
            <a:ext cx="247400" cy="106045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124"/>
          <p:cNvCxnSpPr>
            <a:stCxn id="22" idx="2"/>
            <a:endCxn id="403" idx="0"/>
          </p:cNvCxnSpPr>
          <p:nvPr/>
        </p:nvCxnSpPr>
        <p:spPr>
          <a:xfrm rot="5400000">
            <a:off x="2818109" y="3873955"/>
            <a:ext cx="249775" cy="427435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Соединительная линия уступом 124"/>
          <p:cNvCxnSpPr>
            <a:stCxn id="22" idx="2"/>
            <a:endCxn id="44" idx="0"/>
          </p:cNvCxnSpPr>
          <p:nvPr/>
        </p:nvCxnSpPr>
        <p:spPr>
          <a:xfrm rot="5400000">
            <a:off x="3340514" y="4393886"/>
            <a:ext cx="247300" cy="323201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Прямоугольник 519"/>
          <p:cNvSpPr/>
          <p:nvPr/>
        </p:nvSpPr>
        <p:spPr>
          <a:xfrm>
            <a:off x="2448548" y="612814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Милитаризация режима</a:t>
            </a:r>
          </a:p>
        </p:txBody>
      </p:sp>
      <p:sp>
        <p:nvSpPr>
          <p:cNvPr id="521" name="Прямоугольник 520"/>
          <p:cNvSpPr/>
          <p:nvPr/>
        </p:nvSpPr>
        <p:spPr>
          <a:xfrm>
            <a:off x="1918114" y="765210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Улучшение логистики флота (дальность флота)</a:t>
            </a:r>
            <a:endParaRPr lang="ru-RU" sz="700" dirty="0"/>
          </a:p>
        </p:txBody>
      </p:sp>
      <p:cxnSp>
        <p:nvCxnSpPr>
          <p:cNvPr id="523" name="Соединительная линия уступом 522"/>
          <p:cNvCxnSpPr>
            <a:stCxn id="520" idx="2"/>
            <a:endCxn id="490" idx="0"/>
          </p:cNvCxnSpPr>
          <p:nvPr/>
        </p:nvCxnSpPr>
        <p:spPr>
          <a:xfrm rot="5400000">
            <a:off x="2516711" y="6534686"/>
            <a:ext cx="261546" cy="5284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Прямая со стрелкой 525"/>
          <p:cNvCxnSpPr>
            <a:stCxn id="490" idx="2"/>
            <a:endCxn id="521" idx="0"/>
          </p:cNvCxnSpPr>
          <p:nvPr/>
        </p:nvCxnSpPr>
        <p:spPr>
          <a:xfrm flipH="1">
            <a:off x="2381277" y="7469686"/>
            <a:ext cx="1979" cy="1824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Прямоугольник 528"/>
          <p:cNvSpPr/>
          <p:nvPr/>
        </p:nvSpPr>
        <p:spPr>
          <a:xfrm>
            <a:off x="4619753" y="613209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Возвращение </a:t>
            </a:r>
            <a:r>
              <a:rPr lang="ru-RU" sz="700" dirty="0" err="1" smtClean="0"/>
              <a:t>Бакских</a:t>
            </a:r>
            <a:r>
              <a:rPr lang="ru-RU" sz="700" dirty="0" smtClean="0"/>
              <a:t> и Каталонских земель</a:t>
            </a:r>
          </a:p>
        </p:txBody>
      </p:sp>
      <p:sp>
        <p:nvSpPr>
          <p:cNvPr id="530" name="Прямоугольник 529"/>
          <p:cNvSpPr/>
          <p:nvPr/>
        </p:nvSpPr>
        <p:spPr>
          <a:xfrm>
            <a:off x="4071509" y="693764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Перехватить контроль над Гибралтаром</a:t>
            </a:r>
          </a:p>
        </p:txBody>
      </p:sp>
      <p:sp>
        <p:nvSpPr>
          <p:cNvPr id="531" name="Прямоугольник 530"/>
          <p:cNvSpPr/>
          <p:nvPr/>
        </p:nvSpPr>
        <p:spPr>
          <a:xfrm>
            <a:off x="2460425" y="8402264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Развитие морской инфраструктуры в Океании</a:t>
            </a:r>
          </a:p>
        </p:txBody>
      </p:sp>
      <p:cxnSp>
        <p:nvCxnSpPr>
          <p:cNvPr id="532" name="Соединительная линия уступом 531"/>
          <p:cNvCxnSpPr>
            <a:stCxn id="520" idx="2"/>
            <a:endCxn id="488" idx="0"/>
          </p:cNvCxnSpPr>
          <p:nvPr/>
        </p:nvCxnSpPr>
        <p:spPr>
          <a:xfrm rot="16200000" flipH="1">
            <a:off x="3050745" y="6529106"/>
            <a:ext cx="263112" cy="5411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Соединительная линия уступом 124"/>
          <p:cNvCxnSpPr>
            <a:stCxn id="22" idx="2"/>
            <a:endCxn id="520" idx="0"/>
          </p:cNvCxnSpPr>
          <p:nvPr/>
        </p:nvCxnSpPr>
        <p:spPr>
          <a:xfrm rot="5400000">
            <a:off x="3874993" y="4922961"/>
            <a:ext cx="241897" cy="216846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Соединительная линия уступом 124"/>
          <p:cNvCxnSpPr>
            <a:stCxn id="22" idx="2"/>
            <a:endCxn id="43" idx="0"/>
          </p:cNvCxnSpPr>
          <p:nvPr/>
        </p:nvCxnSpPr>
        <p:spPr>
          <a:xfrm rot="5400000">
            <a:off x="4411684" y="5463822"/>
            <a:ext cx="246067" cy="10909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Соединительная линия уступом 124"/>
          <p:cNvCxnSpPr>
            <a:stCxn id="22" idx="2"/>
            <a:endCxn id="529" idx="0"/>
          </p:cNvCxnSpPr>
          <p:nvPr/>
        </p:nvCxnSpPr>
        <p:spPr>
          <a:xfrm rot="16200000" flipH="1">
            <a:off x="4958616" y="6007797"/>
            <a:ext cx="245855" cy="274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Соединительная линия уступом 124"/>
          <p:cNvCxnSpPr>
            <a:stCxn id="41" idx="2"/>
            <a:endCxn id="520" idx="0"/>
          </p:cNvCxnSpPr>
          <p:nvPr/>
        </p:nvCxnSpPr>
        <p:spPr>
          <a:xfrm rot="16200000" flipH="1">
            <a:off x="2789161" y="6005589"/>
            <a:ext cx="241997" cy="310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124"/>
          <p:cNvCxnSpPr>
            <a:stCxn id="41" idx="2"/>
            <a:endCxn id="43" idx="0"/>
          </p:cNvCxnSpPr>
          <p:nvPr/>
        </p:nvCxnSpPr>
        <p:spPr>
          <a:xfrm rot="16200000" flipH="1">
            <a:off x="3325851" y="5468898"/>
            <a:ext cx="246167" cy="108065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Соединительная линия уступом 124"/>
          <p:cNvCxnSpPr>
            <a:stCxn id="41" idx="2"/>
            <a:endCxn id="529" idx="0"/>
          </p:cNvCxnSpPr>
          <p:nvPr/>
        </p:nvCxnSpPr>
        <p:spPr>
          <a:xfrm rot="16200000" flipH="1">
            <a:off x="3872784" y="4921965"/>
            <a:ext cx="245955" cy="21743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Соединительная линия уступом 124"/>
          <p:cNvCxnSpPr>
            <a:stCxn id="43" idx="2"/>
            <a:endCxn id="530" idx="0"/>
          </p:cNvCxnSpPr>
          <p:nvPr/>
        </p:nvCxnSpPr>
        <p:spPr>
          <a:xfrm rot="16200000" flipH="1">
            <a:off x="4129302" y="6532270"/>
            <a:ext cx="265331" cy="54541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Соединительная линия уступом 124"/>
          <p:cNvCxnSpPr>
            <a:stCxn id="529" idx="2"/>
            <a:endCxn id="530" idx="0"/>
          </p:cNvCxnSpPr>
          <p:nvPr/>
        </p:nvCxnSpPr>
        <p:spPr>
          <a:xfrm rot="5400000">
            <a:off x="4676023" y="6530747"/>
            <a:ext cx="265543" cy="54824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Соединительная линия уступом 567"/>
          <p:cNvCxnSpPr>
            <a:stCxn id="530" idx="2"/>
            <a:endCxn id="47" idx="0"/>
          </p:cNvCxnSpPr>
          <p:nvPr/>
        </p:nvCxnSpPr>
        <p:spPr>
          <a:xfrm rot="5400000">
            <a:off x="4182943" y="7301854"/>
            <a:ext cx="175943" cy="5275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Соединительная линия уступом 571"/>
          <p:cNvCxnSpPr>
            <a:stCxn id="47" idx="2"/>
            <a:endCxn id="531" idx="0"/>
          </p:cNvCxnSpPr>
          <p:nvPr/>
        </p:nvCxnSpPr>
        <p:spPr>
          <a:xfrm rot="5400000">
            <a:off x="3361032" y="7756141"/>
            <a:ext cx="208680" cy="10835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Соединительная линия уступом 574"/>
          <p:cNvCxnSpPr>
            <a:stCxn id="521" idx="2"/>
            <a:endCxn id="531" idx="0"/>
          </p:cNvCxnSpPr>
          <p:nvPr/>
        </p:nvCxnSpPr>
        <p:spPr>
          <a:xfrm rot="16200000" flipH="1">
            <a:off x="2547351" y="8026027"/>
            <a:ext cx="210162" cy="542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Прямая со стрелкой 578"/>
          <p:cNvCxnSpPr>
            <a:stCxn id="449" idx="2"/>
            <a:endCxn id="443" idx="0"/>
          </p:cNvCxnSpPr>
          <p:nvPr/>
        </p:nvCxnSpPr>
        <p:spPr>
          <a:xfrm flipH="1">
            <a:off x="1329103" y="8186162"/>
            <a:ext cx="1210" cy="1775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Прямоугольник 582"/>
          <p:cNvSpPr/>
          <p:nvPr/>
        </p:nvSpPr>
        <p:spPr>
          <a:xfrm>
            <a:off x="4075468" y="841414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Тучи над Британским солнцем</a:t>
            </a:r>
          </a:p>
        </p:txBody>
      </p:sp>
      <p:cxnSp>
        <p:nvCxnSpPr>
          <p:cNvPr id="584" name="Прямая со стрелкой 583"/>
          <p:cNvCxnSpPr>
            <a:stCxn id="530" idx="2"/>
            <a:endCxn id="583" idx="0"/>
          </p:cNvCxnSpPr>
          <p:nvPr/>
        </p:nvCxnSpPr>
        <p:spPr>
          <a:xfrm>
            <a:off x="4534672" y="7477641"/>
            <a:ext cx="3959" cy="9364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4629648" y="766797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Использовать национализм в свою пользу</a:t>
            </a:r>
          </a:p>
        </p:txBody>
      </p:sp>
      <p:cxnSp>
        <p:nvCxnSpPr>
          <p:cNvPr id="588" name="Прямая со стрелкой 587"/>
          <p:cNvCxnSpPr>
            <a:stCxn id="529" idx="2"/>
            <a:endCxn id="587" idx="0"/>
          </p:cNvCxnSpPr>
          <p:nvPr/>
        </p:nvCxnSpPr>
        <p:spPr>
          <a:xfrm>
            <a:off x="5082916" y="6672098"/>
            <a:ext cx="9895" cy="9958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Прямоугольник 397"/>
          <p:cNvSpPr/>
          <p:nvPr/>
        </p:nvSpPr>
        <p:spPr>
          <a:xfrm>
            <a:off x="8899335" y="1591133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Создание </a:t>
            </a:r>
            <a:r>
              <a:rPr lang="en-US" sz="700" dirty="0" err="1"/>
              <a:t>Naviera</a:t>
            </a:r>
            <a:r>
              <a:rPr lang="en-US" sz="700" dirty="0"/>
              <a:t> </a:t>
            </a:r>
            <a:r>
              <a:rPr lang="en-US" sz="700" dirty="0" err="1" smtClean="0"/>
              <a:t>Armas</a:t>
            </a:r>
            <a:r>
              <a:rPr lang="ru-RU" sz="700" dirty="0"/>
              <a:t> (1941) </a:t>
            </a:r>
            <a:r>
              <a:rPr lang="ru-RU" sz="100" dirty="0" smtClean="0"/>
              <a:t>(</a:t>
            </a:r>
            <a:r>
              <a:rPr lang="ru-RU" sz="100" dirty="0" err="1" smtClean="0"/>
              <a:t>канарская</a:t>
            </a:r>
            <a:r>
              <a:rPr lang="ru-RU" sz="100" dirty="0" smtClean="0"/>
              <a:t> </a:t>
            </a:r>
            <a:r>
              <a:rPr lang="ru-RU" sz="100" dirty="0"/>
              <a:t>компания по морским перевозкам пассажиров и грузов, которая работает между Канарскими островами ( Испания ), помимо сообщения с портами полуострова, такими как </a:t>
            </a:r>
            <a:r>
              <a:rPr lang="ru-RU" sz="100" dirty="0" err="1"/>
              <a:t>Мотрил</a:t>
            </a:r>
            <a:r>
              <a:rPr lang="ru-RU" sz="100" dirty="0"/>
              <a:t> , </a:t>
            </a:r>
            <a:r>
              <a:rPr lang="ru-RU" sz="100" dirty="0" err="1"/>
              <a:t>Уэльва</a:t>
            </a:r>
            <a:r>
              <a:rPr lang="ru-RU" sz="100" dirty="0"/>
              <a:t> , Севилья, а также с Северной Африкой в </a:t>
            </a:r>
            <a:r>
              <a:rPr lang="ru-RU" sz="100" dirty="0" err="1"/>
              <a:t>Мелилье</a:t>
            </a:r>
            <a:r>
              <a:rPr lang="ru-RU" sz="100" dirty="0"/>
              <a:t> ( Испания ) и на севере. из Марокко . Это старейшая судоходная компания на </a:t>
            </a:r>
            <a:r>
              <a:rPr lang="ru-RU" sz="100" dirty="0" err="1"/>
              <a:t>Канарском</a:t>
            </a:r>
            <a:r>
              <a:rPr lang="ru-RU" sz="100" dirty="0"/>
              <a:t> архипелаге, которая демонстрирует самый высокий рост за последние годы. В настоящее время он владеет 10 судами и поддерживает 12 линий. Антонио </a:t>
            </a:r>
            <a:r>
              <a:rPr lang="ru-RU" sz="100" dirty="0" err="1"/>
              <a:t>Армас</a:t>
            </a:r>
            <a:r>
              <a:rPr lang="ru-RU" sz="100" dirty="0"/>
              <a:t> </a:t>
            </a:r>
            <a:r>
              <a:rPr lang="ru-RU" sz="100" dirty="0" err="1"/>
              <a:t>Курбело</a:t>
            </a:r>
            <a:r>
              <a:rPr lang="ru-RU" sz="100" dirty="0"/>
              <a:t> , уроженец острова </a:t>
            </a:r>
            <a:r>
              <a:rPr lang="ru-RU" sz="100" dirty="0" err="1"/>
              <a:t>Лансароте</a:t>
            </a:r>
            <a:r>
              <a:rPr lang="ru-RU" sz="100" dirty="0"/>
              <a:t> (Канарские острова), был тем, кто создал компанию, которая вначале имела лодки с деревянным корпусом и парусным двигателем для перевозки грузов и соли.</a:t>
            </a:r>
            <a:endParaRPr lang="ru-RU" sz="100" dirty="0" smtClean="0"/>
          </a:p>
        </p:txBody>
      </p:sp>
      <p:sp>
        <p:nvSpPr>
          <p:cNvPr id="402" name="Прямоугольник 401"/>
          <p:cNvSpPr/>
          <p:nvPr/>
        </p:nvSpPr>
        <p:spPr>
          <a:xfrm>
            <a:off x="8898048" y="1518892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Trasmediterránea</a:t>
            </a:r>
            <a:r>
              <a:rPr lang="ru-RU" sz="700" dirty="0"/>
              <a:t> </a:t>
            </a:r>
            <a:r>
              <a:rPr lang="ru-RU" sz="200" dirty="0"/>
              <a:t>(Основанный Хуаном </a:t>
            </a:r>
            <a:r>
              <a:rPr lang="ru-RU" sz="200" dirty="0" err="1"/>
              <a:t>Марчем</a:t>
            </a:r>
            <a:r>
              <a:rPr lang="ru-RU" sz="200" dirty="0"/>
              <a:t> , он был основан 25 ноября 1916 года и начал свою деятельность в 1917 году при участии флотов различных испанских судоходных компаний . Основные задачи были для объединить интересы и координировать услуги морского транспорта за национальную продукцию на экспорт из минералов и фруктов испанских и сократить услуги строго необходимо посвятить лодку на импорт из - за рубеж . Головной офис был расположен на </a:t>
            </a:r>
            <a:r>
              <a:rPr lang="ru-RU" sz="200" dirty="0" err="1"/>
              <a:t>Виа</a:t>
            </a:r>
            <a:r>
              <a:rPr lang="ru-RU" sz="200" dirty="0"/>
              <a:t> </a:t>
            </a:r>
            <a:r>
              <a:rPr lang="ru-RU" sz="200" dirty="0" err="1"/>
              <a:t>Layetana</a:t>
            </a:r>
            <a:r>
              <a:rPr lang="ru-RU" sz="200" dirty="0"/>
              <a:t> в Барселоне .)</a:t>
            </a:r>
            <a:endParaRPr lang="ru-RU" sz="100" dirty="0" smtClean="0"/>
          </a:p>
        </p:txBody>
      </p:sp>
      <p:sp>
        <p:nvSpPr>
          <p:cNvPr id="407" name="Прямоугольник 406"/>
          <p:cNvSpPr/>
          <p:nvPr/>
        </p:nvSpPr>
        <p:spPr>
          <a:xfrm>
            <a:off x="6573560" y="28790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 smtClean="0"/>
              <a:t>Возможные события и решения по восстанию во флоте </a:t>
            </a:r>
            <a:r>
              <a:rPr lang="ru-RU" sz="300" dirty="0" smtClean="0"/>
              <a:t>(</a:t>
            </a:r>
            <a:r>
              <a:rPr lang="en-US" sz="300" dirty="0"/>
              <a:t>https://es.wikipedia.org/wiki/Golpe_de_Estado_de_julio_de_1936_en_la_Armada_española</a:t>
            </a:r>
            <a:r>
              <a:rPr lang="ru-RU" sz="300" dirty="0" smtClean="0"/>
              <a:t>)</a:t>
            </a:r>
            <a:endParaRPr lang="ru-RU" sz="100" dirty="0" smtClean="0"/>
          </a:p>
        </p:txBody>
      </p:sp>
      <p:sp>
        <p:nvSpPr>
          <p:cNvPr id="408" name="Прямоугольник 407"/>
          <p:cNvSpPr/>
          <p:nvPr/>
        </p:nvSpPr>
        <p:spPr>
          <a:xfrm>
            <a:off x="9710618" y="29716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+НД «Недостаток офицеров во </a:t>
            </a:r>
            <a:r>
              <a:rPr lang="ru-RU" sz="700" dirty="0"/>
              <a:t>флоте» </a:t>
            </a:r>
            <a:r>
              <a:rPr lang="ru-RU" sz="300" dirty="0"/>
              <a:t>(ему не хватало опытных офицеров с достаточным стажем и опытом, и «их не только было недостаточно, им также не всегда можно было доверять, а когда им следовало доверять, им часто не доверяли</a:t>
            </a:r>
            <a:r>
              <a:rPr lang="ru-RU" sz="300" dirty="0" smtClean="0"/>
              <a:t>»)</a:t>
            </a:r>
            <a:endParaRPr lang="ru-RU" sz="100" dirty="0" smtClean="0"/>
          </a:p>
        </p:txBody>
      </p:sp>
      <p:sp>
        <p:nvSpPr>
          <p:cNvPr id="409" name="Прямоугольник 408"/>
          <p:cNvSpPr/>
          <p:nvPr/>
        </p:nvSpPr>
        <p:spPr>
          <a:xfrm>
            <a:off x="12208520" y="1445587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Регламент реорганизации </a:t>
            </a:r>
            <a:r>
              <a:rPr lang="ru-RU" sz="700" dirty="0" smtClean="0"/>
              <a:t>флота </a:t>
            </a:r>
            <a:r>
              <a:rPr lang="ru-RU" sz="500" dirty="0" smtClean="0"/>
              <a:t>(</a:t>
            </a:r>
            <a:r>
              <a:rPr lang="ru-RU" sz="500" dirty="0" err="1" smtClean="0"/>
              <a:t>нд</a:t>
            </a:r>
            <a:r>
              <a:rPr lang="ru-RU" sz="500" dirty="0" smtClean="0"/>
              <a:t> «Корабельные комитеты», сменится на «Политические комиссары флота») (</a:t>
            </a:r>
            <a:r>
              <a:rPr lang="ru-RU" sz="500" dirty="0" err="1" smtClean="0"/>
              <a:t>ист</a:t>
            </a:r>
            <a:r>
              <a:rPr lang="ru-RU" sz="500" dirty="0"/>
              <a:t> 11 мая 1937 </a:t>
            </a:r>
            <a:r>
              <a:rPr lang="ru-RU" sz="500" dirty="0" smtClean="0"/>
              <a:t>года</a:t>
            </a:r>
            <a:r>
              <a:rPr lang="ru-RU" sz="500" dirty="0"/>
              <a:t>) </a:t>
            </a:r>
            <a:r>
              <a:rPr lang="ru-RU" sz="100" dirty="0"/>
              <a:t>(упразднил комитеты приказом от 11 мая 1937 года, заменив их «политическими делегатами», назначенными комиссаром флота Бруно Алонсо [ 30 ], хотя их роль была гораздо более ограниченной, чем роль политических комиссаров сухопутных частей, поскольку во флоте все командиры были профессионалами</a:t>
            </a:r>
            <a:r>
              <a:rPr lang="ru-RU" sz="100" dirty="0" smtClean="0"/>
              <a:t>.)</a:t>
            </a:r>
          </a:p>
        </p:txBody>
      </p:sp>
      <p:sp>
        <p:nvSpPr>
          <p:cNvPr id="412" name="Прямоугольник 411"/>
          <p:cNvSpPr/>
          <p:nvPr/>
        </p:nvSpPr>
        <p:spPr>
          <a:xfrm>
            <a:off x="10753034" y="29306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+НД «Корабельные комитеты</a:t>
            </a:r>
            <a:r>
              <a:rPr lang="ru-RU" sz="700" dirty="0"/>
              <a:t>» </a:t>
            </a:r>
            <a:r>
              <a:rPr lang="ru-RU" sz="200" dirty="0"/>
              <a:t>(Кроме того, офицерам пришлось столкнуться с властью корабельных комитетов, которые мешали командованию кораблями. [ 29 ] Комитеты каждого корабля и «Центральный комитет» флота, состоящий из делегата от каждого комитета, базировался на флагманском корабле, крейсере </a:t>
            </a:r>
            <a:r>
              <a:rPr lang="ru-RU" sz="200" dirty="0" err="1"/>
              <a:t>Libertad.были</a:t>
            </a:r>
            <a:r>
              <a:rPr lang="ru-RU" sz="200" dirty="0"/>
              <a:t> официально признаны ответственными за поддержание </a:t>
            </a:r>
            <a:r>
              <a:rPr lang="ru-RU" sz="200" dirty="0" smtClean="0"/>
              <a:t>дисциплины)</a:t>
            </a:r>
            <a:endParaRPr lang="ru-RU" sz="100" dirty="0" smtClean="0"/>
          </a:p>
        </p:txBody>
      </p:sp>
      <p:sp>
        <p:nvSpPr>
          <p:cNvPr id="419" name="Прямоугольник 418"/>
          <p:cNvSpPr/>
          <p:nvPr/>
        </p:nvSpPr>
        <p:spPr>
          <a:xfrm>
            <a:off x="11171061" y="1445587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Народное военно-морское училище </a:t>
            </a:r>
            <a:r>
              <a:rPr lang="ru-RU" sz="500" dirty="0" smtClean="0"/>
              <a:t>(-</a:t>
            </a:r>
            <a:r>
              <a:rPr lang="ru-RU" sz="500" dirty="0" err="1" smtClean="0"/>
              <a:t>нд</a:t>
            </a:r>
            <a:r>
              <a:rPr lang="ru-RU" sz="500" dirty="0" smtClean="0"/>
              <a:t> «недостаток офицеров во флоте») (</a:t>
            </a:r>
            <a:r>
              <a:rPr lang="ru-RU" sz="500" dirty="0" err="1" smtClean="0"/>
              <a:t>ист</a:t>
            </a:r>
            <a:r>
              <a:rPr lang="ru-RU" sz="500" dirty="0"/>
              <a:t> </a:t>
            </a:r>
            <a:r>
              <a:rPr lang="ru-RU" sz="500" dirty="0" smtClean="0"/>
              <a:t>октябрь </a:t>
            </a:r>
            <a:r>
              <a:rPr lang="ru-RU" sz="500" dirty="0"/>
              <a:t>1937 </a:t>
            </a:r>
            <a:r>
              <a:rPr lang="ru-RU" sz="500" dirty="0" smtClean="0"/>
              <a:t>года</a:t>
            </a:r>
            <a:r>
              <a:rPr lang="ru-RU" sz="500" dirty="0"/>
              <a:t>) </a:t>
            </a:r>
            <a:r>
              <a:rPr lang="ru-RU" sz="100" dirty="0"/>
              <a:t>(Чтобы восполнить эту нехватку офицеров, было основано Народное военно-морское училище, которое начало функционировать в октябре 1937 года, хотя из него вышло только 56 новых офицеров, причем с очень коротким периодом обучения (всего шесть месяцев</a:t>
            </a:r>
            <a:r>
              <a:rPr lang="ru-RU" sz="100" dirty="0" smtClean="0"/>
              <a:t>))</a:t>
            </a:r>
          </a:p>
        </p:txBody>
      </p:sp>
      <p:sp>
        <p:nvSpPr>
          <p:cNvPr id="420" name="Прямоугольник 419"/>
          <p:cNvSpPr/>
          <p:nvPr/>
        </p:nvSpPr>
        <p:spPr>
          <a:xfrm>
            <a:off x="11687342" y="1518892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Избавиться от пятой колонны националистов во флоте </a:t>
            </a:r>
            <a:r>
              <a:rPr lang="ru-RU" sz="500" dirty="0" smtClean="0"/>
              <a:t>(-оба </a:t>
            </a:r>
            <a:r>
              <a:rPr lang="ru-RU" sz="500" dirty="0" err="1" smtClean="0"/>
              <a:t>нац</a:t>
            </a:r>
            <a:r>
              <a:rPr lang="ru-RU" sz="500" dirty="0" smtClean="0"/>
              <a:t> духа) (не исторический)</a:t>
            </a:r>
            <a:endParaRPr lang="ru-RU" sz="100" dirty="0" smtClean="0"/>
          </a:p>
        </p:txBody>
      </p:sp>
      <p:sp>
        <p:nvSpPr>
          <p:cNvPr id="421" name="Прямоугольник 420"/>
          <p:cNvSpPr/>
          <p:nvPr/>
        </p:nvSpPr>
        <p:spPr>
          <a:xfrm>
            <a:off x="12743465" y="1518892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военно-морской базы в Малаге </a:t>
            </a:r>
            <a:r>
              <a:rPr lang="ru-RU" sz="500" dirty="0" smtClean="0"/>
              <a:t>(исторический)</a:t>
            </a:r>
            <a:endParaRPr lang="ru-RU" sz="100" dirty="0" smtClean="0"/>
          </a:p>
        </p:txBody>
      </p:sp>
      <p:sp>
        <p:nvSpPr>
          <p:cNvPr id="422" name="Прямоугольник 421"/>
          <p:cNvSpPr/>
          <p:nvPr/>
        </p:nvSpPr>
        <p:spPr>
          <a:xfrm>
            <a:off x="7359119" y="144320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Спустить со стапелей </a:t>
            </a:r>
            <a:r>
              <a:rPr lang="en-US" sz="700" dirty="0" smtClean="0"/>
              <a:t>Canarias</a:t>
            </a:r>
            <a:r>
              <a:rPr lang="ru-RU" sz="700" dirty="0" smtClean="0"/>
              <a:t> (+ тяжёлый крейсер) (</a:t>
            </a:r>
            <a:r>
              <a:rPr lang="ru-RU" sz="700" dirty="0" err="1" smtClean="0"/>
              <a:t>ист</a:t>
            </a:r>
            <a:r>
              <a:rPr lang="ru-RU" sz="700" dirty="0" smtClean="0"/>
              <a:t> сентябрь 1936)</a:t>
            </a:r>
            <a:endParaRPr lang="ru-RU" sz="100" dirty="0" smtClean="0"/>
          </a:p>
        </p:txBody>
      </p:sp>
      <p:sp>
        <p:nvSpPr>
          <p:cNvPr id="428" name="Прямоугольник 427"/>
          <p:cNvSpPr/>
          <p:nvPr/>
        </p:nvSpPr>
        <p:spPr>
          <a:xfrm>
            <a:off x="10632821" y="1518892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Советские командиры подлодок </a:t>
            </a:r>
            <a:r>
              <a:rPr lang="ru-RU" sz="500" dirty="0" smtClean="0"/>
              <a:t>(исторический)</a:t>
            </a:r>
            <a:endParaRPr lang="ru-RU" sz="100" dirty="0" smtClean="0"/>
          </a:p>
        </p:txBody>
      </p:sp>
      <p:sp>
        <p:nvSpPr>
          <p:cNvPr id="430" name="Прямоугольник 429"/>
          <p:cNvSpPr/>
          <p:nvPr/>
        </p:nvSpPr>
        <p:spPr>
          <a:xfrm>
            <a:off x="10632821" y="1591133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Расширение </a:t>
            </a:r>
            <a:r>
              <a:rPr lang="ru-RU" sz="700" dirty="0"/>
              <a:t>и укрепление </a:t>
            </a:r>
            <a:r>
              <a:rPr lang="ru-RU" sz="700" dirty="0" smtClean="0"/>
              <a:t>военно-морской базы </a:t>
            </a:r>
            <a:r>
              <a:rPr lang="ru-RU" sz="700" dirty="0" err="1"/>
              <a:t>Картахен</a:t>
            </a:r>
            <a:r>
              <a:rPr lang="ru-RU" sz="700" dirty="0"/>
              <a:t> </a:t>
            </a:r>
            <a:r>
              <a:rPr lang="ru-RU" sz="500" dirty="0" smtClean="0"/>
              <a:t>(исторический)</a:t>
            </a:r>
            <a:endParaRPr lang="ru-RU" sz="100" dirty="0" smtClean="0"/>
          </a:p>
        </p:txBody>
      </p:sp>
      <p:sp>
        <p:nvSpPr>
          <p:cNvPr id="434" name="Прямоугольник 433"/>
          <p:cNvSpPr/>
          <p:nvPr/>
        </p:nvSpPr>
        <p:spPr>
          <a:xfrm>
            <a:off x="13278414" y="1445587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Вспомогательный флот </a:t>
            </a:r>
            <a:r>
              <a:rPr lang="ru-RU" sz="700" dirty="0" err="1" smtClean="0"/>
              <a:t>Эузкади</a:t>
            </a:r>
            <a:r>
              <a:rPr lang="ru-RU" sz="700" dirty="0" smtClean="0"/>
              <a:t> </a:t>
            </a:r>
            <a:r>
              <a:rPr lang="ru-RU" sz="500" dirty="0" smtClean="0"/>
              <a:t>(+ к исследованиям мин, и несколько тральщиков, 24) (+ адмирал от Баскова </a:t>
            </a:r>
            <a:r>
              <a:rPr lang="en-US" sz="600" dirty="0" err="1"/>
              <a:t>Joaquín</a:t>
            </a:r>
            <a:r>
              <a:rPr lang="en-US" sz="600" dirty="0"/>
              <a:t> de </a:t>
            </a:r>
            <a:r>
              <a:rPr lang="en-US" sz="600" dirty="0" err="1"/>
              <a:t>Eguía</a:t>
            </a:r>
            <a:r>
              <a:rPr lang="ru-RU" sz="500" dirty="0" smtClean="0"/>
              <a:t>) (январь 1937)</a:t>
            </a:r>
            <a:endParaRPr lang="ru-RU" sz="100" dirty="0" smtClean="0"/>
          </a:p>
        </p:txBody>
      </p:sp>
      <p:cxnSp>
        <p:nvCxnSpPr>
          <p:cNvPr id="435" name="Соединительная линия уступом 124"/>
          <p:cNvCxnSpPr>
            <a:stCxn id="419" idx="2"/>
            <a:endCxn id="420" idx="0"/>
          </p:cNvCxnSpPr>
          <p:nvPr/>
        </p:nvCxnSpPr>
        <p:spPr>
          <a:xfrm rot="16200000" flipH="1">
            <a:off x="11795843" y="14834257"/>
            <a:ext cx="193043" cy="5162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Соединительная линия уступом 124"/>
          <p:cNvCxnSpPr>
            <a:stCxn id="409" idx="2"/>
            <a:endCxn id="420" idx="0"/>
          </p:cNvCxnSpPr>
          <p:nvPr/>
        </p:nvCxnSpPr>
        <p:spPr>
          <a:xfrm rot="5400000">
            <a:off x="12314573" y="14831809"/>
            <a:ext cx="193043" cy="5211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Соединительная линия уступом 124"/>
          <p:cNvCxnSpPr>
            <a:stCxn id="419" idx="2"/>
            <a:endCxn id="428" idx="0"/>
          </p:cNvCxnSpPr>
          <p:nvPr/>
        </p:nvCxnSpPr>
        <p:spPr>
          <a:xfrm rot="5400000">
            <a:off x="11268583" y="14823278"/>
            <a:ext cx="193043" cy="53824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Соединительная линия уступом 124"/>
          <p:cNvCxnSpPr>
            <a:stCxn id="409" idx="2"/>
            <a:endCxn id="421" idx="0"/>
          </p:cNvCxnSpPr>
          <p:nvPr/>
        </p:nvCxnSpPr>
        <p:spPr>
          <a:xfrm rot="16200000" flipH="1">
            <a:off x="12842634" y="14824925"/>
            <a:ext cx="193043" cy="5349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 стрелкой 446"/>
          <p:cNvCxnSpPr>
            <a:stCxn id="428" idx="2"/>
            <a:endCxn id="430" idx="0"/>
          </p:cNvCxnSpPr>
          <p:nvPr/>
        </p:nvCxnSpPr>
        <p:spPr>
          <a:xfrm>
            <a:off x="11095984" y="15728920"/>
            <a:ext cx="0" cy="1824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Прямоугольник 450"/>
          <p:cNvSpPr/>
          <p:nvPr/>
        </p:nvSpPr>
        <p:spPr>
          <a:xfrm>
            <a:off x="7604768" y="29716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Francisco Moreno </a:t>
            </a:r>
            <a:r>
              <a:rPr lang="en-US" sz="700" dirty="0" err="1" smtClean="0"/>
              <a:t>Fernández</a:t>
            </a:r>
            <a:r>
              <a:rPr lang="ru-RU" sz="700" dirty="0"/>
              <a:t> </a:t>
            </a:r>
            <a:r>
              <a:rPr lang="ru-RU" sz="300" dirty="0"/>
              <a:t>Он стал адмиралом национального флота и главнокомандующим сухопутными, морскими и военно-воздушными силами Средиземноморской блокады (1937-1939</a:t>
            </a:r>
            <a:r>
              <a:rPr lang="ru-RU" sz="300" dirty="0" smtClean="0"/>
              <a:t>) </a:t>
            </a:r>
            <a:r>
              <a:rPr lang="en-US" sz="700" dirty="0"/>
              <a:t>Juan </a:t>
            </a:r>
            <a:r>
              <a:rPr lang="en-US" sz="700" dirty="0" err="1"/>
              <a:t>Cervera</a:t>
            </a:r>
            <a:r>
              <a:rPr lang="en-US" sz="700" dirty="0"/>
              <a:t> </a:t>
            </a:r>
            <a:r>
              <a:rPr lang="en-US" sz="700" dirty="0" err="1" smtClean="0"/>
              <a:t>Valderrama</a:t>
            </a:r>
            <a:r>
              <a:rPr lang="ru-RU" sz="700" dirty="0"/>
              <a:t> </a:t>
            </a:r>
            <a:r>
              <a:rPr lang="ru-RU" sz="300" dirty="0"/>
              <a:t>(начальником Генерального штаба Военно-морского </a:t>
            </a:r>
            <a:r>
              <a:rPr lang="ru-RU" sz="300" dirty="0" smtClean="0"/>
              <a:t>флота)</a:t>
            </a:r>
            <a:endParaRPr lang="ru-RU" sz="100" dirty="0" smtClean="0"/>
          </a:p>
        </p:txBody>
      </p:sp>
      <p:sp>
        <p:nvSpPr>
          <p:cNvPr id="453" name="Прямоугольник 452"/>
          <p:cNvSpPr/>
          <p:nvPr/>
        </p:nvSpPr>
        <p:spPr>
          <a:xfrm>
            <a:off x="8672098" y="29716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+НД «Опытное командование»</a:t>
            </a:r>
            <a:endParaRPr lang="ru-RU" sz="100" dirty="0" smtClean="0"/>
          </a:p>
        </p:txBody>
      </p:sp>
      <p:sp>
        <p:nvSpPr>
          <p:cNvPr id="454" name="Прямоугольник 453"/>
          <p:cNvSpPr/>
          <p:nvPr/>
        </p:nvSpPr>
        <p:spPr>
          <a:xfrm>
            <a:off x="8374734" y="144320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Добровольный </a:t>
            </a:r>
            <a:r>
              <a:rPr lang="ru-RU" sz="700" dirty="0"/>
              <a:t>вспомогательный флот </a:t>
            </a:r>
            <a:r>
              <a:rPr lang="ru-RU" sz="300" dirty="0"/>
              <a:t>(а также для вспомогательного флота, состоящего из купцов и вооруженных боссов , которых сделали «граждане»)</a:t>
            </a:r>
            <a:endParaRPr lang="ru-RU" sz="100" dirty="0" smtClean="0"/>
          </a:p>
        </p:txBody>
      </p:sp>
      <p:sp>
        <p:nvSpPr>
          <p:cNvPr id="456" name="Прямоугольник 455"/>
          <p:cNvSpPr/>
          <p:nvPr/>
        </p:nvSpPr>
        <p:spPr>
          <a:xfrm>
            <a:off x="7860387" y="1518892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Сформировать ш</a:t>
            </a:r>
            <a:r>
              <a:rPr lang="ru-RU" sz="700" dirty="0" smtClean="0"/>
              <a:t>колу </a:t>
            </a:r>
            <a:r>
              <a:rPr lang="ru-RU" sz="700" dirty="0"/>
              <a:t>морского дела и артиллерии </a:t>
            </a:r>
            <a:r>
              <a:rPr lang="ru-RU" sz="100" dirty="0"/>
              <a:t>(Проблема заключалась в нехватке унтер-офицеров и капралов морской пехоты (поскольку в зоне повстанцев многие были расстреляны, заключены в тюрьмы или изгнаны из военно-морского флота за противодействие восстанию). Для решения этой проблемы были созданы временные унтер-офицеры, прошедшие обучение в созданной для этой цели Школе морского и артиллерийского дела</a:t>
            </a:r>
            <a:r>
              <a:rPr lang="ru-RU" sz="100" dirty="0" smtClean="0"/>
              <a:t>.)</a:t>
            </a:r>
          </a:p>
        </p:txBody>
      </p:sp>
      <p:sp>
        <p:nvSpPr>
          <p:cNvPr id="457" name="Прямоугольник 456"/>
          <p:cNvSpPr/>
          <p:nvPr/>
        </p:nvSpPr>
        <p:spPr>
          <a:xfrm>
            <a:off x="6817087" y="1518892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Поддержка германского и итальянских флотов </a:t>
            </a:r>
            <a:r>
              <a:rPr lang="ru-RU" sz="400" dirty="0" smtClean="0"/>
              <a:t>(+2 подводных лодки, +4 эсминца нуждающиеся в ремонте)</a:t>
            </a:r>
            <a:endParaRPr lang="ru-RU" sz="100" dirty="0" smtClean="0"/>
          </a:p>
        </p:txBody>
      </p:sp>
      <p:sp>
        <p:nvSpPr>
          <p:cNvPr id="459" name="Прямоугольник 458"/>
          <p:cNvSpPr/>
          <p:nvPr/>
        </p:nvSpPr>
        <p:spPr>
          <a:xfrm>
            <a:off x="7857566" y="1591133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Испанские тральщики (+два тральщика и минная технология)</a:t>
            </a:r>
            <a:endParaRPr lang="ru-RU" sz="100" dirty="0" smtClean="0"/>
          </a:p>
        </p:txBody>
      </p:sp>
      <p:cxnSp>
        <p:nvCxnSpPr>
          <p:cNvPr id="463" name="Соединительная линия уступом 124"/>
          <p:cNvCxnSpPr>
            <a:stCxn id="434" idx="2"/>
            <a:endCxn id="421" idx="0"/>
          </p:cNvCxnSpPr>
          <p:nvPr/>
        </p:nvCxnSpPr>
        <p:spPr>
          <a:xfrm rot="5400000">
            <a:off x="13377581" y="14824924"/>
            <a:ext cx="193044" cy="53494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124"/>
          <p:cNvCxnSpPr>
            <a:stCxn id="454" idx="2"/>
            <a:endCxn id="402" idx="0"/>
          </p:cNvCxnSpPr>
          <p:nvPr/>
        </p:nvCxnSpPr>
        <p:spPr>
          <a:xfrm rot="16200000" flipH="1">
            <a:off x="8991137" y="14818845"/>
            <a:ext cx="216835" cy="5233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Соединительная линия уступом 124"/>
          <p:cNvCxnSpPr>
            <a:stCxn id="454" idx="2"/>
            <a:endCxn id="456" idx="0"/>
          </p:cNvCxnSpPr>
          <p:nvPr/>
        </p:nvCxnSpPr>
        <p:spPr>
          <a:xfrm rot="5400000">
            <a:off x="8472307" y="14823329"/>
            <a:ext cx="216835" cy="5143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Соединительная линия уступом 124"/>
          <p:cNvCxnSpPr>
            <a:stCxn id="422" idx="2"/>
            <a:endCxn id="457" idx="0"/>
          </p:cNvCxnSpPr>
          <p:nvPr/>
        </p:nvCxnSpPr>
        <p:spPr>
          <a:xfrm rot="5400000">
            <a:off x="7442849" y="14809486"/>
            <a:ext cx="216835" cy="542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Соединительная линия уступом 124"/>
          <p:cNvCxnSpPr>
            <a:stCxn id="422" idx="2"/>
            <a:endCxn id="456" idx="0"/>
          </p:cNvCxnSpPr>
          <p:nvPr/>
        </p:nvCxnSpPr>
        <p:spPr>
          <a:xfrm rot="16200000" flipH="1">
            <a:off x="7964499" y="14829868"/>
            <a:ext cx="216835" cy="5012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Соединительная линия уступом 124"/>
          <p:cNvCxnSpPr>
            <a:stCxn id="456" idx="2"/>
            <a:endCxn id="459" idx="0"/>
          </p:cNvCxnSpPr>
          <p:nvPr/>
        </p:nvCxnSpPr>
        <p:spPr>
          <a:xfrm rot="5400000">
            <a:off x="8230932" y="15818718"/>
            <a:ext cx="182416" cy="28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124"/>
          <p:cNvCxnSpPr>
            <a:stCxn id="402" idx="2"/>
            <a:endCxn id="398" idx="0"/>
          </p:cNvCxnSpPr>
          <p:nvPr/>
        </p:nvCxnSpPr>
        <p:spPr>
          <a:xfrm rot="16200000" flipH="1">
            <a:off x="9270646" y="15819484"/>
            <a:ext cx="182416" cy="12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Прямоугольник 431"/>
          <p:cNvSpPr/>
          <p:nvPr/>
        </p:nvSpPr>
        <p:spPr>
          <a:xfrm>
            <a:off x="2444384" y="1519630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Воздушные силы Африки </a:t>
            </a:r>
            <a:r>
              <a:rPr lang="ru-RU" sz="300" dirty="0"/>
              <a:t>(с несколькими базами, распределенными под испанским протекторатом Марокко, и некоторыми тренировочными отрядами, базирующимися в основном в Куатро </a:t>
            </a:r>
            <a:r>
              <a:rPr lang="ru-RU" sz="300" dirty="0" err="1"/>
              <a:t>Вьентоше</a:t>
            </a:r>
            <a:r>
              <a:rPr lang="ru-RU" sz="300" dirty="0"/>
              <a:t> и Лос-</a:t>
            </a:r>
            <a:r>
              <a:rPr lang="ru-RU" sz="300" dirty="0" err="1"/>
              <a:t>Алькасаресе</a:t>
            </a:r>
            <a:r>
              <a:rPr lang="ru-RU" sz="300" dirty="0" smtClean="0"/>
              <a:t>.)</a:t>
            </a:r>
            <a:endParaRPr lang="ru-RU" sz="100" dirty="0" smtClean="0"/>
          </a:p>
        </p:txBody>
      </p:sp>
      <p:sp>
        <p:nvSpPr>
          <p:cNvPr id="475" name="Прямоугольник 474"/>
          <p:cNvSpPr/>
          <p:nvPr/>
        </p:nvSpPr>
        <p:spPr>
          <a:xfrm>
            <a:off x="1377764" y="1443005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Национальная авиация</a:t>
            </a:r>
            <a:endParaRPr lang="ru-RU" sz="100" dirty="0" smtClean="0"/>
          </a:p>
        </p:txBody>
      </p:sp>
      <p:sp>
        <p:nvSpPr>
          <p:cNvPr id="479" name="Прямоугольник 478"/>
          <p:cNvSpPr/>
          <p:nvPr/>
        </p:nvSpPr>
        <p:spPr>
          <a:xfrm>
            <a:off x="4598512" y="1443005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ВВС Испанской Республики </a:t>
            </a:r>
            <a:r>
              <a:rPr lang="ru-RU" sz="500" dirty="0" smtClean="0"/>
              <a:t>(исторический)</a:t>
            </a:r>
            <a:endParaRPr lang="ru-RU" sz="100" dirty="0" smtClean="0"/>
          </a:p>
        </p:txBody>
      </p:sp>
      <p:sp>
        <p:nvSpPr>
          <p:cNvPr id="481" name="Прямоугольник 480"/>
          <p:cNvSpPr/>
          <p:nvPr/>
        </p:nvSpPr>
        <p:spPr>
          <a:xfrm>
            <a:off x="1377766" y="1520070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Легион Кондор </a:t>
            </a:r>
            <a:r>
              <a:rPr lang="ru-RU" sz="300" dirty="0"/>
              <a:t>(Со стороны Франко, помимо итальянских и немецких авиаторов из легионеров авиации и легиона Кондор, были и другие иностранные летчики, которые в личном качестве служили в испанских авиационных частях</a:t>
            </a:r>
            <a:r>
              <a:rPr lang="ru-RU" sz="300" dirty="0" smtClean="0"/>
              <a:t>.)</a:t>
            </a:r>
            <a:endParaRPr lang="ru-RU" sz="100" dirty="0" smtClean="0"/>
          </a:p>
        </p:txBody>
      </p:sp>
      <p:sp>
        <p:nvSpPr>
          <p:cNvPr id="483" name="Прямоугольник 482"/>
          <p:cNvSpPr/>
          <p:nvPr/>
        </p:nvSpPr>
        <p:spPr>
          <a:xfrm>
            <a:off x="4599670" y="1520070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Авиакорпус </a:t>
            </a:r>
            <a:r>
              <a:rPr lang="ru-RU" sz="700" dirty="0" err="1" smtClean="0"/>
              <a:t>Смишкевича</a:t>
            </a:r>
            <a:r>
              <a:rPr lang="ru-RU" sz="700" dirty="0" smtClean="0"/>
              <a:t> </a:t>
            </a:r>
            <a:r>
              <a:rPr lang="ru-RU" sz="200" dirty="0"/>
              <a:t>(В республиканской авиации, помимо частей советского авиакорпуса полковника </a:t>
            </a:r>
            <a:r>
              <a:rPr lang="ru-RU" sz="200" dirty="0" err="1"/>
              <a:t>Смушкевича</a:t>
            </a:r>
            <a:r>
              <a:rPr lang="ru-RU" sz="200" dirty="0"/>
              <a:t>, американцев генерала Дугласа и французской эскадрильи Андре Мальро, воевали и отдельные летчики других национальностей.)</a:t>
            </a:r>
            <a:endParaRPr lang="ru-RU" sz="100" dirty="0" smtClean="0"/>
          </a:p>
        </p:txBody>
      </p:sp>
      <p:sp>
        <p:nvSpPr>
          <p:cNvPr id="485" name="Прямоугольник 484"/>
          <p:cNvSpPr/>
          <p:nvPr/>
        </p:nvSpPr>
        <p:spPr>
          <a:xfrm>
            <a:off x="321130" y="1519630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Новые </a:t>
            </a:r>
            <a:r>
              <a:rPr lang="ru-RU" sz="700" dirty="0"/>
              <a:t>истребители </a:t>
            </a:r>
            <a:r>
              <a:rPr lang="ru-RU" sz="500" dirty="0"/>
              <a:t>(шесть </a:t>
            </a:r>
            <a:r>
              <a:rPr lang="en-US" sz="500" dirty="0" err="1"/>
              <a:t>Heinkel</a:t>
            </a:r>
            <a:r>
              <a:rPr lang="en-US" sz="500" dirty="0"/>
              <a:t> </a:t>
            </a:r>
            <a:r>
              <a:rPr lang="en-US" sz="500" dirty="0" smtClean="0"/>
              <a:t>He-51</a:t>
            </a:r>
            <a:r>
              <a:rPr lang="ru-RU" sz="500" dirty="0" smtClean="0"/>
              <a:t>, +1х 100% к темпам исследования истребителей </a:t>
            </a:r>
            <a:endParaRPr lang="ru-RU" sz="100" dirty="0" smtClean="0"/>
          </a:p>
        </p:txBody>
      </p:sp>
      <p:sp>
        <p:nvSpPr>
          <p:cNvPr id="486" name="Прямоугольник 485"/>
          <p:cNvSpPr/>
          <p:nvPr/>
        </p:nvSpPr>
        <p:spPr>
          <a:xfrm>
            <a:off x="3543992" y="1519630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Министерства военно-морского флота и </a:t>
            </a:r>
            <a:r>
              <a:rPr lang="ru-RU" sz="700" dirty="0" smtClean="0"/>
              <a:t>авиации </a:t>
            </a:r>
            <a:r>
              <a:rPr lang="ru-RU" sz="200" dirty="0"/>
              <a:t>(в мае 1937 года военная авиация и военно-морская авиация объединились и стали зависеть от недавно созданного Министерства военно-морского флота и авиации, а его влияние было разделено на восемь авиационных регионов.)</a:t>
            </a:r>
            <a:endParaRPr lang="ru-RU" sz="100" dirty="0" smtClean="0"/>
          </a:p>
        </p:txBody>
      </p:sp>
      <p:sp>
        <p:nvSpPr>
          <p:cNvPr id="489" name="Прямоугольник 488"/>
          <p:cNvSpPr/>
          <p:nvPr/>
        </p:nvSpPr>
        <p:spPr>
          <a:xfrm>
            <a:off x="5654635" y="1519630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Французские истребители </a:t>
            </a:r>
            <a:r>
              <a:rPr lang="ru-RU" sz="500" dirty="0"/>
              <a:t>(13 истребителей </a:t>
            </a:r>
            <a:r>
              <a:rPr lang="en-US" sz="500" dirty="0" err="1"/>
              <a:t>Dewoitine</a:t>
            </a:r>
            <a:r>
              <a:rPr lang="en-US" sz="500" dirty="0"/>
              <a:t> </a:t>
            </a:r>
            <a:r>
              <a:rPr lang="en-US" sz="500" dirty="0" smtClean="0"/>
              <a:t>D-371</a:t>
            </a:r>
            <a:r>
              <a:rPr lang="ru-RU" sz="500" dirty="0" smtClean="0"/>
              <a:t>, 79 довоенных истребителя)</a:t>
            </a:r>
            <a:endParaRPr lang="ru-RU" sz="100" dirty="0" smtClean="0"/>
          </a:p>
        </p:txBody>
      </p:sp>
      <p:sp>
        <p:nvSpPr>
          <p:cNvPr id="493" name="Прямоугольник 492"/>
          <p:cNvSpPr/>
          <p:nvPr/>
        </p:nvSpPr>
        <p:spPr>
          <a:xfrm>
            <a:off x="1377765" y="1597391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Новая тактика </a:t>
            </a:r>
            <a:r>
              <a:rPr lang="ru-RU" sz="700" dirty="0" err="1" smtClean="0"/>
              <a:t>Мёльдирса</a:t>
            </a:r>
            <a:r>
              <a:rPr lang="ru-RU" sz="700" dirty="0"/>
              <a:t> </a:t>
            </a:r>
            <a:r>
              <a:rPr lang="ru-RU" sz="100" dirty="0"/>
              <a:t>(немецких добровольцев Легиона Кондор и стремительного </a:t>
            </a:r>
            <a:r>
              <a:rPr lang="ru-RU" sz="100" dirty="0" err="1"/>
              <a:t>Мессершмитта</a:t>
            </a:r>
            <a:r>
              <a:rPr lang="ru-RU" sz="100" dirty="0"/>
              <a:t> Bf-109 заставило их командира Вернера </a:t>
            </a:r>
            <a:r>
              <a:rPr lang="ru-RU" sz="100" dirty="0" err="1"/>
              <a:t>Мёльдерса</a:t>
            </a:r>
            <a:r>
              <a:rPr lang="ru-RU" sz="100" dirty="0"/>
              <a:t> отказаться от старых формирований </a:t>
            </a:r>
            <a:r>
              <a:rPr lang="ru-RU" sz="100" dirty="0" err="1"/>
              <a:t>Кетте</a:t>
            </a:r>
            <a:r>
              <a:rPr lang="ru-RU" sz="100" dirty="0"/>
              <a:t> (из 3 самолетов, использовавшихся в 1-м рейде). GM) и разработать новую тактику. Начало использования формирования 4-х самолетов </a:t>
            </a:r>
            <a:r>
              <a:rPr lang="ru-RU" sz="100" dirty="0" err="1"/>
              <a:t>Schwarmгораздо</a:t>
            </a:r>
            <a:r>
              <a:rPr lang="ru-RU" sz="100" dirty="0"/>
              <a:t> более эффективный, который в то же время можно было разделить на две пары под названием </a:t>
            </a:r>
            <a:r>
              <a:rPr lang="ru-RU" sz="100" dirty="0" err="1"/>
              <a:t>Rotte</a:t>
            </a:r>
            <a:r>
              <a:rPr lang="ru-RU" sz="100" dirty="0"/>
              <a:t> , в которых следовал самый запаздывающий самолет под названием </a:t>
            </a:r>
            <a:r>
              <a:rPr lang="ru-RU" sz="100" dirty="0" err="1"/>
              <a:t>Punto</a:t>
            </a:r>
            <a:r>
              <a:rPr lang="ru-RU" sz="100" dirty="0"/>
              <a:t> и в то же время прикрывал лидера .)</a:t>
            </a:r>
            <a:endParaRPr lang="ru-RU" sz="100" dirty="0" smtClean="0"/>
          </a:p>
        </p:txBody>
      </p:sp>
      <p:sp>
        <p:nvSpPr>
          <p:cNvPr id="495" name="Прямоугольник 494"/>
          <p:cNvSpPr/>
          <p:nvPr/>
        </p:nvSpPr>
        <p:spPr>
          <a:xfrm>
            <a:off x="1378643" y="1669633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Использование рации </a:t>
            </a:r>
            <a:r>
              <a:rPr lang="ru-RU" sz="700" dirty="0"/>
              <a:t>в крыльях </a:t>
            </a:r>
            <a:r>
              <a:rPr lang="ru-RU" sz="200" dirty="0"/>
              <a:t>(Использование радио помогло этому обучению иметь большую оперативную гибкость за счет возможности увеличения расстояния между устройствами, поскольку они не зависели от визуальных сигналов для координации</a:t>
            </a:r>
            <a:r>
              <a:rPr lang="ru-RU" sz="200" dirty="0" smtClean="0"/>
              <a:t>.)</a:t>
            </a:r>
            <a:endParaRPr lang="ru-RU" sz="100" dirty="0" smtClean="0"/>
          </a:p>
        </p:txBody>
      </p:sp>
      <p:sp>
        <p:nvSpPr>
          <p:cNvPr id="497" name="Прямоугольник 496"/>
          <p:cNvSpPr/>
          <p:nvPr/>
        </p:nvSpPr>
        <p:spPr>
          <a:xfrm>
            <a:off x="4070262" y="1597391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Опыт использования манёвренной авиации </a:t>
            </a:r>
            <a:r>
              <a:rPr lang="ru-RU" sz="500" dirty="0" smtClean="0"/>
              <a:t>(+2х 100% </a:t>
            </a:r>
            <a:r>
              <a:rPr lang="ru-RU" sz="500" dirty="0" err="1" smtClean="0"/>
              <a:t>докритна</a:t>
            </a:r>
            <a:r>
              <a:rPr lang="ru-RU" sz="500" dirty="0" smtClean="0"/>
              <a:t> для истребителей)</a:t>
            </a:r>
            <a:endParaRPr lang="ru-RU" sz="100" dirty="0" smtClean="0"/>
          </a:p>
        </p:txBody>
      </p:sp>
      <p:sp>
        <p:nvSpPr>
          <p:cNvPr id="501" name="Прямоугольник 500"/>
          <p:cNvSpPr/>
          <p:nvPr/>
        </p:nvSpPr>
        <p:spPr>
          <a:xfrm>
            <a:off x="5119691" y="1597391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Шторм и пламя </a:t>
            </a:r>
            <a:r>
              <a:rPr lang="ru-RU" sz="500" dirty="0" smtClean="0"/>
              <a:t>(благодаря опыту </a:t>
            </a:r>
            <a:r>
              <a:rPr lang="ru-RU" sz="500" dirty="0" err="1" smtClean="0"/>
              <a:t>юзания</a:t>
            </a:r>
            <a:r>
              <a:rPr lang="ru-RU" sz="500" dirty="0" smtClean="0"/>
              <a:t> советских штурмовиков и бомбардировщиков + к темпам оных)</a:t>
            </a:r>
            <a:endParaRPr lang="ru-RU" sz="100" dirty="0" smtClean="0"/>
          </a:p>
        </p:txBody>
      </p:sp>
      <p:sp>
        <p:nvSpPr>
          <p:cNvPr id="502" name="Прямоугольник 501"/>
          <p:cNvSpPr/>
          <p:nvPr/>
        </p:nvSpPr>
        <p:spPr>
          <a:xfrm>
            <a:off x="2992121" y="1597586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Создание министерства авиации и ВВС Испании </a:t>
            </a:r>
          </a:p>
        </p:txBody>
      </p:sp>
      <p:cxnSp>
        <p:nvCxnSpPr>
          <p:cNvPr id="505" name="Соединительная линия уступом 124"/>
          <p:cNvCxnSpPr>
            <a:stCxn id="486" idx="2"/>
            <a:endCxn id="502" idx="0"/>
          </p:cNvCxnSpPr>
          <p:nvPr/>
        </p:nvCxnSpPr>
        <p:spPr>
          <a:xfrm rot="5400000">
            <a:off x="3611437" y="15580150"/>
            <a:ext cx="239566" cy="5518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Соединительная линия уступом 124"/>
          <p:cNvCxnSpPr>
            <a:stCxn id="432" idx="2"/>
            <a:endCxn id="502" idx="0"/>
          </p:cNvCxnSpPr>
          <p:nvPr/>
        </p:nvCxnSpPr>
        <p:spPr>
          <a:xfrm rot="16200000" flipH="1">
            <a:off x="3061632" y="15582216"/>
            <a:ext cx="239566" cy="54773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Соединительная линия уступом 124"/>
          <p:cNvCxnSpPr>
            <a:stCxn id="475" idx="2"/>
            <a:endCxn id="481" idx="0"/>
          </p:cNvCxnSpPr>
          <p:nvPr/>
        </p:nvCxnSpPr>
        <p:spPr>
          <a:xfrm rot="16200000" flipH="1">
            <a:off x="1725604" y="15085375"/>
            <a:ext cx="230648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Соединительная линия уступом 124"/>
          <p:cNvCxnSpPr>
            <a:stCxn id="475" idx="2"/>
            <a:endCxn id="485" idx="0"/>
          </p:cNvCxnSpPr>
          <p:nvPr/>
        </p:nvCxnSpPr>
        <p:spPr>
          <a:xfrm rot="5400000">
            <a:off x="1199485" y="14554860"/>
            <a:ext cx="226250" cy="10566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Соединительная линия уступом 124"/>
          <p:cNvCxnSpPr>
            <a:stCxn id="475" idx="2"/>
            <a:endCxn id="432" idx="0"/>
          </p:cNvCxnSpPr>
          <p:nvPr/>
        </p:nvCxnSpPr>
        <p:spPr>
          <a:xfrm rot="16200000" flipH="1">
            <a:off x="2261112" y="14549867"/>
            <a:ext cx="226250" cy="10666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Соединительная линия уступом 124"/>
          <p:cNvCxnSpPr>
            <a:stCxn id="481" idx="2"/>
            <a:endCxn id="493" idx="0"/>
          </p:cNvCxnSpPr>
          <p:nvPr/>
        </p:nvCxnSpPr>
        <p:spPr>
          <a:xfrm rot="5400000">
            <a:off x="1724321" y="15857308"/>
            <a:ext cx="233216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124"/>
          <p:cNvCxnSpPr>
            <a:stCxn id="493" idx="2"/>
            <a:endCxn id="495" idx="0"/>
          </p:cNvCxnSpPr>
          <p:nvPr/>
        </p:nvCxnSpPr>
        <p:spPr>
          <a:xfrm rot="16200000" flipH="1">
            <a:off x="1750159" y="16604685"/>
            <a:ext cx="182416" cy="8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Соединительная линия уступом 124"/>
          <p:cNvCxnSpPr>
            <a:stCxn id="479" idx="2"/>
            <a:endCxn id="486" idx="0"/>
          </p:cNvCxnSpPr>
          <p:nvPr/>
        </p:nvCxnSpPr>
        <p:spPr>
          <a:xfrm rot="5400000">
            <a:off x="4421290" y="14555917"/>
            <a:ext cx="226250" cy="10545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124"/>
          <p:cNvCxnSpPr>
            <a:stCxn id="479" idx="2"/>
            <a:endCxn id="489" idx="0"/>
          </p:cNvCxnSpPr>
          <p:nvPr/>
        </p:nvCxnSpPr>
        <p:spPr>
          <a:xfrm rot="16200000" flipH="1">
            <a:off x="5476611" y="14555115"/>
            <a:ext cx="226250" cy="10561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Соединительная линия уступом 124"/>
          <p:cNvCxnSpPr>
            <a:stCxn id="479" idx="2"/>
            <a:endCxn id="483" idx="0"/>
          </p:cNvCxnSpPr>
          <p:nvPr/>
        </p:nvCxnSpPr>
        <p:spPr>
          <a:xfrm rot="16200000" flipH="1">
            <a:off x="4946930" y="15084797"/>
            <a:ext cx="230648" cy="11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124"/>
          <p:cNvCxnSpPr>
            <a:stCxn id="483" idx="2"/>
            <a:endCxn id="497" idx="0"/>
          </p:cNvCxnSpPr>
          <p:nvPr/>
        </p:nvCxnSpPr>
        <p:spPr>
          <a:xfrm rot="5400000">
            <a:off x="4681521" y="15592604"/>
            <a:ext cx="233216" cy="5294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Соединительная линия уступом 124"/>
          <p:cNvCxnSpPr>
            <a:stCxn id="483" idx="2"/>
            <a:endCxn id="501" idx="0"/>
          </p:cNvCxnSpPr>
          <p:nvPr/>
        </p:nvCxnSpPr>
        <p:spPr>
          <a:xfrm rot="16200000" flipH="1">
            <a:off x="5206235" y="15597297"/>
            <a:ext cx="233216" cy="5200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Прямоугольник 532"/>
          <p:cNvSpPr/>
          <p:nvPr/>
        </p:nvSpPr>
        <p:spPr>
          <a:xfrm>
            <a:off x="5783831" y="1776358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Регулярная народная армия </a:t>
            </a:r>
            <a:r>
              <a:rPr lang="ru-RU" sz="500" dirty="0" smtClean="0"/>
              <a:t>(исторический)</a:t>
            </a:r>
            <a:endParaRPr lang="ru-RU" sz="100" dirty="0" smtClean="0"/>
          </a:p>
        </p:txBody>
      </p:sp>
      <p:sp>
        <p:nvSpPr>
          <p:cNvPr id="534" name="Прямоугольник 533"/>
          <p:cNvSpPr/>
          <p:nvPr/>
        </p:nvSpPr>
        <p:spPr>
          <a:xfrm>
            <a:off x="6878887" y="1776358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Сохранить армию добровольцев </a:t>
            </a:r>
            <a:r>
              <a:rPr lang="ru-RU" sz="100" dirty="0"/>
              <a:t>(Правительство под председательством Хосе </a:t>
            </a:r>
            <a:r>
              <a:rPr lang="ru-RU" sz="100" dirty="0" err="1"/>
              <a:t>Хирала</a:t>
            </a:r>
            <a:r>
              <a:rPr lang="ru-RU" sz="100" dirty="0"/>
              <a:t> пыталось создать армию добровольцев на основе лояльных подразделений и с профессиональными командирами, но реальность ее распыления и безотлагательность операций, а также формирование народных ополченцев, вооруженных партиями и профсоюзными организациями, заставили проект сложный. В военном министерстве была сформирована Генеральная инспекция ополчения, которая пыталась продвигать проект и, в любом случае, формировать постоянно создаваемые ополченческие отряды, координировать их и правильно снабжать. Эта задача была поручена артиллерийскому полковнику Хуану </a:t>
            </a:r>
            <a:r>
              <a:rPr lang="ru-RU" sz="100" dirty="0" err="1"/>
              <a:t>Эрнандесу</a:t>
            </a:r>
            <a:r>
              <a:rPr lang="ru-RU" sz="100" dirty="0"/>
              <a:t> </a:t>
            </a:r>
            <a:r>
              <a:rPr lang="ru-RU" sz="100" dirty="0" err="1"/>
              <a:t>Саравиа</a:t>
            </a:r>
            <a:r>
              <a:rPr lang="ru-RU" sz="100" dirty="0"/>
              <a:t> и группе профессиональных офицеров, таких как Луис </a:t>
            </a:r>
            <a:r>
              <a:rPr lang="ru-RU" sz="100" dirty="0" err="1"/>
              <a:t>Барсело</a:t>
            </a:r>
            <a:r>
              <a:rPr lang="ru-RU" sz="100" dirty="0"/>
              <a:t>., Антонио Кордон и Хосе Мартин-</a:t>
            </a:r>
            <a:r>
              <a:rPr lang="ru-RU" sz="100" dirty="0" err="1"/>
              <a:t>Бласкес</a:t>
            </a:r>
            <a:r>
              <a:rPr lang="ru-RU" sz="100" dirty="0"/>
              <a:t> и другие.)</a:t>
            </a:r>
            <a:endParaRPr lang="ru-RU" sz="100" dirty="0" smtClean="0"/>
          </a:p>
        </p:txBody>
      </p:sp>
      <p:cxnSp>
        <p:nvCxnSpPr>
          <p:cNvPr id="535" name="Прямая соединительная линия 534"/>
          <p:cNvCxnSpPr>
            <a:stCxn id="534" idx="1"/>
            <a:endCxn id="533" idx="3"/>
          </p:cNvCxnSpPr>
          <p:nvPr/>
        </p:nvCxnSpPr>
        <p:spPr>
          <a:xfrm flipH="1">
            <a:off x="6710156" y="18033585"/>
            <a:ext cx="16873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Прямоугольник 535"/>
          <p:cNvSpPr/>
          <p:nvPr/>
        </p:nvSpPr>
        <p:spPr>
          <a:xfrm>
            <a:off x="5224935" y="1852848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Министерство национальной обороны </a:t>
            </a:r>
            <a:r>
              <a:rPr lang="ru-RU" sz="200" dirty="0"/>
              <a:t>(Указанный приказ, 5-й абзац которого также предусматривал объединение и интеграцию ополченцев в регулярную армию, считается началом процесса создания новой Народной армии)</a:t>
            </a:r>
            <a:endParaRPr lang="ru-RU" sz="100" dirty="0" smtClean="0"/>
          </a:p>
        </p:txBody>
      </p:sp>
      <p:cxnSp>
        <p:nvCxnSpPr>
          <p:cNvPr id="537" name="Соединительная линия уступом 124"/>
          <p:cNvCxnSpPr>
            <a:stCxn id="533" idx="2"/>
            <a:endCxn id="536" idx="0"/>
          </p:cNvCxnSpPr>
          <p:nvPr/>
        </p:nvCxnSpPr>
        <p:spPr>
          <a:xfrm rot="5400000">
            <a:off x="5855096" y="18136587"/>
            <a:ext cx="224900" cy="55889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Прямоугольник 538"/>
          <p:cNvSpPr/>
          <p:nvPr/>
        </p:nvSpPr>
        <p:spPr>
          <a:xfrm>
            <a:off x="6327152" y="1852848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Интернациональные бригады </a:t>
            </a:r>
            <a:r>
              <a:rPr lang="ru-RU" sz="500" dirty="0"/>
              <a:t>(исторический</a:t>
            </a:r>
            <a:r>
              <a:rPr lang="ru-RU" sz="500" dirty="0" smtClean="0"/>
              <a:t>)</a:t>
            </a:r>
            <a:endParaRPr lang="ru-RU" sz="100" dirty="0"/>
          </a:p>
        </p:txBody>
      </p:sp>
      <p:cxnSp>
        <p:nvCxnSpPr>
          <p:cNvPr id="540" name="Соединительная линия уступом 124"/>
          <p:cNvCxnSpPr>
            <a:stCxn id="534" idx="2"/>
            <a:endCxn id="539" idx="0"/>
          </p:cNvCxnSpPr>
          <p:nvPr/>
        </p:nvCxnSpPr>
        <p:spPr>
          <a:xfrm rot="5400000">
            <a:off x="6953733" y="18140168"/>
            <a:ext cx="224900" cy="55173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Соединительная линия уступом 124"/>
          <p:cNvCxnSpPr>
            <a:stCxn id="533" idx="2"/>
            <a:endCxn id="539" idx="0"/>
          </p:cNvCxnSpPr>
          <p:nvPr/>
        </p:nvCxnSpPr>
        <p:spPr>
          <a:xfrm rot="16200000" flipH="1">
            <a:off x="6406204" y="18144374"/>
            <a:ext cx="224900" cy="54332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Прямоугольник 541"/>
          <p:cNvSpPr/>
          <p:nvPr/>
        </p:nvSpPr>
        <p:spPr>
          <a:xfrm>
            <a:off x="7429369" y="1852848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Упор на смешанные бригады</a:t>
            </a:r>
            <a:endParaRPr lang="ru-RU" sz="100" dirty="0" smtClean="0"/>
          </a:p>
        </p:txBody>
      </p:sp>
      <p:cxnSp>
        <p:nvCxnSpPr>
          <p:cNvPr id="543" name="Соединительная линия уступом 124"/>
          <p:cNvCxnSpPr>
            <a:stCxn id="534" idx="2"/>
            <a:endCxn id="542" idx="0"/>
          </p:cNvCxnSpPr>
          <p:nvPr/>
        </p:nvCxnSpPr>
        <p:spPr>
          <a:xfrm rot="16200000" flipH="1">
            <a:off x="7504841" y="18140794"/>
            <a:ext cx="224900" cy="5504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Прямоугольник 544"/>
          <p:cNvSpPr/>
          <p:nvPr/>
        </p:nvSpPr>
        <p:spPr>
          <a:xfrm>
            <a:off x="6327151" y="1929338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политкомиссаров армейские ряды </a:t>
            </a:r>
            <a:r>
              <a:rPr lang="ru-RU" sz="400" dirty="0"/>
              <a:t>(-НД «Недоверие в армии»)</a:t>
            </a:r>
            <a:endParaRPr lang="ru-RU" sz="100" dirty="0"/>
          </a:p>
        </p:txBody>
      </p:sp>
      <p:sp>
        <p:nvSpPr>
          <p:cNvPr id="546" name="Прямоугольник 545"/>
          <p:cNvSpPr/>
          <p:nvPr/>
        </p:nvSpPr>
        <p:spPr>
          <a:xfrm>
            <a:off x="11784242" y="29961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+НД «Недоверие в Армии</a:t>
            </a:r>
            <a:r>
              <a:rPr lang="ru-RU" sz="700" dirty="0"/>
              <a:t>» </a:t>
            </a:r>
            <a:r>
              <a:rPr lang="ru-RU" sz="200" dirty="0"/>
              <a:t>(В политкомиссары была поставлена задача повышения морального духа солдат во всех подразделениях и обеспечение их взаимодействия с высокопоставленными офицерами (которых многие республиканские милиционеры не сделали доверия)</a:t>
            </a:r>
            <a:endParaRPr lang="ru-RU" sz="100" dirty="0" smtClean="0"/>
          </a:p>
        </p:txBody>
      </p:sp>
      <p:cxnSp>
        <p:nvCxnSpPr>
          <p:cNvPr id="548" name="Соединительная линия уступом 124"/>
          <p:cNvCxnSpPr>
            <a:stCxn id="539" idx="2"/>
            <a:endCxn id="545" idx="0"/>
          </p:cNvCxnSpPr>
          <p:nvPr/>
        </p:nvCxnSpPr>
        <p:spPr>
          <a:xfrm rot="5400000">
            <a:off x="6677865" y="19180935"/>
            <a:ext cx="224900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Прямоугольник 548"/>
          <p:cNvSpPr/>
          <p:nvPr/>
        </p:nvSpPr>
        <p:spPr>
          <a:xfrm>
            <a:off x="7432214" y="1929338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Подножные ресурсы</a:t>
            </a:r>
            <a:r>
              <a:rPr lang="ru-RU" sz="500" dirty="0" smtClean="0"/>
              <a:t> </a:t>
            </a:r>
            <a:r>
              <a:rPr lang="ru-RU" sz="300" dirty="0" smtClean="0"/>
              <a:t>(солдаты </a:t>
            </a:r>
            <a:r>
              <a:rPr lang="ru-RU" sz="300" dirty="0"/>
              <a:t>не получали достаточной или качественной одежды, оружия или боеприпасов. Практически были застрахованы только продукты питания и зарплата (которые семьи бойцов могли собирать в городах).)</a:t>
            </a:r>
            <a:endParaRPr lang="ru-RU" sz="100" dirty="0" smtClean="0"/>
          </a:p>
        </p:txBody>
      </p:sp>
      <p:cxnSp>
        <p:nvCxnSpPr>
          <p:cNvPr id="551" name="Соединительная линия уступом 124"/>
          <p:cNvCxnSpPr>
            <a:stCxn id="539" idx="2"/>
            <a:endCxn id="549" idx="0"/>
          </p:cNvCxnSpPr>
          <p:nvPr/>
        </p:nvCxnSpPr>
        <p:spPr>
          <a:xfrm rot="16200000" flipH="1">
            <a:off x="7230396" y="18628404"/>
            <a:ext cx="224900" cy="11050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5228165" y="1929338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Создание манёвренной армии </a:t>
            </a:r>
            <a:r>
              <a:rPr lang="ru-RU" sz="100" dirty="0"/>
              <a:t>(группировка республиканских сил, которая будет отвечать за проведение наступательных операций, запланированных центральным Генеральным штабом . Это была мобильная армия, которая не руководила никаким фронтом. Он группироваться самые надежные и боевые закаленный республиканские силы, такие как V армейского корпуса из Хуан </a:t>
            </a:r>
            <a:r>
              <a:rPr lang="ru-RU" sz="100" dirty="0" err="1"/>
              <a:t>Guilloto</a:t>
            </a:r>
            <a:r>
              <a:rPr lang="ru-RU" sz="100" dirty="0"/>
              <a:t> Леон «Модеста».)</a:t>
            </a:r>
            <a:endParaRPr lang="ru-RU" sz="100" dirty="0" smtClean="0"/>
          </a:p>
        </p:txBody>
      </p:sp>
      <p:cxnSp>
        <p:nvCxnSpPr>
          <p:cNvPr id="554" name="Соединительная линия уступом 124"/>
          <p:cNvCxnSpPr>
            <a:stCxn id="539" idx="2"/>
            <a:endCxn id="552" idx="0"/>
          </p:cNvCxnSpPr>
          <p:nvPr/>
        </p:nvCxnSpPr>
        <p:spPr>
          <a:xfrm rot="5400000">
            <a:off x="6128372" y="18631442"/>
            <a:ext cx="224900" cy="10989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Прямоугольник 554"/>
          <p:cNvSpPr/>
          <p:nvPr/>
        </p:nvSpPr>
        <p:spPr>
          <a:xfrm>
            <a:off x="4157953" y="1929338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Использовать образцы советской техники </a:t>
            </a:r>
            <a:r>
              <a:rPr lang="ru-RU" sz="500" dirty="0" smtClean="0"/>
              <a:t>(исторический)</a:t>
            </a:r>
            <a:endParaRPr lang="ru-RU" sz="100" dirty="0" smtClean="0"/>
          </a:p>
        </p:txBody>
      </p:sp>
      <p:sp>
        <p:nvSpPr>
          <p:cNvPr id="557" name="Прямоугольник 556"/>
          <p:cNvSpPr/>
          <p:nvPr/>
        </p:nvSpPr>
        <p:spPr>
          <a:xfrm>
            <a:off x="3065100" y="1929338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Запустить </a:t>
            </a:r>
            <a:r>
              <a:rPr lang="en-US" sz="700" dirty="0" err="1"/>
              <a:t>Trubia</a:t>
            </a:r>
            <a:r>
              <a:rPr lang="en-US" sz="700" dirty="0"/>
              <a:t> </a:t>
            </a:r>
            <a:r>
              <a:rPr lang="en-US" sz="700" dirty="0" smtClean="0"/>
              <a:t>A4</a:t>
            </a:r>
            <a:r>
              <a:rPr lang="ru-RU" sz="700" dirty="0" smtClean="0"/>
              <a:t> в серийное производство</a:t>
            </a:r>
          </a:p>
        </p:txBody>
      </p:sp>
      <p:cxnSp>
        <p:nvCxnSpPr>
          <p:cNvPr id="558" name="Соединительная линия уступом 124"/>
          <p:cNvCxnSpPr>
            <a:stCxn id="539" idx="2"/>
            <a:endCxn id="555" idx="0"/>
          </p:cNvCxnSpPr>
          <p:nvPr/>
        </p:nvCxnSpPr>
        <p:spPr>
          <a:xfrm rot="5400000">
            <a:off x="5593266" y="18096336"/>
            <a:ext cx="224900" cy="21691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Соединительная линия уступом 124"/>
          <p:cNvCxnSpPr>
            <a:stCxn id="539" idx="2"/>
            <a:endCxn id="557" idx="0"/>
          </p:cNvCxnSpPr>
          <p:nvPr/>
        </p:nvCxnSpPr>
        <p:spPr>
          <a:xfrm rot="5400000">
            <a:off x="5046839" y="17549909"/>
            <a:ext cx="224900" cy="326205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Прямая соединительная линия 559"/>
          <p:cNvCxnSpPr>
            <a:stCxn id="555" idx="1"/>
            <a:endCxn id="557" idx="3"/>
          </p:cNvCxnSpPr>
          <p:nvPr/>
        </p:nvCxnSpPr>
        <p:spPr>
          <a:xfrm flipH="1">
            <a:off x="3991425" y="19563385"/>
            <a:ext cx="16652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Прямоугольник 560"/>
          <p:cNvSpPr/>
          <p:nvPr/>
        </p:nvSpPr>
        <p:spPr>
          <a:xfrm>
            <a:off x="3066323" y="2005828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Запустить </a:t>
            </a:r>
            <a:r>
              <a:rPr lang="en-US" sz="700" dirty="0" err="1"/>
              <a:t>Verdeja</a:t>
            </a:r>
            <a:r>
              <a:rPr lang="ru-RU" sz="700" dirty="0" smtClean="0"/>
              <a:t> в серийное производство</a:t>
            </a:r>
          </a:p>
        </p:txBody>
      </p:sp>
      <p:cxnSp>
        <p:nvCxnSpPr>
          <p:cNvPr id="563" name="Соединительная линия уступом 124"/>
          <p:cNvCxnSpPr>
            <a:stCxn id="557" idx="2"/>
            <a:endCxn id="561" idx="0"/>
          </p:cNvCxnSpPr>
          <p:nvPr/>
        </p:nvCxnSpPr>
        <p:spPr>
          <a:xfrm rot="16200000" flipH="1">
            <a:off x="3416424" y="19945223"/>
            <a:ext cx="224900" cy="12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Прямоугольник 490"/>
          <p:cNvSpPr/>
          <p:nvPr/>
        </p:nvSpPr>
        <p:spPr>
          <a:xfrm>
            <a:off x="1973470" y="185284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Советники правых сил</a:t>
            </a:r>
            <a:endParaRPr lang="ru-RU" sz="100" dirty="0" smtClean="0"/>
          </a:p>
        </p:txBody>
      </p:sp>
      <p:sp>
        <p:nvSpPr>
          <p:cNvPr id="564" name="Прямоугольник 563"/>
          <p:cNvSpPr/>
          <p:nvPr/>
        </p:nvSpPr>
        <p:spPr>
          <a:xfrm>
            <a:off x="1384994" y="1774891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Африканская экспедиционная армия</a:t>
            </a:r>
          </a:p>
        </p:txBody>
      </p:sp>
      <p:sp>
        <p:nvSpPr>
          <p:cNvPr id="566" name="Прямоугольник 565"/>
          <p:cNvSpPr/>
          <p:nvPr/>
        </p:nvSpPr>
        <p:spPr>
          <a:xfrm>
            <a:off x="802397" y="185284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Формирование </a:t>
            </a:r>
            <a:r>
              <a:rPr lang="ru-RU" sz="700" dirty="0"/>
              <a:t>армейских корпусов </a:t>
            </a:r>
            <a:r>
              <a:rPr lang="ru-RU" sz="300" dirty="0"/>
              <a:t>(Позже органические дивизии превратились в армейские корпуса, состоящие из нескольких маневренных дивизий.)</a:t>
            </a:r>
            <a:endParaRPr lang="ru-RU" sz="100" dirty="0" smtClean="0"/>
          </a:p>
        </p:txBody>
      </p:sp>
      <p:sp>
        <p:nvSpPr>
          <p:cNvPr id="567" name="Прямоугольник 566"/>
          <p:cNvSpPr/>
          <p:nvPr/>
        </p:nvSpPr>
        <p:spPr>
          <a:xfrm>
            <a:off x="1972247" y="1929338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Использовать образцы немецкой техники </a:t>
            </a:r>
            <a:r>
              <a:rPr lang="ru-RU" sz="500" dirty="0" smtClean="0"/>
              <a:t>(исторический)</a:t>
            </a:r>
            <a:endParaRPr lang="ru-RU" sz="100" dirty="0" smtClean="0"/>
          </a:p>
        </p:txBody>
      </p:sp>
      <p:sp>
        <p:nvSpPr>
          <p:cNvPr id="569" name="Прямоугольник 568"/>
          <p:cNvSpPr/>
          <p:nvPr/>
        </p:nvSpPr>
        <p:spPr>
          <a:xfrm>
            <a:off x="802571" y="1928303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Школы и академии для </a:t>
            </a:r>
            <a:r>
              <a:rPr lang="ru-RU" sz="700" dirty="0"/>
              <a:t>временных офицеров </a:t>
            </a:r>
            <a:r>
              <a:rPr lang="ru-RU" sz="200" dirty="0"/>
              <a:t>(Обе стороны создали школы и академии для обучения временных офицеров, которые могут заполнять вакантные должности, а также позволяют кадровым офицерам выполнять команды выше, чем те, которые соответствуют их разряду)</a:t>
            </a:r>
            <a:endParaRPr lang="ru-RU" sz="100" dirty="0" smtClean="0"/>
          </a:p>
        </p:txBody>
      </p:sp>
      <p:cxnSp>
        <p:nvCxnSpPr>
          <p:cNvPr id="570" name="Соединительная линия уступом 124"/>
          <p:cNvCxnSpPr>
            <a:stCxn id="491" idx="2"/>
            <a:endCxn id="557" idx="0"/>
          </p:cNvCxnSpPr>
          <p:nvPr/>
        </p:nvCxnSpPr>
        <p:spPr>
          <a:xfrm rot="16200000" flipH="1">
            <a:off x="2869998" y="18635120"/>
            <a:ext cx="224900" cy="109163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Соединительная линия уступом 124"/>
          <p:cNvCxnSpPr>
            <a:stCxn id="491" idx="2"/>
            <a:endCxn id="567" idx="0"/>
          </p:cNvCxnSpPr>
          <p:nvPr/>
        </p:nvCxnSpPr>
        <p:spPr>
          <a:xfrm rot="5400000">
            <a:off x="2323573" y="19180323"/>
            <a:ext cx="224899" cy="12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Соединительная линия уступом 124"/>
          <p:cNvCxnSpPr>
            <a:stCxn id="564" idx="2"/>
            <a:endCxn id="491" idx="0"/>
          </p:cNvCxnSpPr>
          <p:nvPr/>
        </p:nvCxnSpPr>
        <p:spPr>
          <a:xfrm rot="16200000" flipH="1">
            <a:off x="2022612" y="18114464"/>
            <a:ext cx="239566" cy="5884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Соединительная линия уступом 124"/>
          <p:cNvCxnSpPr>
            <a:stCxn id="564" idx="2"/>
            <a:endCxn id="566" idx="0"/>
          </p:cNvCxnSpPr>
          <p:nvPr/>
        </p:nvCxnSpPr>
        <p:spPr>
          <a:xfrm rot="5400000">
            <a:off x="1437076" y="18117404"/>
            <a:ext cx="239566" cy="5825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Соединительная линия уступом 124"/>
          <p:cNvCxnSpPr>
            <a:stCxn id="566" idx="2"/>
            <a:endCxn id="569" idx="0"/>
          </p:cNvCxnSpPr>
          <p:nvPr/>
        </p:nvCxnSpPr>
        <p:spPr>
          <a:xfrm rot="16200000" flipH="1">
            <a:off x="1158374" y="19175671"/>
            <a:ext cx="214547" cy="1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Прямая соединительная линия 576"/>
          <p:cNvCxnSpPr>
            <a:stCxn id="557" idx="1"/>
            <a:endCxn id="567" idx="3"/>
          </p:cNvCxnSpPr>
          <p:nvPr/>
        </p:nvCxnSpPr>
        <p:spPr>
          <a:xfrm flipH="1" flipV="1">
            <a:off x="2898572" y="19563384"/>
            <a:ext cx="166528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Прямоугольник 577"/>
          <p:cNvSpPr/>
          <p:nvPr/>
        </p:nvSpPr>
        <p:spPr>
          <a:xfrm>
            <a:off x="1387457" y="2003411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Железная дисциплина</a:t>
            </a:r>
          </a:p>
        </p:txBody>
      </p:sp>
      <p:cxnSp>
        <p:nvCxnSpPr>
          <p:cNvPr id="580" name="Соединительная линия уступом 124"/>
          <p:cNvCxnSpPr>
            <a:stCxn id="491" idx="2"/>
            <a:endCxn id="578" idx="0"/>
          </p:cNvCxnSpPr>
          <p:nvPr/>
        </p:nvCxnSpPr>
        <p:spPr>
          <a:xfrm rot="5400000">
            <a:off x="1660812" y="19258294"/>
            <a:ext cx="965631" cy="586013"/>
          </a:xfrm>
          <a:prstGeom prst="bentConnector3">
            <a:avLst>
              <a:gd name="adj1" fmla="val 1113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Соединительная линия уступом 124"/>
          <p:cNvCxnSpPr>
            <a:stCxn id="569" idx="2"/>
            <a:endCxn id="578" idx="0"/>
          </p:cNvCxnSpPr>
          <p:nvPr/>
        </p:nvCxnSpPr>
        <p:spPr>
          <a:xfrm rot="16200000" flipH="1">
            <a:off x="1452635" y="19636131"/>
            <a:ext cx="211084" cy="5848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Прямоугольник 584"/>
          <p:cNvSpPr/>
          <p:nvPr/>
        </p:nvSpPr>
        <p:spPr>
          <a:xfrm>
            <a:off x="4362827" y="29961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Послевоенный НД </a:t>
            </a:r>
            <a:r>
              <a:rPr lang="ru-RU" sz="700" dirty="0"/>
              <a:t>«Коррупция фаланги» </a:t>
            </a:r>
            <a:r>
              <a:rPr lang="ru-RU" sz="200" dirty="0"/>
              <a:t>(В послевоенный период усилилась критика верховным командованием коррупции и неэффективности фалангистов в государственной администрации. [ 38 ] Франко, однако, игнорировал как фалангистскую коррупцию, так и коррупцию и непостоянство, которые имели место в армии.[ 38 </a:t>
            </a:r>
            <a:r>
              <a:rPr lang="ru-RU" sz="200" dirty="0" smtClean="0"/>
              <a:t>])</a:t>
            </a:r>
          </a:p>
        </p:txBody>
      </p:sp>
      <p:sp>
        <p:nvSpPr>
          <p:cNvPr id="586" name="Прямоугольник 585"/>
          <p:cNvSpPr/>
          <p:nvPr/>
        </p:nvSpPr>
        <p:spPr>
          <a:xfrm>
            <a:off x="1972246" y="2084153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Программа </a:t>
            </a:r>
            <a:r>
              <a:rPr lang="en-US" sz="700" dirty="0" err="1"/>
              <a:t>Bär</a:t>
            </a:r>
            <a:r>
              <a:rPr lang="en-US" sz="700" dirty="0"/>
              <a:t> </a:t>
            </a:r>
            <a:r>
              <a:rPr lang="ru-RU" sz="100" dirty="0"/>
              <a:t>(была программой приобретения немецких военных материалов для модернизации оборудования Вооруженных сил Испании . После окончания Гражданской войны правительство Франко закупило некоторое количество оружия в Германии, но только в 1943 году, когда началась реализация этой программы, эти закупки стали существенными. Торгового баланса в то время было благоприятным для Испании, так как он поставляется сырье для немецкой военной промышленности, и было предложено , чтобы компенсировать дефицит за счет подачи немецкого оружия в Испанию.)</a:t>
            </a:r>
            <a:endParaRPr lang="ru-RU" sz="100" dirty="0" smtClean="0"/>
          </a:p>
        </p:txBody>
      </p:sp>
      <p:cxnSp>
        <p:nvCxnSpPr>
          <p:cNvPr id="589" name="Соединительная линия уступом 124"/>
          <p:cNvCxnSpPr>
            <a:stCxn id="567" idx="2"/>
            <a:endCxn id="586" idx="0"/>
          </p:cNvCxnSpPr>
          <p:nvPr/>
        </p:nvCxnSpPr>
        <p:spPr>
          <a:xfrm rot="5400000">
            <a:off x="1931334" y="20337460"/>
            <a:ext cx="1008152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32914</TotalTime>
  <Words>3014</Words>
  <Application>Microsoft Office PowerPoint</Application>
  <PresentationFormat>Произвольный</PresentationFormat>
  <Paragraphs>219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Mihail</cp:lastModifiedBy>
  <cp:revision>1958</cp:revision>
  <dcterms:created xsi:type="dcterms:W3CDTF">2018-10-23T08:09:21Z</dcterms:created>
  <dcterms:modified xsi:type="dcterms:W3CDTF">2021-07-20T17:29:05Z</dcterms:modified>
</cp:coreProperties>
</file>