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E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70" d="100"/>
          <a:sy n="70" d="100"/>
        </p:scale>
        <p:origin x="48" y="-314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29.06.2023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29.06.2023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29.06.2023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70383"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35482" y="5055789"/>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4828342" y="6020817"/>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886301" y="5480817"/>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3329237" y="1844544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73764" y="4975394"/>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917562366"/>
              </p:ext>
            </p:extLst>
          </p:nvPr>
        </p:nvGraphicFramePr>
        <p:xfrm>
          <a:off x="37444813" y="132405"/>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375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42883786" y="132405"/>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4442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73304" y="12912492"/>
            <a:ext cx="426918" cy="1236939"/>
          </a:xfrm>
          <a:prstGeom prst="bentConnector3">
            <a:avLst>
              <a:gd name="adj1" fmla="val 5170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0699" y="11429907"/>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5918472" y="17404545"/>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08801" y="3822282"/>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22089454" y="199666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7026502" y="1996368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4205372" y="20500744"/>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22080413" y="2152136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4535529" y="215243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7016912" y="215243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4196331" y="22061363"/>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6651447" y="22064304"/>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22905526" y="21279475"/>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4131612" y="20062428"/>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5372304" y="18821737"/>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7839357" y="21279200"/>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6598666" y="20038509"/>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5372579" y="18809480"/>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9584566" y="2150231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9615153" y="2150231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21682421" y="20037320"/>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80577" y="2778993"/>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4535529" y="2299989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7253088" y="19132313"/>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3546714" y="19126145"/>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7909215" y="20266587"/>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22924508" y="20330917"/>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4079777" y="16408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4555465" y="1996074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6671383" y="20500744"/>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5803268" y="1844417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4783093" y="17888494"/>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6016708" y="17895932"/>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4782661" y="19129980"/>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6019041" y="19118558"/>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4166663" y="21573072"/>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6636383" y="21561410"/>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5395691" y="22802101"/>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4135589" y="20043527"/>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6602367" y="20051800"/>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9134180" y="19993967"/>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275620"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сниффером</a:t>
            </a:r>
            <a:r>
              <a:rPr lang="ru-RU" sz="1400" dirty="0"/>
              <a:t> </a:t>
            </a:r>
            <a:r>
              <a:rPr lang="ru-RU" sz="400" dirty="0"/>
              <a:t>(Военно-морской флот стал более современным: в 1930-х годах было сделано важное техническое усовершенствование. Лейтенант-коммандер </a:t>
            </a:r>
            <a:r>
              <a:rPr lang="ru-RU" sz="400" dirty="0" err="1"/>
              <a:t>Вичерс</a:t>
            </a:r>
            <a:r>
              <a:rPr lang="ru-RU" sz="400" dirty="0"/>
              <a:t> и контр-адмирал Ван </a:t>
            </a:r>
            <a:r>
              <a:rPr lang="ru-RU" sz="400" dirty="0" err="1"/>
              <a:t>Паппелендам</a:t>
            </a:r>
            <a:r>
              <a:rPr lang="ru-RU" sz="400" dirty="0"/>
              <a:t> представили </a:t>
            </a:r>
            <a:r>
              <a:rPr lang="ru-RU" sz="400" dirty="0" err="1"/>
              <a:t>газоанализаторную</a:t>
            </a:r>
            <a:r>
              <a:rPr lang="ru-RU" sz="400" dirty="0"/>
              <a:t> установку, которая позволяла подводным лодкам заряжать свои аккумуляторы во время плавания под водой на дизельном двигателе . [4] Впервые эта система была использована в 1938 году. Любопытно, что Королевский флот снял это устройство во время Второй мировой войны . Немцы _, которые познакомились со </a:t>
            </a:r>
            <a:r>
              <a:rPr lang="ru-RU" sz="400" dirty="0" err="1"/>
              <a:t>снифером</a:t>
            </a:r>
            <a:r>
              <a:rPr lang="ru-RU" sz="400" dirty="0"/>
              <a:t> после вторжения в Нидерланды, однако развили его дальше и оснастили им все свои подводные лодки. Американцы открыли систему в конце войны, когда в их руки попала немецкая подводная лодка, и считали ее немецким изобретением .)</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275620"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подлодки (О19 и О20 были заложены в июне 1936) </a:t>
            </a:r>
            <a:r>
              <a:rPr lang="ru-RU" sz="600" dirty="0"/>
              <a:t>(</a:t>
            </a:r>
            <a:r>
              <a:rPr lang="en-US" sz="600" dirty="0"/>
              <a:t>https://nl.m.wikipedia.org/wiki/Hr.Ms._O_19_(1939)</a:t>
            </a:r>
            <a:r>
              <a:rPr lang="ru-RU" sz="600" dirty="0"/>
              <a:t>  </a:t>
            </a:r>
            <a:endParaRPr lang="ru-RU" sz="1400" dirty="0"/>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352231" y="3314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 </a:t>
            </a:r>
            <a:r>
              <a:rPr lang="ru-RU" sz="400" dirty="0"/>
              <a:t>(В 1940 году был принят план линейных крейсеров. Это включало строительство трех линейных крейсеров или крейсеров-убийц для защиты Голландской Ост-Индии. Этот план вызвал споры во флоте, предвидя проблемы с укомплектованием таких кораблей. Это было бы серьезной утечкой имеющегося персонала. Некоторые морские офицеры также предпочитали тратить имеющиеся средства на более мелкие корабли и самолеты, которые были бы доступны быстрее. Немецкое вторжение несколько месяцев спустя разрушило этот план.) (эффект как в ванили «</a:t>
            </a:r>
            <a:r>
              <a:rPr lang="ru-RU" sz="400" dirty="0" err="1"/>
              <a:t>Пдан</a:t>
            </a:r>
            <a:r>
              <a:rPr lang="ru-RU" sz="400" dirty="0"/>
              <a:t> линейного крейсера»)</a:t>
            </a:r>
            <a:endParaRPr lang="ru-RU" sz="1400" dirty="0"/>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6975133" y="3314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 </a:t>
            </a:r>
            <a:r>
              <a:rPr lang="ru-RU" sz="500" dirty="0"/>
              <a:t>(Поскольку планы создания сильного флота в Голландской Ост-Индии не могли быть реализованы из-за начала Второй мировой войны, </a:t>
            </a:r>
            <a:r>
              <a:rPr lang="ru-RU" sz="500" dirty="0" err="1"/>
              <a:t>Хельфрих</a:t>
            </a:r>
            <a:r>
              <a:rPr lang="ru-RU" sz="500" dirty="0"/>
              <a:t> разработал другую тактику: флот должен был использовать быстрые и малочисленные действия, </a:t>
            </a:r>
            <a:r>
              <a:rPr lang="ru-RU" sz="500" dirty="0" err="1"/>
              <a:t>особенноподводных</a:t>
            </a:r>
            <a:r>
              <a:rPr lang="ru-RU" sz="500" dirty="0"/>
              <a:t> лодок , для нанесения урона противнику.)</a:t>
            </a:r>
            <a:endParaRPr lang="ru-RU" sz="1400" dirty="0"/>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468149" y="33684393"/>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53526549-CAC9-468E-B6BB-F7C22C39FAF7}"/>
              </a:ext>
            </a:extLst>
          </p:cNvPr>
          <p:cNvSpPr/>
          <p:nvPr/>
        </p:nvSpPr>
        <p:spPr>
          <a:xfrm>
            <a:off x="1303741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королевский морской резерв </a:t>
            </a:r>
            <a:r>
              <a:rPr lang="ru-RU" sz="900" dirty="0"/>
              <a:t>(</a:t>
            </a:r>
            <a:r>
              <a:rPr lang="en-US" sz="900" dirty="0"/>
              <a:t>https://nl.m.wikipedia.org/wiki/Koninklijke_Marine_Reserve</a:t>
            </a:r>
            <a:r>
              <a:rPr lang="ru-RU" sz="900" dirty="0"/>
              <a:t>)</a:t>
            </a:r>
            <a:endParaRPr lang="ru-RU" sz="1400" dirty="0"/>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674645"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 </a:t>
            </a:r>
            <a:r>
              <a:rPr lang="ru-RU" sz="900" dirty="0"/>
              <a:t>(Должность командующего ВМС была создана в 1939 году . Первым командующим ВМС был вице-адмирал </a:t>
            </a:r>
            <a:r>
              <a:rPr lang="ru-RU" sz="900" dirty="0" err="1"/>
              <a:t>Дж.Т</a:t>
            </a:r>
            <a:r>
              <a:rPr lang="ru-RU" sz="900" dirty="0"/>
              <a:t>. </a:t>
            </a:r>
            <a:r>
              <a:rPr lang="ru-RU" sz="900" dirty="0" err="1"/>
              <a:t>Фюрстнер</a:t>
            </a:r>
            <a:r>
              <a:rPr lang="ru-RU" sz="900" dirty="0"/>
              <a:t> .) </a:t>
            </a:r>
            <a:endParaRPr lang="ru-RU" sz="1400" dirty="0"/>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619506"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193216"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 </a:t>
            </a:r>
            <a:r>
              <a:rPr lang="ru-RU" sz="400" dirty="0"/>
              <a:t>(В 1932 году Техническая служба LVA была выделена в авиационную роту (LVB). Директор LVB находился в ведении военного министерства , а командующий LVA оставался в ведении Генерального штаба. Раскол привел ко многим проблемам и спорам об обязанностях и ответственности. В 1935 году была создана Военная авиационная инспекция с основной целью улучшения координации между LVA и LVB. Инспекция подчинялась непосредственно военному министерству, а LVA и LVB - Инспекции. Улучшение было медленным, и только в 1937 году между внешними авиационными ведомствами установилась рабочая ситуация.)</a:t>
            </a:r>
            <a:endParaRPr lang="ru-RU" sz="1400" dirty="0"/>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037414"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164338" y="28791263"/>
            <a:ext cx="444162" cy="2582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333579" y="31384390"/>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7783441" y="28754252"/>
            <a:ext cx="444162" cy="26561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208988" y="30270776"/>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191396" y="31603184"/>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502847" y="31614147"/>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67464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 </a:t>
            </a:r>
          </a:p>
          <a:p>
            <a:pPr algn="ctr"/>
            <a:r>
              <a:rPr lang="ru-RU" sz="900" dirty="0"/>
              <a:t>(эффект как в ванили «прикрытие с воздуха для новой флотилии») </a:t>
            </a:r>
            <a:endParaRPr lang="ru-RU" sz="1400" dirty="0"/>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674644"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037414"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547781" y="33771986"/>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275620"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478334" y="33779150"/>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5866395" y="33768187"/>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177847" y="33779150"/>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477570"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193216"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r>
              <a:rPr lang="ru-RU" sz="600" dirty="0"/>
              <a:t>(26 июля 1944 года в Лондоне было создано Управление ВВС Нидерландов. В 1947 году был назначен начальник штаба ВВС, а 11 марта 1953 года ВВС стали независимой частью вооруженных сил, названной Королевскими ВВС Нидерландов .)</a:t>
            </a:r>
            <a:endParaRPr lang="ru-RU" sz="1400" dirty="0"/>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0876595"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 </a:t>
            </a:r>
            <a:r>
              <a:rPr lang="ru-RU" sz="500" dirty="0"/>
              <a:t>(До 1935 года на авиабазе велась почти вся деятельность боевой авиации. С новыми заказами авиации база стала слишком маленькой, а сосредоточение в одном месте делало ее очень уязвимой для нападения противника. Требовались новые военные аэродромы, но поскольку для их подготовки требовалось некоторое время, самолеты были переброшены на существующие аэродромы, такие как </a:t>
            </a:r>
            <a:r>
              <a:rPr lang="ru-RU" sz="500" dirty="0" err="1"/>
              <a:t>Схипхол</a:t>
            </a:r>
            <a:r>
              <a:rPr lang="ru-RU" sz="500" dirty="0"/>
              <a:t> , </a:t>
            </a:r>
            <a:r>
              <a:rPr lang="ru-RU" sz="500" dirty="0" err="1"/>
              <a:t>Ваальхавен</a:t>
            </a:r>
            <a:r>
              <a:rPr lang="ru-RU" sz="500" dirty="0"/>
              <a:t> , </a:t>
            </a:r>
            <a:r>
              <a:rPr lang="ru-RU" sz="500" dirty="0" err="1"/>
              <a:t>Гилце-Рийен</a:t>
            </a:r>
            <a:r>
              <a:rPr lang="ru-RU" sz="500" dirty="0"/>
              <a:t> и </a:t>
            </a:r>
            <a:r>
              <a:rPr lang="ru-RU" sz="500" dirty="0" err="1"/>
              <a:t>Ипенбург</a:t>
            </a:r>
            <a:r>
              <a:rPr lang="ru-RU" sz="500" dirty="0"/>
              <a:t> .)</a:t>
            </a:r>
            <a:endParaRPr lang="ru-RU" sz="1400" dirty="0"/>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193216"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 (1 июля 1939 года LVA была преобразована в авиационную бригаду)</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193216" y="258738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705438"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 </a:t>
            </a:r>
            <a:r>
              <a:rPr lang="ru-RU" sz="500" dirty="0"/>
              <a:t>(После службы в звании генерал-майора с 1937 г. в должности командира IV дивизии ( II. LK / </a:t>
            </a:r>
            <a:r>
              <a:rPr lang="ru-RU" sz="500" dirty="0" err="1"/>
              <a:t>Veldleger</a:t>
            </a:r>
            <a:r>
              <a:rPr lang="ru-RU" sz="500" dirty="0"/>
              <a:t> ) он был назначен в ноябре 1938 г. по инициативе министра обороны </a:t>
            </a:r>
            <a:r>
              <a:rPr lang="ru-RU" sz="500" dirty="0" err="1"/>
              <a:t>Яннеса</a:t>
            </a:r>
            <a:r>
              <a:rPr lang="ru-RU" sz="500" dirty="0"/>
              <a:t> </a:t>
            </a:r>
            <a:r>
              <a:rPr lang="ru-RU" sz="500" dirty="0" err="1"/>
              <a:t>ван</a:t>
            </a:r>
            <a:r>
              <a:rPr lang="ru-RU" sz="500" dirty="0"/>
              <a:t> </a:t>
            </a:r>
            <a:r>
              <a:rPr lang="ru-RU" sz="500" dirty="0" err="1"/>
              <a:t>Дейка.назначен</a:t>
            </a:r>
            <a:r>
              <a:rPr lang="ru-RU" sz="500" dirty="0"/>
              <a:t> первым командующим вновь созданного Командования ПВО)</a:t>
            </a:r>
            <a:endParaRPr lang="ru-RU" sz="1400" dirty="0"/>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68099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Авиазавод </a:t>
            </a:r>
            <a:r>
              <a:rPr lang="ru-RU" sz="1400" dirty="0" err="1"/>
              <a:t>Кулховен</a:t>
            </a:r>
            <a:r>
              <a:rPr lang="ru-RU" sz="1400" dirty="0"/>
              <a:t> (</a:t>
            </a:r>
            <a:r>
              <a:rPr lang="en-US" sz="1400" dirty="0"/>
              <a:t>Aircraft Factory Koolhoven</a:t>
            </a:r>
            <a:r>
              <a:rPr lang="ru-RU" sz="1400" dirty="0"/>
              <a:t>) ()</a:t>
            </a:r>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680994"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r>
              <a:rPr lang="ru-RU" sz="1400" dirty="0"/>
              <a:t> (</a:t>
            </a:r>
            <a:r>
              <a:rPr lang="en-US" sz="1400" dirty="0"/>
              <a:t>https://nl.m.wikipedia.org/wiki/Koolhoven_F.K.51</a:t>
            </a:r>
            <a:r>
              <a:rPr lang="ru-RU" sz="1400" dirty="0"/>
              <a:t>)</a:t>
            </a:r>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680994" y="346343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r>
              <a:rPr lang="ru-RU" sz="1400" dirty="0"/>
              <a:t> (</a:t>
            </a:r>
            <a:r>
              <a:rPr lang="en-US" sz="1400" dirty="0"/>
              <a:t>https://nl.m.wikipedia.org/wiki/Koolhoven_F.K.58</a:t>
            </a:r>
            <a:r>
              <a:rPr lang="ru-RU" sz="1400" dirty="0"/>
              <a:t>)</a:t>
            </a:r>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193216" y="346343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671272" y="29440131"/>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370785" y="29423998"/>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468975" y="31678812"/>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4932239" y="30987679"/>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a:extLst>
              <a:ext uri="{FF2B5EF4-FFF2-40B4-BE49-F238E27FC236}">
                <a16:creationId xmlns:a16="http://schemas.microsoft.com/office/drawing/2014/main" id="{81DA5203-4337-47F5-ADCF-2D21437ACA0F}"/>
              </a:ext>
            </a:extLst>
          </p:cNvPr>
          <p:cNvCxnSpPr>
            <a:cxnSpLocks/>
            <a:stCxn id="480" idx="2"/>
            <a:endCxn id="506" idx="0"/>
          </p:cNvCxnSpPr>
          <p:nvPr/>
        </p:nvCxnSpPr>
        <p:spPr>
          <a:xfrm>
            <a:off x="23251175" y="29860228"/>
            <a:ext cx="0" cy="19341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251175" y="32874393"/>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251175" y="34224391"/>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738953" y="32874393"/>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738953" y="34224391"/>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732603" y="31384390"/>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1762758"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084985"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08630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089351"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447754"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44775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442187"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1760886" y="3462895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539997" y="32350105"/>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1858613" y="32344622"/>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1941135" y="29424806"/>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259750" y="29421194"/>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505713" y="31384389"/>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142944" y="31384389"/>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144263" y="32874393"/>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500146" y="32874393"/>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1809506" y="271759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7797169" y="23326222"/>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549636"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061859"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574082"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064931"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6806199"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296070"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061199" y="287802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731162" y="26643923"/>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043098" y="30973333"/>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269577" y="29454807"/>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514512" y="29464871"/>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286986" y="30961561"/>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530874" y="29717672"/>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0775810" y="30962608"/>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531922" y="30972286"/>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288033" y="29728397"/>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230244" y="31767040"/>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742466" y="31763967"/>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8986355" y="33007856"/>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581940" y="23494703"/>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1760886" y="256735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631955" y="21940416"/>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8" name="Соединительная линия уступом 175">
            <a:extLst>
              <a:ext uri="{FF2B5EF4-FFF2-40B4-BE49-F238E27FC236}">
                <a16:creationId xmlns:a16="http://schemas.microsoft.com/office/drawing/2014/main" id="{2E457459-E321-4440-9427-91E485A55F84}"/>
              </a:ext>
            </a:extLst>
          </p:cNvPr>
          <p:cNvCxnSpPr>
            <a:cxnSpLocks/>
            <a:stCxn id="235" idx="2"/>
            <a:endCxn id="250" idx="0"/>
          </p:cNvCxnSpPr>
          <p:nvPr/>
        </p:nvCxnSpPr>
        <p:spPr>
          <a:xfrm rot="16200000" flipH="1">
            <a:off x="6520186" y="11659373"/>
            <a:ext cx="427755" cy="37423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1" name="Соединительная линия уступом 175">
            <a:extLst>
              <a:ext uri="{FF2B5EF4-FFF2-40B4-BE49-F238E27FC236}">
                <a16:creationId xmlns:a16="http://schemas.microsoft.com/office/drawing/2014/main" id="{B7ED3DED-BC64-4039-9EDE-0A7985FC5D50}"/>
              </a:ext>
            </a:extLst>
          </p:cNvPr>
          <p:cNvCxnSpPr>
            <a:cxnSpLocks/>
            <a:stCxn id="234" idx="2"/>
            <a:endCxn id="244" idx="0"/>
          </p:cNvCxnSpPr>
          <p:nvPr/>
        </p:nvCxnSpPr>
        <p:spPr>
          <a:xfrm rot="5400000">
            <a:off x="5287484" y="11663611"/>
            <a:ext cx="426918" cy="3734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3" name="Соединительная линия уступом 175">
            <a:extLst>
              <a:ext uri="{FF2B5EF4-FFF2-40B4-BE49-F238E27FC236}">
                <a16:creationId xmlns:a16="http://schemas.microsoft.com/office/drawing/2014/main" id="{A58D2E62-42B8-4997-A678-C87E0FBAC19A}"/>
              </a:ext>
            </a:extLst>
          </p:cNvPr>
          <p:cNvCxnSpPr>
            <a:cxnSpLocks/>
            <a:stCxn id="234" idx="2"/>
            <a:endCxn id="246" idx="0"/>
          </p:cNvCxnSpPr>
          <p:nvPr/>
        </p:nvCxnSpPr>
        <p:spPr>
          <a:xfrm rot="5400000">
            <a:off x="6521069" y="12902154"/>
            <a:ext cx="431876" cy="12625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175">
            <a:extLst>
              <a:ext uri="{FF2B5EF4-FFF2-40B4-BE49-F238E27FC236}">
                <a16:creationId xmlns:a16="http://schemas.microsoft.com/office/drawing/2014/main" id="{9C1FA5A7-FAAB-4227-AD65-FB45E529C636}"/>
              </a:ext>
            </a:extLst>
          </p:cNvPr>
          <p:cNvCxnSpPr>
            <a:cxnSpLocks/>
            <a:stCxn id="234" idx="2"/>
            <a:endCxn id="267" idx="0"/>
          </p:cNvCxnSpPr>
          <p:nvPr/>
        </p:nvCxnSpPr>
        <p:spPr>
          <a:xfrm rot="5400000">
            <a:off x="5092644" y="13085373"/>
            <a:ext cx="2043521" cy="2507780"/>
          </a:xfrm>
          <a:prstGeom prst="bentConnector3">
            <a:avLst>
              <a:gd name="adj1" fmla="val 1084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5" name="Соединительная линия уступом 175">
            <a:extLst>
              <a:ext uri="{FF2B5EF4-FFF2-40B4-BE49-F238E27FC236}">
                <a16:creationId xmlns:a16="http://schemas.microsoft.com/office/drawing/2014/main" id="{3ADF1975-2C2F-4962-B6E3-B2209630103F}"/>
              </a:ext>
            </a:extLst>
          </p:cNvPr>
          <p:cNvCxnSpPr>
            <a:cxnSpLocks/>
            <a:stCxn id="234" idx="2"/>
            <a:endCxn id="268" idx="0"/>
          </p:cNvCxnSpPr>
          <p:nvPr/>
        </p:nvCxnSpPr>
        <p:spPr>
          <a:xfrm rot="5400000">
            <a:off x="6341692" y="14334421"/>
            <a:ext cx="2043521" cy="96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816125" y="929667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75457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4117555"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548239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4117555"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941572" y="770651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1424999"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821198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2189731"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4117555" y="1102337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5482392" y="1254625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754571" y="1254898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9508681" y="1102828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2189731" y="1102337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8211982" y="1254625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941572" y="1254354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1624599" y="11563370"/>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4271214" y="11644687"/>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1065458" y="11609470"/>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6201452" y="9350739"/>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894556" y="9356205"/>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10237541" y="8013220"/>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8316932" y="8343667"/>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952136" y="8374728"/>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4238941" y="8360103"/>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892664" y="8376809"/>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810111" y="1102337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Собственное величие (альянсы)</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868070" y="10376677"/>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5636488" y="11642396"/>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8334511" y="10314130"/>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7001283" y="10277601"/>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9699306" y="11678925"/>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1428033" y="1102337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856692" y="8005977"/>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3543951" y="11563370"/>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822407"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9505647"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9508681"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810722"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810111" y="476635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6266711" y="4755154"/>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962274" y="4752147"/>
            <a:ext cx="510163"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910220" y="4748663"/>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9003719" y="4710701"/>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6274130" y="6112573"/>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7638924" y="6075496"/>
            <a:ext cx="1860163" cy="1401871"/>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1026488" y="8323632"/>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2368529" y="8417514"/>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9502928"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sp>
        <p:nvSpPr>
          <p:cNvPr id="325" name="Прямоугольник 324">
            <a:extLst>
              <a:ext uri="{FF2B5EF4-FFF2-40B4-BE49-F238E27FC236}">
                <a16:creationId xmlns:a16="http://schemas.microsoft.com/office/drawing/2014/main" id="{8DE1C062-CC50-4D90-A672-50FF67E3C9D1}"/>
              </a:ext>
            </a:extLst>
          </p:cNvPr>
          <p:cNvSpPr/>
          <p:nvPr/>
        </p:nvSpPr>
        <p:spPr>
          <a:xfrm>
            <a:off x="5482392" y="1580989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Вернуть Южную Африку</a:t>
            </a:r>
            <a:endParaRPr lang="ru-RU" sz="1400" dirty="0"/>
          </a:p>
        </p:txBody>
      </p:sp>
      <p:sp>
        <p:nvSpPr>
          <p:cNvPr id="339" name="Прямоугольник 338">
            <a:extLst>
              <a:ext uri="{FF2B5EF4-FFF2-40B4-BE49-F238E27FC236}">
                <a16:creationId xmlns:a16="http://schemas.microsoft.com/office/drawing/2014/main" id="{46E6428C-5C98-44D3-8CE0-7D80E962DA29}"/>
              </a:ext>
            </a:extLst>
          </p:cNvPr>
          <p:cNvSpPr/>
          <p:nvPr/>
        </p:nvSpPr>
        <p:spPr>
          <a:xfrm>
            <a:off x="22173419" y="4766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sp>
        <p:nvSpPr>
          <p:cNvPr id="341" name="Прямоугольник 340">
            <a:extLst>
              <a:ext uri="{FF2B5EF4-FFF2-40B4-BE49-F238E27FC236}">
                <a16:creationId xmlns:a16="http://schemas.microsoft.com/office/drawing/2014/main" id="{A3D2D180-E983-46B9-A462-2B71C93CF3FB}"/>
              </a:ext>
            </a:extLst>
          </p:cNvPr>
          <p:cNvSpPr/>
          <p:nvPr/>
        </p:nvSpPr>
        <p:spPr>
          <a:xfrm>
            <a:off x="15992219" y="929667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7192191" y="63374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819950" y="77065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7193035" y="770544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9611085" y="770544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935868" y="8245444"/>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9308953" y="8245444"/>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20495208" y="3601293"/>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919507" y="6375867"/>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9315607" y="6352007"/>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8250150" y="7417464"/>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7201721" y="110435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8250994" y="8785444"/>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8603995" y="7231627"/>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7394970" y="8440652"/>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8431038" y="92792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6208961" y="8455458"/>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9611085" y="110435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20669044" y="8785444"/>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819950" y="11023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877909" y="8786511"/>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932478" y="125416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8399882" y="1253608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8620695" y="10493258"/>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7416013" y="11697940"/>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6215054" y="11766225"/>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7451517" y="10529762"/>
            <a:ext cx="432716"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8652475" y="11730719"/>
            <a:ext cx="412571"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857158" y="11724199"/>
            <a:ext cx="412571"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832129" y="8442313"/>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8623103" y="8413334"/>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7437094" y="7227326"/>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2173420" y="63351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2173420" y="770544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9611085" y="63351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7108229" y="63331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3365161" y="929050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869289" y="92827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3365843" y="1408440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7112929" y="7701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a:off x="25481079" y="9822765"/>
            <a:ext cx="388210" cy="77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3574721" y="8442100"/>
            <a:ext cx="505057" cy="11917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3231378" y="5846351"/>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1705805" y="4809590"/>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4226265" y="4851463"/>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5455401" y="3622328"/>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3231379" y="7415163"/>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4640824" y="632398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786251" y="6316513"/>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4645525" y="7701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5552549" y="7550215"/>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899079" y="92792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877769" y="6925620"/>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827248" y="1408185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3365161" y="110441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a:off x="24423120" y="10370500"/>
            <a:ext cx="0" cy="6736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3365161" y="158034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825840" y="158034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2131618" y="125601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4596205" y="1255828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flipV="1">
            <a:off x="24247536" y="13098282"/>
            <a:ext cx="348669" cy="18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815923" y="13246161"/>
            <a:ext cx="446120" cy="1230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3584563" y="13245162"/>
            <a:ext cx="444253" cy="12342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821596" y="11725713"/>
            <a:ext cx="434093" cy="12310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3588369" y="11725398"/>
            <a:ext cx="435960"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899079" y="1408185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2352455" y="13244733"/>
            <a:ext cx="441706" cy="123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6047899" y="13244546"/>
            <a:ext cx="443573" cy="12310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869284" y="14249609"/>
            <a:ext cx="641590" cy="2466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5333369" y="14251607"/>
            <a:ext cx="641590"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897757" y="158055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7193035" y="140718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8626517" y="13240564"/>
            <a:ext cx="455803"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7395575" y="13216469"/>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flipH="1">
            <a:off x="26883799" y="15161855"/>
            <a:ext cx="1408" cy="641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955716" y="15161855"/>
            <a:ext cx="1322" cy="6436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2131618" y="175291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1389637" y="15729255"/>
            <a:ext cx="2367340" cy="1232539"/>
          </a:xfrm>
          <a:prstGeom prst="bentConnector3">
            <a:avLst>
              <a:gd name="adj1" fmla="val 1310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4596205" y="175291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5086016" y="15730004"/>
            <a:ext cx="2367340" cy="1231043"/>
          </a:xfrm>
          <a:prstGeom prst="bentConnector3">
            <a:avLst>
              <a:gd name="adj1" fmla="val 1368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6" name="Прямоугольник 425">
            <a:extLst>
              <a:ext uri="{FF2B5EF4-FFF2-40B4-BE49-F238E27FC236}">
                <a16:creationId xmlns:a16="http://schemas.microsoft.com/office/drawing/2014/main" id="{CB1FCDDC-1B2C-48C9-81D8-A3FFDA7B93DB}"/>
              </a:ext>
            </a:extLst>
          </p:cNvPr>
          <p:cNvSpPr/>
          <p:nvPr/>
        </p:nvSpPr>
        <p:spPr>
          <a:xfrm>
            <a:off x="22173419" y="296147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830652" y="7186169"/>
            <a:ext cx="497322"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2868939" y="4403912"/>
            <a:ext cx="72487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4122078"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886556" y="10401771"/>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4188533" y="13090351"/>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868070" y="5846351"/>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30897682" y="770193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32133735" y="635729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400" dirty="0"/>
              <a:t>(В то же время нидерландское правительство отклонило </a:t>
            </a:r>
            <a:r>
              <a:rPr lang="ru-RU" sz="400" dirty="0" err="1"/>
              <a:t>ипредложение</a:t>
            </a:r>
            <a:r>
              <a:rPr lang="ru-RU" sz="400" dirty="0"/>
              <a:t> Германии от 29 октября 1937 г. заключить с ней </a:t>
            </a:r>
            <a:r>
              <a:rPr lang="ru-RU" sz="400" dirty="0" err="1"/>
              <a:t>договор,гарантировавший</a:t>
            </a:r>
            <a:r>
              <a:rPr lang="ru-RU" sz="400" dirty="0"/>
              <a:t> нейтралитет </a:t>
            </a:r>
            <a:r>
              <a:rPr lang="ru-RU" sz="400" dirty="0" err="1"/>
              <a:t>Нидерландов.Опасаясь</a:t>
            </a:r>
            <a:r>
              <a:rPr lang="ru-RU" sz="400" dirty="0"/>
              <a:t> также возможного захвата Индонезии Японией (</a:t>
            </a:r>
            <a:r>
              <a:rPr lang="ru-RU" sz="400" dirty="0" err="1"/>
              <a:t>заключениегермано</a:t>
            </a:r>
            <a:r>
              <a:rPr lang="ru-RU" sz="400" dirty="0"/>
              <a:t>-японского так называемого «</a:t>
            </a:r>
            <a:r>
              <a:rPr lang="ru-RU" sz="400" dirty="0" err="1"/>
              <a:t>антикоминтернов-ского</a:t>
            </a:r>
            <a:r>
              <a:rPr lang="ru-RU" sz="400" dirty="0"/>
              <a:t>» пакта 1936 г. давало все основания полагать, что Германия </a:t>
            </a:r>
            <a:r>
              <a:rPr lang="ru-RU" sz="400" dirty="0" err="1"/>
              <a:t>поддержалабы</a:t>
            </a:r>
            <a:r>
              <a:rPr lang="ru-RU" sz="400" dirty="0"/>
              <a:t> Японию), нидерландское правительство вынуждено </a:t>
            </a:r>
            <a:r>
              <a:rPr lang="ru-RU" sz="400" dirty="0" err="1"/>
              <a:t>былозаключить</a:t>
            </a:r>
            <a:r>
              <a:rPr lang="ru-RU" sz="400" dirty="0"/>
              <a:t> соглашение с Англией о совместной защите </a:t>
            </a:r>
            <a:r>
              <a:rPr lang="ru-RU" sz="400" dirty="0" err="1"/>
              <a:t>колониальныхвладений</a:t>
            </a:r>
            <a:r>
              <a:rPr lang="ru-RU" sz="400" dirty="0"/>
              <a:t> в Юго-Восточной Азии. После нападения 1 сентября 1939 г..)</a:t>
            </a:r>
            <a:endParaRPr lang="ru-RU" sz="1400" dirty="0"/>
          </a:p>
        </p:txBody>
      </p:sp>
      <p:sp>
        <p:nvSpPr>
          <p:cNvPr id="159" name="Прямоугольник 158">
            <a:extLst>
              <a:ext uri="{FF2B5EF4-FFF2-40B4-BE49-F238E27FC236}">
                <a16:creationId xmlns:a16="http://schemas.microsoft.com/office/drawing/2014/main" id="{3EED2377-729D-4998-A928-D0F4D21616D2}"/>
              </a:ext>
            </a:extLst>
          </p:cNvPr>
          <p:cNvSpPr/>
          <p:nvPr/>
        </p:nvSpPr>
        <p:spPr>
          <a:xfrm>
            <a:off x="29661630" y="635729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Подписать договор о нейтралитете с Германией </a:t>
            </a:r>
            <a:r>
              <a:rPr lang="ru-RU" sz="600" dirty="0"/>
              <a:t>(В то же время нидерландское правительство отклонило предложение Германии от 29 октября 1937 г. заключить с ней </a:t>
            </a:r>
            <a:r>
              <a:rPr lang="ru-RU" sz="600" dirty="0" err="1"/>
              <a:t>договор,гарантировавший</a:t>
            </a:r>
            <a:r>
              <a:rPr lang="ru-RU" sz="600" dirty="0"/>
              <a:t> нейтралитет Нидерландов.)</a:t>
            </a:r>
            <a:endParaRPr lang="ru-RU" sz="1400" dirty="0"/>
          </a:p>
        </p:txBody>
      </p:sp>
      <p:cxnSp>
        <p:nvCxnSpPr>
          <p:cNvPr id="160" name="Прямая соединительная линия 159">
            <a:extLst>
              <a:ext uri="{FF2B5EF4-FFF2-40B4-BE49-F238E27FC236}">
                <a16:creationId xmlns:a16="http://schemas.microsoft.com/office/drawing/2014/main" id="{9DA0CCFC-704C-4473-841C-3AD986F82D75}"/>
              </a:ext>
            </a:extLst>
          </p:cNvPr>
          <p:cNvCxnSpPr>
            <a:cxnSpLocks/>
            <a:stCxn id="161" idx="1"/>
            <a:endCxn id="159" idx="3"/>
          </p:cNvCxnSpPr>
          <p:nvPr/>
        </p:nvCxnSpPr>
        <p:spPr>
          <a:xfrm flipH="1">
            <a:off x="31777548" y="6897297"/>
            <a:ext cx="3561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Прямоугольник 162">
            <a:extLst>
              <a:ext uri="{FF2B5EF4-FFF2-40B4-BE49-F238E27FC236}">
                <a16:creationId xmlns:a16="http://schemas.microsoft.com/office/drawing/2014/main" id="{0F624714-FC62-4867-B2CF-FAB3E818B73A}"/>
              </a:ext>
            </a:extLst>
          </p:cNvPr>
          <p:cNvSpPr/>
          <p:nvPr/>
        </p:nvSpPr>
        <p:spPr>
          <a:xfrm>
            <a:off x="28446661" y="110499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Дорогу малым демократическим государствам (ваниль)</a:t>
            </a:r>
          </a:p>
        </p:txBody>
      </p:sp>
      <p:sp>
        <p:nvSpPr>
          <p:cNvPr id="164" name="Прямоугольник 163">
            <a:extLst>
              <a:ext uri="{FF2B5EF4-FFF2-40B4-BE49-F238E27FC236}">
                <a16:creationId xmlns:a16="http://schemas.microsoft.com/office/drawing/2014/main" id="{3E4905CA-30BE-49E7-87F8-597719A76CAD}"/>
              </a:ext>
            </a:extLst>
          </p:cNvPr>
          <p:cNvSpPr/>
          <p:nvPr/>
        </p:nvSpPr>
        <p:spPr>
          <a:xfrm>
            <a:off x="30897682" y="476243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правящей коалиции</a:t>
            </a:r>
          </a:p>
        </p:txBody>
      </p:sp>
      <p:sp>
        <p:nvSpPr>
          <p:cNvPr id="165" name="Прямоугольник 164">
            <a:extLst>
              <a:ext uri="{FF2B5EF4-FFF2-40B4-BE49-F238E27FC236}">
                <a16:creationId xmlns:a16="http://schemas.microsoft.com/office/drawing/2014/main" id="{5DE6D6A3-0D16-4CBE-BC11-7876ADE93964}"/>
              </a:ext>
            </a:extLst>
          </p:cNvPr>
          <p:cNvSpPr/>
          <p:nvPr/>
        </p:nvSpPr>
        <p:spPr>
          <a:xfrm>
            <a:off x="13449768" y="1254160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немецкими технологиями (ваниль)</a:t>
            </a:r>
          </a:p>
        </p:txBody>
      </p:sp>
      <p:sp>
        <p:nvSpPr>
          <p:cNvPr id="166" name="Прямоугольник 165">
            <a:extLst>
              <a:ext uri="{FF2B5EF4-FFF2-40B4-BE49-F238E27FC236}">
                <a16:creationId xmlns:a16="http://schemas.microsoft.com/office/drawing/2014/main" id="{6879AFDC-6173-4459-B943-5A8E5593B476}"/>
              </a:ext>
            </a:extLst>
          </p:cNvPr>
          <p:cNvSpPr/>
          <p:nvPr/>
        </p:nvSpPr>
        <p:spPr>
          <a:xfrm>
            <a:off x="91264" y="125453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французскими технологиями</a:t>
            </a:r>
          </a:p>
        </p:txBody>
      </p:sp>
      <p:cxnSp>
        <p:nvCxnSpPr>
          <p:cNvPr id="167" name="Соединительная линия уступом 175">
            <a:extLst>
              <a:ext uri="{FF2B5EF4-FFF2-40B4-BE49-F238E27FC236}">
                <a16:creationId xmlns:a16="http://schemas.microsoft.com/office/drawing/2014/main" id="{10D29E40-F092-4412-A15C-CD0EB54932CF}"/>
              </a:ext>
            </a:extLst>
          </p:cNvPr>
          <p:cNvCxnSpPr>
            <a:cxnSpLocks/>
            <a:stCxn id="254" idx="2"/>
            <a:endCxn id="166" idx="0"/>
          </p:cNvCxnSpPr>
          <p:nvPr/>
        </p:nvCxnSpPr>
        <p:spPr>
          <a:xfrm rot="5400000">
            <a:off x="1596637" y="11655957"/>
            <a:ext cx="441942" cy="1336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175">
            <a:extLst>
              <a:ext uri="{FF2B5EF4-FFF2-40B4-BE49-F238E27FC236}">
                <a16:creationId xmlns:a16="http://schemas.microsoft.com/office/drawing/2014/main" id="{652D69F4-C69D-46B9-BA13-4A476FCACCDF}"/>
              </a:ext>
            </a:extLst>
          </p:cNvPr>
          <p:cNvCxnSpPr>
            <a:cxnSpLocks/>
            <a:stCxn id="191" idx="2"/>
            <a:endCxn id="165" idx="0"/>
          </p:cNvCxnSpPr>
          <p:nvPr/>
        </p:nvCxnSpPr>
        <p:spPr>
          <a:xfrm rot="16200000" flipH="1">
            <a:off x="13658590" y="11692469"/>
            <a:ext cx="438237" cy="126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A86D3206-7CD1-4B48-BA16-829FF5DB85FB}"/>
              </a:ext>
            </a:extLst>
          </p:cNvPr>
          <p:cNvSpPr/>
          <p:nvPr/>
        </p:nvSpPr>
        <p:spPr>
          <a:xfrm>
            <a:off x="12197097"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Дружба с Японией (ваниль)</a:t>
            </a:r>
          </a:p>
        </p:txBody>
      </p:sp>
      <p:cxnSp>
        <p:nvCxnSpPr>
          <p:cNvPr id="212" name="Соединительная линия уступом 175">
            <a:extLst>
              <a:ext uri="{FF2B5EF4-FFF2-40B4-BE49-F238E27FC236}">
                <a16:creationId xmlns:a16="http://schemas.microsoft.com/office/drawing/2014/main" id="{5DCB62DA-BC10-4B5C-99F3-7F851DD7F526}"/>
              </a:ext>
            </a:extLst>
          </p:cNvPr>
          <p:cNvCxnSpPr>
            <a:cxnSpLocks/>
            <a:stCxn id="187" idx="2"/>
            <a:endCxn id="261" idx="0"/>
          </p:cNvCxnSpPr>
          <p:nvPr/>
        </p:nvCxnSpPr>
        <p:spPr>
          <a:xfrm rot="16200000" flipH="1">
            <a:off x="5538698" y="11740187"/>
            <a:ext cx="1978484" cy="2704852"/>
          </a:xfrm>
          <a:prstGeom prst="bentConnector3">
            <a:avLst>
              <a:gd name="adj1" fmla="val 1068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17" name="Соединительная линия уступом 175">
            <a:extLst>
              <a:ext uri="{FF2B5EF4-FFF2-40B4-BE49-F238E27FC236}">
                <a16:creationId xmlns:a16="http://schemas.microsoft.com/office/drawing/2014/main" id="{06B4EE67-EB49-4026-8505-F81B5AEC1F0E}"/>
              </a:ext>
            </a:extLst>
          </p:cNvPr>
          <p:cNvCxnSpPr>
            <a:cxnSpLocks/>
            <a:stCxn id="190" idx="2"/>
            <a:endCxn id="261" idx="0"/>
          </p:cNvCxnSpPr>
          <p:nvPr/>
        </p:nvCxnSpPr>
        <p:spPr>
          <a:xfrm rot="5400000">
            <a:off x="8236720" y="11751935"/>
            <a:ext cx="1973566" cy="2686274"/>
          </a:xfrm>
          <a:prstGeom prst="bentConnector3">
            <a:avLst>
              <a:gd name="adj1" fmla="val 989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175">
            <a:extLst>
              <a:ext uri="{FF2B5EF4-FFF2-40B4-BE49-F238E27FC236}">
                <a16:creationId xmlns:a16="http://schemas.microsoft.com/office/drawing/2014/main" id="{582E1F75-9FD5-46F2-9A94-4D471256B0F7}"/>
              </a:ext>
            </a:extLst>
          </p:cNvPr>
          <p:cNvCxnSpPr>
            <a:cxnSpLocks/>
            <a:stCxn id="187" idx="2"/>
            <a:endCxn id="309" idx="0"/>
          </p:cNvCxnSpPr>
          <p:nvPr/>
        </p:nvCxnSpPr>
        <p:spPr>
          <a:xfrm rot="16200000" flipH="1">
            <a:off x="6878958" y="10399926"/>
            <a:ext cx="1978484" cy="5385373"/>
          </a:xfrm>
          <a:prstGeom prst="bentConnector3">
            <a:avLst>
              <a:gd name="adj1" fmla="val 120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06D1F27D-2C33-4592-A7E1-9D7604C4CBDD}"/>
              </a:ext>
            </a:extLst>
          </p:cNvPr>
          <p:cNvCxnSpPr>
            <a:cxnSpLocks/>
            <a:stCxn id="190" idx="2"/>
            <a:endCxn id="309" idx="0"/>
          </p:cNvCxnSpPr>
          <p:nvPr/>
        </p:nvCxnSpPr>
        <p:spPr>
          <a:xfrm rot="5400000">
            <a:off x="9576981" y="13092196"/>
            <a:ext cx="1973566" cy="5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Соединительная линия уступом 175">
            <a:extLst>
              <a:ext uri="{FF2B5EF4-FFF2-40B4-BE49-F238E27FC236}">
                <a16:creationId xmlns:a16="http://schemas.microsoft.com/office/drawing/2014/main" id="{98E40390-8F3F-4485-854B-0B44EBE5A56D}"/>
              </a:ext>
            </a:extLst>
          </p:cNvPr>
          <p:cNvCxnSpPr>
            <a:cxnSpLocks/>
            <a:stCxn id="501" idx="2"/>
            <a:endCxn id="325" idx="0"/>
          </p:cNvCxnSpPr>
          <p:nvPr/>
        </p:nvCxnSpPr>
        <p:spPr>
          <a:xfrm rot="16200000" flipH="1">
            <a:off x="5536172" y="14805720"/>
            <a:ext cx="648044" cy="13603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5D71D052-08E8-4701-A990-B6E28724064C}"/>
              </a:ext>
            </a:extLst>
          </p:cNvPr>
          <p:cNvCxnSpPr>
            <a:cxnSpLocks/>
            <a:stCxn id="309" idx="2"/>
            <a:endCxn id="325" idx="0"/>
          </p:cNvCxnSpPr>
          <p:nvPr/>
        </p:nvCxnSpPr>
        <p:spPr>
          <a:xfrm rot="5400000">
            <a:off x="8226597" y="13475609"/>
            <a:ext cx="648044" cy="40205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33" name="Прямоугольник 232">
            <a:extLst>
              <a:ext uri="{FF2B5EF4-FFF2-40B4-BE49-F238E27FC236}">
                <a16:creationId xmlns:a16="http://schemas.microsoft.com/office/drawing/2014/main" id="{299E7B72-8D8B-4B39-882E-C32492FDFE18}"/>
              </a:ext>
            </a:extLst>
          </p:cNvPr>
          <p:cNvSpPr/>
          <p:nvPr/>
        </p:nvSpPr>
        <p:spPr>
          <a:xfrm>
            <a:off x="13449768"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Начало Голландского блицкрига (ваниль)</a:t>
            </a:r>
          </a:p>
        </p:txBody>
      </p:sp>
      <p:sp>
        <p:nvSpPr>
          <p:cNvPr id="236" name="Прямоугольник 235">
            <a:extLst>
              <a:ext uri="{FF2B5EF4-FFF2-40B4-BE49-F238E27FC236}">
                <a16:creationId xmlns:a16="http://schemas.microsoft.com/office/drawing/2014/main" id="{B0A24E0D-852C-4BB5-A023-CEFD4E07DD78}"/>
              </a:ext>
            </a:extLst>
          </p:cNvPr>
          <p:cNvSpPr/>
          <p:nvPr/>
        </p:nvSpPr>
        <p:spPr>
          <a:xfrm>
            <a:off x="10941572"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Груз наследия (ваниль)</a:t>
            </a:r>
          </a:p>
        </p:txBody>
      </p:sp>
      <p:cxnSp>
        <p:nvCxnSpPr>
          <p:cNvPr id="237" name="Прямая со стрелкой 236">
            <a:extLst>
              <a:ext uri="{FF2B5EF4-FFF2-40B4-BE49-F238E27FC236}">
                <a16:creationId xmlns:a16="http://schemas.microsoft.com/office/drawing/2014/main" id="{F7672681-CA9C-4ACF-8EF3-92486D2A15FF}"/>
              </a:ext>
            </a:extLst>
          </p:cNvPr>
          <p:cNvCxnSpPr>
            <a:cxnSpLocks/>
            <a:stCxn id="191" idx="2"/>
            <a:endCxn id="173" idx="0"/>
          </p:cNvCxnSpPr>
          <p:nvPr/>
        </p:nvCxnSpPr>
        <p:spPr>
          <a:xfrm>
            <a:off x="13247690" y="12103370"/>
            <a:ext cx="7366" cy="1978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a:extLst>
              <a:ext uri="{FF2B5EF4-FFF2-40B4-BE49-F238E27FC236}">
                <a16:creationId xmlns:a16="http://schemas.microsoft.com/office/drawing/2014/main" id="{0083E464-EC3B-4C3A-8CEE-C28F0BD1F7D5}"/>
              </a:ext>
            </a:extLst>
          </p:cNvPr>
          <p:cNvCxnSpPr>
            <a:cxnSpLocks/>
            <a:stCxn id="165" idx="2"/>
            <a:endCxn id="233" idx="0"/>
          </p:cNvCxnSpPr>
          <p:nvPr/>
        </p:nvCxnSpPr>
        <p:spPr>
          <a:xfrm>
            <a:off x="14507727" y="13621607"/>
            <a:ext cx="0" cy="21818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Соединительная линия уступом 175">
            <a:extLst>
              <a:ext uri="{FF2B5EF4-FFF2-40B4-BE49-F238E27FC236}">
                <a16:creationId xmlns:a16="http://schemas.microsoft.com/office/drawing/2014/main" id="{4D7E8979-FBA1-4522-94FB-693476A0EF01}"/>
              </a:ext>
            </a:extLst>
          </p:cNvPr>
          <p:cNvCxnSpPr>
            <a:cxnSpLocks/>
            <a:stCxn id="173" idx="2"/>
            <a:endCxn id="236" idx="0"/>
          </p:cNvCxnSpPr>
          <p:nvPr/>
        </p:nvCxnSpPr>
        <p:spPr>
          <a:xfrm rot="5400000">
            <a:off x="12306499" y="14854888"/>
            <a:ext cx="641590" cy="1255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4" name="Прямоугольник 243">
            <a:extLst>
              <a:ext uri="{FF2B5EF4-FFF2-40B4-BE49-F238E27FC236}">
                <a16:creationId xmlns:a16="http://schemas.microsoft.com/office/drawing/2014/main" id="{C20A0F9B-A045-45E4-9B64-1B31F92F7FB7}"/>
              </a:ext>
            </a:extLst>
          </p:cNvPr>
          <p:cNvSpPr/>
          <p:nvPr/>
        </p:nvSpPr>
        <p:spPr>
          <a:xfrm>
            <a:off x="1429261" y="140709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Перенять разработки французского ПТО</a:t>
            </a:r>
          </a:p>
        </p:txBody>
      </p:sp>
      <p:cxnSp>
        <p:nvCxnSpPr>
          <p:cNvPr id="249" name="Прямая соединительная линия 248">
            <a:extLst>
              <a:ext uri="{FF2B5EF4-FFF2-40B4-BE49-F238E27FC236}">
                <a16:creationId xmlns:a16="http://schemas.microsoft.com/office/drawing/2014/main" id="{327B350B-FF32-49ED-AA6C-56DD4EADFCAC}"/>
              </a:ext>
            </a:extLst>
          </p:cNvPr>
          <p:cNvCxnSpPr>
            <a:cxnSpLocks/>
            <a:stCxn id="233" idx="1"/>
            <a:endCxn id="236" idx="3"/>
          </p:cNvCxnSpPr>
          <p:nvPr/>
        </p:nvCxnSpPr>
        <p:spPr>
          <a:xfrm flipH="1">
            <a:off x="13057490" y="16343445"/>
            <a:ext cx="3922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Прямая со стрелкой 249">
            <a:extLst>
              <a:ext uri="{FF2B5EF4-FFF2-40B4-BE49-F238E27FC236}">
                <a16:creationId xmlns:a16="http://schemas.microsoft.com/office/drawing/2014/main" id="{77F2F32E-2595-4AA4-AD1A-2BA9A4027810}"/>
              </a:ext>
            </a:extLst>
          </p:cNvPr>
          <p:cNvCxnSpPr>
            <a:cxnSpLocks/>
            <a:stCxn id="254" idx="2"/>
            <a:endCxn id="244" idx="0"/>
          </p:cNvCxnSpPr>
          <p:nvPr/>
        </p:nvCxnSpPr>
        <p:spPr>
          <a:xfrm>
            <a:off x="2485992" y="12103370"/>
            <a:ext cx="1228" cy="19675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75">
            <a:extLst>
              <a:ext uri="{FF2B5EF4-FFF2-40B4-BE49-F238E27FC236}">
                <a16:creationId xmlns:a16="http://schemas.microsoft.com/office/drawing/2014/main" id="{9A42F30B-E1EB-4EAF-ABF6-D9AAA745CD6B}"/>
              </a:ext>
            </a:extLst>
          </p:cNvPr>
          <p:cNvCxnSpPr>
            <a:cxnSpLocks/>
            <a:stCxn id="426" idx="2"/>
            <a:endCxn id="265" idx="0"/>
          </p:cNvCxnSpPr>
          <p:nvPr/>
        </p:nvCxnSpPr>
        <p:spPr>
          <a:xfrm rot="5400000">
            <a:off x="15187285" y="-3277742"/>
            <a:ext cx="724878" cy="153633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5">
            <a:extLst>
              <a:ext uri="{FF2B5EF4-FFF2-40B4-BE49-F238E27FC236}">
                <a16:creationId xmlns:a16="http://schemas.microsoft.com/office/drawing/2014/main" id="{E7B36EBA-A4A9-4D75-9F63-A870053E246F}"/>
              </a:ext>
            </a:extLst>
          </p:cNvPr>
          <p:cNvCxnSpPr>
            <a:cxnSpLocks/>
            <a:stCxn id="426" idx="2"/>
            <a:endCxn id="164" idx="0"/>
          </p:cNvCxnSpPr>
          <p:nvPr/>
        </p:nvCxnSpPr>
        <p:spPr>
          <a:xfrm rot="16200000" flipH="1">
            <a:off x="27233026" y="39824"/>
            <a:ext cx="720966" cy="87242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1E752D5D-0C64-411D-866D-5090D8F356DB}"/>
              </a:ext>
            </a:extLst>
          </p:cNvPr>
          <p:cNvSpPr/>
          <p:nvPr/>
        </p:nvSpPr>
        <p:spPr>
          <a:xfrm>
            <a:off x="30897682" y="92800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 (ваниль)</a:t>
            </a:r>
          </a:p>
        </p:txBody>
      </p:sp>
      <p:sp>
        <p:nvSpPr>
          <p:cNvPr id="174" name="Прямоугольник 173">
            <a:extLst>
              <a:ext uri="{FF2B5EF4-FFF2-40B4-BE49-F238E27FC236}">
                <a16:creationId xmlns:a16="http://schemas.microsoft.com/office/drawing/2014/main" id="{BC3E7AB7-1FA2-430B-BF4B-D00729F63D51}"/>
              </a:ext>
            </a:extLst>
          </p:cNvPr>
          <p:cNvSpPr/>
          <p:nvPr/>
        </p:nvSpPr>
        <p:spPr>
          <a:xfrm>
            <a:off x="35841073" y="1104996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 стороне Великобритании (ваниль)</a:t>
            </a:r>
          </a:p>
        </p:txBody>
      </p:sp>
      <p:sp>
        <p:nvSpPr>
          <p:cNvPr id="175" name="Прямоугольник 174">
            <a:extLst>
              <a:ext uri="{FF2B5EF4-FFF2-40B4-BE49-F238E27FC236}">
                <a16:creationId xmlns:a16="http://schemas.microsoft.com/office/drawing/2014/main" id="{40ACA845-AA55-4F7C-9008-A8822565B1C2}"/>
              </a:ext>
            </a:extLst>
          </p:cNvPr>
          <p:cNvSpPr/>
          <p:nvPr/>
        </p:nvSpPr>
        <p:spPr>
          <a:xfrm>
            <a:off x="32149214" y="12563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слабого правительства (ваниль, не монархия)</a:t>
            </a:r>
          </a:p>
        </p:txBody>
      </p:sp>
      <p:cxnSp>
        <p:nvCxnSpPr>
          <p:cNvPr id="176" name="Прямая соединительная линия 175">
            <a:extLst>
              <a:ext uri="{FF2B5EF4-FFF2-40B4-BE49-F238E27FC236}">
                <a16:creationId xmlns:a16="http://schemas.microsoft.com/office/drawing/2014/main" id="{10840964-65D1-4E1E-977B-7C119816E37D}"/>
              </a:ext>
            </a:extLst>
          </p:cNvPr>
          <p:cNvCxnSpPr>
            <a:cxnSpLocks/>
            <a:stCxn id="174" idx="1"/>
            <a:endCxn id="163" idx="3"/>
          </p:cNvCxnSpPr>
          <p:nvPr/>
        </p:nvCxnSpPr>
        <p:spPr>
          <a:xfrm flipH="1">
            <a:off x="30562579" y="11589968"/>
            <a:ext cx="5278494"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AE7E398B-E5BF-4895-AD89-36C5EBAD7774}"/>
              </a:ext>
            </a:extLst>
          </p:cNvPr>
          <p:cNvCxnSpPr>
            <a:cxnSpLocks/>
            <a:stCxn id="172" idx="2"/>
            <a:endCxn id="163" idx="0"/>
          </p:cNvCxnSpPr>
          <p:nvPr/>
        </p:nvCxnSpPr>
        <p:spPr>
          <a:xfrm rot="5400000">
            <a:off x="30385152" y="9479480"/>
            <a:ext cx="689959" cy="24510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Соединительная линия уступом 175">
            <a:extLst>
              <a:ext uri="{FF2B5EF4-FFF2-40B4-BE49-F238E27FC236}">
                <a16:creationId xmlns:a16="http://schemas.microsoft.com/office/drawing/2014/main" id="{75763D91-CEF2-4A4C-A7D5-3D8B3F3570F0}"/>
              </a:ext>
            </a:extLst>
          </p:cNvPr>
          <p:cNvCxnSpPr>
            <a:cxnSpLocks/>
            <a:stCxn id="172" idx="2"/>
            <a:endCxn id="174" idx="0"/>
          </p:cNvCxnSpPr>
          <p:nvPr/>
        </p:nvCxnSpPr>
        <p:spPr>
          <a:xfrm rot="16200000" flipH="1">
            <a:off x="34082358" y="8233293"/>
            <a:ext cx="689957" cy="49433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Соединительная линия уступом 175">
            <a:extLst>
              <a:ext uri="{FF2B5EF4-FFF2-40B4-BE49-F238E27FC236}">
                <a16:creationId xmlns:a16="http://schemas.microsoft.com/office/drawing/2014/main" id="{C28A3050-F1C9-4BA8-88D2-CD1FBCDDC414}"/>
              </a:ext>
            </a:extLst>
          </p:cNvPr>
          <p:cNvCxnSpPr>
            <a:cxnSpLocks/>
            <a:stCxn id="174" idx="2"/>
            <a:endCxn id="175" idx="0"/>
          </p:cNvCxnSpPr>
          <p:nvPr/>
        </p:nvCxnSpPr>
        <p:spPr>
          <a:xfrm rot="5400000">
            <a:off x="34836478" y="10500664"/>
            <a:ext cx="433250" cy="36918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97" name="Соединительная линия уступом 175">
            <a:extLst>
              <a:ext uri="{FF2B5EF4-FFF2-40B4-BE49-F238E27FC236}">
                <a16:creationId xmlns:a16="http://schemas.microsoft.com/office/drawing/2014/main" id="{13898FF5-2E95-44C2-A26D-E4E3ACD45F4F}"/>
              </a:ext>
            </a:extLst>
          </p:cNvPr>
          <p:cNvCxnSpPr>
            <a:cxnSpLocks/>
            <a:stCxn id="163" idx="2"/>
            <a:endCxn id="175" idx="0"/>
          </p:cNvCxnSpPr>
          <p:nvPr/>
        </p:nvCxnSpPr>
        <p:spPr>
          <a:xfrm rot="16200000" flipH="1">
            <a:off x="31139272" y="10495317"/>
            <a:ext cx="433248" cy="37025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99" name="Прямая со стрелкой 198">
            <a:extLst>
              <a:ext uri="{FF2B5EF4-FFF2-40B4-BE49-F238E27FC236}">
                <a16:creationId xmlns:a16="http://schemas.microsoft.com/office/drawing/2014/main" id="{367CF65E-4C2D-4E83-B947-2A4442EFCC8E}"/>
              </a:ext>
            </a:extLst>
          </p:cNvPr>
          <p:cNvCxnSpPr>
            <a:cxnSpLocks/>
            <a:stCxn id="157" idx="2"/>
            <a:endCxn id="172" idx="0"/>
          </p:cNvCxnSpPr>
          <p:nvPr/>
        </p:nvCxnSpPr>
        <p:spPr>
          <a:xfrm>
            <a:off x="31955641" y="8781933"/>
            <a:ext cx="0" cy="4980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1" name="Соединительная линия уступом 175">
            <a:extLst>
              <a:ext uri="{FF2B5EF4-FFF2-40B4-BE49-F238E27FC236}">
                <a16:creationId xmlns:a16="http://schemas.microsoft.com/office/drawing/2014/main" id="{F1F66397-B344-495F-A763-AC4F8449DF89}"/>
              </a:ext>
            </a:extLst>
          </p:cNvPr>
          <p:cNvCxnSpPr>
            <a:cxnSpLocks/>
            <a:stCxn id="159" idx="2"/>
            <a:endCxn id="157" idx="0"/>
          </p:cNvCxnSpPr>
          <p:nvPr/>
        </p:nvCxnSpPr>
        <p:spPr>
          <a:xfrm rot="16200000" flipH="1">
            <a:off x="31205297" y="6951589"/>
            <a:ext cx="264636" cy="1236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A11BF03E-813E-4318-81C2-8B3ED1E05ED2}"/>
              </a:ext>
            </a:extLst>
          </p:cNvPr>
          <p:cNvCxnSpPr>
            <a:cxnSpLocks/>
            <a:stCxn id="161" idx="2"/>
            <a:endCxn id="157" idx="0"/>
          </p:cNvCxnSpPr>
          <p:nvPr/>
        </p:nvCxnSpPr>
        <p:spPr>
          <a:xfrm rot="5400000">
            <a:off x="32441350" y="6951589"/>
            <a:ext cx="264636" cy="12360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75">
            <a:extLst>
              <a:ext uri="{FF2B5EF4-FFF2-40B4-BE49-F238E27FC236}">
                <a16:creationId xmlns:a16="http://schemas.microsoft.com/office/drawing/2014/main" id="{A5535A52-5B92-4888-AF91-7C10820D9105}"/>
              </a:ext>
            </a:extLst>
          </p:cNvPr>
          <p:cNvCxnSpPr>
            <a:cxnSpLocks/>
            <a:stCxn id="164" idx="2"/>
            <a:endCxn id="159" idx="0"/>
          </p:cNvCxnSpPr>
          <p:nvPr/>
        </p:nvCxnSpPr>
        <p:spPr>
          <a:xfrm rot="5400000">
            <a:off x="31080186" y="5481842"/>
            <a:ext cx="514858" cy="1236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F5BF0548-3AF7-4F75-B5B4-D222065CBE53}"/>
              </a:ext>
            </a:extLst>
          </p:cNvPr>
          <p:cNvCxnSpPr>
            <a:cxnSpLocks/>
            <a:stCxn id="164" idx="2"/>
            <a:endCxn id="161" idx="0"/>
          </p:cNvCxnSpPr>
          <p:nvPr/>
        </p:nvCxnSpPr>
        <p:spPr>
          <a:xfrm rot="16200000" flipH="1">
            <a:off x="32316238" y="5481841"/>
            <a:ext cx="514858" cy="12360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5" name="Прямоугольник 214">
            <a:extLst>
              <a:ext uri="{FF2B5EF4-FFF2-40B4-BE49-F238E27FC236}">
                <a16:creationId xmlns:a16="http://schemas.microsoft.com/office/drawing/2014/main" id="{541EB810-0B0A-4915-8CFE-634A887BE152}"/>
              </a:ext>
            </a:extLst>
          </p:cNvPr>
          <p:cNvSpPr/>
          <p:nvPr/>
        </p:nvSpPr>
        <p:spPr>
          <a:xfrm>
            <a:off x="34613801" y="1256531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Сингапурские конференции (ваниль)</a:t>
            </a:r>
          </a:p>
        </p:txBody>
      </p:sp>
      <p:sp>
        <p:nvSpPr>
          <p:cNvPr id="231" name="Прямоугольник 230">
            <a:extLst>
              <a:ext uri="{FF2B5EF4-FFF2-40B4-BE49-F238E27FC236}">
                <a16:creationId xmlns:a16="http://schemas.microsoft.com/office/drawing/2014/main" id="{6C9E4E5C-F273-47D6-B2D0-D5F047D79E7B}"/>
              </a:ext>
            </a:extLst>
          </p:cNvPr>
          <p:cNvSpPr/>
          <p:nvPr/>
        </p:nvSpPr>
        <p:spPr>
          <a:xfrm>
            <a:off x="29684626" y="125663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Бенилюкса (ваниль)</a:t>
            </a:r>
          </a:p>
        </p:txBody>
      </p:sp>
      <p:sp>
        <p:nvSpPr>
          <p:cNvPr id="232" name="Прямоугольник 231">
            <a:extLst>
              <a:ext uri="{FF2B5EF4-FFF2-40B4-BE49-F238E27FC236}">
                <a16:creationId xmlns:a16="http://schemas.microsoft.com/office/drawing/2014/main" id="{DDABA7A0-DADD-47DF-B748-AD8F723BB80F}"/>
              </a:ext>
            </a:extLst>
          </p:cNvPr>
          <p:cNvSpPr/>
          <p:nvPr/>
        </p:nvSpPr>
        <p:spPr>
          <a:xfrm>
            <a:off x="27220038" y="125656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Ответственность за собственную оборону (ваниль)</a:t>
            </a:r>
          </a:p>
        </p:txBody>
      </p:sp>
      <p:sp>
        <p:nvSpPr>
          <p:cNvPr id="239" name="Прямоугольник 238">
            <a:extLst>
              <a:ext uri="{FF2B5EF4-FFF2-40B4-BE49-F238E27FC236}">
                <a16:creationId xmlns:a16="http://schemas.microsoft.com/office/drawing/2014/main" id="{7B59B0EB-DEA3-41D0-9785-F09F49C7355C}"/>
              </a:ext>
            </a:extLst>
          </p:cNvPr>
          <p:cNvSpPr/>
          <p:nvPr/>
        </p:nvSpPr>
        <p:spPr>
          <a:xfrm>
            <a:off x="28446660" y="140924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Поучительная история Нидерландов (ваниль)</a:t>
            </a:r>
          </a:p>
        </p:txBody>
      </p:sp>
      <p:sp>
        <p:nvSpPr>
          <p:cNvPr id="240" name="Прямоугольник 239">
            <a:extLst>
              <a:ext uri="{FF2B5EF4-FFF2-40B4-BE49-F238E27FC236}">
                <a16:creationId xmlns:a16="http://schemas.microsoft.com/office/drawing/2014/main" id="{E0C4621D-DFEE-4EC3-B5B4-EFBD667B3C5B}"/>
              </a:ext>
            </a:extLst>
          </p:cNvPr>
          <p:cNvSpPr/>
          <p:nvPr/>
        </p:nvSpPr>
        <p:spPr>
          <a:xfrm>
            <a:off x="28446660" y="158098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Фундамент Европейского союза (ваниль)</a:t>
            </a:r>
          </a:p>
        </p:txBody>
      </p:sp>
      <p:sp>
        <p:nvSpPr>
          <p:cNvPr id="243" name="Прямоугольник 242">
            <a:extLst>
              <a:ext uri="{FF2B5EF4-FFF2-40B4-BE49-F238E27FC236}">
                <a16:creationId xmlns:a16="http://schemas.microsoft.com/office/drawing/2014/main" id="{89699BD8-FC8A-4F49-ACD2-47C7F674B9FC}"/>
              </a:ext>
            </a:extLst>
          </p:cNvPr>
          <p:cNvSpPr/>
          <p:nvPr/>
        </p:nvSpPr>
        <p:spPr>
          <a:xfrm>
            <a:off x="27220038"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Лучшие умы континента (ваниль)</a:t>
            </a:r>
          </a:p>
        </p:txBody>
      </p:sp>
      <p:sp>
        <p:nvSpPr>
          <p:cNvPr id="246" name="Прямоугольник 245">
            <a:extLst>
              <a:ext uri="{FF2B5EF4-FFF2-40B4-BE49-F238E27FC236}">
                <a16:creationId xmlns:a16="http://schemas.microsoft.com/office/drawing/2014/main" id="{2A45D7F5-3140-4A4C-8B66-C1F5A385FF94}"/>
              </a:ext>
            </a:extLst>
          </p:cNvPr>
          <p:cNvSpPr/>
          <p:nvPr/>
        </p:nvSpPr>
        <p:spPr>
          <a:xfrm>
            <a:off x="29684626"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Лучший способ защиты(ваниль)</a:t>
            </a:r>
          </a:p>
        </p:txBody>
      </p:sp>
      <p:cxnSp>
        <p:nvCxnSpPr>
          <p:cNvPr id="247" name="Соединительная линия уступом 175">
            <a:extLst>
              <a:ext uri="{FF2B5EF4-FFF2-40B4-BE49-F238E27FC236}">
                <a16:creationId xmlns:a16="http://schemas.microsoft.com/office/drawing/2014/main" id="{EB14186E-4EC5-4A11-ADD7-13123A712234}"/>
              </a:ext>
            </a:extLst>
          </p:cNvPr>
          <p:cNvCxnSpPr>
            <a:cxnSpLocks/>
            <a:stCxn id="163" idx="2"/>
            <a:endCxn id="232" idx="0"/>
          </p:cNvCxnSpPr>
          <p:nvPr/>
        </p:nvCxnSpPr>
        <p:spPr>
          <a:xfrm rot="5400000">
            <a:off x="28673460" y="11734508"/>
            <a:ext cx="435699" cy="1226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2" name="Соединительная линия уступом 175">
            <a:extLst>
              <a:ext uri="{FF2B5EF4-FFF2-40B4-BE49-F238E27FC236}">
                <a16:creationId xmlns:a16="http://schemas.microsoft.com/office/drawing/2014/main" id="{D7E02F7C-1173-46FA-B5DD-2565E54D271C}"/>
              </a:ext>
            </a:extLst>
          </p:cNvPr>
          <p:cNvCxnSpPr>
            <a:cxnSpLocks/>
            <a:stCxn id="163" idx="2"/>
            <a:endCxn id="231" idx="0"/>
          </p:cNvCxnSpPr>
          <p:nvPr/>
        </p:nvCxnSpPr>
        <p:spPr>
          <a:xfrm rot="16200000" flipH="1">
            <a:off x="29905402" y="11729187"/>
            <a:ext cx="436401" cy="12379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6813CAC0-2E5E-4F29-854B-712B3E3355C7}"/>
              </a:ext>
            </a:extLst>
          </p:cNvPr>
          <p:cNvCxnSpPr>
            <a:cxnSpLocks/>
            <a:stCxn id="232" idx="2"/>
            <a:endCxn id="239" idx="0"/>
          </p:cNvCxnSpPr>
          <p:nvPr/>
        </p:nvCxnSpPr>
        <p:spPr>
          <a:xfrm rot="16200000" flipH="1">
            <a:off x="28667920" y="13255746"/>
            <a:ext cx="446777" cy="12266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0CE22938-972D-4888-95C3-53DB22A24813}"/>
              </a:ext>
            </a:extLst>
          </p:cNvPr>
          <p:cNvCxnSpPr>
            <a:cxnSpLocks/>
            <a:stCxn id="231" idx="2"/>
            <a:endCxn id="239" idx="0"/>
          </p:cNvCxnSpPr>
          <p:nvPr/>
        </p:nvCxnSpPr>
        <p:spPr>
          <a:xfrm rot="5400000">
            <a:off x="29900565" y="13250425"/>
            <a:ext cx="446075" cy="12379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 стрелкой 256">
            <a:extLst>
              <a:ext uri="{FF2B5EF4-FFF2-40B4-BE49-F238E27FC236}">
                <a16:creationId xmlns:a16="http://schemas.microsoft.com/office/drawing/2014/main" id="{C24BD8F8-2DE5-4D0F-820F-27496BC12A0D}"/>
              </a:ext>
            </a:extLst>
          </p:cNvPr>
          <p:cNvCxnSpPr>
            <a:cxnSpLocks/>
            <a:stCxn id="239" idx="2"/>
            <a:endCxn id="240" idx="0"/>
          </p:cNvCxnSpPr>
          <p:nvPr/>
        </p:nvCxnSpPr>
        <p:spPr>
          <a:xfrm>
            <a:off x="29504619" y="15172446"/>
            <a:ext cx="0" cy="6374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D662719-B841-4998-AF06-42CD41CB4461}"/>
              </a:ext>
            </a:extLst>
          </p:cNvPr>
          <p:cNvCxnSpPr>
            <a:cxnSpLocks/>
            <a:stCxn id="240" idx="2"/>
            <a:endCxn id="243" idx="0"/>
          </p:cNvCxnSpPr>
          <p:nvPr/>
        </p:nvCxnSpPr>
        <p:spPr>
          <a:xfrm rot="5400000">
            <a:off x="28568433" y="16599463"/>
            <a:ext cx="645750" cy="12266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F956CC2E-A1C0-4132-A1D8-3281901D9891}"/>
              </a:ext>
            </a:extLst>
          </p:cNvPr>
          <p:cNvCxnSpPr>
            <a:cxnSpLocks/>
            <a:stCxn id="240" idx="2"/>
            <a:endCxn id="246" idx="0"/>
          </p:cNvCxnSpPr>
          <p:nvPr/>
        </p:nvCxnSpPr>
        <p:spPr>
          <a:xfrm rot="16200000" flipH="1">
            <a:off x="29800727" y="16593791"/>
            <a:ext cx="645750" cy="12379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AE51D1C7-1895-454B-907D-B34225FCFD48}"/>
              </a:ext>
            </a:extLst>
          </p:cNvPr>
          <p:cNvSpPr/>
          <p:nvPr/>
        </p:nvSpPr>
        <p:spPr>
          <a:xfrm>
            <a:off x="37078388" y="1256531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Флотская служба (ваниль)</a:t>
            </a:r>
          </a:p>
        </p:txBody>
      </p:sp>
      <p:cxnSp>
        <p:nvCxnSpPr>
          <p:cNvPr id="268" name="Соединительная линия уступом 175">
            <a:extLst>
              <a:ext uri="{FF2B5EF4-FFF2-40B4-BE49-F238E27FC236}">
                <a16:creationId xmlns:a16="http://schemas.microsoft.com/office/drawing/2014/main" id="{691A99FD-CBEE-4DDD-9A98-D644EB00A607}"/>
              </a:ext>
            </a:extLst>
          </p:cNvPr>
          <p:cNvCxnSpPr>
            <a:cxnSpLocks/>
            <a:stCxn id="174" idx="2"/>
            <a:endCxn id="215" idx="0"/>
          </p:cNvCxnSpPr>
          <p:nvPr/>
        </p:nvCxnSpPr>
        <p:spPr>
          <a:xfrm rot="5400000">
            <a:off x="36067722" y="11734006"/>
            <a:ext cx="435348" cy="12272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Соединительная линия уступом 175">
            <a:extLst>
              <a:ext uri="{FF2B5EF4-FFF2-40B4-BE49-F238E27FC236}">
                <a16:creationId xmlns:a16="http://schemas.microsoft.com/office/drawing/2014/main" id="{341540F1-6441-4982-A1FD-E53EACBCC8E5}"/>
              </a:ext>
            </a:extLst>
          </p:cNvPr>
          <p:cNvCxnSpPr>
            <a:cxnSpLocks/>
            <a:stCxn id="174" idx="2"/>
            <a:endCxn id="267" idx="0"/>
          </p:cNvCxnSpPr>
          <p:nvPr/>
        </p:nvCxnSpPr>
        <p:spPr>
          <a:xfrm rot="16200000" flipH="1">
            <a:off x="37300015" y="11728984"/>
            <a:ext cx="435348" cy="12373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C7E228E1-3C09-4E50-AC10-465C2A3E0728}"/>
              </a:ext>
            </a:extLst>
          </p:cNvPr>
          <p:cNvSpPr/>
          <p:nvPr/>
        </p:nvSpPr>
        <p:spPr>
          <a:xfrm>
            <a:off x="33385267" y="140764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Технологические разработки союзников (ваниль)</a:t>
            </a:r>
          </a:p>
        </p:txBody>
      </p:sp>
      <p:sp>
        <p:nvSpPr>
          <p:cNvPr id="274" name="Прямоугольник 273">
            <a:extLst>
              <a:ext uri="{FF2B5EF4-FFF2-40B4-BE49-F238E27FC236}">
                <a16:creationId xmlns:a16="http://schemas.microsoft.com/office/drawing/2014/main" id="{0D35B4E5-17F0-4E9C-9423-069C46137BAF}"/>
              </a:ext>
            </a:extLst>
          </p:cNvPr>
          <p:cNvSpPr/>
          <p:nvPr/>
        </p:nvSpPr>
        <p:spPr>
          <a:xfrm>
            <a:off x="35841073" y="140764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Нарушение маршрутов снабжения (ваниль)</a:t>
            </a:r>
          </a:p>
        </p:txBody>
      </p:sp>
      <p:sp>
        <p:nvSpPr>
          <p:cNvPr id="275" name="Прямоугольник 274">
            <a:extLst>
              <a:ext uri="{FF2B5EF4-FFF2-40B4-BE49-F238E27FC236}">
                <a16:creationId xmlns:a16="http://schemas.microsoft.com/office/drawing/2014/main" id="{A11B0BC7-ABC0-483C-BB57-DE07D569E417}"/>
              </a:ext>
            </a:extLst>
          </p:cNvPr>
          <p:cNvSpPr/>
          <p:nvPr/>
        </p:nvSpPr>
        <p:spPr>
          <a:xfrm>
            <a:off x="37078388" y="158289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Просьба о помощи (ваниль)</a:t>
            </a:r>
          </a:p>
        </p:txBody>
      </p:sp>
      <p:sp>
        <p:nvSpPr>
          <p:cNvPr id="277" name="Прямоугольник 276">
            <a:extLst>
              <a:ext uri="{FF2B5EF4-FFF2-40B4-BE49-F238E27FC236}">
                <a16:creationId xmlns:a16="http://schemas.microsoft.com/office/drawing/2014/main" id="{C380B2C1-DB13-4168-9CB2-5793221BA948}"/>
              </a:ext>
            </a:extLst>
          </p:cNvPr>
          <p:cNvSpPr/>
          <p:nvPr/>
        </p:nvSpPr>
        <p:spPr>
          <a:xfrm>
            <a:off x="34613801" y="1581086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Вест Индия под защитой Америки (ваниль)</a:t>
            </a:r>
          </a:p>
        </p:txBody>
      </p:sp>
      <p:cxnSp>
        <p:nvCxnSpPr>
          <p:cNvPr id="278" name="Соединительная линия уступом 175">
            <a:extLst>
              <a:ext uri="{FF2B5EF4-FFF2-40B4-BE49-F238E27FC236}">
                <a16:creationId xmlns:a16="http://schemas.microsoft.com/office/drawing/2014/main" id="{D6458C6F-7687-422C-9EDE-E06653A4D7AE}"/>
              </a:ext>
            </a:extLst>
          </p:cNvPr>
          <p:cNvCxnSpPr>
            <a:cxnSpLocks/>
            <a:stCxn id="215" idx="2"/>
            <a:endCxn id="273" idx="0"/>
          </p:cNvCxnSpPr>
          <p:nvPr/>
        </p:nvCxnSpPr>
        <p:spPr>
          <a:xfrm rot="5400000">
            <a:off x="34841918" y="13246624"/>
            <a:ext cx="431151"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9" name="Соединительная линия уступом 175">
            <a:extLst>
              <a:ext uri="{FF2B5EF4-FFF2-40B4-BE49-F238E27FC236}">
                <a16:creationId xmlns:a16="http://schemas.microsoft.com/office/drawing/2014/main" id="{87BEB696-8A91-49FC-86DA-EA28BB7676D0}"/>
              </a:ext>
            </a:extLst>
          </p:cNvPr>
          <p:cNvCxnSpPr>
            <a:cxnSpLocks/>
            <a:stCxn id="267" idx="2"/>
            <a:endCxn id="274" idx="0"/>
          </p:cNvCxnSpPr>
          <p:nvPr/>
        </p:nvCxnSpPr>
        <p:spPr>
          <a:xfrm rot="5400000">
            <a:off x="37302115" y="13242234"/>
            <a:ext cx="431151" cy="123731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2" name="Соединительная линия уступом 175">
            <a:extLst>
              <a:ext uri="{FF2B5EF4-FFF2-40B4-BE49-F238E27FC236}">
                <a16:creationId xmlns:a16="http://schemas.microsoft.com/office/drawing/2014/main" id="{E47BBD4A-BA8A-4127-8086-44B629C774FF}"/>
              </a:ext>
            </a:extLst>
          </p:cNvPr>
          <p:cNvCxnSpPr>
            <a:cxnSpLocks/>
            <a:stCxn id="215" idx="2"/>
            <a:endCxn id="274" idx="0"/>
          </p:cNvCxnSpPr>
          <p:nvPr/>
        </p:nvCxnSpPr>
        <p:spPr>
          <a:xfrm rot="16200000" flipH="1">
            <a:off x="36069821" y="13247255"/>
            <a:ext cx="431151" cy="12272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Прямая со стрелкой 284">
            <a:extLst>
              <a:ext uri="{FF2B5EF4-FFF2-40B4-BE49-F238E27FC236}">
                <a16:creationId xmlns:a16="http://schemas.microsoft.com/office/drawing/2014/main" id="{60E66320-4748-4EF0-9927-885F9FB4790D}"/>
              </a:ext>
            </a:extLst>
          </p:cNvPr>
          <p:cNvCxnSpPr>
            <a:cxnSpLocks/>
            <a:stCxn id="267" idx="2"/>
            <a:endCxn id="275" idx="0"/>
          </p:cNvCxnSpPr>
          <p:nvPr/>
        </p:nvCxnSpPr>
        <p:spPr>
          <a:xfrm>
            <a:off x="38136347" y="13645316"/>
            <a:ext cx="0" cy="21836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9" name="Соединительная линия уступом 175">
            <a:extLst>
              <a:ext uri="{FF2B5EF4-FFF2-40B4-BE49-F238E27FC236}">
                <a16:creationId xmlns:a16="http://schemas.microsoft.com/office/drawing/2014/main" id="{FD54051F-5DF7-4C4D-A531-09E2E205F660}"/>
              </a:ext>
            </a:extLst>
          </p:cNvPr>
          <p:cNvCxnSpPr>
            <a:cxnSpLocks/>
            <a:stCxn id="274" idx="2"/>
            <a:endCxn id="277" idx="0"/>
          </p:cNvCxnSpPr>
          <p:nvPr/>
        </p:nvCxnSpPr>
        <p:spPr>
          <a:xfrm rot="5400000">
            <a:off x="35958199" y="14870028"/>
            <a:ext cx="654394" cy="12272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3" name="Соединительная линия уступом 175">
            <a:extLst>
              <a:ext uri="{FF2B5EF4-FFF2-40B4-BE49-F238E27FC236}">
                <a16:creationId xmlns:a16="http://schemas.microsoft.com/office/drawing/2014/main" id="{B88C1387-A6BD-4A8C-BA65-E2416F5C9B22}"/>
              </a:ext>
            </a:extLst>
          </p:cNvPr>
          <p:cNvCxnSpPr>
            <a:cxnSpLocks/>
            <a:stCxn id="273" idx="2"/>
            <a:endCxn id="277" idx="0"/>
          </p:cNvCxnSpPr>
          <p:nvPr/>
        </p:nvCxnSpPr>
        <p:spPr>
          <a:xfrm rot="16200000" flipH="1">
            <a:off x="34730296" y="14869397"/>
            <a:ext cx="654394"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8" name="Прямоугольник 297">
            <a:extLst>
              <a:ext uri="{FF2B5EF4-FFF2-40B4-BE49-F238E27FC236}">
                <a16:creationId xmlns:a16="http://schemas.microsoft.com/office/drawing/2014/main" id="{98924A21-EE78-410E-9E89-E967CBE4134C}"/>
              </a:ext>
            </a:extLst>
          </p:cNvPr>
          <p:cNvSpPr/>
          <p:nvPr/>
        </p:nvSpPr>
        <p:spPr>
          <a:xfrm>
            <a:off x="33385267"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Военный аэропорт в </a:t>
            </a:r>
            <a:r>
              <a:rPr lang="ru-RU" sz="1400" dirty="0" err="1"/>
              <a:t>Зандезии</a:t>
            </a:r>
            <a:r>
              <a:rPr lang="ru-RU" sz="1400" dirty="0"/>
              <a:t> (ваниль)</a:t>
            </a:r>
          </a:p>
        </p:txBody>
      </p:sp>
      <p:sp>
        <p:nvSpPr>
          <p:cNvPr id="299" name="Прямоугольник 298">
            <a:extLst>
              <a:ext uri="{FF2B5EF4-FFF2-40B4-BE49-F238E27FC236}">
                <a16:creationId xmlns:a16="http://schemas.microsoft.com/office/drawing/2014/main" id="{7ACBF395-5E4A-4E10-A2AC-227E117D7DF4}"/>
              </a:ext>
            </a:extLst>
          </p:cNvPr>
          <p:cNvSpPr/>
          <p:nvPr/>
        </p:nvSpPr>
        <p:spPr>
          <a:xfrm>
            <a:off x="35841072"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Представительство в объединённом комитете начальников штабов (ваниль)</a:t>
            </a:r>
          </a:p>
        </p:txBody>
      </p:sp>
      <p:sp>
        <p:nvSpPr>
          <p:cNvPr id="300" name="Прямоугольник 299">
            <a:extLst>
              <a:ext uri="{FF2B5EF4-FFF2-40B4-BE49-F238E27FC236}">
                <a16:creationId xmlns:a16="http://schemas.microsoft.com/office/drawing/2014/main" id="{FC42803E-9471-4887-94E8-2D4BB035782F}"/>
              </a:ext>
            </a:extLst>
          </p:cNvPr>
          <p:cNvSpPr/>
          <p:nvPr/>
        </p:nvSpPr>
        <p:spPr>
          <a:xfrm>
            <a:off x="35841072" y="1905448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Четвёртый союзник (ваниль)</a:t>
            </a:r>
          </a:p>
        </p:txBody>
      </p:sp>
      <p:sp>
        <p:nvSpPr>
          <p:cNvPr id="301" name="Прямоугольник 300">
            <a:extLst>
              <a:ext uri="{FF2B5EF4-FFF2-40B4-BE49-F238E27FC236}">
                <a16:creationId xmlns:a16="http://schemas.microsoft.com/office/drawing/2014/main" id="{B9264D2E-7855-4B5E-9D9D-7F98345C1245}"/>
              </a:ext>
            </a:extLst>
          </p:cNvPr>
          <p:cNvSpPr/>
          <p:nvPr/>
        </p:nvSpPr>
        <p:spPr>
          <a:xfrm>
            <a:off x="38296877" y="17530643"/>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Возрождение буферного государства(ваниль)</a:t>
            </a:r>
          </a:p>
        </p:txBody>
      </p:sp>
      <p:sp>
        <p:nvSpPr>
          <p:cNvPr id="302" name="Прямоугольник 301">
            <a:extLst>
              <a:ext uri="{FF2B5EF4-FFF2-40B4-BE49-F238E27FC236}">
                <a16:creationId xmlns:a16="http://schemas.microsoft.com/office/drawing/2014/main" id="{D2690A53-BB21-4972-BA12-64EABB8A98ED}"/>
              </a:ext>
            </a:extLst>
          </p:cNvPr>
          <p:cNvSpPr/>
          <p:nvPr/>
        </p:nvSpPr>
        <p:spPr>
          <a:xfrm>
            <a:off x="38296877" y="19054480"/>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Развивать юг(ваниль)</a:t>
            </a:r>
          </a:p>
        </p:txBody>
      </p:sp>
      <p:cxnSp>
        <p:nvCxnSpPr>
          <p:cNvPr id="303" name="Соединительная линия уступом 175">
            <a:extLst>
              <a:ext uri="{FF2B5EF4-FFF2-40B4-BE49-F238E27FC236}">
                <a16:creationId xmlns:a16="http://schemas.microsoft.com/office/drawing/2014/main" id="{F118FFF1-CFFF-4485-BC7F-177D43CBF6EA}"/>
              </a:ext>
            </a:extLst>
          </p:cNvPr>
          <p:cNvCxnSpPr>
            <a:cxnSpLocks/>
            <a:stCxn id="277" idx="2"/>
            <a:endCxn id="298" idx="0"/>
          </p:cNvCxnSpPr>
          <p:nvPr/>
        </p:nvCxnSpPr>
        <p:spPr>
          <a:xfrm rot="5400000">
            <a:off x="34735099" y="16598988"/>
            <a:ext cx="644788"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6" name="Соединительная линия уступом 175">
            <a:extLst>
              <a:ext uri="{FF2B5EF4-FFF2-40B4-BE49-F238E27FC236}">
                <a16:creationId xmlns:a16="http://schemas.microsoft.com/office/drawing/2014/main" id="{3533AE61-8F36-445C-A9E0-4BB31AC098BC}"/>
              </a:ext>
            </a:extLst>
          </p:cNvPr>
          <p:cNvCxnSpPr>
            <a:cxnSpLocks/>
            <a:stCxn id="277" idx="2"/>
            <a:endCxn id="299" idx="0"/>
          </p:cNvCxnSpPr>
          <p:nvPr/>
        </p:nvCxnSpPr>
        <p:spPr>
          <a:xfrm rot="16200000" flipH="1">
            <a:off x="35963001" y="16599619"/>
            <a:ext cx="644788" cy="12272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53F08CE3-35A0-4868-86C2-FE658FF5B098}"/>
              </a:ext>
            </a:extLst>
          </p:cNvPr>
          <p:cNvCxnSpPr>
            <a:cxnSpLocks/>
            <a:stCxn id="275" idx="2"/>
            <a:endCxn id="299" idx="0"/>
          </p:cNvCxnSpPr>
          <p:nvPr/>
        </p:nvCxnSpPr>
        <p:spPr>
          <a:xfrm rot="5400000">
            <a:off x="37204339" y="16603640"/>
            <a:ext cx="626701" cy="123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2" name="Соединительная линия уступом 175">
            <a:extLst>
              <a:ext uri="{FF2B5EF4-FFF2-40B4-BE49-F238E27FC236}">
                <a16:creationId xmlns:a16="http://schemas.microsoft.com/office/drawing/2014/main" id="{4CE36589-126F-46C2-9302-2A44ED820E98}"/>
              </a:ext>
            </a:extLst>
          </p:cNvPr>
          <p:cNvCxnSpPr>
            <a:cxnSpLocks/>
            <a:stCxn id="275" idx="2"/>
            <a:endCxn id="301" idx="0"/>
          </p:cNvCxnSpPr>
          <p:nvPr/>
        </p:nvCxnSpPr>
        <p:spPr>
          <a:xfrm rot="16200000" flipH="1">
            <a:off x="38434744" y="16610550"/>
            <a:ext cx="621695" cy="12184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6" name="Прямая со стрелкой 315">
            <a:extLst>
              <a:ext uri="{FF2B5EF4-FFF2-40B4-BE49-F238E27FC236}">
                <a16:creationId xmlns:a16="http://schemas.microsoft.com/office/drawing/2014/main" id="{A15588E7-0216-4CAA-A983-1642C96AD494}"/>
              </a:ext>
            </a:extLst>
          </p:cNvPr>
          <p:cNvCxnSpPr>
            <a:cxnSpLocks/>
            <a:stCxn id="299" idx="2"/>
            <a:endCxn id="300" idx="0"/>
          </p:cNvCxnSpPr>
          <p:nvPr/>
        </p:nvCxnSpPr>
        <p:spPr>
          <a:xfrm>
            <a:off x="36899031" y="18615649"/>
            <a:ext cx="0" cy="4388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84281D6E-EA23-4B79-BCE6-DFA1BD9E41BC}"/>
              </a:ext>
            </a:extLst>
          </p:cNvPr>
          <p:cNvCxnSpPr>
            <a:cxnSpLocks/>
            <a:stCxn id="301" idx="2"/>
            <a:endCxn id="302" idx="0"/>
          </p:cNvCxnSpPr>
          <p:nvPr/>
        </p:nvCxnSpPr>
        <p:spPr>
          <a:xfrm>
            <a:off x="39354836" y="18610643"/>
            <a:ext cx="0" cy="443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2" name="Прямоугольник 321">
            <a:extLst>
              <a:ext uri="{FF2B5EF4-FFF2-40B4-BE49-F238E27FC236}">
                <a16:creationId xmlns:a16="http://schemas.microsoft.com/office/drawing/2014/main" id="{171CB17B-A153-4C04-B60C-626C856B1C2C}"/>
              </a:ext>
            </a:extLst>
          </p:cNvPr>
          <p:cNvSpPr/>
          <p:nvPr/>
        </p:nvSpPr>
        <p:spPr>
          <a:xfrm>
            <a:off x="34554010" y="63509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Ратифицировать закон о коллективных трудовых договорах </a:t>
            </a:r>
            <a:r>
              <a:rPr lang="ru-RU" sz="300" dirty="0"/>
              <a:t>(Коллективный трудовой договор ( КТД ) — письменное соглашение , в котором излагаются соглашения об условиях занятости , заключенные между одним или несколькими работодателями или организациями работодателей с одной или несколькими организациями работников . Во многих случаях переговоры проходят через торговый совет . Коллективные переговоры должны обеспечивать равенство сторон. Коллективный трудовой договор находит отражение в индивидуальном трудовом договоре , который работодатель и работник заключают друг с другом. С коллективным </a:t>
            </a:r>
            <a:r>
              <a:rPr lang="ru-RU" sz="300" dirty="0" err="1"/>
              <a:t>договоромчасто</a:t>
            </a:r>
            <a:r>
              <a:rPr lang="ru-RU" sz="300" dirty="0"/>
              <a:t> относится к конкретному коллективному трудовому договору, с коллективным трудовым договором в целом.)</a:t>
            </a:r>
            <a:endParaRPr lang="ru-RU" sz="1400" dirty="0"/>
          </a:p>
        </p:txBody>
      </p:sp>
      <p:sp>
        <p:nvSpPr>
          <p:cNvPr id="323" name="Прямоугольник 322">
            <a:extLst>
              <a:ext uri="{FF2B5EF4-FFF2-40B4-BE49-F238E27FC236}">
                <a16:creationId xmlns:a16="http://schemas.microsoft.com/office/drawing/2014/main" id="{CA78E876-660C-4FB2-9AEF-39D374B8B563}"/>
              </a:ext>
            </a:extLst>
          </p:cNvPr>
          <p:cNvSpPr/>
          <p:nvPr/>
        </p:nvSpPr>
        <p:spPr>
          <a:xfrm>
            <a:off x="39640415" y="4762438"/>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Вмешательство королевы (Ваниль как Оранье </a:t>
            </a:r>
            <a:r>
              <a:rPr lang="ru-RU" sz="1400" dirty="0" err="1"/>
              <a:t>бове</a:t>
            </a:r>
            <a:r>
              <a:rPr lang="ru-RU" sz="1400" dirty="0"/>
              <a:t>)</a:t>
            </a:r>
          </a:p>
        </p:txBody>
      </p:sp>
      <p:cxnSp>
        <p:nvCxnSpPr>
          <p:cNvPr id="324" name="Прямая соединительная линия 323">
            <a:extLst>
              <a:ext uri="{FF2B5EF4-FFF2-40B4-BE49-F238E27FC236}">
                <a16:creationId xmlns:a16="http://schemas.microsoft.com/office/drawing/2014/main" id="{50E23949-C9E6-47AF-B627-4A36841A87FB}"/>
              </a:ext>
            </a:extLst>
          </p:cNvPr>
          <p:cNvCxnSpPr>
            <a:cxnSpLocks/>
            <a:stCxn id="339" idx="1"/>
            <a:endCxn id="265" idx="3"/>
          </p:cNvCxnSpPr>
          <p:nvPr/>
        </p:nvCxnSpPr>
        <p:spPr>
          <a:xfrm flipH="1">
            <a:off x="8926029" y="5306351"/>
            <a:ext cx="132473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7" name="Прямая соединительная линия 326">
            <a:extLst>
              <a:ext uri="{FF2B5EF4-FFF2-40B4-BE49-F238E27FC236}">
                <a16:creationId xmlns:a16="http://schemas.microsoft.com/office/drawing/2014/main" id="{62447D94-B405-433F-874E-0CB9C77E5655}"/>
              </a:ext>
            </a:extLst>
          </p:cNvPr>
          <p:cNvCxnSpPr>
            <a:cxnSpLocks/>
            <a:stCxn id="164" idx="1"/>
            <a:endCxn id="339" idx="3"/>
          </p:cNvCxnSpPr>
          <p:nvPr/>
        </p:nvCxnSpPr>
        <p:spPr>
          <a:xfrm flipH="1">
            <a:off x="24289337" y="5302439"/>
            <a:ext cx="6608345" cy="39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0860C666-0995-4448-92A6-75C21899F184}"/>
              </a:ext>
            </a:extLst>
          </p:cNvPr>
          <p:cNvCxnSpPr>
            <a:cxnSpLocks/>
            <a:stCxn id="426" idx="2"/>
            <a:endCxn id="323" idx="0"/>
          </p:cNvCxnSpPr>
          <p:nvPr/>
        </p:nvCxnSpPr>
        <p:spPr>
          <a:xfrm rot="16200000" flipH="1">
            <a:off x="31604394" y="-4331543"/>
            <a:ext cx="720965" cy="174669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единительная линия 334">
            <a:extLst>
              <a:ext uri="{FF2B5EF4-FFF2-40B4-BE49-F238E27FC236}">
                <a16:creationId xmlns:a16="http://schemas.microsoft.com/office/drawing/2014/main" id="{8A3A3665-0A1F-494C-8DFB-34A956BF1A72}"/>
              </a:ext>
            </a:extLst>
          </p:cNvPr>
          <p:cNvCxnSpPr>
            <a:cxnSpLocks/>
            <a:stCxn id="323" idx="1"/>
            <a:endCxn id="164" idx="3"/>
          </p:cNvCxnSpPr>
          <p:nvPr/>
        </p:nvCxnSpPr>
        <p:spPr>
          <a:xfrm flipH="1">
            <a:off x="33013600" y="5302438"/>
            <a:ext cx="662681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6C3B85FD-A76D-4DF7-99E4-A5A5874C4C77}"/>
              </a:ext>
            </a:extLst>
          </p:cNvPr>
          <p:cNvCxnSpPr>
            <a:cxnSpLocks/>
            <a:stCxn id="164" idx="2"/>
            <a:endCxn id="322" idx="0"/>
          </p:cNvCxnSpPr>
          <p:nvPr/>
        </p:nvCxnSpPr>
        <p:spPr>
          <a:xfrm rot="16200000" flipH="1">
            <a:off x="33529533" y="4268547"/>
            <a:ext cx="508544" cy="3656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6042620F-D1BB-4603-92CF-381775445E1F}"/>
              </a:ext>
            </a:extLst>
          </p:cNvPr>
          <p:cNvSpPr/>
          <p:nvPr/>
        </p:nvSpPr>
        <p:spPr>
          <a:xfrm>
            <a:off x="39632135" y="6354447"/>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Символ сопротивления (Ваниль)</a:t>
            </a:r>
          </a:p>
        </p:txBody>
      </p:sp>
      <p:sp>
        <p:nvSpPr>
          <p:cNvPr id="425" name="Прямоугольник 424">
            <a:extLst>
              <a:ext uri="{FF2B5EF4-FFF2-40B4-BE49-F238E27FC236}">
                <a16:creationId xmlns:a16="http://schemas.microsoft.com/office/drawing/2014/main" id="{2BDB5CA4-3EB8-4064-A405-249DB91D19C5}"/>
              </a:ext>
            </a:extLst>
          </p:cNvPr>
          <p:cNvSpPr/>
          <p:nvPr/>
        </p:nvSpPr>
        <p:spPr>
          <a:xfrm>
            <a:off x="37077126" y="636301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верного короне министра (Ваниль Замена слабого правительства)</a:t>
            </a:r>
          </a:p>
        </p:txBody>
      </p:sp>
      <p:sp>
        <p:nvSpPr>
          <p:cNvPr id="428" name="Прямоугольник 427">
            <a:extLst>
              <a:ext uri="{FF2B5EF4-FFF2-40B4-BE49-F238E27FC236}">
                <a16:creationId xmlns:a16="http://schemas.microsoft.com/office/drawing/2014/main" id="{5F4561ED-D6D2-4301-ADF2-88746C6D6025}"/>
              </a:ext>
            </a:extLst>
          </p:cNvPr>
          <p:cNvSpPr/>
          <p:nvPr/>
        </p:nvSpPr>
        <p:spPr>
          <a:xfrm>
            <a:off x="34554598" y="92687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и демократия (ваниль)</a:t>
            </a:r>
          </a:p>
        </p:txBody>
      </p:sp>
      <p:cxnSp>
        <p:nvCxnSpPr>
          <p:cNvPr id="430" name="Соединительная линия уступом 175">
            <a:extLst>
              <a:ext uri="{FF2B5EF4-FFF2-40B4-BE49-F238E27FC236}">
                <a16:creationId xmlns:a16="http://schemas.microsoft.com/office/drawing/2014/main" id="{943AAEE3-9B1E-4244-97C0-EA877993D267}"/>
              </a:ext>
            </a:extLst>
          </p:cNvPr>
          <p:cNvCxnSpPr>
            <a:cxnSpLocks/>
            <a:stCxn id="323" idx="2"/>
            <a:endCxn id="174" idx="0"/>
          </p:cNvCxnSpPr>
          <p:nvPr/>
        </p:nvCxnSpPr>
        <p:spPr>
          <a:xfrm rot="5400000">
            <a:off x="36194938" y="6546532"/>
            <a:ext cx="5207530" cy="3799342"/>
          </a:xfrm>
          <a:prstGeom prst="bentConnector3">
            <a:avLst>
              <a:gd name="adj1" fmla="val 47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3" name="Прямая со стрелкой 432">
            <a:extLst>
              <a:ext uri="{FF2B5EF4-FFF2-40B4-BE49-F238E27FC236}">
                <a16:creationId xmlns:a16="http://schemas.microsoft.com/office/drawing/2014/main" id="{9762AFE3-DA4E-4A87-AC35-DC93DED83D47}"/>
              </a:ext>
            </a:extLst>
          </p:cNvPr>
          <p:cNvCxnSpPr>
            <a:cxnSpLocks/>
            <a:stCxn id="425" idx="2"/>
            <a:endCxn id="267" idx="0"/>
          </p:cNvCxnSpPr>
          <p:nvPr/>
        </p:nvCxnSpPr>
        <p:spPr>
          <a:xfrm>
            <a:off x="38135085" y="7443015"/>
            <a:ext cx="1262" cy="51223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a:extLst>
              <a:ext uri="{FF2B5EF4-FFF2-40B4-BE49-F238E27FC236}">
                <a16:creationId xmlns:a16="http://schemas.microsoft.com/office/drawing/2014/main" id="{A1D7027A-BD5E-41F6-ADB9-67740D1A644D}"/>
              </a:ext>
            </a:extLst>
          </p:cNvPr>
          <p:cNvSpPr/>
          <p:nvPr/>
        </p:nvSpPr>
        <p:spPr>
          <a:xfrm>
            <a:off x="39640415" y="7701151"/>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Единственный мужчина в правительстве (Ваниль)</a:t>
            </a:r>
          </a:p>
        </p:txBody>
      </p:sp>
      <p:cxnSp>
        <p:nvCxnSpPr>
          <p:cNvPr id="437" name="Соединительная линия уступом 175">
            <a:extLst>
              <a:ext uri="{FF2B5EF4-FFF2-40B4-BE49-F238E27FC236}">
                <a16:creationId xmlns:a16="http://schemas.microsoft.com/office/drawing/2014/main" id="{2F7FAFBA-3CCC-4484-BD3F-8B7C22DA50A9}"/>
              </a:ext>
            </a:extLst>
          </p:cNvPr>
          <p:cNvCxnSpPr>
            <a:cxnSpLocks/>
            <a:stCxn id="323" idx="2"/>
            <a:endCxn id="425" idx="0"/>
          </p:cNvCxnSpPr>
          <p:nvPr/>
        </p:nvCxnSpPr>
        <p:spPr>
          <a:xfrm rot="5400000">
            <a:off x="39156442" y="4821082"/>
            <a:ext cx="520577" cy="25632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8" name="Соединительная линия уступом 175">
            <a:extLst>
              <a:ext uri="{FF2B5EF4-FFF2-40B4-BE49-F238E27FC236}">
                <a16:creationId xmlns:a16="http://schemas.microsoft.com/office/drawing/2014/main" id="{31244D7C-0F3D-4255-ADFD-2EC0C6EFC78F}"/>
              </a:ext>
            </a:extLst>
          </p:cNvPr>
          <p:cNvCxnSpPr>
            <a:cxnSpLocks/>
            <a:stCxn id="323" idx="2"/>
            <a:endCxn id="424" idx="0"/>
          </p:cNvCxnSpPr>
          <p:nvPr/>
        </p:nvCxnSpPr>
        <p:spPr>
          <a:xfrm rot="5400000">
            <a:off x="40438230" y="6094302"/>
            <a:ext cx="512009" cy="82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9" name="Прямоугольник 438">
            <a:extLst>
              <a:ext uri="{FF2B5EF4-FFF2-40B4-BE49-F238E27FC236}">
                <a16:creationId xmlns:a16="http://schemas.microsoft.com/office/drawing/2014/main" id="{2608BC04-9F63-4E39-AF61-2C3400A26587}"/>
              </a:ext>
            </a:extLst>
          </p:cNvPr>
          <p:cNvSpPr/>
          <p:nvPr/>
        </p:nvSpPr>
        <p:spPr>
          <a:xfrm>
            <a:off x="40900063" y="9280782"/>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Реновация политической системы (Ваниль)</a:t>
            </a:r>
          </a:p>
        </p:txBody>
      </p:sp>
      <p:sp>
        <p:nvSpPr>
          <p:cNvPr id="440" name="Прямоугольник 439">
            <a:extLst>
              <a:ext uri="{FF2B5EF4-FFF2-40B4-BE49-F238E27FC236}">
                <a16:creationId xmlns:a16="http://schemas.microsoft.com/office/drawing/2014/main" id="{AEE72DFB-D1C3-48A8-AA90-B82241F3508C}"/>
              </a:ext>
            </a:extLst>
          </p:cNvPr>
          <p:cNvSpPr/>
          <p:nvPr/>
        </p:nvSpPr>
        <p:spPr>
          <a:xfrm>
            <a:off x="38340229" y="927730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Ликвидация расслоения (Ваниль)</a:t>
            </a:r>
          </a:p>
        </p:txBody>
      </p:sp>
      <p:sp>
        <p:nvSpPr>
          <p:cNvPr id="441" name="Прямоугольник 440">
            <a:extLst>
              <a:ext uri="{FF2B5EF4-FFF2-40B4-BE49-F238E27FC236}">
                <a16:creationId xmlns:a16="http://schemas.microsoft.com/office/drawing/2014/main" id="{0A29C823-DE63-415F-BBCA-61E98EF4E9D8}"/>
              </a:ext>
            </a:extLst>
          </p:cNvPr>
          <p:cNvSpPr/>
          <p:nvPr/>
        </p:nvSpPr>
        <p:spPr>
          <a:xfrm>
            <a:off x="42227241" y="770839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Королевские закупки оружия (Ваниль)</a:t>
            </a:r>
          </a:p>
        </p:txBody>
      </p:sp>
      <p:sp>
        <p:nvSpPr>
          <p:cNvPr id="442" name="Прямоугольник 441">
            <a:extLst>
              <a:ext uri="{FF2B5EF4-FFF2-40B4-BE49-F238E27FC236}">
                <a16:creationId xmlns:a16="http://schemas.microsoft.com/office/drawing/2014/main" id="{15DB3A16-6E1B-4D6A-AE15-C06D338C0320}"/>
              </a:ext>
            </a:extLst>
          </p:cNvPr>
          <p:cNvSpPr/>
          <p:nvPr/>
        </p:nvSpPr>
        <p:spPr>
          <a:xfrm>
            <a:off x="39639751" y="1258495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голландского народа (Ваниль)</a:t>
            </a:r>
          </a:p>
        </p:txBody>
      </p:sp>
      <p:cxnSp>
        <p:nvCxnSpPr>
          <p:cNvPr id="444" name="Соединительная линия уступом 175">
            <a:extLst>
              <a:ext uri="{FF2B5EF4-FFF2-40B4-BE49-F238E27FC236}">
                <a16:creationId xmlns:a16="http://schemas.microsoft.com/office/drawing/2014/main" id="{E8D673CC-C390-41E3-8352-F8894DA47365}"/>
              </a:ext>
            </a:extLst>
          </p:cNvPr>
          <p:cNvCxnSpPr>
            <a:cxnSpLocks/>
            <a:stCxn id="442" idx="2"/>
            <a:endCxn id="301" idx="0"/>
          </p:cNvCxnSpPr>
          <p:nvPr/>
        </p:nvCxnSpPr>
        <p:spPr>
          <a:xfrm rot="5400000">
            <a:off x="38093429" y="14926361"/>
            <a:ext cx="3865689" cy="13428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a:extLst>
              <a:ext uri="{FF2B5EF4-FFF2-40B4-BE49-F238E27FC236}">
                <a16:creationId xmlns:a16="http://schemas.microsoft.com/office/drawing/2014/main" id="{718BEFB7-7219-409A-B416-F794CC3B0881}"/>
              </a:ext>
            </a:extLst>
          </p:cNvPr>
          <p:cNvCxnSpPr>
            <a:cxnSpLocks/>
            <a:stCxn id="424" idx="2"/>
            <a:endCxn id="435" idx="0"/>
          </p:cNvCxnSpPr>
          <p:nvPr/>
        </p:nvCxnSpPr>
        <p:spPr>
          <a:xfrm>
            <a:off x="40690094" y="7434447"/>
            <a:ext cx="8280" cy="2667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75">
            <a:extLst>
              <a:ext uri="{FF2B5EF4-FFF2-40B4-BE49-F238E27FC236}">
                <a16:creationId xmlns:a16="http://schemas.microsoft.com/office/drawing/2014/main" id="{6C962147-8BF1-45CE-886E-A3416A778FC1}"/>
              </a:ext>
            </a:extLst>
          </p:cNvPr>
          <p:cNvCxnSpPr>
            <a:cxnSpLocks/>
            <a:stCxn id="435" idx="2"/>
            <a:endCxn id="440" idx="0"/>
          </p:cNvCxnSpPr>
          <p:nvPr/>
        </p:nvCxnSpPr>
        <p:spPr>
          <a:xfrm rot="5400000">
            <a:off x="39800204" y="8379135"/>
            <a:ext cx="496154" cy="13001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75">
            <a:extLst>
              <a:ext uri="{FF2B5EF4-FFF2-40B4-BE49-F238E27FC236}">
                <a16:creationId xmlns:a16="http://schemas.microsoft.com/office/drawing/2014/main" id="{852FA87C-00DF-4D6B-A76C-8FC0087347BE}"/>
              </a:ext>
            </a:extLst>
          </p:cNvPr>
          <p:cNvCxnSpPr>
            <a:cxnSpLocks/>
            <a:stCxn id="435" idx="2"/>
            <a:endCxn id="439" idx="0"/>
          </p:cNvCxnSpPr>
          <p:nvPr/>
        </p:nvCxnSpPr>
        <p:spPr>
          <a:xfrm rot="16200000" flipH="1">
            <a:off x="41078383" y="8401142"/>
            <a:ext cx="499631" cy="1259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4" name="Прямоугольник 513">
            <a:extLst>
              <a:ext uri="{FF2B5EF4-FFF2-40B4-BE49-F238E27FC236}">
                <a16:creationId xmlns:a16="http://schemas.microsoft.com/office/drawing/2014/main" id="{196DD168-76AE-4C50-A1B3-9680BFECC178}"/>
              </a:ext>
            </a:extLst>
          </p:cNvPr>
          <p:cNvSpPr/>
          <p:nvPr/>
        </p:nvSpPr>
        <p:spPr>
          <a:xfrm>
            <a:off x="39632135" y="1432145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Вильгельемизм</a:t>
            </a:r>
            <a:r>
              <a:rPr lang="ru-RU" sz="1400" dirty="0"/>
              <a:t> (Ваниль)</a:t>
            </a:r>
          </a:p>
        </p:txBody>
      </p:sp>
      <p:cxnSp>
        <p:nvCxnSpPr>
          <p:cNvPr id="516" name="Прямая со стрелкой 515">
            <a:extLst>
              <a:ext uri="{FF2B5EF4-FFF2-40B4-BE49-F238E27FC236}">
                <a16:creationId xmlns:a16="http://schemas.microsoft.com/office/drawing/2014/main" id="{49F06B00-0067-4663-B9AE-EB878AC4227F}"/>
              </a:ext>
            </a:extLst>
          </p:cNvPr>
          <p:cNvCxnSpPr>
            <a:cxnSpLocks/>
            <a:stCxn id="530" idx="2"/>
            <a:endCxn id="441" idx="0"/>
          </p:cNvCxnSpPr>
          <p:nvPr/>
        </p:nvCxnSpPr>
        <p:spPr>
          <a:xfrm>
            <a:off x="43285200" y="7443015"/>
            <a:ext cx="0" cy="2653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Прямая со стрелкой 518">
            <a:extLst>
              <a:ext uri="{FF2B5EF4-FFF2-40B4-BE49-F238E27FC236}">
                <a16:creationId xmlns:a16="http://schemas.microsoft.com/office/drawing/2014/main" id="{2EB6DBBB-F113-4032-A7FF-0F93A22BDD4F}"/>
              </a:ext>
            </a:extLst>
          </p:cNvPr>
          <p:cNvCxnSpPr>
            <a:cxnSpLocks/>
            <a:stCxn id="585" idx="2"/>
            <a:endCxn id="442" idx="0"/>
          </p:cNvCxnSpPr>
          <p:nvPr/>
        </p:nvCxnSpPr>
        <p:spPr>
          <a:xfrm>
            <a:off x="40690094" y="12142001"/>
            <a:ext cx="7616" cy="4429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a:extLst>
              <a:ext uri="{FF2B5EF4-FFF2-40B4-BE49-F238E27FC236}">
                <a16:creationId xmlns:a16="http://schemas.microsoft.com/office/drawing/2014/main" id="{6E0DB895-83F6-484B-BAFE-B51AD1A25633}"/>
              </a:ext>
            </a:extLst>
          </p:cNvPr>
          <p:cNvSpPr/>
          <p:nvPr/>
        </p:nvSpPr>
        <p:spPr>
          <a:xfrm>
            <a:off x="34554010" y="77011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государственного вмешательства </a:t>
            </a:r>
            <a:r>
              <a:rPr lang="ru-RU" sz="500" dirty="0"/>
              <a:t>(В течение 1930-х годов группы молодых членов партии, в том числе Пит </a:t>
            </a:r>
            <a:r>
              <a:rPr lang="ru-RU" sz="500" dirty="0" err="1"/>
              <a:t>Лифтинк</a:t>
            </a:r>
            <a:r>
              <a:rPr lang="ru-RU" sz="500" dirty="0"/>
              <a:t> , начинают развивать поддержку государственного вмешательства в экономику и формируют христианскую основу для этого вмешательства на основе работы теолога Карла Барта)</a:t>
            </a:r>
            <a:endParaRPr lang="ru-RU" sz="1400" dirty="0"/>
          </a:p>
        </p:txBody>
      </p:sp>
      <p:cxnSp>
        <p:nvCxnSpPr>
          <p:cNvPr id="521" name="Прямая со стрелкой 520">
            <a:extLst>
              <a:ext uri="{FF2B5EF4-FFF2-40B4-BE49-F238E27FC236}">
                <a16:creationId xmlns:a16="http://schemas.microsoft.com/office/drawing/2014/main" id="{83D38FA1-12A9-4E0D-9A19-0217DF140F8B}"/>
              </a:ext>
            </a:extLst>
          </p:cNvPr>
          <p:cNvCxnSpPr>
            <a:cxnSpLocks/>
            <a:stCxn id="322" idx="2"/>
            <a:endCxn id="520" idx="0"/>
          </p:cNvCxnSpPr>
          <p:nvPr/>
        </p:nvCxnSpPr>
        <p:spPr>
          <a:xfrm>
            <a:off x="35611969" y="7430983"/>
            <a:ext cx="0" cy="27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Прямая со стрелкой 523">
            <a:extLst>
              <a:ext uri="{FF2B5EF4-FFF2-40B4-BE49-F238E27FC236}">
                <a16:creationId xmlns:a16="http://schemas.microsoft.com/office/drawing/2014/main" id="{69935CA5-11C1-4823-9DC8-396D94EEC19F}"/>
              </a:ext>
            </a:extLst>
          </p:cNvPr>
          <p:cNvCxnSpPr>
            <a:cxnSpLocks/>
            <a:stCxn id="520" idx="2"/>
            <a:endCxn id="428" idx="0"/>
          </p:cNvCxnSpPr>
          <p:nvPr/>
        </p:nvCxnSpPr>
        <p:spPr>
          <a:xfrm>
            <a:off x="35611969" y="8781150"/>
            <a:ext cx="588" cy="4875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8" name="Прямоугольник 527">
            <a:extLst>
              <a:ext uri="{FF2B5EF4-FFF2-40B4-BE49-F238E27FC236}">
                <a16:creationId xmlns:a16="http://schemas.microsoft.com/office/drawing/2014/main" id="{3B04577A-C66B-4B7E-AB06-3B9D84AA5484}"/>
              </a:ext>
            </a:extLst>
          </p:cNvPr>
          <p:cNvSpPr/>
          <p:nvPr/>
        </p:nvSpPr>
        <p:spPr>
          <a:xfrm>
            <a:off x="43458635" y="11049968"/>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Инициативы по поддержанию мира</a:t>
            </a:r>
          </a:p>
        </p:txBody>
      </p:sp>
      <p:sp>
        <p:nvSpPr>
          <p:cNvPr id="530" name="Прямоугольник 529">
            <a:extLst>
              <a:ext uri="{FF2B5EF4-FFF2-40B4-BE49-F238E27FC236}">
                <a16:creationId xmlns:a16="http://schemas.microsoft.com/office/drawing/2014/main" id="{8425693F-A60D-4154-8016-B195CE0B678D}"/>
              </a:ext>
            </a:extLst>
          </p:cNvPr>
          <p:cNvSpPr/>
          <p:nvPr/>
        </p:nvSpPr>
        <p:spPr>
          <a:xfrm>
            <a:off x="42227241" y="636301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силы Национальной обороны </a:t>
            </a:r>
            <a:r>
              <a:rPr lang="ru-RU" sz="300" dirty="0"/>
              <a:t>(Вильгельмина хотела, чтобы принц </a:t>
            </a:r>
            <a:r>
              <a:rPr lang="ru-RU" sz="300" dirty="0" err="1"/>
              <a:t>Бернхард</a:t>
            </a:r>
            <a:r>
              <a:rPr lang="ru-RU" sz="300" dirty="0"/>
              <a:t> был назначен Верховным главнокомандующим вооруженными силами Нидерландов. </a:t>
            </a:r>
            <a:r>
              <a:rPr lang="ru-RU" sz="300" dirty="0" err="1"/>
              <a:t>Бернхард</a:t>
            </a:r>
            <a:r>
              <a:rPr lang="ru-RU" sz="300" dirty="0"/>
              <a:t> хотел сделать себя «полезным», и таким образом Вильгельмина получила бы влияние. </a:t>
            </a:r>
            <a:r>
              <a:rPr lang="ru-RU" sz="300" dirty="0" err="1"/>
              <a:t>Бернхард</a:t>
            </a:r>
            <a:r>
              <a:rPr lang="ru-RU" sz="300" dirty="0"/>
              <a:t>, как главнокомандующий, будет иметь под своим командованием военную власть в Нидерландах. Поскольку осенью 1944 года линия фронта проходила через центр Нидерландов, власть в освобожденных Нидерландах принадлежала Военным властям. Поначалу это назначение встретило отказ Эйзенхауэра , </a:t>
            </a:r>
            <a:r>
              <a:rPr lang="ru-RU" sz="300" dirty="0" err="1"/>
              <a:t>Бернхард</a:t>
            </a:r>
            <a:r>
              <a:rPr lang="ru-RU" sz="300" dirty="0"/>
              <a:t> не имел военной подготовки и военного опыта. Однако в ноябре 1944 года </a:t>
            </a:r>
            <a:r>
              <a:rPr lang="ru-RU" sz="300" dirty="0" err="1"/>
              <a:t>Бернхарду</a:t>
            </a:r>
            <a:r>
              <a:rPr lang="ru-RU" sz="300" dirty="0"/>
              <a:t> удалось получить разрешение от начальника штаба Эйзенхауэра </a:t>
            </a:r>
            <a:r>
              <a:rPr lang="ru-RU" sz="300" dirty="0" err="1"/>
              <a:t>Беделла</a:t>
            </a:r>
            <a:r>
              <a:rPr lang="ru-RU" sz="300" dirty="0"/>
              <a:t> Смита . [63]28 ноября 1944 года Вильгельмина направила в кабинет письмо, в котором говорилось, что она была бы признательна за назначение принца </a:t>
            </a:r>
            <a:r>
              <a:rPr lang="ru-RU" sz="300" dirty="0" err="1"/>
              <a:t>Бернхарда</a:t>
            </a:r>
            <a:r>
              <a:rPr lang="ru-RU" sz="300" dirty="0"/>
              <a:t> главнокомандующим с 1 декабря. Ван </a:t>
            </a:r>
            <a:r>
              <a:rPr lang="ru-RU" sz="300" dirty="0" err="1"/>
              <a:t>Лидт</a:t>
            </a:r>
            <a:r>
              <a:rPr lang="ru-RU" sz="300" dirty="0"/>
              <a:t> де </a:t>
            </a:r>
            <a:r>
              <a:rPr lang="ru-RU" sz="300" dirty="0" err="1"/>
              <a:t>Жеуд</a:t>
            </a:r>
            <a:r>
              <a:rPr lang="ru-RU" sz="300" dirty="0"/>
              <a:t> удивился и рассказал о « странном послании » и « кувырком » методах. Он сообщил Вильгельмине, поддержанной кабинетом, что « реальность момента заставляет присутствующих здесь министров прийти к заключению, что такое назначение теперь решительно не рекомендуется, Ваше Величество». [63]Кабинет не ждал большего влияния Вильгельмины и ожидал, что главнокомандующему, возможно, придется запачкать руки, что может навредить принцу. </a:t>
            </a:r>
            <a:r>
              <a:rPr lang="ru-RU" sz="300" dirty="0" err="1"/>
              <a:t>Гербранди</a:t>
            </a:r>
            <a:r>
              <a:rPr lang="ru-RU" sz="300" dirty="0"/>
              <a:t> заявил в 1956 году, что роман привел к ужасной ссоре с королевой. Но назначение </a:t>
            </a:r>
            <a:r>
              <a:rPr lang="ru-RU" sz="300" dirty="0" err="1"/>
              <a:t>Бернхарда</a:t>
            </a:r>
            <a:r>
              <a:rPr lang="ru-RU" sz="300" dirty="0"/>
              <a:t> провалилось. [63]) </a:t>
            </a:r>
            <a:endParaRPr lang="ru-RU" sz="1400" dirty="0"/>
          </a:p>
        </p:txBody>
      </p:sp>
      <p:cxnSp>
        <p:nvCxnSpPr>
          <p:cNvPr id="532" name="Соединительная линия уступом 175">
            <a:extLst>
              <a:ext uri="{FF2B5EF4-FFF2-40B4-BE49-F238E27FC236}">
                <a16:creationId xmlns:a16="http://schemas.microsoft.com/office/drawing/2014/main" id="{40F811A6-D412-49D1-ABC7-E9BA9777D09B}"/>
              </a:ext>
            </a:extLst>
          </p:cNvPr>
          <p:cNvCxnSpPr>
            <a:cxnSpLocks/>
            <a:stCxn id="323" idx="2"/>
            <a:endCxn id="530" idx="0"/>
          </p:cNvCxnSpPr>
          <p:nvPr/>
        </p:nvCxnSpPr>
        <p:spPr>
          <a:xfrm rot="16200000" flipH="1">
            <a:off x="41731499" y="4809313"/>
            <a:ext cx="520577" cy="25868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6" name="Соединительная линия уступом 175">
            <a:extLst>
              <a:ext uri="{FF2B5EF4-FFF2-40B4-BE49-F238E27FC236}">
                <a16:creationId xmlns:a16="http://schemas.microsoft.com/office/drawing/2014/main" id="{C6BAA21D-5273-4446-AC71-E3185BE16EAF}"/>
              </a:ext>
            </a:extLst>
          </p:cNvPr>
          <p:cNvCxnSpPr>
            <a:cxnSpLocks/>
            <a:stCxn id="323" idx="2"/>
            <a:endCxn id="557" idx="0"/>
          </p:cNvCxnSpPr>
          <p:nvPr/>
        </p:nvCxnSpPr>
        <p:spPr>
          <a:xfrm rot="16200000" flipH="1">
            <a:off x="40894329" y="5646483"/>
            <a:ext cx="3426311" cy="3818220"/>
          </a:xfrm>
          <a:prstGeom prst="bentConnector3">
            <a:avLst>
              <a:gd name="adj1" fmla="val 75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9C14ADC1-D4D4-4A0D-9FE5-5F5B5C24E6CA}"/>
              </a:ext>
            </a:extLst>
          </p:cNvPr>
          <p:cNvSpPr/>
          <p:nvPr/>
        </p:nvSpPr>
        <p:spPr>
          <a:xfrm>
            <a:off x="43458635" y="9268749"/>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 Бельгией </a:t>
            </a:r>
            <a:r>
              <a:rPr lang="ru-RU" sz="600" dirty="0"/>
              <a:t>(Вместе с королем Леопольдом III теперь также нейтральной Бельгии она разработала несколько инициатив по поддержанию мира в Европе, которые не принесли никаких результатов, но помогли улучшить голландско-бельгийские отношения.)</a:t>
            </a:r>
            <a:endParaRPr lang="ru-RU" sz="1400" dirty="0"/>
          </a:p>
        </p:txBody>
      </p:sp>
      <p:cxnSp>
        <p:nvCxnSpPr>
          <p:cNvPr id="561" name="Прямая со стрелкой 560">
            <a:extLst>
              <a:ext uri="{FF2B5EF4-FFF2-40B4-BE49-F238E27FC236}">
                <a16:creationId xmlns:a16="http://schemas.microsoft.com/office/drawing/2014/main" id="{525121E9-B51C-495C-B76C-5E2278FB8716}"/>
              </a:ext>
            </a:extLst>
          </p:cNvPr>
          <p:cNvCxnSpPr>
            <a:cxnSpLocks/>
            <a:stCxn id="557" idx="2"/>
            <a:endCxn id="528" idx="0"/>
          </p:cNvCxnSpPr>
          <p:nvPr/>
        </p:nvCxnSpPr>
        <p:spPr>
          <a:xfrm>
            <a:off x="44516594" y="10348749"/>
            <a:ext cx="0" cy="701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30D1BD2A-B678-491C-BFC1-7A6A54556F11}"/>
              </a:ext>
            </a:extLst>
          </p:cNvPr>
          <p:cNvSpPr/>
          <p:nvPr/>
        </p:nvSpPr>
        <p:spPr>
          <a:xfrm>
            <a:off x="39632135" y="11062001"/>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Больше власти для короны </a:t>
            </a:r>
            <a:br>
              <a:rPr lang="ru-RU" sz="1400" dirty="0"/>
            </a:br>
            <a:r>
              <a:rPr lang="ru-RU" sz="400" dirty="0"/>
              <a:t>(Во время войны она говорила о политической идее «обновления», которая возникла из-за ее разочарования в довоенной политической системе. Это так и не было полностью проработано, но основные темы были следующими: отмена столпов , еще большая власть Короны и более объединенные Нидерланды. У нее часто возникали конфликты со своими министрами, которые были сторонниками довоенной системы. Однако она верила, что народ ее поддержит.)</a:t>
            </a:r>
            <a:endParaRPr lang="ru-RU" sz="1400" dirty="0"/>
          </a:p>
        </p:txBody>
      </p:sp>
      <p:cxnSp>
        <p:nvCxnSpPr>
          <p:cNvPr id="586" name="Соединительная линия уступом 175">
            <a:extLst>
              <a:ext uri="{FF2B5EF4-FFF2-40B4-BE49-F238E27FC236}">
                <a16:creationId xmlns:a16="http://schemas.microsoft.com/office/drawing/2014/main" id="{DA5A3416-8E33-4E76-A23B-DEDC878FB82C}"/>
              </a:ext>
            </a:extLst>
          </p:cNvPr>
          <p:cNvCxnSpPr>
            <a:cxnSpLocks/>
            <a:stCxn id="439" idx="2"/>
            <a:endCxn id="585" idx="0"/>
          </p:cNvCxnSpPr>
          <p:nvPr/>
        </p:nvCxnSpPr>
        <p:spPr>
          <a:xfrm rot="5400000">
            <a:off x="40973449" y="10077427"/>
            <a:ext cx="701219" cy="12679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Соединительная линия уступом 175">
            <a:extLst>
              <a:ext uri="{FF2B5EF4-FFF2-40B4-BE49-F238E27FC236}">
                <a16:creationId xmlns:a16="http://schemas.microsoft.com/office/drawing/2014/main" id="{F172E7BB-633A-4F33-8C1D-0C6AF8E43CDB}"/>
              </a:ext>
            </a:extLst>
          </p:cNvPr>
          <p:cNvCxnSpPr>
            <a:cxnSpLocks/>
            <a:stCxn id="440" idx="2"/>
            <a:endCxn id="585" idx="0"/>
          </p:cNvCxnSpPr>
          <p:nvPr/>
        </p:nvCxnSpPr>
        <p:spPr>
          <a:xfrm rot="16200000" flipH="1">
            <a:off x="39691793" y="10063700"/>
            <a:ext cx="704696" cy="12919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DE3ED902-7A5C-45A8-8EB3-2068C2A40A50}"/>
              </a:ext>
            </a:extLst>
          </p:cNvPr>
          <p:cNvCxnSpPr>
            <a:cxnSpLocks/>
            <a:stCxn id="442" idx="2"/>
            <a:endCxn id="514" idx="0"/>
          </p:cNvCxnSpPr>
          <p:nvPr/>
        </p:nvCxnSpPr>
        <p:spPr>
          <a:xfrm flipH="1">
            <a:off x="40690094" y="13664954"/>
            <a:ext cx="7616" cy="656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2" name="Прямоугольник 611">
            <a:extLst>
              <a:ext uri="{FF2B5EF4-FFF2-40B4-BE49-F238E27FC236}">
                <a16:creationId xmlns:a16="http://schemas.microsoft.com/office/drawing/2014/main" id="{DE540A70-7AAE-4AC3-A001-421A81DC4371}"/>
              </a:ext>
            </a:extLst>
          </p:cNvPr>
          <p:cNvSpPr/>
          <p:nvPr/>
        </p:nvSpPr>
        <p:spPr>
          <a:xfrm>
            <a:off x="17050178" y="296324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633" name="Прямоугольник 632">
            <a:extLst>
              <a:ext uri="{FF2B5EF4-FFF2-40B4-BE49-F238E27FC236}">
                <a16:creationId xmlns:a16="http://schemas.microsoft.com/office/drawing/2014/main" id="{62E353E1-59B2-442C-9570-DD10E6C81084}"/>
              </a:ext>
            </a:extLst>
          </p:cNvPr>
          <p:cNvSpPr/>
          <p:nvPr/>
        </p:nvSpPr>
        <p:spPr>
          <a:xfrm>
            <a:off x="8216410"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638" name="Прямая соединительная линия 637">
            <a:extLst>
              <a:ext uri="{FF2B5EF4-FFF2-40B4-BE49-F238E27FC236}">
                <a16:creationId xmlns:a16="http://schemas.microsoft.com/office/drawing/2014/main" id="{3AFCEE42-9AE3-4166-87B0-4233746FB98C}"/>
              </a:ext>
            </a:extLst>
          </p:cNvPr>
          <p:cNvCxnSpPr>
            <a:cxnSpLocks/>
            <a:stCxn id="633" idx="1"/>
            <a:endCxn id="325" idx="3"/>
          </p:cNvCxnSpPr>
          <p:nvPr/>
        </p:nvCxnSpPr>
        <p:spPr>
          <a:xfrm flipH="1">
            <a:off x="7598310" y="16343445"/>
            <a:ext cx="618100" cy="64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175">
            <a:extLst>
              <a:ext uri="{FF2B5EF4-FFF2-40B4-BE49-F238E27FC236}">
                <a16:creationId xmlns:a16="http://schemas.microsoft.com/office/drawing/2014/main" id="{D364A7F3-73D1-4DE3-814D-2EECBCE60A1E}"/>
              </a:ext>
            </a:extLst>
          </p:cNvPr>
          <p:cNvCxnSpPr>
            <a:cxnSpLocks/>
            <a:stCxn id="501" idx="2"/>
            <a:endCxn id="633" idx="0"/>
          </p:cNvCxnSpPr>
          <p:nvPr/>
        </p:nvCxnSpPr>
        <p:spPr>
          <a:xfrm rot="16200000" flipH="1">
            <a:off x="6906408" y="13435484"/>
            <a:ext cx="641590" cy="40943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6" name="Соединительная линия уступом 175">
            <a:extLst>
              <a:ext uri="{FF2B5EF4-FFF2-40B4-BE49-F238E27FC236}">
                <a16:creationId xmlns:a16="http://schemas.microsoft.com/office/drawing/2014/main" id="{6E357D22-650A-4D45-9B89-54CA4A9B97EA}"/>
              </a:ext>
            </a:extLst>
          </p:cNvPr>
          <p:cNvCxnSpPr>
            <a:cxnSpLocks/>
            <a:stCxn id="309" idx="2"/>
            <a:endCxn id="633" idx="0"/>
          </p:cNvCxnSpPr>
          <p:nvPr/>
        </p:nvCxnSpPr>
        <p:spPr>
          <a:xfrm rot="5400000">
            <a:off x="9596833" y="14839391"/>
            <a:ext cx="641590" cy="12865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49" name="Прямоугольник 648">
            <a:extLst>
              <a:ext uri="{FF2B5EF4-FFF2-40B4-BE49-F238E27FC236}">
                <a16:creationId xmlns:a16="http://schemas.microsoft.com/office/drawing/2014/main" id="{71020851-97A4-44F3-98AD-9461EF308B59}"/>
              </a:ext>
            </a:extLst>
          </p:cNvPr>
          <p:cNvSpPr/>
          <p:nvPr/>
        </p:nvSpPr>
        <p:spPr>
          <a:xfrm>
            <a:off x="49018293" y="2961472"/>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650" name="Прямая соединительная линия 649">
            <a:extLst>
              <a:ext uri="{FF2B5EF4-FFF2-40B4-BE49-F238E27FC236}">
                <a16:creationId xmlns:a16="http://schemas.microsoft.com/office/drawing/2014/main" id="{30BE9A16-063B-48A3-8FD7-B9945D7EC678}"/>
              </a:ext>
            </a:extLst>
          </p:cNvPr>
          <p:cNvCxnSpPr>
            <a:cxnSpLocks/>
            <a:stCxn id="649" idx="1"/>
            <a:endCxn id="426" idx="3"/>
          </p:cNvCxnSpPr>
          <p:nvPr/>
        </p:nvCxnSpPr>
        <p:spPr>
          <a:xfrm flipH="1">
            <a:off x="24289337" y="3501472"/>
            <a:ext cx="24728956"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29487</TotalTime>
  <Words>7989</Words>
  <Application>Microsoft Office PowerPoint</Application>
  <PresentationFormat>Произвольный</PresentationFormat>
  <Paragraphs>308</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Times New Roman</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1712</cp:revision>
  <dcterms:created xsi:type="dcterms:W3CDTF">2018-10-23T08:09:21Z</dcterms:created>
  <dcterms:modified xsi:type="dcterms:W3CDTF">2023-06-29T10:25:32Z</dcterms:modified>
</cp:coreProperties>
</file>