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110" d="100"/>
          <a:sy n="110" d="100"/>
        </p:scale>
        <p:origin x="-12186" y="-913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Программа местных 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каучука</a:t>
            </a:r>
            <a:endParaRPr lang="ru-RU" sz="10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Хлопка</a:t>
            </a:r>
            <a:endParaRPr lang="ru-RU" sz="8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сельского 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исследовательских служб </a:t>
            </a:r>
            <a:r>
              <a:rPr lang="en-US" sz="1400" dirty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/>
              <a:t>Auguste</a:t>
            </a:r>
            <a:r>
              <a:rPr lang="en-US" sz="800" dirty="0"/>
              <a:t> </a:t>
            </a:r>
            <a:r>
              <a:rPr lang="en-US" sz="800" dirty="0" err="1"/>
              <a:t>Tilkens</a:t>
            </a:r>
            <a:r>
              <a:rPr lang="ru-RU" sz="800" dirty="0"/>
              <a:t> как генерал 2 уровня 2 атака, 3 защита, 1 логистика и 2 планирование. Можно призвать решением во время войны.</a:t>
            </a:r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14128541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Девальвация Конголезского франка</a:t>
            </a:r>
            <a:endParaRPr lang="ru-RU" sz="5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Нарастить добычу в шахтах </a:t>
            </a:r>
            <a:r>
              <a:rPr lang="ru-RU" sz="1400" dirty="0" err="1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23661443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военный налог </a:t>
            </a:r>
            <a:endParaRPr lang="ru-RU" sz="5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порта </a:t>
            </a:r>
            <a:r>
              <a:rPr lang="ru-RU" sz="1400" dirty="0" err="1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Железнодорожная линия </a:t>
            </a:r>
            <a:r>
              <a:rPr lang="ru-RU" sz="1400" dirty="0" err="1"/>
              <a:t>Вичиконго</a:t>
            </a:r>
            <a:r>
              <a:rPr lang="ru-RU" sz="1400" dirty="0"/>
              <a:t> (1937)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</a:t>
            </a:r>
            <a:r>
              <a:rPr lang="en-US" sz="1400" dirty="0" err="1"/>
              <a:t>Musonoi</a:t>
            </a:r>
            <a:r>
              <a:rPr lang="en-US" sz="1400" dirty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Выслеживание чужих конвоев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Африканская урбанизация (наше)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9425633" y="91055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0584794" y="13628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9660703" y="8282632"/>
            <a:ext cx="458148" cy="11876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Force </a:t>
            </a:r>
            <a:r>
              <a:rPr lang="en-US" sz="1400" dirty="0" err="1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Compagnie</a:t>
            </a:r>
            <a:r>
              <a:rPr lang="ru-RU" sz="1400" dirty="0"/>
              <a:t> </a:t>
            </a:r>
            <a:r>
              <a:rPr lang="ru-RU" sz="1400" dirty="0" err="1"/>
              <a:t>d'Artillerie</a:t>
            </a:r>
            <a:r>
              <a:rPr lang="ru-RU" sz="1400" dirty="0"/>
              <a:t> </a:t>
            </a:r>
            <a:r>
              <a:rPr lang="ru-RU" sz="1400" dirty="0" err="1"/>
              <a:t>et</a:t>
            </a:r>
            <a:r>
              <a:rPr lang="ru-RU" sz="1400" dirty="0"/>
              <a:t> </a:t>
            </a:r>
            <a:r>
              <a:rPr lang="ru-RU" sz="1400" dirty="0" err="1"/>
              <a:t>de</a:t>
            </a:r>
            <a:r>
              <a:rPr lang="ru-RU" sz="1400" dirty="0"/>
              <a:t> </a:t>
            </a:r>
            <a:r>
              <a:rPr lang="ru-RU" sz="1400" dirty="0" err="1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10-я станция по оказанию помощи 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/>
              <a:t>Aviation militaire de la Force Publique</a:t>
            </a:r>
            <a:r>
              <a:rPr lang="ru-RU" sz="1400" dirty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аэропорт Н</a:t>
            </a:r>
            <a:r>
              <a:rPr lang="en-US" sz="1400" dirty="0"/>
              <a:t>’</a:t>
            </a:r>
            <a:r>
              <a:rPr lang="ru-RU" sz="1400" dirty="0" err="1"/>
              <a:t>Доло</a:t>
            </a:r>
            <a:r>
              <a:rPr lang="ru-RU" sz="1400" dirty="0"/>
              <a:t> в </a:t>
            </a:r>
            <a:r>
              <a:rPr lang="ru-RU" sz="1400" dirty="0" err="1"/>
              <a:t>Леопольдвиле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Использовать радарные системы в 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Дивизион </a:t>
            </a:r>
            <a:r>
              <a:rPr lang="ru-RU" sz="1400" dirty="0" err="1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/>
              <a:t>51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DH.85 Leopard Moth </a:t>
            </a:r>
            <a:r>
              <a:rPr lang="ru-RU" sz="1400" dirty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3669660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профсоюзов для белых</a:t>
            </a:r>
            <a:endParaRPr lang="ru-RU" sz="5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598046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профсоюзов для темнокожих</a:t>
            </a:r>
            <a:endParaRPr lang="ru-RU" sz="5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5980469" y="1433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Введение нового социального класса</a:t>
            </a:r>
            <a:endParaRPr lang="ru-RU" sz="1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8294203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Доминируй чтобы служить</a:t>
            </a:r>
            <a:endParaRPr lang="ru-RU" sz="1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980469" y="6026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Амнистия заключённых</a:t>
            </a:r>
            <a:endParaRPr lang="ru-RU" sz="5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8294203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Признание конголезской церкви</a:t>
            </a:r>
            <a:endParaRPr lang="ru-RU" sz="5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0597923" y="74575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белого человека в землю</a:t>
            </a:r>
            <a:endParaRPr lang="ru-RU" sz="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0597923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Второе пришествие Христа</a:t>
            </a:r>
            <a:endParaRPr lang="ru-RU" sz="1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30597922" y="1214488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Возврат земель племенам</a:t>
            </a:r>
            <a:endParaRPr lang="ru-RU" sz="5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8301906" y="1363590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Отмена налогов</a:t>
            </a:r>
            <a:endParaRPr lang="ru-RU" sz="5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3661443" y="6026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Провозгласить государство рабочих!</a:t>
            </a:r>
            <a:br>
              <a:rPr lang="ru-RU" sz="1400" dirty="0"/>
            </a:br>
            <a:endParaRPr lang="ru-RU" sz="1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3660633" y="9105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расовую сегрегацию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22456683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иностранные предприятия</a:t>
            </a:r>
            <a:endParaRPr lang="ru-RU" sz="5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7130981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африканских рабочих к свободе</a:t>
            </a:r>
            <a:endParaRPr lang="ru-RU" sz="5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3661443" y="74604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Повышение зарплат рабочим</a:t>
            </a:r>
            <a:endParaRPr lang="ru-RU" sz="5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8294203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протестантских церквей</a:t>
            </a:r>
            <a:endParaRPr lang="ru-RU" sz="500" dirty="0"/>
          </a:p>
        </p:txBody>
      </p:sp>
      <p:cxnSp>
        <p:nvCxnSpPr>
          <p:cNvPr id="136" name="Прямая соединительная линия 135"/>
          <p:cNvCxnSpPr>
            <a:stCxn id="115" idx="1"/>
            <a:endCxn id="279" idx="3"/>
          </p:cNvCxnSpPr>
          <p:nvPr/>
        </p:nvCxnSpPr>
        <p:spPr>
          <a:xfrm flipH="1">
            <a:off x="25785578" y="3483252"/>
            <a:ext cx="2508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114" idx="2"/>
            <a:endCxn id="279" idx="0"/>
          </p:cNvCxnSpPr>
          <p:nvPr/>
        </p:nvCxnSpPr>
        <p:spPr>
          <a:xfrm rot="5400000">
            <a:off x="25668107" y="1572931"/>
            <a:ext cx="429834" cy="2310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14" idx="2"/>
            <a:endCxn id="115" idx="0"/>
          </p:cNvCxnSpPr>
          <p:nvPr/>
        </p:nvCxnSpPr>
        <p:spPr>
          <a:xfrm rot="16200000" flipH="1">
            <a:off x="27980378" y="1571468"/>
            <a:ext cx="429834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15" idx="2"/>
            <a:endCxn id="112" idx="0"/>
          </p:cNvCxnSpPr>
          <p:nvPr/>
        </p:nvCxnSpPr>
        <p:spPr>
          <a:xfrm rot="5400000">
            <a:off x="27966283" y="3095397"/>
            <a:ext cx="458024" cy="23137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279" idx="2"/>
            <a:endCxn id="112" idx="0"/>
          </p:cNvCxnSpPr>
          <p:nvPr/>
        </p:nvCxnSpPr>
        <p:spPr>
          <a:xfrm rot="16200000" flipH="1">
            <a:off x="25654011" y="3096859"/>
            <a:ext cx="458024" cy="23108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5" idx="2"/>
            <a:endCxn id="135" idx="0"/>
          </p:cNvCxnSpPr>
          <p:nvPr/>
        </p:nvCxnSpPr>
        <p:spPr>
          <a:xfrm>
            <a:off x="29352162" y="4023252"/>
            <a:ext cx="0" cy="46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2"/>
            <a:endCxn id="118" idx="0"/>
          </p:cNvCxnSpPr>
          <p:nvPr/>
        </p:nvCxnSpPr>
        <p:spPr>
          <a:xfrm>
            <a:off x="29352162" y="5566238"/>
            <a:ext cx="0" cy="453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2" idx="2"/>
            <a:endCxn id="117" idx="0"/>
          </p:cNvCxnSpPr>
          <p:nvPr/>
        </p:nvCxnSpPr>
        <p:spPr>
          <a:xfrm>
            <a:off x="27038428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279" idx="2"/>
            <a:endCxn id="333" idx="0"/>
          </p:cNvCxnSpPr>
          <p:nvPr/>
        </p:nvCxnSpPr>
        <p:spPr>
          <a:xfrm flipH="1">
            <a:off x="24719402" y="4023252"/>
            <a:ext cx="8217" cy="45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333" idx="2"/>
            <a:endCxn id="128" idx="0"/>
          </p:cNvCxnSpPr>
          <p:nvPr/>
        </p:nvCxnSpPr>
        <p:spPr>
          <a:xfrm>
            <a:off x="24719402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46324731" y="4444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Уменьшить зависимость от Брюсселя</a:t>
            </a:r>
            <a:endParaRPr lang="ru-RU" sz="500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18825967" y="602676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Подчиниться новому правительству Брюсселя</a:t>
            </a:r>
            <a:endParaRPr lang="ru-RU" sz="1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14126671" y="602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Лояльность действующему правительству</a:t>
            </a:r>
            <a:endParaRPr lang="ru-RU" sz="100" dirty="0"/>
          </a:p>
        </p:txBody>
      </p:sp>
      <p:cxnSp>
        <p:nvCxnSpPr>
          <p:cNvPr id="173" name="Прямая соединительная линия 172"/>
          <p:cNvCxnSpPr>
            <a:stCxn id="128" idx="1"/>
            <a:endCxn id="171" idx="3"/>
          </p:cNvCxnSpPr>
          <p:nvPr/>
        </p:nvCxnSpPr>
        <p:spPr>
          <a:xfrm flipH="1" flipV="1">
            <a:off x="20941885" y="6566763"/>
            <a:ext cx="2719558" cy="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72" idx="3"/>
            <a:endCxn id="171" idx="1"/>
          </p:cNvCxnSpPr>
          <p:nvPr/>
        </p:nvCxnSpPr>
        <p:spPr>
          <a:xfrm>
            <a:off x="16242589" y="6566763"/>
            <a:ext cx="25833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3" idx="2"/>
            <a:endCxn id="171" idx="0"/>
          </p:cNvCxnSpPr>
          <p:nvPr/>
        </p:nvCxnSpPr>
        <p:spPr>
          <a:xfrm rot="5400000">
            <a:off x="22068921" y="3376281"/>
            <a:ext cx="465487" cy="48354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333" idx="2"/>
            <a:endCxn id="172" idx="0"/>
          </p:cNvCxnSpPr>
          <p:nvPr/>
        </p:nvCxnSpPr>
        <p:spPr>
          <a:xfrm rot="5400000">
            <a:off x="19719273" y="1026633"/>
            <a:ext cx="465487" cy="9534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6477254" y="7452987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реструктуризацию</a:t>
            </a:r>
            <a:endParaRPr lang="ru-RU" sz="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21243705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Подпустить Рейх к разработке Урана </a:t>
            </a:r>
            <a:r>
              <a:rPr lang="ru-RU" sz="800" dirty="0"/>
              <a:t>(ПОКА ЧТО ЭТОГО ФОКУСА НЕ БУДЕТ ДО РЕВОРКА ЯО) </a:t>
            </a:r>
            <a:endParaRPr lang="ru-RU" sz="5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4126671" y="910849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Экономическое соглашение с Великобританией (</a:t>
            </a:r>
            <a:r>
              <a:rPr lang="ru-RU" sz="1400" dirty="0" err="1"/>
              <a:t>ист</a:t>
            </a:r>
            <a:r>
              <a:rPr lang="ru-RU" sz="1400" dirty="0"/>
              <a:t> 21 января 1941)</a:t>
            </a:r>
            <a:endParaRPr lang="ru-RU" sz="3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6477254" y="9108493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исследования (наше)</a:t>
            </a:r>
            <a:endParaRPr lang="ru-RU" sz="500" dirty="0"/>
          </a:p>
        </p:txBody>
      </p:sp>
      <p:cxnSp>
        <p:nvCxnSpPr>
          <p:cNvPr id="204" name="Прямая со стрелкой 203"/>
          <p:cNvCxnSpPr>
            <a:stCxn id="189" idx="2"/>
            <a:endCxn id="203" idx="0"/>
          </p:cNvCxnSpPr>
          <p:nvPr/>
        </p:nvCxnSpPr>
        <p:spPr>
          <a:xfrm>
            <a:off x="17535213" y="8532987"/>
            <a:ext cx="0" cy="575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72" idx="2"/>
            <a:endCxn id="189" idx="0"/>
          </p:cNvCxnSpPr>
          <p:nvPr/>
        </p:nvCxnSpPr>
        <p:spPr>
          <a:xfrm rot="16200000" flipH="1">
            <a:off x="16186809" y="6104583"/>
            <a:ext cx="346224" cy="23505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1" idx="2"/>
            <a:endCxn id="189" idx="0"/>
          </p:cNvCxnSpPr>
          <p:nvPr/>
        </p:nvCxnSpPr>
        <p:spPr>
          <a:xfrm rot="5400000">
            <a:off x="18536458" y="6105519"/>
            <a:ext cx="346224" cy="23487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1775687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Продать запасы урана в США</a:t>
            </a:r>
            <a:endParaRPr lang="ru-RU" sz="200" dirty="0"/>
          </a:p>
        </p:txBody>
      </p:sp>
      <p:cxnSp>
        <p:nvCxnSpPr>
          <p:cNvPr id="214" name="Соединительная линия уступом 213"/>
          <p:cNvCxnSpPr>
            <a:stCxn id="172" idx="2"/>
            <a:endCxn id="213" idx="0"/>
          </p:cNvCxnSpPr>
          <p:nvPr/>
        </p:nvCxnSpPr>
        <p:spPr>
          <a:xfrm rot="5400000">
            <a:off x="13832274" y="6108135"/>
            <a:ext cx="353729" cy="2350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72" idx="2"/>
            <a:endCxn id="328" idx="0"/>
          </p:cNvCxnSpPr>
          <p:nvPr/>
        </p:nvCxnSpPr>
        <p:spPr>
          <a:xfrm rot="16200000" flipH="1">
            <a:off x="15008701" y="7282692"/>
            <a:ext cx="353729" cy="1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328" idx="2"/>
            <a:endCxn id="198" idx="0"/>
          </p:cNvCxnSpPr>
          <p:nvPr/>
        </p:nvCxnSpPr>
        <p:spPr>
          <a:xfrm flipH="1">
            <a:off x="15184630" y="8540492"/>
            <a:ext cx="187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18822970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</a:t>
            </a:r>
            <a:r>
              <a:rPr lang="en-US" sz="1400" dirty="0"/>
              <a:t>SS </a:t>
            </a:r>
            <a:r>
              <a:rPr lang="ru-RU" sz="1400" dirty="0"/>
              <a:t>из конголезцев</a:t>
            </a:r>
            <a:endParaRPr lang="ru-RU" sz="5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19951584" y="106172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Французское Конго</a:t>
            </a:r>
            <a:endParaRPr lang="ru-RU" sz="500" dirty="0"/>
          </a:p>
        </p:txBody>
      </p:sp>
      <p:cxnSp>
        <p:nvCxnSpPr>
          <p:cNvPr id="253" name="Прямая со стрелкой 252"/>
          <p:cNvCxnSpPr>
            <a:stCxn id="171" idx="2"/>
            <a:endCxn id="249" idx="0"/>
          </p:cNvCxnSpPr>
          <p:nvPr/>
        </p:nvCxnSpPr>
        <p:spPr>
          <a:xfrm flipH="1">
            <a:off x="19880929" y="7106763"/>
            <a:ext cx="2997" cy="353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249" idx="2"/>
            <a:endCxn id="259" idx="0"/>
          </p:cNvCxnSpPr>
          <p:nvPr/>
        </p:nvCxnSpPr>
        <p:spPr>
          <a:xfrm rot="16200000" flipH="1">
            <a:off x="20808780" y="7612640"/>
            <a:ext cx="565032" cy="2420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1243705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Португальское Конго</a:t>
            </a:r>
            <a:endParaRPr lang="ru-RU" sz="500" dirty="0"/>
          </a:p>
        </p:txBody>
      </p:sp>
      <p:sp>
        <p:nvSpPr>
          <p:cNvPr id="163" name="Прямоугольник 162"/>
          <p:cNvSpPr/>
          <p:nvPr/>
        </p:nvSpPr>
        <p:spPr>
          <a:xfrm>
            <a:off x="47572711" y="59423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набор местных в администрацию</a:t>
            </a:r>
            <a:endParaRPr lang="ru-RU" sz="1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47569037" y="74529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Бельгийский доминион</a:t>
            </a:r>
            <a:endParaRPr lang="ru-RU" sz="100" dirty="0"/>
          </a:p>
        </p:txBody>
      </p:sp>
      <p:cxnSp>
        <p:nvCxnSpPr>
          <p:cNvPr id="168" name="Прямая соединительная линия 167"/>
          <p:cNvCxnSpPr>
            <a:stCxn id="164" idx="1"/>
            <a:endCxn id="120" idx="3"/>
          </p:cNvCxnSpPr>
          <p:nvPr/>
        </p:nvCxnSpPr>
        <p:spPr>
          <a:xfrm flipH="1">
            <a:off x="32713841" y="7992987"/>
            <a:ext cx="14855196" cy="4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4123733" y="1061729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Вход экономики в области стерлингов</a:t>
            </a:r>
            <a:endParaRPr lang="ru-RU" sz="500" dirty="0"/>
          </a:p>
        </p:txBody>
      </p:sp>
      <p:cxnSp>
        <p:nvCxnSpPr>
          <p:cNvPr id="176" name="Прямая со стрелкой 175"/>
          <p:cNvCxnSpPr>
            <a:stCxn id="198" idx="2"/>
            <a:endCxn id="170" idx="0"/>
          </p:cNvCxnSpPr>
          <p:nvPr/>
        </p:nvCxnSpPr>
        <p:spPr>
          <a:xfrm flipH="1">
            <a:off x="15181692" y="10188493"/>
            <a:ext cx="2938" cy="428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21243705" y="4477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Привлечь сельских жителей к работам</a:t>
            </a:r>
            <a:endParaRPr lang="ru-RU" sz="100" dirty="0"/>
          </a:p>
        </p:txBody>
      </p:sp>
      <p:cxnSp>
        <p:nvCxnSpPr>
          <p:cNvPr id="180" name="Соединительная линия уступом 179"/>
          <p:cNvCxnSpPr>
            <a:stCxn id="279" idx="2"/>
            <a:endCxn id="177" idx="0"/>
          </p:cNvCxnSpPr>
          <p:nvPr/>
        </p:nvCxnSpPr>
        <p:spPr>
          <a:xfrm rot="5400000">
            <a:off x="23287507" y="3037410"/>
            <a:ext cx="454270" cy="24259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-1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Нарастить производство транспорта </a:t>
            </a:r>
            <a:r>
              <a:rPr lang="ru-RU" sz="900" dirty="0"/>
              <a:t>(</a:t>
            </a:r>
            <a:r>
              <a:rPr lang="ru-RU" sz="900" dirty="0" err="1"/>
              <a:t>ист</a:t>
            </a:r>
            <a:r>
              <a:rPr lang="ru-RU" sz="900" dirty="0"/>
              <a:t> 1941)</a:t>
            </a:r>
            <a:endParaRPr lang="ru-RU" sz="200" dirty="0"/>
          </a:p>
        </p:txBody>
      </p:sp>
      <p:cxnSp>
        <p:nvCxnSpPr>
          <p:cNvPr id="183" name="Соединительная линия уступом 182"/>
          <p:cNvCxnSpPr>
            <a:stCxn id="185" idx="2"/>
            <a:endCxn id="181" idx="0"/>
          </p:cNvCxnSpPr>
          <p:nvPr/>
        </p:nvCxnSpPr>
        <p:spPr>
          <a:xfrm rot="5400000">
            <a:off x="2390233" y="13420203"/>
            <a:ext cx="2046940" cy="4711490"/>
          </a:xfrm>
          <a:prstGeom prst="bentConnector3">
            <a:avLst>
              <a:gd name="adj1" fmla="val 100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1882596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принудительный труд</a:t>
            </a:r>
            <a:endParaRPr lang="ru-RU" sz="100" dirty="0"/>
          </a:p>
        </p:txBody>
      </p:sp>
      <p:cxnSp>
        <p:nvCxnSpPr>
          <p:cNvPr id="199" name="Соединительная линия уступом 198"/>
          <p:cNvCxnSpPr>
            <a:stCxn id="279" idx="2"/>
            <a:endCxn id="184" idx="0"/>
          </p:cNvCxnSpPr>
          <p:nvPr/>
        </p:nvCxnSpPr>
        <p:spPr>
          <a:xfrm rot="5400000">
            <a:off x="22080514" y="1826665"/>
            <a:ext cx="450519" cy="48436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/>
          <p:cNvSpPr/>
          <p:nvPr/>
        </p:nvSpPr>
        <p:spPr>
          <a:xfrm>
            <a:off x="48840736" y="44497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права «развитым» конголезцам</a:t>
            </a:r>
            <a:endParaRPr lang="ru-RU" sz="5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29447412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Двенадцать апостолов пророка </a:t>
            </a:r>
            <a:r>
              <a:rPr lang="ru-RU" sz="1400" dirty="0" err="1"/>
              <a:t>Кимбангу</a:t>
            </a:r>
            <a:endParaRPr lang="ru-RU" sz="1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31761146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святого храма</a:t>
            </a:r>
            <a:endParaRPr lang="ru-RU" sz="1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32904146" y="911606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</a:t>
            </a:r>
            <a:r>
              <a:rPr lang="ru-RU" sz="1400" dirty="0" err="1"/>
              <a:t>кхакисту</a:t>
            </a:r>
            <a:endParaRPr lang="ru-RU" sz="100" dirty="0"/>
          </a:p>
        </p:txBody>
      </p:sp>
      <p:cxnSp>
        <p:nvCxnSpPr>
          <p:cNvPr id="212" name="Соединительная линия уступом 211"/>
          <p:cNvCxnSpPr>
            <a:stCxn id="117" idx="2"/>
            <a:endCxn id="120" idx="0"/>
          </p:cNvCxnSpPr>
          <p:nvPr/>
        </p:nvCxnSpPr>
        <p:spPr>
          <a:xfrm rot="16200000" flipH="1">
            <a:off x="29171796" y="4973437"/>
            <a:ext cx="350718" cy="4617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18" idx="2"/>
            <a:endCxn id="120" idx="0"/>
          </p:cNvCxnSpPr>
          <p:nvPr/>
        </p:nvCxnSpPr>
        <p:spPr>
          <a:xfrm rot="16200000" flipH="1">
            <a:off x="30324911" y="6126551"/>
            <a:ext cx="358223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15" idx="2"/>
            <a:endCxn id="169" idx="0"/>
          </p:cNvCxnSpPr>
          <p:nvPr/>
        </p:nvCxnSpPr>
        <p:spPr>
          <a:xfrm rot="16200000" flipH="1">
            <a:off x="38156795" y="-4781381"/>
            <a:ext cx="421262" cy="180305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115" idx="2"/>
            <a:endCxn id="200" idx="0"/>
          </p:cNvCxnSpPr>
          <p:nvPr/>
        </p:nvCxnSpPr>
        <p:spPr>
          <a:xfrm rot="16200000" flipH="1">
            <a:off x="39412200" y="-6036787"/>
            <a:ext cx="426456" cy="205465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169" idx="2"/>
            <a:endCxn id="163" idx="0"/>
          </p:cNvCxnSpPr>
          <p:nvPr/>
        </p:nvCxnSpPr>
        <p:spPr>
          <a:xfrm rot="16200000" flipH="1">
            <a:off x="47797775" y="5109429"/>
            <a:ext cx="417810" cy="1247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00" idx="2"/>
            <a:endCxn id="163" idx="0"/>
          </p:cNvCxnSpPr>
          <p:nvPr/>
        </p:nvCxnSpPr>
        <p:spPr>
          <a:xfrm rot="5400000">
            <a:off x="49058375" y="5102004"/>
            <a:ext cx="412616" cy="12680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21" idx="2"/>
            <a:endCxn id="201" idx="0"/>
          </p:cNvCxnSpPr>
          <p:nvPr/>
        </p:nvCxnSpPr>
        <p:spPr>
          <a:xfrm rot="5400000">
            <a:off x="30864740" y="9826156"/>
            <a:ext cx="431774" cy="1150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121" idx="2"/>
            <a:endCxn id="206" idx="0"/>
          </p:cNvCxnSpPr>
          <p:nvPr/>
        </p:nvCxnSpPr>
        <p:spPr>
          <a:xfrm rot="16200000" flipH="1">
            <a:off x="32021606" y="9819799"/>
            <a:ext cx="431774" cy="1163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stCxn id="120" idx="2"/>
            <a:endCxn id="121" idx="0"/>
          </p:cNvCxnSpPr>
          <p:nvPr/>
        </p:nvCxnSpPr>
        <p:spPr>
          <a:xfrm>
            <a:off x="31655882" y="8537523"/>
            <a:ext cx="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40054260" y="91160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собственной Республики</a:t>
            </a:r>
          </a:p>
        </p:txBody>
      </p:sp>
      <p:sp>
        <p:nvSpPr>
          <p:cNvPr id="244" name="Прямоугольник 243"/>
          <p:cNvSpPr/>
          <p:nvPr/>
        </p:nvSpPr>
        <p:spPr>
          <a:xfrm>
            <a:off x="55077823" y="910551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Пьер </a:t>
            </a:r>
            <a:r>
              <a:rPr lang="en-US" sz="1400" dirty="0"/>
              <a:t>VII</a:t>
            </a:r>
            <a:endParaRPr lang="ru-RU" sz="1400" dirty="0"/>
          </a:p>
        </p:txBody>
      </p:sp>
      <p:cxnSp>
        <p:nvCxnSpPr>
          <p:cNvPr id="246" name="Прямая соединительная линия 245"/>
          <p:cNvCxnSpPr>
            <a:stCxn id="244" idx="1"/>
            <a:endCxn id="242" idx="3"/>
          </p:cNvCxnSpPr>
          <p:nvPr/>
        </p:nvCxnSpPr>
        <p:spPr>
          <a:xfrm flipH="1">
            <a:off x="42170178" y="9645519"/>
            <a:ext cx="12907645" cy="10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164" idx="2"/>
            <a:endCxn id="242" idx="0"/>
          </p:cNvCxnSpPr>
          <p:nvPr/>
        </p:nvCxnSpPr>
        <p:spPr>
          <a:xfrm rot="5400000">
            <a:off x="44578071" y="5067136"/>
            <a:ext cx="583074" cy="75147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64" idx="2"/>
            <a:endCxn id="244" idx="0"/>
          </p:cNvCxnSpPr>
          <p:nvPr/>
        </p:nvCxnSpPr>
        <p:spPr>
          <a:xfrm rot="16200000" flipH="1">
            <a:off x="52095123" y="5064860"/>
            <a:ext cx="572532" cy="75087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24825064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административного аппарата</a:t>
            </a:r>
            <a:endParaRPr lang="ru-RU" sz="500" dirty="0"/>
          </a:p>
        </p:txBody>
      </p:sp>
      <p:cxnSp>
        <p:nvCxnSpPr>
          <p:cNvPr id="243" name="Прямая со стрелкой 242"/>
          <p:cNvCxnSpPr>
            <a:stCxn id="128" idx="2"/>
            <a:endCxn id="134" idx="0"/>
          </p:cNvCxnSpPr>
          <p:nvPr/>
        </p:nvCxnSpPr>
        <p:spPr>
          <a:xfrm>
            <a:off x="24719402" y="7106805"/>
            <a:ext cx="0" cy="3536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34" idx="2"/>
            <a:endCxn id="130" idx="0"/>
          </p:cNvCxnSpPr>
          <p:nvPr/>
        </p:nvCxnSpPr>
        <p:spPr>
          <a:xfrm flipH="1">
            <a:off x="24718592" y="8540492"/>
            <a:ext cx="810" cy="565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271"/>
          <p:cNvCxnSpPr>
            <a:stCxn id="130" idx="2"/>
            <a:endCxn id="132" idx="0"/>
          </p:cNvCxnSpPr>
          <p:nvPr/>
        </p:nvCxnSpPr>
        <p:spPr>
          <a:xfrm rot="5400000">
            <a:off x="23900730" y="9799435"/>
            <a:ext cx="431775" cy="1203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130" idx="2"/>
            <a:endCxn id="228" idx="0"/>
          </p:cNvCxnSpPr>
          <p:nvPr/>
        </p:nvCxnSpPr>
        <p:spPr>
          <a:xfrm rot="16200000" flipH="1">
            <a:off x="25084920" y="9819194"/>
            <a:ext cx="431775" cy="11644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130" idx="2"/>
            <a:endCxn id="133" idx="0"/>
          </p:cNvCxnSpPr>
          <p:nvPr/>
        </p:nvCxnSpPr>
        <p:spPr>
          <a:xfrm rot="16200000" flipH="1">
            <a:off x="26237879" y="8666236"/>
            <a:ext cx="431775" cy="34703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/>
          <p:cNvSpPr/>
          <p:nvPr/>
        </p:nvSpPr>
        <p:spPr>
          <a:xfrm>
            <a:off x="25985476" y="910552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связи с государствами рабочих</a:t>
            </a:r>
            <a:endParaRPr lang="ru-RU" sz="500" dirty="0"/>
          </a:p>
        </p:txBody>
      </p:sp>
      <p:cxnSp>
        <p:nvCxnSpPr>
          <p:cNvPr id="277" name="Соединительная линия уступом 276"/>
          <p:cNvCxnSpPr>
            <a:stCxn id="134" idx="2"/>
            <a:endCxn id="276" idx="0"/>
          </p:cNvCxnSpPr>
          <p:nvPr/>
        </p:nvCxnSpPr>
        <p:spPr>
          <a:xfrm rot="16200000" flipH="1">
            <a:off x="25598904" y="7660989"/>
            <a:ext cx="565029" cy="2324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/>
          <p:cNvSpPr/>
          <p:nvPr/>
        </p:nvSpPr>
        <p:spPr>
          <a:xfrm>
            <a:off x="24823459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Организовать рабочую партию</a:t>
            </a:r>
            <a:endParaRPr lang="ru-RU" sz="500" dirty="0"/>
          </a:p>
        </p:txBody>
      </p:sp>
      <p:sp>
        <p:nvSpPr>
          <p:cNvPr id="280" name="Прямоугольник 279"/>
          <p:cNvSpPr/>
          <p:nvPr/>
        </p:nvSpPr>
        <p:spPr>
          <a:xfrm>
            <a:off x="22456683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молодёжных кружков</a:t>
            </a:r>
            <a:endParaRPr lang="ru-RU" sz="500" dirty="0"/>
          </a:p>
        </p:txBody>
      </p:sp>
      <p:cxnSp>
        <p:nvCxnSpPr>
          <p:cNvPr id="281" name="Прямая со стрелкой 280"/>
          <p:cNvCxnSpPr>
            <a:stCxn id="132" idx="2"/>
            <a:endCxn id="280" idx="0"/>
          </p:cNvCxnSpPr>
          <p:nvPr/>
        </p:nvCxnSpPr>
        <p:spPr>
          <a:xfrm>
            <a:off x="23514642" y="11697298"/>
            <a:ext cx="0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 стрелкой 281"/>
          <p:cNvCxnSpPr>
            <a:stCxn id="228" idx="2"/>
            <a:endCxn id="278" idx="0"/>
          </p:cNvCxnSpPr>
          <p:nvPr/>
        </p:nvCxnSpPr>
        <p:spPr>
          <a:xfrm flipH="1">
            <a:off x="25881418" y="11697298"/>
            <a:ext cx="1605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/>
          <p:cNvSpPr/>
          <p:nvPr/>
        </p:nvSpPr>
        <p:spPr>
          <a:xfrm>
            <a:off x="20034836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Уравнять права белых и чёрных рабочих</a:t>
            </a:r>
            <a:endParaRPr lang="ru-RU" sz="500" dirty="0"/>
          </a:p>
        </p:txBody>
      </p:sp>
      <p:cxnSp>
        <p:nvCxnSpPr>
          <p:cNvPr id="284" name="Соединительная линия уступом 283"/>
          <p:cNvCxnSpPr>
            <a:stCxn id="132" idx="2"/>
            <a:endCxn id="283" idx="0"/>
          </p:cNvCxnSpPr>
          <p:nvPr/>
        </p:nvCxnSpPr>
        <p:spPr>
          <a:xfrm rot="5400000">
            <a:off x="22087832" y="10702262"/>
            <a:ext cx="431774" cy="2421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>
            <a:off x="12791053" y="1213481"/>
            <a:ext cx="5969156" cy="44670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ГУИШКА НА КАРТУ ВЕРНОСТИ ВОЖДЕЙ</a:t>
            </a:r>
            <a:br>
              <a:rPr lang="ru-RU" sz="1400" dirty="0"/>
            </a:br>
            <a:endParaRPr lang="ru-RU" sz="500" dirty="0"/>
          </a:p>
        </p:txBody>
      </p:sp>
      <p:sp>
        <p:nvSpPr>
          <p:cNvPr id="286" name="Прямоугольник 285"/>
          <p:cNvSpPr/>
          <p:nvPr/>
        </p:nvSpPr>
        <p:spPr>
          <a:xfrm>
            <a:off x="17976" y="60138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«Хлопковые дороги»</a:t>
            </a:r>
            <a:endParaRPr lang="ru-RU" sz="100" dirty="0"/>
          </a:p>
        </p:txBody>
      </p:sp>
      <p:cxnSp>
        <p:nvCxnSpPr>
          <p:cNvPr id="287" name="Соединительная линия уступом 286"/>
          <p:cNvCxnSpPr>
            <a:stCxn id="302" idx="2"/>
            <a:endCxn id="286" idx="0"/>
          </p:cNvCxnSpPr>
          <p:nvPr/>
        </p:nvCxnSpPr>
        <p:spPr>
          <a:xfrm rot="5400000">
            <a:off x="667020" y="4432167"/>
            <a:ext cx="1990576" cy="1172746"/>
          </a:xfrm>
          <a:prstGeom prst="bentConnector3">
            <a:avLst>
              <a:gd name="adj1" fmla="val 1237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Прямоугольник 287"/>
          <p:cNvSpPr/>
          <p:nvPr/>
        </p:nvSpPr>
        <p:spPr>
          <a:xfrm>
            <a:off x="16471778" y="10617297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Стремление к освобождению Эфиопии (наше)</a:t>
            </a:r>
            <a:endParaRPr lang="ru-RU" sz="500" dirty="0"/>
          </a:p>
        </p:txBody>
      </p:sp>
      <p:cxnSp>
        <p:nvCxnSpPr>
          <p:cNvPr id="289" name="Соединительная линия уступом 288"/>
          <p:cNvCxnSpPr>
            <a:stCxn id="165" idx="2"/>
            <a:endCxn id="166" idx="0"/>
          </p:cNvCxnSpPr>
          <p:nvPr/>
        </p:nvCxnSpPr>
        <p:spPr>
          <a:xfrm rot="16200000" flipH="1">
            <a:off x="9341497" y="11327615"/>
            <a:ext cx="3443351" cy="1159161"/>
          </a:xfrm>
          <a:prstGeom prst="bentConnector3">
            <a:avLst>
              <a:gd name="adj1" fmla="val 632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98" idx="2"/>
            <a:endCxn id="288" idx="0"/>
          </p:cNvCxnSpPr>
          <p:nvPr/>
        </p:nvCxnSpPr>
        <p:spPr>
          <a:xfrm rot="16200000" flipH="1">
            <a:off x="16142781" y="9230341"/>
            <a:ext cx="428804" cy="2345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290"/>
          <p:cNvCxnSpPr>
            <a:stCxn id="249" idx="2"/>
            <a:endCxn id="250" idx="0"/>
          </p:cNvCxnSpPr>
          <p:nvPr/>
        </p:nvCxnSpPr>
        <p:spPr>
          <a:xfrm rot="16200000" flipH="1">
            <a:off x="19406834" y="9014587"/>
            <a:ext cx="2076805" cy="1128614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171" idx="2"/>
            <a:endCxn id="190" idx="0"/>
          </p:cNvCxnSpPr>
          <p:nvPr/>
        </p:nvCxnSpPr>
        <p:spPr>
          <a:xfrm rot="16200000" flipH="1">
            <a:off x="20915931" y="6074758"/>
            <a:ext cx="353729" cy="24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Прямоугольник 292"/>
          <p:cNvSpPr/>
          <p:nvPr/>
        </p:nvSpPr>
        <p:spPr>
          <a:xfrm>
            <a:off x="18817493" y="91055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Немецкие исследования резины</a:t>
            </a:r>
            <a:endParaRPr lang="ru-RU" sz="500" dirty="0"/>
          </a:p>
        </p:txBody>
      </p:sp>
      <p:cxnSp>
        <p:nvCxnSpPr>
          <p:cNvPr id="294" name="Прямая со стрелкой 293"/>
          <p:cNvCxnSpPr>
            <a:stCxn id="249" idx="2"/>
            <a:endCxn id="293" idx="0"/>
          </p:cNvCxnSpPr>
          <p:nvPr/>
        </p:nvCxnSpPr>
        <p:spPr>
          <a:xfrm flipH="1">
            <a:off x="19875452" y="8540492"/>
            <a:ext cx="5477" cy="5650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Прямоугольник 251"/>
          <p:cNvSpPr/>
          <p:nvPr/>
        </p:nvSpPr>
        <p:spPr>
          <a:xfrm>
            <a:off x="24821998" y="1367247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Приезд советников из Москвы</a:t>
            </a:r>
            <a:endParaRPr lang="ru-RU" sz="5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17651611" y="1365984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помощь от южноафриканских профсоюзов</a:t>
            </a:r>
            <a:endParaRPr lang="ru-RU" sz="500" dirty="0"/>
          </a:p>
        </p:txBody>
      </p:sp>
      <p:cxnSp>
        <p:nvCxnSpPr>
          <p:cNvPr id="265" name="Прямая соединительная линия 264"/>
          <p:cNvCxnSpPr>
            <a:stCxn id="252" idx="1"/>
            <a:endCxn id="264" idx="3"/>
          </p:cNvCxnSpPr>
          <p:nvPr/>
        </p:nvCxnSpPr>
        <p:spPr>
          <a:xfrm flipH="1" flipV="1">
            <a:off x="19767529" y="14199842"/>
            <a:ext cx="5054469" cy="126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294"/>
          <p:cNvCxnSpPr>
            <a:stCxn id="278" idx="2"/>
            <a:endCxn id="264" idx="0"/>
          </p:cNvCxnSpPr>
          <p:nvPr/>
        </p:nvCxnSpPr>
        <p:spPr>
          <a:xfrm rot="5400000">
            <a:off x="22070109" y="9848533"/>
            <a:ext cx="450770" cy="71718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Соединительная линия уступом 295"/>
          <p:cNvCxnSpPr>
            <a:stCxn id="278" idx="2"/>
            <a:endCxn id="252" idx="0"/>
          </p:cNvCxnSpPr>
          <p:nvPr/>
        </p:nvCxnSpPr>
        <p:spPr>
          <a:xfrm rot="5400000">
            <a:off x="25648985" y="13440045"/>
            <a:ext cx="463406" cy="14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Прямоугольник 296"/>
          <p:cNvSpPr/>
          <p:nvPr/>
        </p:nvSpPr>
        <p:spPr>
          <a:xfrm>
            <a:off x="32904146" y="1214739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алкоголя и дурманов</a:t>
            </a:r>
            <a:endParaRPr lang="ru-RU" sz="1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34074880" y="1061387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Помощь Армии Спасения</a:t>
            </a:r>
            <a:endParaRPr lang="ru-RU" sz="500" dirty="0"/>
          </a:p>
        </p:txBody>
      </p:sp>
      <p:sp>
        <p:nvSpPr>
          <p:cNvPr id="303" name="Прямоугольник 302"/>
          <p:cNvSpPr/>
          <p:nvPr/>
        </p:nvSpPr>
        <p:spPr>
          <a:xfrm>
            <a:off x="28301906" y="911063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Обратиться к братьям в Америке</a:t>
            </a:r>
            <a:endParaRPr lang="ru-RU" sz="5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28301906" y="121448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желающим вернуться на родину</a:t>
            </a:r>
            <a:endParaRPr lang="ru-RU" sz="500" dirty="0"/>
          </a:p>
        </p:txBody>
      </p:sp>
      <p:cxnSp>
        <p:nvCxnSpPr>
          <p:cNvPr id="310" name="Прямая со стрелкой 309"/>
          <p:cNvCxnSpPr>
            <a:stCxn id="303" idx="2"/>
            <a:endCxn id="309" idx="0"/>
          </p:cNvCxnSpPr>
          <p:nvPr/>
        </p:nvCxnSpPr>
        <p:spPr>
          <a:xfrm>
            <a:off x="29359865" y="10190639"/>
            <a:ext cx="0" cy="19542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311"/>
          <p:cNvCxnSpPr>
            <a:stCxn id="120" idx="2"/>
            <a:endCxn id="303" idx="0"/>
          </p:cNvCxnSpPr>
          <p:nvPr/>
        </p:nvCxnSpPr>
        <p:spPr>
          <a:xfrm rot="5400000">
            <a:off x="30221316" y="7676073"/>
            <a:ext cx="573116" cy="22960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Соединительная линия уступом 312"/>
          <p:cNvCxnSpPr>
            <a:stCxn id="120" idx="2"/>
            <a:endCxn id="209" idx="0"/>
          </p:cNvCxnSpPr>
          <p:nvPr/>
        </p:nvCxnSpPr>
        <p:spPr>
          <a:xfrm rot="16200000" flipH="1">
            <a:off x="32519724" y="7673680"/>
            <a:ext cx="578538" cy="2306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313"/>
          <p:cNvCxnSpPr>
            <a:stCxn id="209" idx="2"/>
            <a:endCxn id="299" idx="0"/>
          </p:cNvCxnSpPr>
          <p:nvPr/>
        </p:nvCxnSpPr>
        <p:spPr>
          <a:xfrm rot="16200000" flipH="1">
            <a:off x="34338567" y="9819599"/>
            <a:ext cx="417811" cy="1170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Прямая со стрелкой 314"/>
          <p:cNvCxnSpPr>
            <a:stCxn id="209" idx="2"/>
            <a:endCxn id="297" idx="0"/>
          </p:cNvCxnSpPr>
          <p:nvPr/>
        </p:nvCxnSpPr>
        <p:spPr>
          <a:xfrm>
            <a:off x="33962105" y="10196061"/>
            <a:ext cx="0" cy="19513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315"/>
          <p:cNvCxnSpPr>
            <a:stCxn id="123" idx="2"/>
            <a:endCxn id="124" idx="0"/>
          </p:cNvCxnSpPr>
          <p:nvPr/>
        </p:nvCxnSpPr>
        <p:spPr>
          <a:xfrm rot="5400000">
            <a:off x="30302366" y="12282386"/>
            <a:ext cx="411015" cy="22960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Прямая со стрелкой 319"/>
          <p:cNvCxnSpPr>
            <a:stCxn id="309" idx="2"/>
            <a:endCxn id="124" idx="0"/>
          </p:cNvCxnSpPr>
          <p:nvPr/>
        </p:nvCxnSpPr>
        <p:spPr>
          <a:xfrm>
            <a:off x="29359865" y="13224888"/>
            <a:ext cx="0" cy="4110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121" idx="2"/>
            <a:endCxn id="123" idx="0"/>
          </p:cNvCxnSpPr>
          <p:nvPr/>
        </p:nvCxnSpPr>
        <p:spPr>
          <a:xfrm flipH="1">
            <a:off x="31655881" y="10185524"/>
            <a:ext cx="1" cy="1959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/>
          <p:cNvSpPr/>
          <p:nvPr/>
        </p:nvSpPr>
        <p:spPr>
          <a:xfrm>
            <a:off x="34074880" y="136360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смертельной руды (наше)</a:t>
            </a:r>
            <a:endParaRPr lang="ru-RU" sz="500" dirty="0"/>
          </a:p>
        </p:txBody>
      </p:sp>
      <p:sp>
        <p:nvSpPr>
          <p:cNvPr id="323" name="Прямоугольник 322"/>
          <p:cNvSpPr/>
          <p:nvPr/>
        </p:nvSpPr>
        <p:spPr>
          <a:xfrm>
            <a:off x="30600426" y="1363239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«Огненный дождь» (наше)</a:t>
            </a:r>
            <a:endParaRPr lang="ru-RU" sz="500" dirty="0"/>
          </a:p>
        </p:txBody>
      </p:sp>
      <p:cxnSp>
        <p:nvCxnSpPr>
          <p:cNvPr id="324" name="Прямая со стрелкой 323"/>
          <p:cNvCxnSpPr>
            <a:stCxn id="123" idx="2"/>
            <a:endCxn id="323" idx="0"/>
          </p:cNvCxnSpPr>
          <p:nvPr/>
        </p:nvCxnSpPr>
        <p:spPr>
          <a:xfrm>
            <a:off x="31655881" y="13224887"/>
            <a:ext cx="2504" cy="407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/>
          <p:cNvSpPr/>
          <p:nvPr/>
        </p:nvSpPr>
        <p:spPr>
          <a:xfrm>
            <a:off x="31761146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братьев из французских колоний (наше)</a:t>
            </a:r>
            <a:endParaRPr lang="ru-RU" sz="500" dirty="0"/>
          </a:p>
        </p:txBody>
      </p:sp>
      <p:sp>
        <p:nvSpPr>
          <p:cNvPr id="326" name="Прямоугольник 325"/>
          <p:cNvSpPr/>
          <p:nvPr/>
        </p:nvSpPr>
        <p:spPr>
          <a:xfrm>
            <a:off x="35210370" y="121507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«Чёрной международной миссии»</a:t>
            </a:r>
            <a:endParaRPr lang="ru-RU" sz="500" dirty="0"/>
          </a:p>
        </p:txBody>
      </p:sp>
      <p:cxnSp>
        <p:nvCxnSpPr>
          <p:cNvPr id="327" name="Соединительная линия уступом 326"/>
          <p:cNvCxnSpPr>
            <a:stCxn id="299" idx="2"/>
            <a:endCxn id="326" idx="0"/>
          </p:cNvCxnSpPr>
          <p:nvPr/>
        </p:nvCxnSpPr>
        <p:spPr>
          <a:xfrm rot="16200000" flipH="1">
            <a:off x="35472145" y="11354566"/>
            <a:ext cx="456879" cy="1135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/>
          <p:cNvSpPr/>
          <p:nvPr/>
        </p:nvSpPr>
        <p:spPr>
          <a:xfrm>
            <a:off x="34074880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колдунов с Европы (наше)</a:t>
            </a:r>
            <a:endParaRPr lang="ru-RU" sz="500" dirty="0"/>
          </a:p>
        </p:txBody>
      </p:sp>
      <p:cxnSp>
        <p:nvCxnSpPr>
          <p:cNvPr id="331" name="Прямая со стрелкой 330"/>
          <p:cNvCxnSpPr>
            <a:stCxn id="299" idx="2"/>
            <a:endCxn id="322" idx="0"/>
          </p:cNvCxnSpPr>
          <p:nvPr/>
        </p:nvCxnSpPr>
        <p:spPr>
          <a:xfrm>
            <a:off x="35132839" y="11693872"/>
            <a:ext cx="0" cy="1942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/>
          <p:cNvCxnSpPr>
            <a:stCxn id="322" idx="2"/>
            <a:endCxn id="330" idx="0"/>
          </p:cNvCxnSpPr>
          <p:nvPr/>
        </p:nvCxnSpPr>
        <p:spPr>
          <a:xfrm>
            <a:off x="35132839" y="14716028"/>
            <a:ext cx="0" cy="39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/>
          <p:cNvSpPr/>
          <p:nvPr/>
        </p:nvSpPr>
        <p:spPr>
          <a:xfrm>
            <a:off x="29447412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Анголы (наше)</a:t>
            </a:r>
            <a:endParaRPr lang="ru-RU" sz="500" dirty="0"/>
          </a:p>
        </p:txBody>
      </p:sp>
      <p:sp>
        <p:nvSpPr>
          <p:cNvPr id="335" name="Прямоугольник 334"/>
          <p:cNvSpPr/>
          <p:nvPr/>
        </p:nvSpPr>
        <p:spPr>
          <a:xfrm>
            <a:off x="31761146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Чёрные братья из Сахары (наше)</a:t>
            </a:r>
            <a:endParaRPr lang="ru-RU" sz="500" dirty="0"/>
          </a:p>
        </p:txBody>
      </p:sp>
      <p:cxnSp>
        <p:nvCxnSpPr>
          <p:cNvPr id="336" name="Прямая со стрелкой 335"/>
          <p:cNvCxnSpPr>
            <a:stCxn id="325" idx="2"/>
            <a:endCxn id="335" idx="0"/>
          </p:cNvCxnSpPr>
          <p:nvPr/>
        </p:nvCxnSpPr>
        <p:spPr>
          <a:xfrm>
            <a:off x="32819105" y="16187228"/>
            <a:ext cx="0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323" idx="2"/>
            <a:endCxn id="334" idx="0"/>
          </p:cNvCxnSpPr>
          <p:nvPr/>
        </p:nvCxnSpPr>
        <p:spPr>
          <a:xfrm rot="5400000">
            <a:off x="30884461" y="14333304"/>
            <a:ext cx="394834" cy="1153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323" idx="2"/>
            <a:endCxn id="325" idx="0"/>
          </p:cNvCxnSpPr>
          <p:nvPr/>
        </p:nvCxnSpPr>
        <p:spPr>
          <a:xfrm rot="16200000" flipH="1">
            <a:off x="32041328" y="14329451"/>
            <a:ext cx="394834" cy="1160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Прямоугольник 338"/>
          <p:cNvSpPr/>
          <p:nvPr/>
        </p:nvSpPr>
        <p:spPr>
          <a:xfrm>
            <a:off x="29446063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Спасение Южной Африки от </a:t>
            </a:r>
            <a:r>
              <a:rPr lang="ru-RU" sz="1400" dirty="0" err="1"/>
              <a:t>Апартейда</a:t>
            </a:r>
            <a:r>
              <a:rPr lang="ru-RU" sz="1400" dirty="0"/>
              <a:t> (наше)</a:t>
            </a:r>
            <a:endParaRPr lang="ru-RU" sz="500" dirty="0"/>
          </a:p>
        </p:txBody>
      </p:sp>
      <p:cxnSp>
        <p:nvCxnSpPr>
          <p:cNvPr id="347" name="Прямая со стрелкой 346"/>
          <p:cNvCxnSpPr>
            <a:stCxn id="334" idx="2"/>
            <a:endCxn id="339" idx="0"/>
          </p:cNvCxnSpPr>
          <p:nvPr/>
        </p:nvCxnSpPr>
        <p:spPr>
          <a:xfrm flipH="1">
            <a:off x="30504022" y="16187228"/>
            <a:ext cx="1349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/>
          <p:cNvSpPr/>
          <p:nvPr/>
        </p:nvSpPr>
        <p:spPr>
          <a:xfrm>
            <a:off x="30597922" y="1834073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Империя чёрного Христа (наше)</a:t>
            </a:r>
            <a:endParaRPr lang="ru-RU" sz="500" dirty="0"/>
          </a:p>
        </p:txBody>
      </p:sp>
      <p:cxnSp>
        <p:nvCxnSpPr>
          <p:cNvPr id="349" name="Соединительная линия уступом 348"/>
          <p:cNvCxnSpPr>
            <a:stCxn id="335" idx="2"/>
            <a:endCxn id="348" idx="0"/>
          </p:cNvCxnSpPr>
          <p:nvPr/>
        </p:nvCxnSpPr>
        <p:spPr>
          <a:xfrm rot="5400000">
            <a:off x="32001231" y="17522857"/>
            <a:ext cx="472524" cy="11632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349"/>
          <p:cNvCxnSpPr>
            <a:stCxn id="339" idx="2"/>
            <a:endCxn id="348" idx="0"/>
          </p:cNvCxnSpPr>
          <p:nvPr/>
        </p:nvCxnSpPr>
        <p:spPr>
          <a:xfrm rot="16200000" flipH="1">
            <a:off x="30843689" y="17528539"/>
            <a:ext cx="472524" cy="11518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Прямоугольник 350"/>
          <p:cNvSpPr/>
          <p:nvPr/>
        </p:nvSpPr>
        <p:spPr>
          <a:xfrm>
            <a:off x="34074880" y="1679966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Православная Эфиопия (наше)</a:t>
            </a:r>
            <a:endParaRPr lang="ru-RU" sz="5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4074880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Покарать язычников на севере (против Либерии)</a:t>
            </a:r>
            <a:endParaRPr lang="ru-RU" sz="500" dirty="0"/>
          </a:p>
        </p:txBody>
      </p:sp>
      <p:cxnSp>
        <p:nvCxnSpPr>
          <p:cNvPr id="353" name="Соединительная линия уступом 352"/>
          <p:cNvCxnSpPr>
            <a:stCxn id="335" idx="2"/>
            <a:endCxn id="352" idx="0"/>
          </p:cNvCxnSpPr>
          <p:nvPr/>
        </p:nvCxnSpPr>
        <p:spPr>
          <a:xfrm rot="16200000" flipH="1">
            <a:off x="33742514" y="16944798"/>
            <a:ext cx="466917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325" idx="2"/>
            <a:endCxn id="351" idx="0"/>
          </p:cNvCxnSpPr>
          <p:nvPr/>
        </p:nvCxnSpPr>
        <p:spPr>
          <a:xfrm rot="16200000" flipH="1">
            <a:off x="33669756" y="15336577"/>
            <a:ext cx="612432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Прямоугольник 354"/>
          <p:cNvSpPr/>
          <p:nvPr/>
        </p:nvSpPr>
        <p:spPr>
          <a:xfrm>
            <a:off x="28301906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Проповеди среди заблудших душ (наше)</a:t>
            </a:r>
            <a:endParaRPr lang="ru-RU" sz="500" dirty="0"/>
          </a:p>
        </p:txBody>
      </p:sp>
      <p:cxnSp>
        <p:nvCxnSpPr>
          <p:cNvPr id="356" name="Прямая со стрелкой 355"/>
          <p:cNvCxnSpPr>
            <a:stCxn id="124" idx="2"/>
            <a:endCxn id="355" idx="0"/>
          </p:cNvCxnSpPr>
          <p:nvPr/>
        </p:nvCxnSpPr>
        <p:spPr>
          <a:xfrm>
            <a:off x="29359865" y="14715902"/>
            <a:ext cx="0" cy="36192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163" idx="2"/>
            <a:endCxn id="164" idx="0"/>
          </p:cNvCxnSpPr>
          <p:nvPr/>
        </p:nvCxnSpPr>
        <p:spPr>
          <a:xfrm flipH="1">
            <a:off x="48626996" y="7022324"/>
            <a:ext cx="3674" cy="4306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/>
          <p:cNvSpPr/>
          <p:nvPr/>
        </p:nvSpPr>
        <p:spPr>
          <a:xfrm>
            <a:off x="40054260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Сотрудничество с военным командованием (наше)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37616009" y="106317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Признать диалекты официальными языками в регионах</a:t>
            </a:r>
          </a:p>
        </p:txBody>
      </p:sp>
      <p:sp>
        <p:nvSpPr>
          <p:cNvPr id="305" name="Прямоугольник 304"/>
          <p:cNvSpPr/>
          <p:nvPr/>
        </p:nvSpPr>
        <p:spPr>
          <a:xfrm>
            <a:off x="40054260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Усиление роли военных в общественной жизни (наше)</a:t>
            </a:r>
          </a:p>
        </p:txBody>
      </p:sp>
      <p:sp>
        <p:nvSpPr>
          <p:cNvPr id="317" name="Прямоугольник 316"/>
          <p:cNvSpPr/>
          <p:nvPr/>
        </p:nvSpPr>
        <p:spPr>
          <a:xfrm>
            <a:off x="47569037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Привлечение населения к обработке земли (наше)</a:t>
            </a:r>
          </a:p>
        </p:txBody>
      </p:sp>
      <p:sp>
        <p:nvSpPr>
          <p:cNvPr id="318" name="Прямоугольник 317"/>
          <p:cNvSpPr/>
          <p:nvPr/>
        </p:nvSpPr>
        <p:spPr>
          <a:xfrm>
            <a:off x="47569037" y="12134744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Самостоятельное улучшение экономики (наше)</a:t>
            </a:r>
            <a:endParaRPr lang="ru-RU" sz="1400" dirty="0"/>
          </a:p>
        </p:txBody>
      </p:sp>
      <p:sp>
        <p:nvSpPr>
          <p:cNvPr id="319" name="Прямоугольник 318"/>
          <p:cNvSpPr/>
          <p:nvPr/>
        </p:nvSpPr>
        <p:spPr>
          <a:xfrm>
            <a:off x="37616009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Приобрести </a:t>
            </a:r>
            <a:r>
              <a:rPr lang="ru-RU" sz="1400" dirty="0" err="1"/>
              <a:t>Кабинду</a:t>
            </a:r>
            <a:r>
              <a:rPr lang="ru-RU" sz="1400" dirty="0"/>
              <a:t> (наше)</a:t>
            </a:r>
          </a:p>
        </p:txBody>
      </p:sp>
      <p:sp>
        <p:nvSpPr>
          <p:cNvPr id="358" name="Прямоугольник 357"/>
          <p:cNvSpPr/>
          <p:nvPr/>
        </p:nvSpPr>
        <p:spPr>
          <a:xfrm>
            <a:off x="42559186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экономические связи с Брюсселем</a:t>
            </a:r>
          </a:p>
        </p:txBody>
      </p:sp>
      <p:sp>
        <p:nvSpPr>
          <p:cNvPr id="359" name="Прямоугольник 358"/>
          <p:cNvSpPr/>
          <p:nvPr/>
        </p:nvSpPr>
        <p:spPr>
          <a:xfrm>
            <a:off x="45064112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Независимая экономика (наше переделать эффект)</a:t>
            </a:r>
          </a:p>
        </p:txBody>
      </p:sp>
      <p:cxnSp>
        <p:nvCxnSpPr>
          <p:cNvPr id="360" name="Прямая соединительная линия 359"/>
          <p:cNvCxnSpPr>
            <a:stCxn id="359" idx="1"/>
            <a:endCxn id="358" idx="3"/>
          </p:cNvCxnSpPr>
          <p:nvPr/>
        </p:nvCxnSpPr>
        <p:spPr>
          <a:xfrm flipH="1">
            <a:off x="44675104" y="11153871"/>
            <a:ext cx="3890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/>
          <p:cNvSpPr/>
          <p:nvPr/>
        </p:nvSpPr>
        <p:spPr>
          <a:xfrm>
            <a:off x="42559186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разработки шахт </a:t>
            </a:r>
            <a:r>
              <a:rPr lang="ru-RU" sz="1400" dirty="0" err="1"/>
              <a:t>Катанги</a:t>
            </a:r>
            <a:endParaRPr lang="ru-RU" sz="1400" dirty="0"/>
          </a:p>
        </p:txBody>
      </p:sp>
      <p:sp>
        <p:nvSpPr>
          <p:cNvPr id="362" name="Прямоугольник 361"/>
          <p:cNvSpPr/>
          <p:nvPr/>
        </p:nvSpPr>
        <p:spPr>
          <a:xfrm>
            <a:off x="45064112" y="12160410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предприятия </a:t>
            </a:r>
            <a:r>
              <a:rPr lang="ru-RU" sz="1400" dirty="0" err="1"/>
              <a:t>Катанги</a:t>
            </a:r>
            <a:r>
              <a:rPr lang="ru-RU" sz="1400" dirty="0"/>
              <a:t> (наше переделать эффект)</a:t>
            </a:r>
          </a:p>
        </p:txBody>
      </p:sp>
      <p:sp>
        <p:nvSpPr>
          <p:cNvPr id="363" name="Прямоугольник 362"/>
          <p:cNvSpPr/>
          <p:nvPr/>
        </p:nvSpPr>
        <p:spPr>
          <a:xfrm>
            <a:off x="47569037" y="15107228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Самостоятельная разработка урана (наше)</a:t>
            </a:r>
          </a:p>
        </p:txBody>
      </p:sp>
      <p:cxnSp>
        <p:nvCxnSpPr>
          <p:cNvPr id="364" name="Соединительная линия уступом 363"/>
          <p:cNvCxnSpPr>
            <a:stCxn id="242" idx="2"/>
            <a:endCxn id="298" idx="0"/>
          </p:cNvCxnSpPr>
          <p:nvPr/>
        </p:nvCxnSpPr>
        <p:spPr>
          <a:xfrm rot="5400000">
            <a:off x="39675261" y="9194769"/>
            <a:ext cx="435667" cy="24382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364"/>
          <p:cNvCxnSpPr>
            <a:stCxn id="242" idx="2"/>
            <a:endCxn id="358" idx="0"/>
          </p:cNvCxnSpPr>
          <p:nvPr/>
        </p:nvCxnSpPr>
        <p:spPr>
          <a:xfrm rot="16200000" flipH="1">
            <a:off x="42155777" y="9152503"/>
            <a:ext cx="417810" cy="25049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242" idx="2"/>
            <a:endCxn id="359" idx="0"/>
          </p:cNvCxnSpPr>
          <p:nvPr/>
        </p:nvCxnSpPr>
        <p:spPr>
          <a:xfrm rot="16200000" flipH="1">
            <a:off x="43408240" y="7900040"/>
            <a:ext cx="417810" cy="5009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359" idx="2"/>
            <a:endCxn id="362" idx="0"/>
          </p:cNvCxnSpPr>
          <p:nvPr/>
        </p:nvCxnSpPr>
        <p:spPr>
          <a:xfrm>
            <a:off x="46122071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58" idx="2"/>
            <a:endCxn id="361" idx="0"/>
          </p:cNvCxnSpPr>
          <p:nvPr/>
        </p:nvCxnSpPr>
        <p:spPr>
          <a:xfrm>
            <a:off x="43617145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298" idx="2"/>
            <a:endCxn id="319" idx="0"/>
          </p:cNvCxnSpPr>
          <p:nvPr/>
        </p:nvCxnSpPr>
        <p:spPr>
          <a:xfrm>
            <a:off x="38673968" y="11711728"/>
            <a:ext cx="0" cy="44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 стрелкой 369"/>
          <p:cNvCxnSpPr>
            <a:stCxn id="267" idx="2"/>
            <a:endCxn id="305" idx="0"/>
          </p:cNvCxnSpPr>
          <p:nvPr/>
        </p:nvCxnSpPr>
        <p:spPr>
          <a:xfrm>
            <a:off x="41112219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/>
          <p:cNvSpPr/>
          <p:nvPr/>
        </p:nvSpPr>
        <p:spPr>
          <a:xfrm>
            <a:off x="38801797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Британские инвестиции</a:t>
            </a:r>
          </a:p>
        </p:txBody>
      </p:sp>
      <p:sp>
        <p:nvSpPr>
          <p:cNvPr id="373" name="Прямоугольник 372"/>
          <p:cNvSpPr/>
          <p:nvPr/>
        </p:nvSpPr>
        <p:spPr>
          <a:xfrm>
            <a:off x="41306723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Французские инвестиции</a:t>
            </a:r>
          </a:p>
        </p:txBody>
      </p:sp>
      <p:sp>
        <p:nvSpPr>
          <p:cNvPr id="374" name="Прямоугольник 373"/>
          <p:cNvSpPr/>
          <p:nvPr/>
        </p:nvSpPr>
        <p:spPr>
          <a:xfrm>
            <a:off x="43811649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Германские инвестиции</a:t>
            </a:r>
          </a:p>
        </p:txBody>
      </p:sp>
      <p:sp>
        <p:nvSpPr>
          <p:cNvPr id="375" name="Прямоугольник 374"/>
          <p:cNvSpPr/>
          <p:nvPr/>
        </p:nvSpPr>
        <p:spPr>
          <a:xfrm>
            <a:off x="36438338" y="1362898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инвестиции</a:t>
            </a:r>
          </a:p>
        </p:txBody>
      </p:sp>
      <p:cxnSp>
        <p:nvCxnSpPr>
          <p:cNvPr id="376" name="Соединительная линия уступом 375"/>
          <p:cNvCxnSpPr>
            <a:stCxn id="305" idx="2"/>
            <a:endCxn id="375" idx="0"/>
          </p:cNvCxnSpPr>
          <p:nvPr/>
        </p:nvCxnSpPr>
        <p:spPr>
          <a:xfrm rot="5400000">
            <a:off x="39109969" y="11626738"/>
            <a:ext cx="388579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Соединительная линия уступом 376"/>
          <p:cNvCxnSpPr>
            <a:stCxn id="305" idx="2"/>
            <a:endCxn id="374" idx="0"/>
          </p:cNvCxnSpPr>
          <p:nvPr/>
        </p:nvCxnSpPr>
        <p:spPr>
          <a:xfrm rot="16200000" flipH="1">
            <a:off x="42794922" y="11557706"/>
            <a:ext cx="391983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05" idx="2"/>
            <a:endCxn id="371" idx="0"/>
          </p:cNvCxnSpPr>
          <p:nvPr/>
        </p:nvCxnSpPr>
        <p:spPr>
          <a:xfrm rot="5400000">
            <a:off x="40289997" y="12810170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05" idx="2"/>
            <a:endCxn id="373" idx="0"/>
          </p:cNvCxnSpPr>
          <p:nvPr/>
        </p:nvCxnSpPr>
        <p:spPr>
          <a:xfrm rot="16200000" flipH="1">
            <a:off x="41542459" y="12810169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/>
          <p:cNvSpPr/>
          <p:nvPr/>
        </p:nvSpPr>
        <p:spPr>
          <a:xfrm>
            <a:off x="42559186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Совместная разработка урана</a:t>
            </a:r>
          </a:p>
        </p:txBody>
      </p:sp>
      <p:cxnSp>
        <p:nvCxnSpPr>
          <p:cNvPr id="381" name="Прямая соединительная линия 380"/>
          <p:cNvCxnSpPr>
            <a:stCxn id="363" idx="1"/>
            <a:endCxn id="380" idx="3"/>
          </p:cNvCxnSpPr>
          <p:nvPr/>
        </p:nvCxnSpPr>
        <p:spPr>
          <a:xfrm flipH="1">
            <a:off x="44675104" y="15647228"/>
            <a:ext cx="28939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318" idx="2"/>
            <a:endCxn id="363" idx="0"/>
          </p:cNvCxnSpPr>
          <p:nvPr/>
        </p:nvCxnSpPr>
        <p:spPr>
          <a:xfrm>
            <a:off x="48626996" y="13214744"/>
            <a:ext cx="0" cy="18924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317" idx="2"/>
            <a:endCxn id="318" idx="0"/>
          </p:cNvCxnSpPr>
          <p:nvPr/>
        </p:nvCxnSpPr>
        <p:spPr>
          <a:xfrm>
            <a:off x="48626996" y="11693871"/>
            <a:ext cx="0" cy="4408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37616009" y="1509756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морской торговли</a:t>
            </a:r>
          </a:p>
        </p:txBody>
      </p:sp>
      <p:sp>
        <p:nvSpPr>
          <p:cNvPr id="385" name="Прямоугольник 384"/>
          <p:cNvSpPr/>
          <p:nvPr/>
        </p:nvSpPr>
        <p:spPr>
          <a:xfrm>
            <a:off x="40054260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нового союзника</a:t>
            </a:r>
          </a:p>
        </p:txBody>
      </p:sp>
      <p:sp>
        <p:nvSpPr>
          <p:cNvPr id="386" name="Прямоугольник 385"/>
          <p:cNvSpPr/>
          <p:nvPr/>
        </p:nvSpPr>
        <p:spPr>
          <a:xfrm>
            <a:off x="36438338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Ввести доллары в широкий оборот</a:t>
            </a:r>
          </a:p>
        </p:txBody>
      </p:sp>
      <p:sp>
        <p:nvSpPr>
          <p:cNvPr id="387" name="Прямоугольник 386"/>
          <p:cNvSpPr/>
          <p:nvPr/>
        </p:nvSpPr>
        <p:spPr>
          <a:xfrm>
            <a:off x="38801796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Уганда (наше)</a:t>
            </a:r>
          </a:p>
        </p:txBody>
      </p:sp>
      <p:sp>
        <p:nvSpPr>
          <p:cNvPr id="388" name="Прямоугольник 387"/>
          <p:cNvSpPr/>
          <p:nvPr/>
        </p:nvSpPr>
        <p:spPr>
          <a:xfrm>
            <a:off x="41311461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Среднее Конго (наше)</a:t>
            </a:r>
          </a:p>
        </p:txBody>
      </p:sp>
      <p:sp>
        <p:nvSpPr>
          <p:cNvPr id="389" name="Прямоугольник 388"/>
          <p:cNvSpPr/>
          <p:nvPr/>
        </p:nvSpPr>
        <p:spPr>
          <a:xfrm>
            <a:off x="43811649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Советники из </a:t>
            </a:r>
            <a:r>
              <a:rPr lang="ru-RU" sz="1400" dirty="0" err="1"/>
              <a:t>верхмата</a:t>
            </a:r>
            <a:r>
              <a:rPr lang="ru-RU" sz="1400" dirty="0"/>
              <a:t> (наше)</a:t>
            </a:r>
          </a:p>
        </p:txBody>
      </p:sp>
      <p:cxnSp>
        <p:nvCxnSpPr>
          <p:cNvPr id="390" name="Соединительная линия уступом 389"/>
          <p:cNvCxnSpPr>
            <a:stCxn id="375" idx="2"/>
            <a:endCxn id="384" idx="0"/>
          </p:cNvCxnSpPr>
          <p:nvPr/>
        </p:nvCxnSpPr>
        <p:spPr>
          <a:xfrm rot="16200000" flipH="1">
            <a:off x="37890843" y="14314442"/>
            <a:ext cx="388579" cy="11776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390"/>
          <p:cNvCxnSpPr>
            <a:stCxn id="371" idx="2"/>
            <a:endCxn id="384" idx="0"/>
          </p:cNvCxnSpPr>
          <p:nvPr/>
        </p:nvCxnSpPr>
        <p:spPr>
          <a:xfrm rot="5400000">
            <a:off x="39074275" y="14312086"/>
            <a:ext cx="385175" cy="1185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73" idx="2"/>
            <a:endCxn id="384" idx="0"/>
          </p:cNvCxnSpPr>
          <p:nvPr/>
        </p:nvCxnSpPr>
        <p:spPr>
          <a:xfrm rot="5400000">
            <a:off x="40326738" y="13059623"/>
            <a:ext cx="385175" cy="3690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392"/>
          <p:cNvCxnSpPr>
            <a:stCxn id="374" idx="2"/>
            <a:endCxn id="384" idx="0"/>
          </p:cNvCxnSpPr>
          <p:nvPr/>
        </p:nvCxnSpPr>
        <p:spPr>
          <a:xfrm rot="5400000">
            <a:off x="41579201" y="11807160"/>
            <a:ext cx="385175" cy="61956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393"/>
          <p:cNvCxnSpPr>
            <a:stCxn id="375" idx="2"/>
            <a:endCxn id="385" idx="0"/>
          </p:cNvCxnSpPr>
          <p:nvPr/>
        </p:nvCxnSpPr>
        <p:spPr>
          <a:xfrm rot="16200000" flipH="1">
            <a:off x="39105139" y="13100147"/>
            <a:ext cx="398239" cy="3615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71" idx="2"/>
            <a:endCxn id="385" idx="0"/>
          </p:cNvCxnSpPr>
          <p:nvPr/>
        </p:nvCxnSpPr>
        <p:spPr>
          <a:xfrm rot="16200000" flipH="1">
            <a:off x="40288570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395"/>
          <p:cNvCxnSpPr>
            <a:stCxn id="373" idx="2"/>
            <a:endCxn id="385" idx="0"/>
          </p:cNvCxnSpPr>
          <p:nvPr/>
        </p:nvCxnSpPr>
        <p:spPr>
          <a:xfrm rot="5400000">
            <a:off x="41541034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374" idx="2"/>
            <a:endCxn id="385" idx="0"/>
          </p:cNvCxnSpPr>
          <p:nvPr/>
        </p:nvCxnSpPr>
        <p:spPr>
          <a:xfrm rot="5400000">
            <a:off x="42793497" y="13031116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75" idx="2"/>
            <a:endCxn id="380" idx="0"/>
          </p:cNvCxnSpPr>
          <p:nvPr/>
        </p:nvCxnSpPr>
        <p:spPr>
          <a:xfrm rot="16200000" flipH="1">
            <a:off x="40357602" y="11847684"/>
            <a:ext cx="398239" cy="6120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371" idx="2"/>
            <a:endCxn id="380" idx="0"/>
          </p:cNvCxnSpPr>
          <p:nvPr/>
        </p:nvCxnSpPr>
        <p:spPr>
          <a:xfrm rot="16200000" flipH="1">
            <a:off x="41541033" y="13031115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Соединительная линия уступом 399"/>
          <p:cNvCxnSpPr>
            <a:stCxn id="373" idx="2"/>
            <a:endCxn id="380" idx="0"/>
          </p:cNvCxnSpPr>
          <p:nvPr/>
        </p:nvCxnSpPr>
        <p:spPr>
          <a:xfrm rot="16200000" flipH="1">
            <a:off x="42793496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74" idx="2"/>
            <a:endCxn id="380" idx="0"/>
          </p:cNvCxnSpPr>
          <p:nvPr/>
        </p:nvCxnSpPr>
        <p:spPr>
          <a:xfrm rot="5400000">
            <a:off x="44045960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Прямая со стрелкой 402"/>
          <p:cNvCxnSpPr>
            <a:stCxn id="375" idx="2"/>
            <a:endCxn id="386" idx="0"/>
          </p:cNvCxnSpPr>
          <p:nvPr/>
        </p:nvCxnSpPr>
        <p:spPr>
          <a:xfrm>
            <a:off x="37496297" y="14708989"/>
            <a:ext cx="0" cy="2090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Прямая со стрелкой 403"/>
          <p:cNvCxnSpPr>
            <a:stCxn id="371" idx="2"/>
            <a:endCxn id="387" idx="0"/>
          </p:cNvCxnSpPr>
          <p:nvPr/>
        </p:nvCxnSpPr>
        <p:spPr>
          <a:xfrm flipH="1">
            <a:off x="39859755" y="14712393"/>
            <a:ext cx="1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Прямая со стрелкой 404"/>
          <p:cNvCxnSpPr>
            <a:stCxn id="373" idx="2"/>
            <a:endCxn id="388" idx="0"/>
          </p:cNvCxnSpPr>
          <p:nvPr/>
        </p:nvCxnSpPr>
        <p:spPr>
          <a:xfrm>
            <a:off x="42364682" y="14712393"/>
            <a:ext cx="4738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Прямая со стрелкой 405"/>
          <p:cNvCxnSpPr>
            <a:stCxn id="374" idx="2"/>
            <a:endCxn id="389" idx="0"/>
          </p:cNvCxnSpPr>
          <p:nvPr/>
        </p:nvCxnSpPr>
        <p:spPr>
          <a:xfrm>
            <a:off x="44869608" y="14712393"/>
            <a:ext cx="0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85" idx="2"/>
            <a:endCxn id="386" idx="0"/>
          </p:cNvCxnSpPr>
          <p:nvPr/>
        </p:nvCxnSpPr>
        <p:spPr>
          <a:xfrm rot="5400000">
            <a:off x="38998163" y="14685362"/>
            <a:ext cx="612190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Соединительная линия уступом 407"/>
          <p:cNvCxnSpPr>
            <a:stCxn id="385" idx="2"/>
            <a:endCxn id="387" idx="0"/>
          </p:cNvCxnSpPr>
          <p:nvPr/>
        </p:nvCxnSpPr>
        <p:spPr>
          <a:xfrm rot="5400000">
            <a:off x="40179892" y="15867091"/>
            <a:ext cx="612190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408"/>
          <p:cNvCxnSpPr>
            <a:stCxn id="385" idx="2"/>
            <a:endCxn id="388" idx="0"/>
          </p:cNvCxnSpPr>
          <p:nvPr/>
        </p:nvCxnSpPr>
        <p:spPr>
          <a:xfrm rot="16200000" flipH="1">
            <a:off x="41434724" y="15864722"/>
            <a:ext cx="612190" cy="12572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85" idx="2"/>
            <a:endCxn id="389" idx="0"/>
          </p:cNvCxnSpPr>
          <p:nvPr/>
        </p:nvCxnSpPr>
        <p:spPr>
          <a:xfrm rot="16200000" flipH="1">
            <a:off x="42684818" y="14614628"/>
            <a:ext cx="612190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242" idx="2"/>
            <a:endCxn id="317" idx="0"/>
          </p:cNvCxnSpPr>
          <p:nvPr/>
        </p:nvCxnSpPr>
        <p:spPr>
          <a:xfrm rot="16200000" flipH="1">
            <a:off x="44660702" y="6647577"/>
            <a:ext cx="417810" cy="75147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244" idx="2"/>
            <a:endCxn id="317" idx="0"/>
          </p:cNvCxnSpPr>
          <p:nvPr/>
        </p:nvCxnSpPr>
        <p:spPr>
          <a:xfrm rot="5400000">
            <a:off x="52167213" y="6645302"/>
            <a:ext cx="428352" cy="75087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 стрелкой 415"/>
          <p:cNvCxnSpPr>
            <a:stCxn id="242" idx="2"/>
            <a:endCxn id="267" idx="0"/>
          </p:cNvCxnSpPr>
          <p:nvPr/>
        </p:nvCxnSpPr>
        <p:spPr>
          <a:xfrm>
            <a:off x="41112219" y="10196061"/>
            <a:ext cx="0" cy="4178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Прямоугольник 371"/>
          <p:cNvSpPr/>
          <p:nvPr/>
        </p:nvSpPr>
        <p:spPr>
          <a:xfrm>
            <a:off x="11777273" y="9105519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Профинансировать железнодорожные пути до порта (январь 1943 </a:t>
            </a:r>
            <a:r>
              <a:rPr lang="ru-RU" sz="1400" dirty="0" err="1"/>
              <a:t>ист</a:t>
            </a:r>
            <a:r>
              <a:rPr lang="ru-RU" sz="1400" dirty="0"/>
              <a:t>)</a:t>
            </a:r>
          </a:p>
        </p:txBody>
      </p:sp>
      <p:cxnSp>
        <p:nvCxnSpPr>
          <p:cNvPr id="402" name="Прямая со стрелкой 401"/>
          <p:cNvCxnSpPr>
            <a:stCxn id="213" idx="2"/>
            <a:endCxn id="372" idx="0"/>
          </p:cNvCxnSpPr>
          <p:nvPr/>
        </p:nvCxnSpPr>
        <p:spPr>
          <a:xfrm>
            <a:off x="12833646" y="8540492"/>
            <a:ext cx="1586" cy="5650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Прямоугольник 411"/>
          <p:cNvSpPr/>
          <p:nvPr/>
        </p:nvSpPr>
        <p:spPr>
          <a:xfrm>
            <a:off x="11772541" y="10613871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воздушного сообщения</a:t>
            </a:r>
            <a:endParaRPr lang="ru-RU" sz="100" dirty="0"/>
          </a:p>
        </p:txBody>
      </p:sp>
      <p:cxnSp>
        <p:nvCxnSpPr>
          <p:cNvPr id="414" name="Прямая со стрелкой 413"/>
          <p:cNvCxnSpPr>
            <a:stCxn id="372" idx="2"/>
            <a:endCxn id="412" idx="0"/>
          </p:cNvCxnSpPr>
          <p:nvPr/>
        </p:nvCxnSpPr>
        <p:spPr>
          <a:xfrm flipH="1">
            <a:off x="12830500" y="10185519"/>
            <a:ext cx="4732" cy="4283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Прямоугольник 414"/>
          <p:cNvSpPr/>
          <p:nvPr/>
        </p:nvSpPr>
        <p:spPr>
          <a:xfrm>
            <a:off x="53831351" y="1216553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королевский совет</a:t>
            </a:r>
            <a:endParaRPr lang="ru-RU" sz="200" dirty="0"/>
          </a:p>
        </p:txBody>
      </p:sp>
      <p:sp>
        <p:nvSpPr>
          <p:cNvPr id="417" name="Прямоугольник 416"/>
          <p:cNvSpPr/>
          <p:nvPr/>
        </p:nvSpPr>
        <p:spPr>
          <a:xfrm>
            <a:off x="51326424" y="1216041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</a:t>
            </a:r>
            <a:r>
              <a:rPr lang="ru-RU" sz="1400" dirty="0" err="1"/>
              <a:t>маканда</a:t>
            </a:r>
            <a:endParaRPr lang="ru-RU" sz="400" dirty="0"/>
          </a:p>
        </p:txBody>
      </p:sp>
      <p:sp>
        <p:nvSpPr>
          <p:cNvPr id="418" name="Прямоугольник 417"/>
          <p:cNvSpPr/>
          <p:nvPr/>
        </p:nvSpPr>
        <p:spPr>
          <a:xfrm>
            <a:off x="55077823" y="106110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/>
              <a:t>Мбанза</a:t>
            </a:r>
            <a:r>
              <a:rPr lang="ru-RU" sz="1400" dirty="0"/>
              <a:t>-Конго (у города есть герб для иконки)</a:t>
            </a:r>
          </a:p>
        </p:txBody>
      </p:sp>
      <p:sp>
        <p:nvSpPr>
          <p:cNvPr id="419" name="Прямоугольник 418"/>
          <p:cNvSpPr/>
          <p:nvPr/>
        </p:nvSpPr>
        <p:spPr>
          <a:xfrm>
            <a:off x="50067972" y="1061729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Вернуться к добыче слоновьей кости</a:t>
            </a:r>
          </a:p>
        </p:txBody>
      </p:sp>
      <p:sp>
        <p:nvSpPr>
          <p:cNvPr id="420" name="Прямоугольник 419"/>
          <p:cNvSpPr/>
          <p:nvPr/>
        </p:nvSpPr>
        <p:spPr>
          <a:xfrm>
            <a:off x="5257888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Использовать слонов в армии</a:t>
            </a:r>
          </a:p>
        </p:txBody>
      </p:sp>
      <p:sp>
        <p:nvSpPr>
          <p:cNvPr id="421" name="Прямоугольник 420"/>
          <p:cNvSpPr/>
          <p:nvPr/>
        </p:nvSpPr>
        <p:spPr>
          <a:xfrm>
            <a:off x="52578888" y="1365984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Стать центром торговли Африки</a:t>
            </a:r>
            <a:endParaRPr lang="ru-RU" sz="1100" dirty="0"/>
          </a:p>
        </p:txBody>
      </p:sp>
      <p:sp>
        <p:nvSpPr>
          <p:cNvPr id="422" name="Прямоугольник 421"/>
          <p:cNvSpPr/>
          <p:nvPr/>
        </p:nvSpPr>
        <p:spPr>
          <a:xfrm>
            <a:off x="5758274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Конго-Браззавиль</a:t>
            </a:r>
            <a:endParaRPr lang="ru-RU" sz="1200" dirty="0"/>
          </a:p>
        </p:txBody>
      </p:sp>
      <p:sp>
        <p:nvSpPr>
          <p:cNvPr id="424" name="Прямоугольник 423"/>
          <p:cNvSpPr/>
          <p:nvPr/>
        </p:nvSpPr>
        <p:spPr>
          <a:xfrm>
            <a:off x="56330286" y="1216078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федеративное королевство</a:t>
            </a:r>
            <a:endParaRPr lang="ru-RU" sz="1200" dirty="0"/>
          </a:p>
        </p:txBody>
      </p:sp>
      <p:sp>
        <p:nvSpPr>
          <p:cNvPr id="423" name="Прямоугольник 422"/>
          <p:cNvSpPr/>
          <p:nvPr/>
        </p:nvSpPr>
        <p:spPr>
          <a:xfrm>
            <a:off x="57576752" y="136598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Руанду и Бурунди</a:t>
            </a:r>
            <a:endParaRPr lang="ru-RU" sz="1200" dirty="0"/>
          </a:p>
        </p:txBody>
      </p:sp>
      <p:sp>
        <p:nvSpPr>
          <p:cNvPr id="425" name="Прямоугольник 424"/>
          <p:cNvSpPr/>
          <p:nvPr/>
        </p:nvSpPr>
        <p:spPr>
          <a:xfrm>
            <a:off x="57576752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королевства </a:t>
            </a:r>
            <a:r>
              <a:rPr lang="ru-RU" sz="1400" dirty="0" err="1"/>
              <a:t>Донго</a:t>
            </a:r>
            <a:r>
              <a:rPr lang="ru-RU" sz="1400" dirty="0"/>
              <a:t> и </a:t>
            </a:r>
            <a:r>
              <a:rPr lang="ru-RU" sz="1400" dirty="0" err="1"/>
              <a:t>Матамба</a:t>
            </a:r>
            <a:r>
              <a:rPr lang="ru-RU" sz="1400" dirty="0"/>
              <a:t> </a:t>
            </a:r>
            <a:r>
              <a:rPr lang="ru-RU" sz="400" dirty="0"/>
              <a:t>(Король Конго также владел несколькими королевствами, по крайней мере, в номинальном вассальном подчинении. К ним относятся королевства </a:t>
            </a:r>
            <a:r>
              <a:rPr lang="ru-RU" sz="400" dirty="0" err="1"/>
              <a:t>Каконго</a:t>
            </a:r>
            <a:r>
              <a:rPr lang="ru-RU" sz="400" dirty="0"/>
              <a:t>, Ангио и </a:t>
            </a:r>
            <a:r>
              <a:rPr lang="ru-RU" sz="400" dirty="0" err="1"/>
              <a:t>Вунгу</a:t>
            </a:r>
            <a:r>
              <a:rPr lang="ru-RU" sz="400" dirty="0"/>
              <a:t> в северном Конго. Королевские титулы, впервые придуманные Альфонсо в 1512 году, называли правителя «королем Конго и лордом </a:t>
            </a:r>
            <a:r>
              <a:rPr lang="ru-RU" sz="400" dirty="0" err="1"/>
              <a:t>Амбундо</a:t>
            </a:r>
            <a:r>
              <a:rPr lang="ru-RU" sz="400" dirty="0"/>
              <a:t> », а позже в титулах был указан ряд других графств, которыми он также правил как «король». Королевства </a:t>
            </a:r>
            <a:r>
              <a:rPr lang="ru-RU" sz="400" dirty="0" err="1"/>
              <a:t>Амбунду</a:t>
            </a:r>
            <a:r>
              <a:rPr lang="ru-RU" sz="400" dirty="0"/>
              <a:t> включали </a:t>
            </a:r>
            <a:r>
              <a:rPr lang="ru-RU" sz="400" dirty="0" err="1"/>
              <a:t>Донго</a:t>
            </a:r>
            <a:r>
              <a:rPr lang="ru-RU" sz="400" dirty="0"/>
              <a:t> (иногда ошибочно называемое «Анголой»), </a:t>
            </a:r>
            <a:r>
              <a:rPr lang="ru-RU" sz="400" dirty="0" err="1"/>
              <a:t>Киссаму</a:t>
            </a:r>
            <a:r>
              <a:rPr lang="ru-RU" sz="400" dirty="0"/>
              <a:t> и </a:t>
            </a:r>
            <a:r>
              <a:rPr lang="ru-RU" sz="400" dirty="0" err="1"/>
              <a:t>Матамбу</a:t>
            </a:r>
            <a:r>
              <a:rPr lang="ru-RU" sz="400" dirty="0"/>
              <a:t>. Все эти королевства находились к югу от Конго и намного дальше от культурного влияния короля, чем северные королевства. Даже более поздние восточные королевства, такие как Конго </a:t>
            </a:r>
            <a:r>
              <a:rPr lang="ru-RU" sz="400" dirty="0" err="1"/>
              <a:t>диа</a:t>
            </a:r>
            <a:r>
              <a:rPr lang="ru-RU" sz="400" dirty="0"/>
              <a:t> </a:t>
            </a:r>
            <a:r>
              <a:rPr lang="ru-RU" sz="400" dirty="0" err="1"/>
              <a:t>Нлаза</a:t>
            </a:r>
            <a:r>
              <a:rPr lang="ru-RU" sz="400" dirty="0"/>
              <a:t>, также упоминались в титулах правителя.)</a:t>
            </a:r>
            <a:endParaRPr lang="ru-RU" sz="300" dirty="0"/>
          </a:p>
        </p:txBody>
      </p:sp>
      <p:sp>
        <p:nvSpPr>
          <p:cNvPr id="426" name="Прямоугольник 425"/>
          <p:cNvSpPr/>
          <p:nvPr/>
        </p:nvSpPr>
        <p:spPr>
          <a:xfrm>
            <a:off x="55077820" y="136623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королевство языком </a:t>
            </a:r>
            <a:r>
              <a:rPr lang="ru-RU" sz="1400" dirty="0" err="1"/>
              <a:t>Киконго</a:t>
            </a:r>
            <a:r>
              <a:rPr lang="ru-RU" sz="1400" dirty="0"/>
              <a:t> </a:t>
            </a:r>
            <a:r>
              <a:rPr lang="ru-RU" sz="900" dirty="0"/>
              <a:t>(Народы Конго разделены на множество подгрупп, в том числе </a:t>
            </a:r>
            <a:r>
              <a:rPr lang="ru-RU" sz="900" dirty="0" err="1"/>
              <a:t>Yombe</a:t>
            </a:r>
            <a:r>
              <a:rPr lang="ru-RU" sz="900" dirty="0"/>
              <a:t> , </a:t>
            </a:r>
            <a:r>
              <a:rPr lang="ru-RU" sz="900" dirty="0" err="1"/>
              <a:t>Beembe</a:t>
            </a:r>
            <a:r>
              <a:rPr lang="ru-RU" sz="900" dirty="0"/>
              <a:t> , </a:t>
            </a:r>
            <a:r>
              <a:rPr lang="ru-RU" sz="900" dirty="0" err="1"/>
              <a:t>Sundi</a:t>
            </a:r>
            <a:r>
              <a:rPr lang="ru-RU" sz="900" dirty="0"/>
              <a:t> и другие, но общий язык, </a:t>
            </a:r>
            <a:r>
              <a:rPr lang="ru-RU" sz="900" dirty="0" err="1"/>
              <a:t>Quicongo</a:t>
            </a:r>
            <a:r>
              <a:rPr lang="ru-RU" sz="900" dirty="0"/>
              <a:t>)</a:t>
            </a:r>
          </a:p>
        </p:txBody>
      </p:sp>
      <p:cxnSp>
        <p:nvCxnSpPr>
          <p:cNvPr id="427" name="Прямая со стрелкой 426"/>
          <p:cNvCxnSpPr>
            <a:stCxn id="423" idx="2"/>
            <a:endCxn id="425" idx="0"/>
          </p:cNvCxnSpPr>
          <p:nvPr/>
        </p:nvCxnSpPr>
        <p:spPr>
          <a:xfrm>
            <a:off x="58634711" y="14739842"/>
            <a:ext cx="0" cy="20595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Соединительная линия уступом 427"/>
          <p:cNvCxnSpPr>
            <a:stCxn id="244" idx="2"/>
            <a:endCxn id="419" idx="0"/>
          </p:cNvCxnSpPr>
          <p:nvPr/>
        </p:nvCxnSpPr>
        <p:spPr>
          <a:xfrm rot="5400000">
            <a:off x="53414968" y="7896483"/>
            <a:ext cx="431778" cy="50098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244" idx="2"/>
            <a:endCxn id="420" idx="0"/>
          </p:cNvCxnSpPr>
          <p:nvPr/>
        </p:nvCxnSpPr>
        <p:spPr>
          <a:xfrm rot="5400000">
            <a:off x="54674189" y="9148178"/>
            <a:ext cx="424253" cy="24989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244" idx="2"/>
            <a:endCxn id="422" idx="0"/>
          </p:cNvCxnSpPr>
          <p:nvPr/>
        </p:nvCxnSpPr>
        <p:spPr>
          <a:xfrm rot="16200000" flipH="1">
            <a:off x="57176118" y="9145182"/>
            <a:ext cx="424253" cy="2504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 стрелкой 430"/>
          <p:cNvCxnSpPr>
            <a:stCxn id="244" idx="2"/>
            <a:endCxn id="418" idx="0"/>
          </p:cNvCxnSpPr>
          <p:nvPr/>
        </p:nvCxnSpPr>
        <p:spPr>
          <a:xfrm>
            <a:off x="56135782" y="10185519"/>
            <a:ext cx="0" cy="4255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418" idx="2"/>
            <a:endCxn id="424" idx="0"/>
          </p:cNvCxnSpPr>
          <p:nvPr/>
        </p:nvCxnSpPr>
        <p:spPr>
          <a:xfrm rot="16200000" flipH="1">
            <a:off x="56527140" y="11299683"/>
            <a:ext cx="469746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Соединительная линия уступом 432"/>
          <p:cNvCxnSpPr>
            <a:stCxn id="422" idx="2"/>
            <a:endCxn id="424" idx="0"/>
          </p:cNvCxnSpPr>
          <p:nvPr/>
        </p:nvCxnSpPr>
        <p:spPr>
          <a:xfrm rot="5400000">
            <a:off x="57778968" y="11299049"/>
            <a:ext cx="471016" cy="1252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Соединительная линия уступом 433"/>
          <p:cNvCxnSpPr>
            <a:stCxn id="424" idx="2"/>
            <a:endCxn id="426" idx="0"/>
          </p:cNvCxnSpPr>
          <p:nvPr/>
        </p:nvCxnSpPr>
        <p:spPr>
          <a:xfrm rot="5400000">
            <a:off x="56551234" y="12825333"/>
            <a:ext cx="421557" cy="1252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424" idx="2"/>
            <a:endCxn id="423" idx="0"/>
          </p:cNvCxnSpPr>
          <p:nvPr/>
        </p:nvCxnSpPr>
        <p:spPr>
          <a:xfrm rot="16200000" flipH="1">
            <a:off x="57801951" y="12827082"/>
            <a:ext cx="419054" cy="1246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244" idx="2"/>
            <a:endCxn id="415" idx="0"/>
          </p:cNvCxnSpPr>
          <p:nvPr/>
        </p:nvCxnSpPr>
        <p:spPr>
          <a:xfrm rot="5400000">
            <a:off x="54522537" y="10552292"/>
            <a:ext cx="1980019" cy="1246472"/>
          </a:xfrm>
          <a:prstGeom prst="bentConnector3">
            <a:avLst>
              <a:gd name="adj1" fmla="val 11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Соединительная линия уступом 436"/>
          <p:cNvCxnSpPr>
            <a:stCxn id="424" idx="2"/>
            <a:endCxn id="421" idx="0"/>
          </p:cNvCxnSpPr>
          <p:nvPr/>
        </p:nvCxnSpPr>
        <p:spPr>
          <a:xfrm rot="5400000">
            <a:off x="55303018" y="11574617"/>
            <a:ext cx="419056" cy="37513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417" idx="2"/>
            <a:endCxn id="421" idx="0"/>
          </p:cNvCxnSpPr>
          <p:nvPr/>
        </p:nvCxnSpPr>
        <p:spPr>
          <a:xfrm rot="16200000" flipH="1">
            <a:off x="52800898" y="12823895"/>
            <a:ext cx="419434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244" idx="2"/>
            <a:endCxn id="417" idx="0"/>
          </p:cNvCxnSpPr>
          <p:nvPr/>
        </p:nvCxnSpPr>
        <p:spPr>
          <a:xfrm rot="5400000">
            <a:off x="53272638" y="9297265"/>
            <a:ext cx="1974891" cy="3751399"/>
          </a:xfrm>
          <a:prstGeom prst="bentConnector3">
            <a:avLst>
              <a:gd name="adj1" fmla="val 109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Прямоугольник 439"/>
          <p:cNvSpPr/>
          <p:nvPr/>
        </p:nvSpPr>
        <p:spPr>
          <a:xfrm>
            <a:off x="53831351" y="1510722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связи с Европой</a:t>
            </a:r>
            <a:endParaRPr lang="ru-RU" sz="1200" dirty="0"/>
          </a:p>
        </p:txBody>
      </p:sp>
      <p:sp>
        <p:nvSpPr>
          <p:cNvPr id="441" name="Прямоугольник 440"/>
          <p:cNvSpPr/>
          <p:nvPr/>
        </p:nvSpPr>
        <p:spPr>
          <a:xfrm>
            <a:off x="51320434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союзников в Африке</a:t>
            </a:r>
            <a:endParaRPr lang="ru-RU" sz="1200" dirty="0"/>
          </a:p>
        </p:txBody>
      </p:sp>
      <p:cxnSp>
        <p:nvCxnSpPr>
          <p:cNvPr id="442" name="Соединительная линия уступом 441"/>
          <p:cNvCxnSpPr>
            <a:stCxn id="421" idx="2"/>
            <a:endCxn id="440" idx="0"/>
          </p:cNvCxnSpPr>
          <p:nvPr/>
        </p:nvCxnSpPr>
        <p:spPr>
          <a:xfrm rot="16200000" flipH="1">
            <a:off x="54079386" y="14297304"/>
            <a:ext cx="367384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Соединительная линия уступом 442"/>
          <p:cNvCxnSpPr>
            <a:stCxn id="421" idx="2"/>
            <a:endCxn id="441" idx="0"/>
          </p:cNvCxnSpPr>
          <p:nvPr/>
        </p:nvCxnSpPr>
        <p:spPr>
          <a:xfrm rot="5400000">
            <a:off x="52824783" y="14293454"/>
            <a:ext cx="365674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Прямоугольник 443"/>
          <p:cNvSpPr/>
          <p:nvPr/>
        </p:nvSpPr>
        <p:spPr>
          <a:xfrm>
            <a:off x="50067970" y="1365984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военной промышленности королевства</a:t>
            </a:r>
          </a:p>
        </p:txBody>
      </p:sp>
      <p:cxnSp>
        <p:nvCxnSpPr>
          <p:cNvPr id="445" name="Соединительная линия уступом 444"/>
          <p:cNvCxnSpPr>
            <a:stCxn id="417" idx="2"/>
            <a:endCxn id="444" idx="0"/>
          </p:cNvCxnSpPr>
          <p:nvPr/>
        </p:nvCxnSpPr>
        <p:spPr>
          <a:xfrm rot="5400000">
            <a:off x="51545440" y="12820899"/>
            <a:ext cx="419433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445"/>
          <p:cNvCxnSpPr>
            <a:stCxn id="318" idx="2"/>
            <a:endCxn id="444" idx="0"/>
          </p:cNvCxnSpPr>
          <p:nvPr/>
        </p:nvCxnSpPr>
        <p:spPr>
          <a:xfrm rot="16200000" flipH="1">
            <a:off x="49653913" y="12187826"/>
            <a:ext cx="445099" cy="2498933"/>
          </a:xfrm>
          <a:prstGeom prst="bentConnector3">
            <a:avLst>
              <a:gd name="adj1" fmla="val 533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440" idx="1"/>
            <a:endCxn id="441" idx="3"/>
          </p:cNvCxnSpPr>
          <p:nvPr/>
        </p:nvCxnSpPr>
        <p:spPr>
          <a:xfrm flipH="1" flipV="1">
            <a:off x="53436352" y="15645518"/>
            <a:ext cx="394999" cy="17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Прямоугольник 447"/>
          <p:cNvSpPr/>
          <p:nvPr/>
        </p:nvSpPr>
        <p:spPr>
          <a:xfrm>
            <a:off x="56324288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набор из племён</a:t>
            </a:r>
            <a:endParaRPr lang="ru-RU" sz="1200" dirty="0"/>
          </a:p>
        </p:txBody>
      </p:sp>
      <p:cxnSp>
        <p:nvCxnSpPr>
          <p:cNvPr id="449" name="Прямая со стрелкой 448"/>
          <p:cNvCxnSpPr>
            <a:stCxn id="424" idx="2"/>
            <a:endCxn id="448" idx="0"/>
          </p:cNvCxnSpPr>
          <p:nvPr/>
        </p:nvCxnSpPr>
        <p:spPr>
          <a:xfrm flipH="1">
            <a:off x="57382247" y="13240788"/>
            <a:ext cx="5998" cy="1864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Прямоугольник 457"/>
          <p:cNvSpPr/>
          <p:nvPr/>
        </p:nvSpPr>
        <p:spPr>
          <a:xfrm>
            <a:off x="50067967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предприятия</a:t>
            </a:r>
            <a:endParaRPr lang="ru-RU" sz="1200" dirty="0"/>
          </a:p>
        </p:txBody>
      </p:sp>
      <p:sp>
        <p:nvSpPr>
          <p:cNvPr id="459" name="Прямоугольник 458"/>
          <p:cNvSpPr/>
          <p:nvPr/>
        </p:nvSpPr>
        <p:spPr>
          <a:xfrm>
            <a:off x="55076564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в обмен на уран</a:t>
            </a:r>
            <a:endParaRPr lang="ru-RU" sz="1200" dirty="0"/>
          </a:p>
        </p:txBody>
      </p:sp>
      <p:sp>
        <p:nvSpPr>
          <p:cNvPr id="450" name="Прямоугольник 449"/>
          <p:cNvSpPr/>
          <p:nvPr/>
        </p:nvSpPr>
        <p:spPr>
          <a:xfrm>
            <a:off x="22150754" y="548014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/>
              <a:t>133</a:t>
            </a:r>
            <a:endParaRPr lang="ru-RU" sz="1600" b="1" dirty="0"/>
          </a:p>
        </p:txBody>
      </p:sp>
      <p:cxnSp>
        <p:nvCxnSpPr>
          <p:cNvPr id="451" name="Соединительная линия уступом 450"/>
          <p:cNvCxnSpPr>
            <a:stCxn id="362" idx="2"/>
            <a:endCxn id="363" idx="0"/>
          </p:cNvCxnSpPr>
          <p:nvPr/>
        </p:nvCxnSpPr>
        <p:spPr>
          <a:xfrm rot="16200000" flipH="1">
            <a:off x="46441124" y="12921356"/>
            <a:ext cx="1866818" cy="2504925"/>
          </a:xfrm>
          <a:prstGeom prst="bentConnector3">
            <a:avLst>
              <a:gd name="adj1" fmla="val 1133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Прямоугольник 451"/>
          <p:cNvSpPr/>
          <p:nvPr/>
        </p:nvSpPr>
        <p:spPr>
          <a:xfrm>
            <a:off x="52566898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Встать во главе собственного союза</a:t>
            </a:r>
            <a:endParaRPr lang="ru-RU" sz="1100" dirty="0"/>
          </a:p>
        </p:txBody>
      </p:sp>
      <p:cxnSp>
        <p:nvCxnSpPr>
          <p:cNvPr id="453" name="Соединительная линия уступом 452"/>
          <p:cNvCxnSpPr>
            <a:stCxn id="441" idx="2"/>
            <a:endCxn id="458" idx="0"/>
          </p:cNvCxnSpPr>
          <p:nvPr/>
        </p:nvCxnSpPr>
        <p:spPr>
          <a:xfrm rot="5400000">
            <a:off x="51445210" y="15866235"/>
            <a:ext cx="613900" cy="12524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Соединительная линия уступом 453"/>
          <p:cNvCxnSpPr>
            <a:stCxn id="440" idx="2"/>
            <a:endCxn id="459" idx="0"/>
          </p:cNvCxnSpPr>
          <p:nvPr/>
        </p:nvCxnSpPr>
        <p:spPr>
          <a:xfrm rot="16200000" flipH="1">
            <a:off x="55205821" y="15870716"/>
            <a:ext cx="612190" cy="12452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Прямая со стрелкой 454"/>
          <p:cNvCxnSpPr>
            <a:stCxn id="421" idx="2"/>
            <a:endCxn id="452" idx="0"/>
          </p:cNvCxnSpPr>
          <p:nvPr/>
        </p:nvCxnSpPr>
        <p:spPr>
          <a:xfrm flipH="1">
            <a:off x="53624857" y="14739844"/>
            <a:ext cx="11990" cy="20595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Прямоугольник 455"/>
          <p:cNvSpPr/>
          <p:nvPr/>
        </p:nvSpPr>
        <p:spPr>
          <a:xfrm>
            <a:off x="21243705" y="15152624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советской конголезской республики</a:t>
            </a:r>
            <a:endParaRPr lang="ru-RU" sz="100" dirty="0"/>
          </a:p>
        </p:txBody>
      </p:sp>
      <p:cxnSp>
        <p:nvCxnSpPr>
          <p:cNvPr id="457" name="Соединительная линия уступом 456"/>
          <p:cNvCxnSpPr>
            <a:stCxn id="252" idx="2"/>
            <a:endCxn id="456" idx="0"/>
          </p:cNvCxnSpPr>
          <p:nvPr/>
        </p:nvCxnSpPr>
        <p:spPr>
          <a:xfrm rot="5400000">
            <a:off x="23890738" y="13163405"/>
            <a:ext cx="400146" cy="35782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Соединительная линия уступом 459"/>
          <p:cNvCxnSpPr>
            <a:stCxn id="264" idx="2"/>
            <a:endCxn id="456" idx="0"/>
          </p:cNvCxnSpPr>
          <p:nvPr/>
        </p:nvCxnSpPr>
        <p:spPr>
          <a:xfrm rot="16200000" flipH="1">
            <a:off x="20299226" y="13150186"/>
            <a:ext cx="412782" cy="35920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Прямоугольник 460"/>
          <p:cNvSpPr/>
          <p:nvPr/>
        </p:nvSpPr>
        <p:spPr>
          <a:xfrm>
            <a:off x="23669660" y="151463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Социализм в одной стране</a:t>
            </a:r>
            <a:endParaRPr lang="ru-RU" sz="500" dirty="0"/>
          </a:p>
        </p:txBody>
      </p:sp>
      <p:sp>
        <p:nvSpPr>
          <p:cNvPr id="462" name="Прямоугольник 461"/>
          <p:cNvSpPr/>
          <p:nvPr/>
        </p:nvSpPr>
        <p:spPr>
          <a:xfrm>
            <a:off x="16467989" y="1513753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чёрный национализм</a:t>
            </a:r>
            <a:endParaRPr lang="ru-RU" sz="100" dirty="0"/>
          </a:p>
        </p:txBody>
      </p:sp>
      <p:sp>
        <p:nvSpPr>
          <p:cNvPr id="463" name="Прямоугольник 462"/>
          <p:cNvSpPr/>
          <p:nvPr/>
        </p:nvSpPr>
        <p:spPr>
          <a:xfrm>
            <a:off x="17651611" y="1833512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колониальный режим в ЮАС</a:t>
            </a:r>
            <a:endParaRPr lang="ru-RU" sz="500" dirty="0"/>
          </a:p>
        </p:txBody>
      </p:sp>
      <p:sp>
        <p:nvSpPr>
          <p:cNvPr id="464" name="Прямоугольник 463"/>
          <p:cNvSpPr/>
          <p:nvPr/>
        </p:nvSpPr>
        <p:spPr>
          <a:xfrm>
            <a:off x="18817493" y="1514633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Организовать местную секцию интернационала</a:t>
            </a:r>
            <a:endParaRPr lang="ru-RU" sz="500" dirty="0"/>
          </a:p>
        </p:txBody>
      </p:sp>
      <p:sp>
        <p:nvSpPr>
          <p:cNvPr id="465" name="Прямоугольник 464"/>
          <p:cNvSpPr/>
          <p:nvPr/>
        </p:nvSpPr>
        <p:spPr>
          <a:xfrm>
            <a:off x="14126671" y="1513753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Распространить теорию перманентной революции среди крестьян</a:t>
            </a:r>
            <a:endParaRPr lang="ru-RU" sz="500" dirty="0"/>
          </a:p>
        </p:txBody>
      </p:sp>
      <p:sp>
        <p:nvSpPr>
          <p:cNvPr id="466" name="Прямоугольник 465"/>
          <p:cNvSpPr/>
          <p:nvPr/>
        </p:nvSpPr>
        <p:spPr>
          <a:xfrm>
            <a:off x="22452440" y="16797652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Отбросить этническую борьбу</a:t>
            </a:r>
            <a:endParaRPr lang="ru-RU" sz="500" dirty="0"/>
          </a:p>
        </p:txBody>
      </p:sp>
      <p:sp>
        <p:nvSpPr>
          <p:cNvPr id="468" name="Прямоугольник 467"/>
          <p:cNvSpPr/>
          <p:nvPr/>
        </p:nvSpPr>
        <p:spPr>
          <a:xfrm>
            <a:off x="16471778" y="1678820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Протянуть руку помощи рабочим Анголы</a:t>
            </a:r>
            <a:endParaRPr lang="ru-RU" sz="5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15299224" y="1833512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колониальный режим в ЮЗА</a:t>
            </a:r>
            <a:endParaRPr lang="ru-RU" sz="500" dirty="0"/>
          </a:p>
        </p:txBody>
      </p:sp>
      <p:cxnSp>
        <p:nvCxnSpPr>
          <p:cNvPr id="470" name="Соединительная линия уступом 469"/>
          <p:cNvCxnSpPr>
            <a:stCxn id="264" idx="2"/>
            <a:endCxn id="465" idx="0"/>
          </p:cNvCxnSpPr>
          <p:nvPr/>
        </p:nvCxnSpPr>
        <p:spPr>
          <a:xfrm rot="5400000">
            <a:off x="16748253" y="13176219"/>
            <a:ext cx="397694" cy="3524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Соединительная линия уступом 470"/>
          <p:cNvCxnSpPr>
            <a:stCxn id="264" idx="2"/>
            <a:endCxn id="462" idx="0"/>
          </p:cNvCxnSpPr>
          <p:nvPr/>
        </p:nvCxnSpPr>
        <p:spPr>
          <a:xfrm rot="5400000">
            <a:off x="17918912" y="14346878"/>
            <a:ext cx="397694" cy="11836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Соединительная линия уступом 471"/>
          <p:cNvCxnSpPr>
            <a:stCxn id="264" idx="2"/>
            <a:endCxn id="464" idx="0"/>
          </p:cNvCxnSpPr>
          <p:nvPr/>
        </p:nvCxnSpPr>
        <p:spPr>
          <a:xfrm rot="16200000" flipH="1">
            <a:off x="19089263" y="14360149"/>
            <a:ext cx="406497" cy="11658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Соединительная линия уступом 472"/>
          <p:cNvCxnSpPr>
            <a:stCxn id="468" idx="2"/>
            <a:endCxn id="463" idx="0"/>
          </p:cNvCxnSpPr>
          <p:nvPr/>
        </p:nvCxnSpPr>
        <p:spPr>
          <a:xfrm rot="16200000" flipH="1">
            <a:off x="17886194" y="17511748"/>
            <a:ext cx="466918" cy="11798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68" idx="2"/>
            <a:endCxn id="469" idx="0"/>
          </p:cNvCxnSpPr>
          <p:nvPr/>
        </p:nvCxnSpPr>
        <p:spPr>
          <a:xfrm rot="5400000">
            <a:off x="16710001" y="17515388"/>
            <a:ext cx="466918" cy="1172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462" idx="2"/>
            <a:endCxn id="468" idx="0"/>
          </p:cNvCxnSpPr>
          <p:nvPr/>
        </p:nvCxnSpPr>
        <p:spPr>
          <a:xfrm>
            <a:off x="17525948" y="16217536"/>
            <a:ext cx="3789" cy="5706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Прямоугольник 475"/>
          <p:cNvSpPr/>
          <p:nvPr/>
        </p:nvSpPr>
        <p:spPr>
          <a:xfrm>
            <a:off x="14131155" y="1679765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аграрные профсоюзы</a:t>
            </a:r>
            <a:endParaRPr lang="ru-RU" sz="500" dirty="0"/>
          </a:p>
        </p:txBody>
      </p:sp>
      <p:sp>
        <p:nvSpPr>
          <p:cNvPr id="477" name="Прямоугольник 476"/>
          <p:cNvSpPr/>
          <p:nvPr/>
        </p:nvSpPr>
        <p:spPr>
          <a:xfrm>
            <a:off x="20030491" y="16799418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Племенной социализм</a:t>
            </a:r>
            <a:endParaRPr lang="ru-RU" sz="500" dirty="0"/>
          </a:p>
        </p:txBody>
      </p:sp>
      <p:cxnSp>
        <p:nvCxnSpPr>
          <p:cNvPr id="478" name="Прямая соединительная линия 477"/>
          <p:cNvCxnSpPr>
            <a:stCxn id="466" idx="1"/>
            <a:endCxn id="477" idx="3"/>
          </p:cNvCxnSpPr>
          <p:nvPr/>
        </p:nvCxnSpPr>
        <p:spPr>
          <a:xfrm flipH="1">
            <a:off x="22146409" y="17337652"/>
            <a:ext cx="306031" cy="17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Соединительная линия уступом 478"/>
          <p:cNvCxnSpPr>
            <a:stCxn id="456" idx="2"/>
            <a:endCxn id="477" idx="0"/>
          </p:cNvCxnSpPr>
          <p:nvPr/>
        </p:nvCxnSpPr>
        <p:spPr>
          <a:xfrm rot="5400000">
            <a:off x="21411660" y="15909414"/>
            <a:ext cx="566794" cy="1213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Соединительная линия уступом 479"/>
          <p:cNvCxnSpPr>
            <a:stCxn id="456" idx="2"/>
            <a:endCxn id="466" idx="0"/>
          </p:cNvCxnSpPr>
          <p:nvPr/>
        </p:nvCxnSpPr>
        <p:spPr>
          <a:xfrm rot="16200000" flipH="1">
            <a:off x="22623517" y="15910770"/>
            <a:ext cx="565028" cy="1208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Прямоугольник 480"/>
          <p:cNvSpPr/>
          <p:nvPr/>
        </p:nvSpPr>
        <p:spPr>
          <a:xfrm>
            <a:off x="17651611" y="198820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рабочих Родезии</a:t>
            </a:r>
            <a:endParaRPr lang="ru-RU" sz="500" dirty="0"/>
          </a:p>
        </p:txBody>
      </p:sp>
      <p:sp>
        <p:nvSpPr>
          <p:cNvPr id="482" name="Прямоугольник 481"/>
          <p:cNvSpPr/>
          <p:nvPr/>
        </p:nvSpPr>
        <p:spPr>
          <a:xfrm>
            <a:off x="15293119" y="198820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рабочих в Мозамбике</a:t>
            </a:r>
            <a:endParaRPr lang="ru-RU" sz="500" dirty="0"/>
          </a:p>
        </p:txBody>
      </p:sp>
      <p:sp>
        <p:nvSpPr>
          <p:cNvPr id="483" name="Прямоугольник 482"/>
          <p:cNvSpPr/>
          <p:nvPr/>
        </p:nvSpPr>
        <p:spPr>
          <a:xfrm>
            <a:off x="20029470" y="18335124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Призыв племенных ополченцев (чем больше лояльных вождей, тем больше </a:t>
            </a:r>
            <a:r>
              <a:rPr lang="ru-RU" sz="1400" dirty="0" err="1"/>
              <a:t>дивок</a:t>
            </a:r>
            <a:r>
              <a:rPr lang="ru-RU" sz="1400" dirty="0"/>
              <a:t>)</a:t>
            </a:r>
            <a:endParaRPr lang="ru-RU" sz="500" dirty="0"/>
          </a:p>
        </p:txBody>
      </p:sp>
      <p:sp>
        <p:nvSpPr>
          <p:cNvPr id="484" name="Прямоугольник 483"/>
          <p:cNvSpPr/>
          <p:nvPr/>
        </p:nvSpPr>
        <p:spPr>
          <a:xfrm>
            <a:off x="22456683" y="18335124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Культивация личности вождя партии</a:t>
            </a:r>
            <a:endParaRPr lang="ru-RU" sz="500" dirty="0"/>
          </a:p>
        </p:txBody>
      </p:sp>
      <p:cxnSp>
        <p:nvCxnSpPr>
          <p:cNvPr id="485" name="Прямая со стрелкой 484"/>
          <p:cNvCxnSpPr>
            <a:stCxn id="477" idx="2"/>
            <a:endCxn id="483" idx="0"/>
          </p:cNvCxnSpPr>
          <p:nvPr/>
        </p:nvCxnSpPr>
        <p:spPr>
          <a:xfrm flipH="1">
            <a:off x="21087429" y="17879418"/>
            <a:ext cx="1021" cy="4557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Прямая со стрелкой 485"/>
          <p:cNvCxnSpPr>
            <a:stCxn id="466" idx="2"/>
            <a:endCxn id="484" idx="0"/>
          </p:cNvCxnSpPr>
          <p:nvPr/>
        </p:nvCxnSpPr>
        <p:spPr>
          <a:xfrm>
            <a:off x="23510399" y="17877652"/>
            <a:ext cx="4243" cy="4574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Прямая со стрелкой 486"/>
          <p:cNvCxnSpPr>
            <a:stCxn id="463" idx="2"/>
            <a:endCxn id="481" idx="0"/>
          </p:cNvCxnSpPr>
          <p:nvPr/>
        </p:nvCxnSpPr>
        <p:spPr>
          <a:xfrm>
            <a:off x="18709570" y="19415124"/>
            <a:ext cx="0" cy="4669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Прямая со стрелкой 487"/>
          <p:cNvCxnSpPr>
            <a:stCxn id="469" idx="2"/>
            <a:endCxn id="482" idx="0"/>
          </p:cNvCxnSpPr>
          <p:nvPr/>
        </p:nvCxnSpPr>
        <p:spPr>
          <a:xfrm flipH="1">
            <a:off x="16351078" y="19415124"/>
            <a:ext cx="6105" cy="4669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Прямая со стрелкой 488"/>
          <p:cNvCxnSpPr>
            <a:stCxn id="465" idx="2"/>
            <a:endCxn id="476" idx="0"/>
          </p:cNvCxnSpPr>
          <p:nvPr/>
        </p:nvCxnSpPr>
        <p:spPr>
          <a:xfrm>
            <a:off x="15184630" y="16217536"/>
            <a:ext cx="4484" cy="5801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Соединительная линия уступом 489"/>
          <p:cNvCxnSpPr>
            <a:stCxn id="252" idx="2"/>
            <a:endCxn id="461" idx="0"/>
          </p:cNvCxnSpPr>
          <p:nvPr/>
        </p:nvCxnSpPr>
        <p:spPr>
          <a:xfrm rot="5400000">
            <a:off x="25106858" y="14373239"/>
            <a:ext cx="393861" cy="11523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Прямоугольник 490"/>
          <p:cNvSpPr/>
          <p:nvPr/>
        </p:nvSpPr>
        <p:spPr>
          <a:xfrm>
            <a:off x="24815897" y="1679765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Коминтерн</a:t>
            </a:r>
            <a:endParaRPr lang="ru-RU" sz="500" dirty="0"/>
          </a:p>
        </p:txBody>
      </p:sp>
      <p:sp>
        <p:nvSpPr>
          <p:cNvPr id="492" name="Прямоугольник 491"/>
          <p:cNvSpPr/>
          <p:nvPr/>
        </p:nvSpPr>
        <p:spPr>
          <a:xfrm>
            <a:off x="27145040" y="1679765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Отказаться от политики Москвы</a:t>
            </a:r>
            <a:endParaRPr lang="ru-RU" sz="500" dirty="0"/>
          </a:p>
        </p:txBody>
      </p:sp>
      <p:cxnSp>
        <p:nvCxnSpPr>
          <p:cNvPr id="493" name="Прямая соединительная линия 492"/>
          <p:cNvCxnSpPr>
            <a:stCxn id="492" idx="1"/>
            <a:endCxn id="491" idx="3"/>
          </p:cNvCxnSpPr>
          <p:nvPr/>
        </p:nvCxnSpPr>
        <p:spPr>
          <a:xfrm flipH="1">
            <a:off x="26931815" y="17337652"/>
            <a:ext cx="2132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Прямоугольник 493"/>
          <p:cNvSpPr/>
          <p:nvPr/>
        </p:nvSpPr>
        <p:spPr>
          <a:xfrm>
            <a:off x="25987773" y="151463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Коллективизация (объединение крестьянских хозяйств в коллективные)</a:t>
            </a:r>
            <a:endParaRPr lang="ru-RU" sz="500" dirty="0"/>
          </a:p>
        </p:txBody>
      </p:sp>
      <p:sp>
        <p:nvSpPr>
          <p:cNvPr id="495" name="Прямоугольник 494"/>
          <p:cNvSpPr/>
          <p:nvPr/>
        </p:nvSpPr>
        <p:spPr>
          <a:xfrm>
            <a:off x="25987773" y="183288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Определить курс партии </a:t>
            </a:r>
            <a:r>
              <a:rPr lang="ru-RU" sz="1100" dirty="0"/>
              <a:t>(эффект нашего </a:t>
            </a:r>
            <a:r>
              <a:rPr lang="ru-RU" sz="1100" dirty="0" err="1"/>
              <a:t>генерика</a:t>
            </a:r>
            <a:r>
              <a:rPr lang="ru-RU" sz="1100" dirty="0"/>
              <a:t> ИЛИ фокус «Диктатура пролетариата» ИЛИ «Народная демократия»)</a:t>
            </a:r>
            <a:endParaRPr lang="ru-RU" sz="300" dirty="0"/>
          </a:p>
        </p:txBody>
      </p:sp>
      <p:sp>
        <p:nvSpPr>
          <p:cNvPr id="496" name="Прямоугольник 495"/>
          <p:cNvSpPr/>
          <p:nvPr/>
        </p:nvSpPr>
        <p:spPr>
          <a:xfrm>
            <a:off x="24823459" y="1988204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Помощь в индустриализации страны</a:t>
            </a:r>
            <a:endParaRPr lang="ru-RU" sz="700" dirty="0"/>
          </a:p>
        </p:txBody>
      </p:sp>
      <p:sp>
        <p:nvSpPr>
          <p:cNvPr id="467" name="Прямоугольник 466"/>
          <p:cNvSpPr/>
          <p:nvPr/>
        </p:nvSpPr>
        <p:spPr>
          <a:xfrm>
            <a:off x="27130981" y="198857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Африканский интернационал</a:t>
            </a:r>
            <a:endParaRPr lang="ru-RU" sz="500" dirty="0"/>
          </a:p>
        </p:txBody>
      </p:sp>
      <p:cxnSp>
        <p:nvCxnSpPr>
          <p:cNvPr id="497" name="Соединительная линия уступом 496"/>
          <p:cNvCxnSpPr>
            <a:stCxn id="252" idx="2"/>
            <a:endCxn id="494" idx="0"/>
          </p:cNvCxnSpPr>
          <p:nvPr/>
        </p:nvCxnSpPr>
        <p:spPr>
          <a:xfrm rot="16200000" flipH="1">
            <a:off x="26265914" y="14366520"/>
            <a:ext cx="393861" cy="11657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Соединительная линия уступом 497"/>
          <p:cNvCxnSpPr>
            <a:stCxn id="252" idx="2"/>
            <a:endCxn id="491" idx="0"/>
          </p:cNvCxnSpPr>
          <p:nvPr/>
        </p:nvCxnSpPr>
        <p:spPr>
          <a:xfrm rot="5400000">
            <a:off x="24854320" y="15772015"/>
            <a:ext cx="2045174" cy="61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Соединительная линия уступом 498"/>
          <p:cNvCxnSpPr>
            <a:stCxn id="252" idx="2"/>
            <a:endCxn id="492" idx="0"/>
          </p:cNvCxnSpPr>
          <p:nvPr/>
        </p:nvCxnSpPr>
        <p:spPr>
          <a:xfrm rot="16200000" flipH="1">
            <a:off x="26018891" y="14613544"/>
            <a:ext cx="2045174" cy="2323042"/>
          </a:xfrm>
          <a:prstGeom prst="bentConnector3">
            <a:avLst>
              <a:gd name="adj1" fmla="val 94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Соединительная линия уступом 499"/>
          <p:cNvCxnSpPr>
            <a:stCxn id="492" idx="2"/>
            <a:endCxn id="495" idx="0"/>
          </p:cNvCxnSpPr>
          <p:nvPr/>
        </p:nvCxnSpPr>
        <p:spPr>
          <a:xfrm rot="5400000">
            <a:off x="27398750" y="17524635"/>
            <a:ext cx="451233" cy="11572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Соединительная линия уступом 500"/>
          <p:cNvCxnSpPr>
            <a:stCxn id="491" idx="2"/>
            <a:endCxn id="495" idx="0"/>
          </p:cNvCxnSpPr>
          <p:nvPr/>
        </p:nvCxnSpPr>
        <p:spPr>
          <a:xfrm rot="16200000" flipH="1">
            <a:off x="26234178" y="17517330"/>
            <a:ext cx="451233" cy="11718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Прямая со стрелкой 501"/>
          <p:cNvCxnSpPr>
            <a:stCxn id="492" idx="2"/>
            <a:endCxn id="467" idx="0"/>
          </p:cNvCxnSpPr>
          <p:nvPr/>
        </p:nvCxnSpPr>
        <p:spPr>
          <a:xfrm flipH="1">
            <a:off x="28188940" y="17877652"/>
            <a:ext cx="14059" cy="20080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491" idx="2"/>
            <a:endCxn id="496" idx="0"/>
          </p:cNvCxnSpPr>
          <p:nvPr/>
        </p:nvCxnSpPr>
        <p:spPr>
          <a:xfrm>
            <a:off x="25873856" y="17877652"/>
            <a:ext cx="7562" cy="20043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Прямоугольник 503"/>
          <p:cNvSpPr/>
          <p:nvPr/>
        </p:nvSpPr>
        <p:spPr>
          <a:xfrm>
            <a:off x="25987773" y="213266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Переход на плановую экономику</a:t>
            </a:r>
            <a:endParaRPr lang="ru-RU" sz="500" dirty="0"/>
          </a:p>
        </p:txBody>
      </p:sp>
      <p:cxnSp>
        <p:nvCxnSpPr>
          <p:cNvPr id="505" name="Прямая со стрелкой 504"/>
          <p:cNvCxnSpPr>
            <a:stCxn id="495" idx="2"/>
            <a:endCxn id="504" idx="0"/>
          </p:cNvCxnSpPr>
          <p:nvPr/>
        </p:nvCxnSpPr>
        <p:spPr>
          <a:xfrm>
            <a:off x="27045732" y="19408885"/>
            <a:ext cx="0" cy="19178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Прямоугольник 505"/>
          <p:cNvSpPr/>
          <p:nvPr/>
        </p:nvSpPr>
        <p:spPr>
          <a:xfrm>
            <a:off x="25987773" y="2276764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первую пятилетку</a:t>
            </a:r>
            <a:endParaRPr lang="ru-RU" sz="500" dirty="0"/>
          </a:p>
        </p:txBody>
      </p:sp>
      <p:cxnSp>
        <p:nvCxnSpPr>
          <p:cNvPr id="507" name="Прямая со стрелкой 506"/>
          <p:cNvCxnSpPr>
            <a:stCxn id="504" idx="2"/>
            <a:endCxn id="506" idx="0"/>
          </p:cNvCxnSpPr>
          <p:nvPr/>
        </p:nvCxnSpPr>
        <p:spPr>
          <a:xfrm>
            <a:off x="27045732" y="22406693"/>
            <a:ext cx="0" cy="360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Прямоугольник 507"/>
          <p:cNvSpPr/>
          <p:nvPr/>
        </p:nvSpPr>
        <p:spPr>
          <a:xfrm>
            <a:off x="23660633" y="213266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военном времени (наш </a:t>
            </a:r>
            <a:r>
              <a:rPr lang="ru-RU" sz="1400" dirty="0" err="1"/>
              <a:t>генерик</a:t>
            </a:r>
            <a:r>
              <a:rPr lang="ru-RU" sz="1400" dirty="0"/>
              <a:t>)</a:t>
            </a:r>
          </a:p>
        </p:txBody>
      </p:sp>
      <p:sp>
        <p:nvSpPr>
          <p:cNvPr id="509" name="Прямоугольник 508"/>
          <p:cNvSpPr/>
          <p:nvPr/>
        </p:nvSpPr>
        <p:spPr>
          <a:xfrm>
            <a:off x="28301906" y="213266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идеологических союзников</a:t>
            </a:r>
          </a:p>
        </p:txBody>
      </p:sp>
      <p:sp>
        <p:nvSpPr>
          <p:cNvPr id="510" name="Прямоугольник 509"/>
          <p:cNvSpPr/>
          <p:nvPr/>
        </p:nvSpPr>
        <p:spPr>
          <a:xfrm>
            <a:off x="23669660" y="2276764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СССР</a:t>
            </a:r>
          </a:p>
        </p:txBody>
      </p:sp>
      <p:cxnSp>
        <p:nvCxnSpPr>
          <p:cNvPr id="511" name="Соединительная линия уступом 510"/>
          <p:cNvCxnSpPr>
            <a:stCxn id="496" idx="2"/>
            <a:endCxn id="508" idx="0"/>
          </p:cNvCxnSpPr>
          <p:nvPr/>
        </p:nvCxnSpPr>
        <p:spPr>
          <a:xfrm rot="5400000">
            <a:off x="25117680" y="20562955"/>
            <a:ext cx="364650" cy="11628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467" idx="2"/>
            <a:endCxn id="509" idx="0"/>
          </p:cNvCxnSpPr>
          <p:nvPr/>
        </p:nvCxnSpPr>
        <p:spPr>
          <a:xfrm rot="16200000" flipH="1">
            <a:off x="28593927" y="20560754"/>
            <a:ext cx="360951" cy="1170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Прямая со стрелкой 512"/>
          <p:cNvCxnSpPr>
            <a:stCxn id="508" idx="2"/>
            <a:endCxn id="510" idx="0"/>
          </p:cNvCxnSpPr>
          <p:nvPr/>
        </p:nvCxnSpPr>
        <p:spPr>
          <a:xfrm>
            <a:off x="24718592" y="22406693"/>
            <a:ext cx="9027" cy="360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Прямоугольник 513"/>
          <p:cNvSpPr/>
          <p:nvPr/>
        </p:nvSpPr>
        <p:spPr>
          <a:xfrm>
            <a:off x="28300363" y="2276764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общий научный блок</a:t>
            </a:r>
          </a:p>
        </p:txBody>
      </p:sp>
      <p:cxnSp>
        <p:nvCxnSpPr>
          <p:cNvPr id="515" name="Прямая со стрелкой 514"/>
          <p:cNvCxnSpPr>
            <a:stCxn id="509" idx="2"/>
            <a:endCxn id="514" idx="0"/>
          </p:cNvCxnSpPr>
          <p:nvPr/>
        </p:nvCxnSpPr>
        <p:spPr>
          <a:xfrm flipH="1">
            <a:off x="29358322" y="22406693"/>
            <a:ext cx="1543" cy="360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28666</TotalTime>
  <Words>1032</Words>
  <Application>Microsoft Office PowerPoint</Application>
  <PresentationFormat>Произвольный</PresentationFormat>
  <Paragraphs>190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1661</cp:revision>
  <dcterms:created xsi:type="dcterms:W3CDTF">2018-10-23T08:09:21Z</dcterms:created>
  <dcterms:modified xsi:type="dcterms:W3CDTF">2022-02-17T08:05:01Z</dcterms:modified>
</cp:coreProperties>
</file>