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39" autoAdjust="0"/>
  </p:normalViewPr>
  <p:slideViewPr>
    <p:cSldViewPr snapToGrid="0">
      <p:cViewPr>
        <p:scale>
          <a:sx n="60" d="100"/>
          <a:sy n="60" d="100"/>
        </p:scale>
        <p:origin x="-4302" y="-43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42300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18901915" y="12003786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17834728" y="13832361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193717" y="4022545"/>
            <a:ext cx="1370843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19727326" y="1252766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22079778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22469419" y="15454233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17962983" y="14819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18551097" y="132896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16192033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17374869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19727325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19139211" y="14819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18551097" y="140557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19727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0906856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0908310" y="1558373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19727324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19491381" y="12590548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0668422" y="12589734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0190488" y="13067668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19490704" y="13355917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0668721" y="13354127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0190487" y="13832361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19403091" y="14031644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19784084" y="15177330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19195971" y="15177330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17371565" y="140620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18551097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18608534" y="14413313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19014260" y="14595701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0318742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0375740" y="14410172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0965506" y="14411824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17135082" y="13352475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2325600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869066" y="217073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4974368" y="21693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34038819" y="1738775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</a:t>
            </a:r>
            <a:r>
              <a:rPr lang="ru-RU" sz="500" dirty="0"/>
              <a:t>(после демилитаризации)</a:t>
            </a:r>
            <a:endParaRPr lang="ru-RU" sz="700" dirty="0"/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42682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267392" y="3752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56456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33129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183681" y="3046242"/>
            <a:ext cx="253178" cy="11594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090355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17371565" y="1558992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24961389" y="146843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22675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16835235" y="14415385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23315129" y="13651387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22727016" y="13643953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1256535" y="12001622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21844647" y="11413509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22675324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1370019" y="14595425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23138487" y="14595425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17834728" y="14602050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16781800" y="1482511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25177954" y="15445232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A58DBEE-26B4-4876-B6C8-965562EACDE3}"/>
              </a:ext>
            </a:extLst>
          </p:cNvPr>
          <p:cNvSpPr/>
          <p:nvPr/>
        </p:nvSpPr>
        <p:spPr>
          <a:xfrm>
            <a:off x="1926445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1</a:t>
            </a:r>
            <a:br>
              <a:rPr lang="ru-RU" sz="700" dirty="0"/>
            </a:br>
            <a:r>
              <a:rPr lang="ru-RU" sz="100" dirty="0"/>
              <a:t>(Забастовки начались на авиационных заводах Гавра и </a:t>
            </a:r>
            <a:r>
              <a:rPr lang="ru-RU" sz="100" dirty="0" err="1"/>
              <a:t>Тулу¬зы</a:t>
            </a:r>
            <a:r>
              <a:rPr lang="ru-RU" sz="100" dirty="0"/>
              <a:t>. Они вспыхнули также на крупных промышленных </a:t>
            </a:r>
            <a:r>
              <a:rPr lang="ru-RU" sz="100" dirty="0" err="1"/>
              <a:t>предприя¬тиях</a:t>
            </a:r>
            <a:r>
              <a:rPr lang="ru-RU" sz="100" dirty="0"/>
              <a:t> Парижского района. 28 мая забастовкой за увеличение </a:t>
            </a:r>
            <a:r>
              <a:rPr lang="ru-RU" sz="100" dirty="0" err="1"/>
              <a:t>по¬часовой</a:t>
            </a:r>
            <a:r>
              <a:rPr lang="ru-RU" sz="100" dirty="0"/>
              <a:t> оплаты труда и коллективный договор, который </a:t>
            </a:r>
            <a:r>
              <a:rPr lang="ru-RU" sz="100" dirty="0" err="1"/>
              <a:t>гаранти¬ровал</a:t>
            </a:r>
            <a:r>
              <a:rPr lang="ru-RU" sz="100" dirty="0"/>
              <a:t> бы права профсоюзов, были охвачены все предприятия </a:t>
            </a:r>
            <a:r>
              <a:rPr lang="ru-RU" sz="100" dirty="0" err="1"/>
              <a:t>ав¬томобильной</a:t>
            </a:r>
            <a:r>
              <a:rPr lang="ru-RU" sz="100" dirty="0"/>
              <a:t> промышленности. Бастовали 30 тыс. рабочих заводов Рено, вступили в борьбу рабочие заводов Ситроена, </a:t>
            </a:r>
            <a:r>
              <a:rPr lang="ru-RU" sz="100" dirty="0" err="1"/>
              <a:t>Гочкиса</a:t>
            </a:r>
            <a:r>
              <a:rPr lang="ru-RU" sz="100" dirty="0"/>
              <a:t> и других предприятий. Всеобщую забастовку объявили горняки </a:t>
            </a:r>
            <a:r>
              <a:rPr lang="ru-RU" sz="100" dirty="0" err="1"/>
              <a:t>де¬партаментов</a:t>
            </a:r>
            <a:r>
              <a:rPr lang="ru-RU" sz="100" dirty="0"/>
              <a:t> Нор и Па-де-Кале. Оставили работу служащие </a:t>
            </a:r>
            <a:r>
              <a:rPr lang="ru-RU" sz="100" dirty="0" err="1"/>
              <a:t>круп¬ных</a:t>
            </a:r>
            <a:r>
              <a:rPr lang="ru-RU" sz="100" dirty="0"/>
              <a:t> магазинов и ателье, рабочие, занятые на строительстве </a:t>
            </a:r>
            <a:r>
              <a:rPr lang="ru-RU" sz="100" dirty="0" err="1"/>
              <a:t>меж¬дународной</a:t>
            </a:r>
            <a:r>
              <a:rPr lang="ru-RU" sz="100" dirty="0"/>
              <a:t> выставки в Париже. Министерство труда </a:t>
            </a:r>
            <a:r>
              <a:rPr lang="ru-RU" sz="100" dirty="0" err="1"/>
              <a:t>констатиро¬вало</a:t>
            </a:r>
            <a:r>
              <a:rPr lang="ru-RU" sz="100" dirty="0"/>
              <a:t>, что забастовки охватили 12 тыс. предприятий и в них </a:t>
            </a:r>
            <a:r>
              <a:rPr lang="ru-RU" sz="100" dirty="0" err="1"/>
              <a:t>уча¬ствуют</a:t>
            </a:r>
            <a:r>
              <a:rPr lang="ru-RU" sz="100" dirty="0"/>
              <a:t> 2 млн. человек. Основными требованиями бастующих были: увеличение зарплаты, 40-часовая рабочая неделя, заключение кол-</a:t>
            </a:r>
            <a:r>
              <a:rPr lang="ru-RU" sz="100" dirty="0" err="1"/>
              <a:t>лективных</a:t>
            </a:r>
            <a:r>
              <a:rPr lang="ru-RU" sz="100" dirty="0"/>
              <a:t> договоров, оплачиваемые отпуска. Нередко забастовки сопровождались занятием предприятий рабочими до тех пор, пока их требования не удовлетворялись . Это свидетельствовало о том, что соотношение сил стало весьма благоприятным для </a:t>
            </a:r>
            <a:r>
              <a:rPr lang="ru-RU" sz="100" dirty="0" err="1"/>
              <a:t>рабо¬чих</a:t>
            </a:r>
            <a:r>
              <a:rPr lang="ru-RU" sz="100" dirty="0"/>
              <a:t>. Подобная форма была просто невозможна без единства </a:t>
            </a:r>
            <a:r>
              <a:rPr lang="ru-RU" sz="100" dirty="0" err="1"/>
              <a:t>дей¬ствий</a:t>
            </a:r>
            <a:r>
              <a:rPr lang="ru-RU" sz="100" dirty="0"/>
              <a:t> и присоединения к движению всех рабочих того или иного предприятия.)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AD62AD0-9823-4F98-80DC-1A351DE2F96C}"/>
              </a:ext>
            </a:extLst>
          </p:cNvPr>
          <p:cNvSpPr/>
          <p:nvPr/>
        </p:nvSpPr>
        <p:spPr>
          <a:xfrm>
            <a:off x="20412955" y="266991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2</a:t>
            </a:r>
            <a:br>
              <a:rPr lang="ru-RU" sz="700" dirty="0"/>
            </a:br>
            <a:r>
              <a:rPr lang="ru-RU" sz="200" dirty="0"/>
              <a:t>3 июня забастовки охватили всю страну. Они проходили при соблюдении полного порядка: никакой порчи имущества, никакого саботажа. У ворот предприятий пикеты забастовщиков </a:t>
            </a:r>
            <a:r>
              <a:rPr lang="ru-RU" sz="200" dirty="0" err="1"/>
              <a:t>контроли¬ровали</a:t>
            </a:r>
            <a:r>
              <a:rPr lang="ru-RU" sz="200" dirty="0"/>
              <a:t> вход и выход. «Единый фронт социалистов и </a:t>
            </a:r>
            <a:r>
              <a:rPr lang="ru-RU" sz="200" dirty="0" err="1"/>
              <a:t>коммуни¬стов</a:t>
            </a:r>
            <a:r>
              <a:rPr lang="ru-RU" sz="200" dirty="0"/>
              <a:t> профсоюзное единство, Народный фронт — таковы факторы, объясняющие размеры забастовок и быстроту их </a:t>
            </a:r>
            <a:r>
              <a:rPr lang="ru-RU" sz="200" dirty="0" err="1"/>
              <a:t>распростране¬ния</a:t>
            </a:r>
            <a:r>
              <a:rPr lang="ru-RU" sz="200" dirty="0"/>
              <a:t>» ,— пишет французский историк-марксист Жак </a:t>
            </a:r>
            <a:r>
              <a:rPr lang="ru-RU" sz="200" dirty="0" err="1"/>
              <a:t>Шамбаз</a:t>
            </a:r>
            <a:r>
              <a:rPr lang="ru-RU" sz="200" dirty="0"/>
              <a:t>. </a:t>
            </a:r>
            <a:r>
              <a:rPr lang="ru-RU" sz="200" dirty="0" err="1"/>
              <a:t>Майско</a:t>
            </a:r>
            <a:r>
              <a:rPr lang="ru-RU" sz="200" dirty="0"/>
              <a:t>-июньские забастовки способствовали вовлечению в борьбу трудового крестьянства и мелкой буржуазии. Нередко с </a:t>
            </a:r>
            <a:r>
              <a:rPr lang="ru-RU" sz="200" dirty="0" err="1"/>
              <a:t>забастов¬щиками</a:t>
            </a:r>
            <a:r>
              <a:rPr lang="ru-RU" sz="200" dirty="0"/>
              <a:t> солидаризировалась и </a:t>
            </a:r>
            <a:r>
              <a:rPr lang="ru-RU" sz="200" dirty="0" err="1"/>
              <a:t>интеллигенция.В</a:t>
            </a:r>
            <a:r>
              <a:rPr lang="ru-RU" sz="200" dirty="0"/>
              <a:t> условиях небывалой активности народных масс начались </a:t>
            </a:r>
            <a:r>
              <a:rPr lang="ru-RU" sz="200" dirty="0" err="1"/>
              <a:t>пе-реговоры</a:t>
            </a:r>
            <a:r>
              <a:rPr lang="ru-RU" sz="200" dirty="0"/>
              <a:t> о создании нового правительства.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038726" y="2560561"/>
            <a:ext cx="250065" cy="5475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478397" y="1762962"/>
            <a:ext cx="261604" cy="5539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031763" y="1763533"/>
            <a:ext cx="260173" cy="5513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486789" y="2556172"/>
            <a:ext cx="248634" cy="5577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725403" y="454960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56456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5895964" y="454960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20237010" y="4819607"/>
            <a:ext cx="24883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16822289" y="4819607"/>
            <a:ext cx="248839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916310" y="735362"/>
            <a:ext cx="257063" cy="73714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23671" y="2442723"/>
            <a:ext cx="257062" cy="3956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267392" y="1176675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21576917" y="534472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20443801" y="534472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1817244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 (с 7го по 19го июня)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 flipV="1">
            <a:off x="21370126" y="5614726"/>
            <a:ext cx="20679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8505486" y="2943248"/>
            <a:ext cx="255119" cy="4547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16200000" flipH="1">
            <a:off x="20212846" y="4650609"/>
            <a:ext cx="255120" cy="11331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2486764" y="4642923"/>
            <a:ext cx="255119" cy="11484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16200000" flipH="1">
            <a:off x="20779405" y="4084050"/>
            <a:ext cx="255119" cy="22662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02772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4757721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5895963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340756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endParaRPr lang="ru-RU" sz="700" dirty="0"/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>
            <a:off x="14333893" y="4819608"/>
            <a:ext cx="15620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10142" y="1034734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140121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27475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8409387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9544020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30678653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331030" y="4150082"/>
            <a:ext cx="257062" cy="541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1982001" y="7439835"/>
            <a:ext cx="5257742" cy="557286"/>
          </a:xfrm>
          <a:prstGeom prst="bentConnector3">
            <a:avLst>
              <a:gd name="adj1" fmla="val 331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795391" y="10617349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5400000">
            <a:off x="21850066" y="10647179"/>
            <a:ext cx="220912" cy="35400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42635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53255432-2869-48F1-A1E1-A0BE56536348}"/>
              </a:ext>
            </a:extLst>
          </p:cNvPr>
          <p:cNvSpPr/>
          <p:nvPr/>
        </p:nvSpPr>
        <p:spPr>
          <a:xfrm>
            <a:off x="15220883" y="1007734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5664389" y="4646104"/>
            <a:ext cx="251235" cy="1138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 flipH="1">
            <a:off x="16359126" y="5089608"/>
            <a:ext cx="1" cy="251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2552539" y="7426583"/>
            <a:ext cx="5257742" cy="583790"/>
          </a:xfrm>
          <a:prstGeom prst="bentConnector3">
            <a:avLst>
              <a:gd name="adj1" fmla="val 331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33105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181504" y="3841596"/>
            <a:ext cx="257062" cy="11589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28199421" y="3152114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Подъём рабочих ВКТ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28158332" y="3649510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18169882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 (с 29 июня по 3 июля)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10052223" y="191227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869066" y="1034734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723672" y="1034734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649997" y="10617349"/>
            <a:ext cx="2190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1B9610BC-BEAD-42BE-A81A-905822006B53}"/>
              </a:ext>
            </a:extLst>
          </p:cNvPr>
          <p:cNvSpPr/>
          <p:nvPr/>
        </p:nvSpPr>
        <p:spPr>
          <a:xfrm>
            <a:off x="22730824" y="5340843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Положиться на двести семей </a:t>
            </a:r>
            <a:r>
              <a:rPr lang="ru-RU" sz="3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700" dirty="0"/>
          </a:p>
        </p:txBody>
      </p: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3018992" y="11055192"/>
            <a:ext cx="879407" cy="5437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3591689" y="11026215"/>
            <a:ext cx="879407" cy="6016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33981669" y="1819420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8245160" y="168337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 </a:t>
            </a:r>
            <a:r>
              <a:rPr lang="ru-RU" sz="500" dirty="0"/>
              <a:t>(19 марта)</a:t>
            </a:r>
            <a:endParaRPr lang="ru-RU" sz="700" dirty="0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9452223" y="183235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 (окончание 1 января 1938)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11865881" y="183235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13070135" y="199719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 (окончание ноябрь 1936) </a:t>
            </a:r>
          </a:p>
          <a:p>
            <a:pPr algn="ctr"/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13070135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14280474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14280473" y="199782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 (окончание 1 апреля 1937) </a:t>
            </a:r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13996460" y="21114044"/>
            <a:ext cx="284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10417576" y="16412054"/>
            <a:ext cx="202214" cy="3620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4743636" y="205182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13533298" y="205119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14280473" y="2165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14743636" y="213840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14874506" y="2235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14587151" y="18608899"/>
            <a:ext cx="309227" cy="24169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12463002" y="2235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12310570" y="21127574"/>
            <a:ext cx="1838325" cy="607133"/>
          </a:xfrm>
          <a:prstGeom prst="bentConnector3">
            <a:avLst>
              <a:gd name="adj1" fmla="val 83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13389327" y="22620303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12463002" y="2316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12926165" y="22890303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16088487" y="199729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15487068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16694738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15487066" y="191227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 (окончание 25 августа 1936)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15487067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16689218" y="203753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15950230" y="213840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16693661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16418528" y="209157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15800831" y="22620303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620">
            <a:extLst>
              <a:ext uri="{FF2B5EF4-FFF2-40B4-BE49-F238E27FC236}">
                <a16:creationId xmlns:a16="http://schemas.microsoft.com/office/drawing/2014/main" id="{5D24F816-9CB1-4969-868F-446F1DF9BFA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 rot="16200000" flipH="1">
            <a:off x="16095850" y="19517129"/>
            <a:ext cx="310179" cy="601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17305609" y="2235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17022364" y="215185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17898990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 (окончание 1 февраля 1937) 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Constructions</a:t>
            </a:r>
            <a:r>
              <a:rPr lang="ru-RU" sz="100" dirty="0"/>
              <a:t> </a:t>
            </a:r>
            <a:r>
              <a:rPr lang="ru-RU" sz="100" dirty="0" err="1"/>
              <a:t>aéronautiques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Sud-Est</a:t>
            </a:r>
            <a:r>
              <a:rPr lang="ru-RU" sz="100" dirty="0"/>
              <a:t> ( SNCASE ) — французская компания, созданная в1 февраля 1937 </a:t>
            </a:r>
            <a:r>
              <a:rPr lang="ru-RU" sz="100" dirty="0" err="1"/>
              <a:t>годаи</a:t>
            </a:r>
            <a:r>
              <a:rPr lang="ru-RU" sz="100" dirty="0"/>
              <a:t> исчезла в 1957 году. Она была создана путем национализации и перегруппировки компаний </a:t>
            </a:r>
            <a:r>
              <a:rPr lang="ru-RU" sz="100" dirty="0" err="1"/>
              <a:t>Potez</a:t>
            </a:r>
            <a:r>
              <a:rPr lang="ru-RU" sz="100" dirty="0"/>
              <a:t> в </a:t>
            </a:r>
            <a:r>
              <a:rPr lang="ru-RU" sz="100" dirty="0" err="1"/>
              <a:t>Берре</a:t>
            </a:r>
            <a:r>
              <a:rPr lang="ru-RU" sz="100" dirty="0"/>
              <a:t> , CAMS в </a:t>
            </a:r>
            <a:r>
              <a:rPr lang="ru-RU" sz="100" dirty="0" err="1"/>
              <a:t>Витроле</a:t>
            </a:r>
            <a:r>
              <a:rPr lang="ru-RU" sz="100" dirty="0"/>
              <a:t> , </a:t>
            </a:r>
            <a:r>
              <a:rPr lang="ru-RU" sz="100" dirty="0" err="1"/>
              <a:t>Romano</a:t>
            </a:r>
            <a:r>
              <a:rPr lang="ru-RU" sz="100" dirty="0"/>
              <a:t> в Каннах , SPCA в Марселе , а также </a:t>
            </a:r>
            <a:r>
              <a:rPr lang="ru-RU" sz="100" dirty="0" err="1"/>
              <a:t>Lioré</a:t>
            </a:r>
            <a:r>
              <a:rPr lang="ru-RU" sz="100" dirty="0"/>
              <a:t> и </a:t>
            </a:r>
            <a:r>
              <a:rPr lang="ru-RU" sz="100" dirty="0" err="1"/>
              <a:t>Olivier</a:t>
            </a:r>
            <a:r>
              <a:rPr lang="ru-RU" sz="100" dirty="0"/>
              <a:t> в </a:t>
            </a:r>
            <a:r>
              <a:rPr lang="ru-RU" sz="100" dirty="0" err="1"/>
              <a:t>Аржантёе</a:t>
            </a:r>
            <a:r>
              <a:rPr lang="ru-RU" sz="100" dirty="0"/>
              <a:t> и </a:t>
            </a:r>
            <a:r>
              <a:rPr lang="ru-RU" sz="100" dirty="0" err="1"/>
              <a:t>Клиши</a:t>
            </a:r>
            <a:r>
              <a:rPr lang="ru-RU" sz="100" dirty="0"/>
              <a:t>-ла-</a:t>
            </a:r>
            <a:r>
              <a:rPr lang="ru-RU" sz="100" dirty="0" err="1"/>
              <a:t>Гаренне</a:t>
            </a:r>
            <a:r>
              <a:rPr lang="ru-RU" sz="100" dirty="0"/>
              <a:t> [ 1 ] .В 1939 году была открыта для производства фабрика </a:t>
            </a:r>
            <a:r>
              <a:rPr lang="ru-RU" sz="100" dirty="0" err="1"/>
              <a:t>Мариньян</a:t>
            </a:r>
            <a:r>
              <a:rPr lang="ru-RU" sz="100" dirty="0"/>
              <a:t> там, где уже располагался аэропорт </a:t>
            </a:r>
            <a:r>
              <a:rPr lang="ru-RU" sz="100" dirty="0" err="1"/>
              <a:t>Мариньян</a:t>
            </a:r>
            <a:r>
              <a:rPr lang="ru-RU" sz="100" dirty="0"/>
              <a:t> [ 2 ] .В конце 1940 года SNCASE поглотила Национальное общество авиационного строительства Миди (SNCAM), базирующееся в </a:t>
            </a:r>
            <a:r>
              <a:rPr lang="ru-RU" sz="100" dirty="0" err="1"/>
              <a:t>Тулузе.В</a:t>
            </a:r>
            <a:r>
              <a:rPr lang="ru-RU" sz="100" dirty="0"/>
              <a:t> 1957 году SNCASE была объединена с SNCASO и образовала компанию </a:t>
            </a:r>
            <a:r>
              <a:rPr lang="ru-RU" sz="100" dirty="0" err="1"/>
              <a:t>Sud-Aviation</a:t>
            </a:r>
            <a:r>
              <a:rPr lang="ru-RU" sz="100" dirty="0"/>
              <a:t> , прародительницу компании </a:t>
            </a:r>
            <a:r>
              <a:rPr lang="ru-RU" sz="100" dirty="0" err="1"/>
              <a:t>Aérospatiale</a:t>
            </a:r>
            <a:r>
              <a:rPr lang="ru-RU" sz="100" dirty="0"/>
              <a:t> (см. также </a:t>
            </a:r>
            <a:r>
              <a:rPr lang="ru-RU" sz="100" dirty="0" err="1"/>
              <a:t>Eurocopter</a:t>
            </a:r>
            <a:r>
              <a:rPr lang="ru-RU" sz="100" dirty="0"/>
              <a:t> ).</a:t>
            </a:r>
            <a:endParaRPr lang="ru-RU" sz="700" dirty="0"/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16565545" y="19047435"/>
            <a:ext cx="1181293" cy="2411924"/>
          </a:xfrm>
          <a:prstGeom prst="bentConnector3">
            <a:avLst>
              <a:gd name="adj1" fmla="val 130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17898989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18362152" y="213840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16085383" y="203777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16980207" y="21561737"/>
            <a:ext cx="966259" cy="610871"/>
          </a:xfrm>
          <a:prstGeom prst="bentConnector3">
            <a:avLst>
              <a:gd name="adj1" fmla="val 1412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4557524" y="21570157"/>
            <a:ext cx="966259" cy="594032"/>
          </a:xfrm>
          <a:prstGeom prst="bentConnector3">
            <a:avLst>
              <a:gd name="adj1" fmla="val 122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15189166" y="19217222"/>
            <a:ext cx="315534" cy="12065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15206799" y="211140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17300724" y="199719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16702445" y="18910535"/>
            <a:ext cx="309227" cy="1813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18508395" y="199719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 (1 апреля 1937)</a:t>
            </a:r>
          </a:p>
          <a:p>
            <a:pPr algn="ctr"/>
            <a:r>
              <a:rPr lang="ru-RU" sz="100" dirty="0"/>
              <a:t>В другом районе,1 апреля 1937 </a:t>
            </a:r>
            <a:r>
              <a:rPr lang="ru-RU" sz="100" dirty="0" err="1"/>
              <a:t>годаКапитан</a:t>
            </a:r>
            <a:r>
              <a:rPr lang="ru-RU" sz="100" dirty="0"/>
              <a:t> Фредерик </a:t>
            </a:r>
            <a:r>
              <a:rPr lang="ru-RU" sz="100" dirty="0" err="1"/>
              <a:t>Жей</a:t>
            </a:r>
            <a:r>
              <a:rPr lang="ru-RU" sz="100" dirty="0"/>
              <a:t> создал первое парашютное подразделение ВВС (и французской военной истории) — 601-ю группу воздушной пехоты ( 601-я GIA ). В составе 602-й GIA она останется оружием под рукой во время французской кампании [ 30 ] .</a:t>
            </a:r>
            <a:endParaRPr lang="ru-RU" sz="700" dirty="0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19105585" y="208440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20318742" y="208383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19712648" y="199719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19712648" y="216540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17306280" y="18306699"/>
            <a:ext cx="309227" cy="30213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17908407" y="17704573"/>
            <a:ext cx="309227" cy="4225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19706248" y="203744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20315651" y="203721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20175811" y="205119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7369808" y="4078926"/>
            <a:ext cx="255119" cy="2276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5400000">
            <a:off x="19077168" y="4648047"/>
            <a:ext cx="255120" cy="11382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0784527" y="2940688"/>
            <a:ext cx="255120" cy="455295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8245159" y="1758130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 </a:t>
            </a:r>
            <a:r>
              <a:rPr lang="ru-RU" sz="500" dirty="0"/>
              <a:t>(24 февраля)</a:t>
            </a:r>
            <a:endParaRPr lang="ru-RU" sz="700" dirty="0"/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14010022" y="17182543"/>
            <a:ext cx="259229" cy="36211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10659287" y="183235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 </a:t>
            </a:r>
            <a:r>
              <a:rPr lang="ru-RU" sz="500" dirty="0"/>
              <a:t>(18 августа)</a:t>
            </a:r>
            <a:endParaRPr lang="ru-RU" sz="700" dirty="0"/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8244695" y="183235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 </a:t>
            </a:r>
            <a:r>
              <a:rPr lang="ru-RU" sz="500" dirty="0"/>
              <a:t>(1 октября)</a:t>
            </a:r>
            <a:endParaRPr lang="ru-RU" sz="700" dirty="0"/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8708322" y="17373729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17034204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 (28 августа)</a:t>
            </a:r>
          </a:p>
        </p:txBody>
      </p: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035B37ED-6128-4142-A99B-4AB69C0C3B48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flipH="1">
            <a:off x="18633045" y="5884727"/>
            <a:ext cx="2563" cy="247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17941734" y="5440361"/>
            <a:ext cx="249509" cy="11382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11865881" y="19122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9814280" y="17015350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12329044" y="18863522"/>
            <a:ext cx="0" cy="259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9210748" y="17618882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8707858" y="18121308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17034850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 </a:t>
            </a:r>
            <a:r>
              <a:rPr lang="ru-RU" sz="200" dirty="0"/>
              <a:t>(5 февраля : « Налоговая справедливость », проект налоговой реформы Коммунистической партии , публикуется в журнале «</a:t>
            </a:r>
            <a:r>
              <a:rPr lang="ru-RU" sz="200" dirty="0" err="1"/>
              <a:t>Юманите</a:t>
            </a:r>
            <a:r>
              <a:rPr lang="ru-RU" sz="200" dirty="0"/>
              <a:t>» ; он рекомендует ввести общий подоходный налог с подоходным налогом от 100 000 франков и специальным налогом на прибыль корпораций [ 4 ])</a:t>
            </a:r>
            <a:endParaRPr lang="ru-RU" sz="7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17604731" y="77032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гражданской промышленности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9307069" y="849271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9111134" y="17718496"/>
            <a:ext cx="1001441" cy="1807064"/>
          </a:xfrm>
          <a:prstGeom prst="bentConnector3">
            <a:avLst>
              <a:gd name="adj1" fmla="val 96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17942535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17497367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18178512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 (31 декабрь 1936)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17961175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17948685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18633045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18741565" y="769758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400" dirty="0"/>
              <a:t>Соблюдение права женщин на труд.)</a:t>
            </a:r>
            <a:endParaRPr lang="ru-RU" sz="700" dirty="0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16486916" y="769758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100" dirty="0"/>
              <a:t>(а) Отмена каторжных законов и чрезвычайных декретов, ограничивающих свободу </a:t>
            </a:r>
            <a:r>
              <a:rPr lang="ru-RU" sz="100" dirty="0" err="1"/>
              <a:t>мнений.б</a:t>
            </a:r>
            <a:r>
              <a:rPr lang="ru-RU" sz="100" dirty="0"/>
              <a:t>) Реорганизация печати посредством законодательных мероприятий с целью:(1) Обеспечить действительные меры против клеветы и шантажа.(2) Обеспечить газетам нормальные условия существования с тем, чтобы обязать их указывать источники своих средств, упразднить частную монополию на торговую рекламу, устранить возможность скандальных злоупотреблений с финансовой рекламой и, наконец, помешать созданию трестов </a:t>
            </a:r>
            <a:r>
              <a:rPr lang="ru-RU" sz="100" dirty="0" err="1"/>
              <a:t>печати.в</a:t>
            </a:r>
            <a:r>
              <a:rPr lang="ru-RU" sz="100" dirty="0"/>
              <a:t>) Организация государственной радиопередачи с целью обеспечить точность информации и равенство политических и социальных организаций перед микрофоном.)</a:t>
            </a:r>
            <a:endParaRPr lang="ru-RU" sz="700" dirty="0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8183007" y="84927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 </a:t>
            </a:r>
            <a:r>
              <a:rPr lang="ru-RU" sz="200" dirty="0"/>
              <a:t>(Пересмотр военных заказов в связи с национализацией военной </a:t>
            </a:r>
            <a:r>
              <a:rPr lang="ru-RU" sz="200" dirty="0" err="1"/>
              <a:t>промышленности.Преследование</a:t>
            </a:r>
            <a:r>
              <a:rPr lang="ru-RU" sz="200" dirty="0"/>
              <a:t> расточительной траты средств гражданскими и военными административными </a:t>
            </a:r>
            <a:r>
              <a:rPr lang="ru-RU" sz="200" dirty="0" err="1"/>
              <a:t>органами.Создание</a:t>
            </a:r>
            <a:r>
              <a:rPr lang="ru-RU" sz="200" dirty="0"/>
              <a:t> военной пенсионной кассы.) </a:t>
            </a:r>
            <a:endParaRPr lang="ru-RU" sz="700" dirty="0"/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17034203" y="84927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 </a:t>
            </a:r>
            <a:r>
              <a:rPr lang="ru-RU" sz="200" dirty="0"/>
              <a:t>Борьба с сокрытием размеров движимого имущества, установление с этой целью фискальных паспортов, вотируемых палатами, сопровождая эту меру налоговой </a:t>
            </a:r>
            <a:r>
              <a:rPr lang="ru-RU" sz="200" dirty="0" err="1"/>
              <a:t>амнистией.Контроль</a:t>
            </a:r>
            <a:r>
              <a:rPr lang="ru-RU" sz="200" dirty="0"/>
              <a:t> над экспортом капиталов и преследование сокрытия капиталов самыми суровыми мерами вплоть до конфискации скрытых ценностей за границей или соответствующих ценностей во Франции.</a:t>
            </a:r>
            <a:endParaRPr lang="ru-RU" sz="700" dirty="0"/>
          </a:p>
        </p:txBody>
      </p:sp>
      <p:cxnSp>
        <p:nvCxnSpPr>
          <p:cNvPr id="283" name="Соединительная линия уступом 620">
            <a:extLst>
              <a:ext uri="{FF2B5EF4-FFF2-40B4-BE49-F238E27FC236}">
                <a16:creationId xmlns:a16="http://schemas.microsoft.com/office/drawing/2014/main" id="{7C5B29BC-8F5D-4754-89DA-16FAE64279C2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16200000" flipH="1">
            <a:off x="18232307" y="8078846"/>
            <a:ext cx="249451" cy="5782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rot="5400000">
            <a:off x="17657905" y="8082720"/>
            <a:ext cx="249451" cy="570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17104289" y="7303856"/>
            <a:ext cx="239514" cy="54793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595">
            <a:extLst>
              <a:ext uri="{FF2B5EF4-FFF2-40B4-BE49-F238E27FC236}">
                <a16:creationId xmlns:a16="http://schemas.microsoft.com/office/drawing/2014/main" id="{117A07A5-D399-4B08-B7B4-79EAAC63B899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17660357" y="7295721"/>
            <a:ext cx="245193" cy="5698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18231613" y="6724465"/>
            <a:ext cx="239514" cy="1706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17675041" y="6730946"/>
            <a:ext cx="241672" cy="16915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595">
            <a:extLst>
              <a:ext uri="{FF2B5EF4-FFF2-40B4-BE49-F238E27FC236}">
                <a16:creationId xmlns:a16="http://schemas.microsoft.com/office/drawing/2014/main" id="{56CE7F1F-BDDA-4A37-A68A-20B52E401902}"/>
              </a:ext>
            </a:extLst>
          </p:cNvPr>
          <p:cNvCxnSpPr>
            <a:cxnSpLocks/>
            <a:stCxn id="265" idx="2"/>
            <a:endCxn id="250" idx="0"/>
          </p:cNvCxnSpPr>
          <p:nvPr/>
        </p:nvCxnSpPr>
        <p:spPr>
          <a:xfrm rot="5400000">
            <a:off x="18231110" y="7292693"/>
            <a:ext cx="247351" cy="5737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16200000" flipH="1">
            <a:off x="18802365" y="7295217"/>
            <a:ext cx="241672" cy="56305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21011479" y="613207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21633685" y="5725683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21067128" y="5724563"/>
            <a:ext cx="247351" cy="56767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20443801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21582232" y="6909991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06" idx="2"/>
            <a:endCxn id="314" idx="0"/>
          </p:cNvCxnSpPr>
          <p:nvPr/>
        </p:nvCxnSpPr>
        <p:spPr>
          <a:xfrm rot="16200000" flipH="1">
            <a:off x="21641062" y="6505657"/>
            <a:ext cx="237913" cy="5707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21068888" y="6510154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44253</TotalTime>
  <Words>4638</Words>
  <Application>Microsoft Office PowerPoint</Application>
  <PresentationFormat>Произвольный</PresentationFormat>
  <Paragraphs>139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2270</cp:revision>
  <dcterms:created xsi:type="dcterms:W3CDTF">2018-10-23T08:09:21Z</dcterms:created>
  <dcterms:modified xsi:type="dcterms:W3CDTF">2024-03-11T12:45:14Z</dcterms:modified>
</cp:coreProperties>
</file>