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60" d="100"/>
          <a:sy n="160" d="100"/>
        </p:scale>
        <p:origin x="-5532" y="-391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53468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27239229" y="12114903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26172042" y="13943478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>
            <a:off x="20236055" y="4023238"/>
            <a:ext cx="7235163" cy="12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28064640" y="1263878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30417092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30806733" y="15565350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26300297" y="1493015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26888411" y="134007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24535956" y="1416025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25712183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28064639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27476525" y="1493015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26888411" y="141668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28064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9244170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9245624" y="1569485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28064638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27828695" y="12701665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9005736" y="12700851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8527802" y="13178785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27828018" y="13467034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9006035" y="13465244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8527801" y="13943478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27740405" y="14142761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28121398" y="15288447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27533285" y="15288447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25708879" y="1417316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26888411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26945848" y="14524430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27351574" y="14706818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8656056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8713054" y="14521289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9302820" y="14522941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25478843" y="13463755"/>
            <a:ext cx="216781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3159331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385340" y="2178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5676239" y="218442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53850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19309730" y="375323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7471218" y="37544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6340462" y="2160568"/>
            <a:ext cx="255120" cy="2932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2260344" y="1011917"/>
            <a:ext cx="253871" cy="52287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924086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25708879" y="157010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33298703" y="147954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31012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25172712" y="14526666"/>
            <a:ext cx="235972" cy="5831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31652443" y="13762504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31064330" y="13755070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9593849" y="12112739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30181961" y="11524626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31012638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9707333" y="14706542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31475801" y="14706542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26172042" y="14713167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25119114" y="1493623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33515268" y="15556349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1867953" y="207716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5400000">
            <a:off x="25453064" y="2273028"/>
            <a:ext cx="234939" cy="11377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288468" y="1469165"/>
            <a:ext cx="269416" cy="1149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5430976" y="1476001"/>
            <a:ext cx="275299" cy="11415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304672" y="2262375"/>
            <a:ext cx="240822" cy="1153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806916" y="454813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5676238" y="4543772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Поля </a:t>
            </a:r>
            <a:r>
              <a:rPr lang="ru-RU" sz="700" dirty="0" err="1"/>
              <a:t>Рейно</a:t>
            </a:r>
            <a:endParaRPr lang="ru-RU" sz="7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  <a:p>
            <a:pPr algn="ctr"/>
            <a:r>
              <a:rPr lang="ru-RU" sz="100" dirty="0"/>
              <a:t>(В условиях небывалой активности народных масс начались </a:t>
            </a:r>
            <a:r>
              <a:rPr lang="ru-RU" sz="100" dirty="0" err="1"/>
              <a:t>пе-реговоры</a:t>
            </a:r>
            <a:r>
              <a:rPr lang="ru-RU" sz="100" dirty="0"/>
              <a:t> о создании нового правительства. Социалистической </a:t>
            </a:r>
            <a:r>
              <a:rPr lang="ru-RU" sz="100" dirty="0" err="1"/>
              <a:t>пар¬тии</a:t>
            </a:r>
            <a:r>
              <a:rPr lang="ru-RU" sz="100" dirty="0"/>
              <a:t> принадлежало право его формирования, ибо она располагала наибольшим числом мест в палате депутатов. Новое </a:t>
            </a:r>
            <a:r>
              <a:rPr lang="ru-RU" sz="100" dirty="0" err="1"/>
              <a:t>правитель¬ство</a:t>
            </a:r>
            <a:r>
              <a:rPr lang="ru-RU" sz="100" dirty="0"/>
              <a:t>, опиравшееся на Народный фронт, было сформировано 4 июня 1936 г. Премьер-министром стал Л. Блюм. В соответствии со своей теорией «исполнения власти» лидер СФИО четко </a:t>
            </a:r>
            <a:r>
              <a:rPr lang="ru-RU" sz="100" dirty="0" err="1"/>
              <a:t>опреде¬лил</a:t>
            </a:r>
            <a:r>
              <a:rPr lang="ru-RU" sz="100" dirty="0"/>
              <a:t> и задачи нового кабинета: действовать в рамках </a:t>
            </a:r>
            <a:r>
              <a:rPr lang="ru-RU" sz="100" dirty="0" err="1"/>
              <a:t>существующе¬го</a:t>
            </a:r>
            <a:r>
              <a:rPr lang="ru-RU" sz="100" dirty="0"/>
              <a:t> режима и не предпринимать каких-либо попыток проведения </a:t>
            </a:r>
            <a:r>
              <a:rPr lang="ru-RU" sz="100" dirty="0" err="1"/>
              <a:t>со¬циальных</a:t>
            </a:r>
            <a:r>
              <a:rPr lang="ru-RU" sz="100" dirty="0"/>
              <a:t> преобразований или захвата власти . </a:t>
            </a:r>
            <a:r>
              <a:rPr lang="ru-RU" sz="100" dirty="0" err="1"/>
              <a:t>Министер¬ские</a:t>
            </a:r>
            <a:r>
              <a:rPr lang="ru-RU" sz="100" dirty="0"/>
              <a:t> посты заняли социалисты, радикалы, представители </a:t>
            </a:r>
            <a:r>
              <a:rPr lang="ru-RU" sz="100" dirty="0" err="1"/>
              <a:t>Респуб</a:t>
            </a:r>
            <a:r>
              <a:rPr lang="ru-RU" sz="100" dirty="0"/>
              <a:t>-</a:t>
            </a:r>
            <a:r>
              <a:rPr lang="ru-RU" sz="100" dirty="0" err="1"/>
              <a:t>ликанско</a:t>
            </a:r>
            <a:r>
              <a:rPr lang="ru-RU" sz="100" dirty="0"/>
              <a:t>-социалистического союза. Коммунистическая партия, от-казавшись участвовать в правительстве, заявила о своей </a:t>
            </a:r>
            <a:r>
              <a:rPr lang="ru-RU" sz="100" dirty="0" err="1"/>
              <a:t>готовно¬сти</a:t>
            </a:r>
            <a:r>
              <a:rPr lang="ru-RU" sz="100" dirty="0"/>
              <a:t> поддерживав все его мероприятия, направленные на </a:t>
            </a:r>
            <a:r>
              <a:rPr lang="ru-RU" sz="100" dirty="0" err="1"/>
              <a:t>осуще¬ствление</a:t>
            </a:r>
            <a:r>
              <a:rPr lang="ru-RU" sz="100" dirty="0"/>
              <a:t> программы Народного фронта. Решение Политбюро ЦК ФКП о неучастии коммунистов в правительстве было </a:t>
            </a:r>
            <a:r>
              <a:rPr lang="ru-RU" sz="100" dirty="0" err="1"/>
              <a:t>при¬нято</a:t>
            </a:r>
            <a:r>
              <a:rPr lang="ru-RU" sz="100" dirty="0"/>
              <a:t> после тщательного обсуждения всех «за» и «против» .Мощный размах забастовочного движения заставил </a:t>
            </a:r>
            <a:r>
              <a:rPr lang="ru-RU" sz="100" dirty="0" err="1"/>
              <a:t>предприпимателей</a:t>
            </a:r>
            <a:r>
              <a:rPr lang="ru-RU" sz="100" dirty="0"/>
              <a:t> пойти на выполнение многих требований рабочих. </a:t>
            </a:r>
            <a:r>
              <a:rPr lang="ru-RU" sz="100" dirty="0" err="1"/>
              <a:t>Пер¬вый</a:t>
            </a:r>
            <a:r>
              <a:rPr lang="ru-RU" sz="100" dirty="0"/>
              <a:t> шаг сделала Всеобщая конфедерация французских </a:t>
            </a:r>
            <a:r>
              <a:rPr lang="ru-RU" sz="100" dirty="0" err="1"/>
              <a:t>предпри¬нимателей</a:t>
            </a:r>
            <a:r>
              <a:rPr lang="ru-RU" sz="100" dirty="0"/>
              <a:t>. Через генерального секретаря «</a:t>
            </a:r>
            <a:r>
              <a:rPr lang="ru-RU" sz="100" dirty="0" err="1"/>
              <a:t>Комите</a:t>
            </a:r>
            <a:r>
              <a:rPr lang="ru-RU" sz="100" dirty="0"/>
              <a:t> де </a:t>
            </a:r>
            <a:r>
              <a:rPr lang="ru-RU" sz="100" dirty="0" err="1"/>
              <a:t>форж</a:t>
            </a:r>
            <a:r>
              <a:rPr lang="ru-RU" sz="100" dirty="0"/>
              <a:t>» </a:t>
            </a:r>
            <a:r>
              <a:rPr lang="ru-RU" sz="100" dirty="0" err="1"/>
              <a:t>Лам¬бер-Рибо</a:t>
            </a:r>
            <a:r>
              <a:rPr lang="ru-RU" sz="100" dirty="0"/>
              <a:t> она обратилась к главе правительства с просьбой </a:t>
            </a:r>
            <a:r>
              <a:rPr lang="ru-RU" sz="100" dirty="0" err="1"/>
              <a:t>орга¬низовать</a:t>
            </a:r>
            <a:r>
              <a:rPr lang="ru-RU" sz="100" dirty="0"/>
              <a:t> встречу с представителями ВКТ)</a:t>
            </a:r>
            <a:endParaRPr lang="ru-RU" sz="7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4768460" y="45481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 flipV="1">
            <a:off x="20237010" y="4818137"/>
            <a:ext cx="2569906" cy="14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15694785" y="4818136"/>
            <a:ext cx="3615900" cy="14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7374809" y="2150052"/>
            <a:ext cx="254898" cy="45412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377360" y="1182492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18177412" y="533735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линию по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17039169" y="533627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Скрытая помощь Испанской республике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21024192" y="534084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Закрепить законопроекты для рабочих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>
            <a:off x="17965494" y="5606277"/>
            <a:ext cx="211918" cy="1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6242907" y="4076851"/>
            <a:ext cx="248141" cy="2270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5400000">
            <a:off x="18514755" y="4077184"/>
            <a:ext cx="246670" cy="22715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0830720" y="2897992"/>
            <a:ext cx="249215" cy="46295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5400000">
            <a:off x="19083340" y="4646843"/>
            <a:ext cx="247745" cy="113327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3631845" y="53343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личности </a:t>
            </a:r>
            <a:r>
              <a:rPr lang="ru-RU" sz="700" dirty="0" err="1"/>
              <a:t>Мореса</a:t>
            </a:r>
            <a:r>
              <a:rPr lang="ru-RU" sz="700" dirty="0"/>
              <a:t>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4770088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100" dirty="0"/>
              <a:t>(В августе 1936 </a:t>
            </a:r>
            <a:r>
              <a:rPr lang="ru-RU" sz="100" dirty="0" err="1"/>
              <a:t>г.Он</a:t>
            </a:r>
            <a:r>
              <a:rPr lang="ru-RU" sz="1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br>
              <a:rPr lang="ru-RU" sz="100" dirty="0"/>
            </a:br>
            <a:r>
              <a:rPr lang="ru-RU" sz="100" dirty="0"/>
              <a:t>17 апреля 1936 г., за несколько дней до выборов, впервые получив возможность выступить по радио, Торез провозгласил курс на единство действий со всеми патриотами, получивший впоследствии наименование «политика протянутой </a:t>
            </a:r>
            <a:r>
              <a:rPr lang="ru-RU" sz="100" dirty="0" err="1"/>
              <a:t>руки».Он</a:t>
            </a:r>
            <a:r>
              <a:rPr lang="ru-RU" sz="100" dirty="0"/>
              <a:t> заявил, что для спасения страны коммунисты готовы протянуть руку всем французским патриотам, в том числе католикам, ветеранам войны и даже членам «Боевых крестов», желающим бороться за мир и независимость Франции.</a:t>
            </a:r>
            <a:endParaRPr lang="ru-RU" sz="6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7313231" y="4549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плана </a:t>
            </a:r>
            <a:r>
              <a:rPr lang="en-US" sz="700" dirty="0"/>
              <a:t>Z</a:t>
            </a:r>
            <a:r>
              <a:rPr lang="ru-RU" sz="700" dirty="0"/>
              <a:t> (Реакция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r>
              <a:rPr lang="ru-RU" sz="700" dirty="0"/>
              <a:t>)</a:t>
            </a:r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97" idx="3"/>
            <a:endCxn id="136" idx="1"/>
          </p:cNvCxnSpPr>
          <p:nvPr/>
        </p:nvCxnSpPr>
        <p:spPr>
          <a:xfrm flipV="1">
            <a:off x="8239556" y="4818136"/>
            <a:ext cx="6528904" cy="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90699" y="84996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</a:t>
            </a:r>
            <a:r>
              <a:rPr lang="ru-RU" sz="700" dirty="0" err="1"/>
              <a:t>Дорио</a:t>
            </a:r>
            <a:endParaRPr lang="ru-RU" sz="700" dirty="0"/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16200000" flipH="1">
            <a:off x="21394037" y="2672094"/>
            <a:ext cx="254899" cy="34971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257" idx="2"/>
            <a:endCxn id="164" idx="0"/>
          </p:cNvCxnSpPr>
          <p:nvPr/>
        </p:nvCxnSpPr>
        <p:spPr>
          <a:xfrm rot="5400000">
            <a:off x="23001958" y="6500436"/>
            <a:ext cx="3410067" cy="588409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64" idx="3"/>
            <a:endCxn id="201" idx="1"/>
          </p:cNvCxnSpPr>
          <p:nvPr/>
        </p:nvCxnSpPr>
        <p:spPr>
          <a:xfrm>
            <a:off x="24875948" y="8769674"/>
            <a:ext cx="2147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16200000" flipH="1">
            <a:off x="26047233" y="10158214"/>
            <a:ext cx="273861" cy="46872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4538032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</a:t>
            </a:r>
          </a:p>
        </p:txBody>
      </p:sp>
      <p:cxnSp>
        <p:nvCxnSpPr>
          <p:cNvPr id="130" name="Соединительная линия уступом 620">
            <a:extLst>
              <a:ext uri="{FF2B5EF4-FFF2-40B4-BE49-F238E27FC236}">
                <a16:creationId xmlns:a16="http://schemas.microsoft.com/office/drawing/2014/main" id="{BA756D7F-B589-4EE1-9BCC-5E66794FCE38}"/>
              </a:ext>
            </a:extLst>
          </p:cNvPr>
          <p:cNvCxnSpPr>
            <a:cxnSpLocks/>
            <a:stCxn id="136" idx="2"/>
            <a:endCxn id="195" idx="0"/>
          </p:cNvCxnSpPr>
          <p:nvPr/>
        </p:nvCxnSpPr>
        <p:spPr>
          <a:xfrm rot="5400000">
            <a:off x="14540234" y="4642911"/>
            <a:ext cx="246164" cy="11366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93E9F719-D05D-424A-A796-B5B320992009}"/>
              </a:ext>
            </a:extLst>
          </p:cNvPr>
          <p:cNvCxnSpPr>
            <a:cxnSpLocks/>
            <a:stCxn id="136" idx="2"/>
            <a:endCxn id="196" idx="0"/>
          </p:cNvCxnSpPr>
          <p:nvPr/>
        </p:nvCxnSpPr>
        <p:spPr>
          <a:xfrm>
            <a:off x="15231623" y="5088136"/>
            <a:ext cx="1628" cy="2527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620">
            <a:extLst>
              <a:ext uri="{FF2B5EF4-FFF2-40B4-BE49-F238E27FC236}">
                <a16:creationId xmlns:a16="http://schemas.microsoft.com/office/drawing/2014/main" id="{1DB15CB4-D2F7-4581-B3E1-CF578706FD21}"/>
              </a:ext>
            </a:extLst>
          </p:cNvPr>
          <p:cNvCxnSpPr>
            <a:cxnSpLocks/>
            <a:stCxn id="257" idx="2"/>
            <a:endCxn id="201" idx="0"/>
          </p:cNvCxnSpPr>
          <p:nvPr/>
        </p:nvCxnSpPr>
        <p:spPr>
          <a:xfrm rot="16200000" flipH="1">
            <a:off x="23572495" y="6518306"/>
            <a:ext cx="3410067" cy="552667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595">
            <a:extLst>
              <a:ext uri="{FF2B5EF4-FFF2-40B4-BE49-F238E27FC236}">
                <a16:creationId xmlns:a16="http://schemas.microsoft.com/office/drawing/2014/main" id="{F7A4FF76-2EE9-432F-964C-37C47DE1F0B8}"/>
              </a:ext>
            </a:extLst>
          </p:cNvPr>
          <p:cNvCxnSpPr>
            <a:cxnSpLocks/>
            <a:stCxn id="1032" idx="2"/>
            <a:endCxn id="257" idx="0"/>
          </p:cNvCxnSpPr>
          <p:nvPr/>
        </p:nvCxnSpPr>
        <p:spPr>
          <a:xfrm rot="5400000">
            <a:off x="26340228" y="2955454"/>
            <a:ext cx="255120" cy="29331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595">
            <a:extLst>
              <a:ext uri="{FF2B5EF4-FFF2-40B4-BE49-F238E27FC236}">
                <a16:creationId xmlns:a16="http://schemas.microsoft.com/office/drawing/2014/main" id="{B8A9C9F1-566F-4086-B32A-85B1578143B0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rot="16200000" flipH="1">
            <a:off x="22258860" y="1807271"/>
            <a:ext cx="256369" cy="522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8121B48E-AA62-410C-9DFD-EF6C570A762A}"/>
              </a:ext>
            </a:extLst>
          </p:cNvPr>
          <p:cNvSpPr/>
          <p:nvPr/>
        </p:nvSpPr>
        <p:spPr>
          <a:xfrm>
            <a:off x="33927613" y="2959367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Новая французская революция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DD35777-1FA5-41A9-9F07-8F422CDE306E}"/>
              </a:ext>
            </a:extLst>
          </p:cNvPr>
          <p:cNvSpPr/>
          <p:nvPr/>
        </p:nvSpPr>
        <p:spPr>
          <a:xfrm>
            <a:off x="33927612" y="3753239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>
                <a:solidFill>
                  <a:schemeClr val="bg1"/>
                </a:solidFill>
              </a:rPr>
              <a:t>Лидеры ВКТ предлагали внести в программу требование введения планового хозяйства.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FF383B4F-5BA7-462F-9C5D-B9FB3B8262BE}"/>
              </a:ext>
            </a:extLst>
          </p:cNvPr>
          <p:cNvSpPr/>
          <p:nvPr/>
        </p:nvSpPr>
        <p:spPr>
          <a:xfrm>
            <a:off x="21592429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Обязательное обучение детей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8D139A0-EE1B-4DCB-87C2-0A609FA28988}"/>
              </a:ext>
            </a:extLst>
          </p:cNvPr>
          <p:cNvSpPr/>
          <p:nvPr/>
        </p:nvSpPr>
        <p:spPr>
          <a:xfrm>
            <a:off x="22402280" y="20620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Комиссия по делам колоний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E143361-4F00-4212-9162-03E7BD20119F}"/>
              </a:ext>
            </a:extLst>
          </p:cNvPr>
          <p:cNvSpPr/>
          <p:nvPr/>
        </p:nvSpPr>
        <p:spPr>
          <a:xfrm>
            <a:off x="23949623" y="849967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Отвернуться от программы Народного фронта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D223AA09-6900-4C30-ADE5-454AF438C47D}"/>
              </a:ext>
            </a:extLst>
          </p:cNvPr>
          <p:cNvSpPr/>
          <p:nvPr/>
        </p:nvSpPr>
        <p:spPr>
          <a:xfrm>
            <a:off x="22182584" y="849446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контроль над финансовой сферой</a:t>
            </a: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9800D9C2-3025-4409-9B53-4403153DC7F3}"/>
              </a:ext>
            </a:extLst>
          </p:cNvPr>
          <p:cNvCxnSpPr>
            <a:cxnSpLocks/>
            <a:stCxn id="319" idx="3"/>
            <a:endCxn id="298" idx="1"/>
          </p:cNvCxnSpPr>
          <p:nvPr/>
        </p:nvCxnSpPr>
        <p:spPr>
          <a:xfrm flipV="1">
            <a:off x="21381774" y="10340856"/>
            <a:ext cx="219285" cy="1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ная линия уступом 595">
            <a:extLst>
              <a:ext uri="{FF2B5EF4-FFF2-40B4-BE49-F238E27FC236}">
                <a16:creationId xmlns:a16="http://schemas.microsoft.com/office/drawing/2014/main" id="{0EC64330-D777-4750-9CF0-7246242C030D}"/>
              </a:ext>
            </a:extLst>
          </p:cNvPr>
          <p:cNvCxnSpPr>
            <a:cxnSpLocks/>
            <a:stCxn id="170" idx="2"/>
            <a:endCxn id="154" idx="0"/>
          </p:cNvCxnSpPr>
          <p:nvPr/>
        </p:nvCxnSpPr>
        <p:spPr>
          <a:xfrm rot="16200000" flipH="1">
            <a:off x="21847905" y="9832306"/>
            <a:ext cx="2790460" cy="1194776"/>
          </a:xfrm>
          <a:prstGeom prst="bentConnector3">
            <a:avLst>
              <a:gd name="adj1" fmla="val 426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595">
            <a:extLst>
              <a:ext uri="{FF2B5EF4-FFF2-40B4-BE49-F238E27FC236}">
                <a16:creationId xmlns:a16="http://schemas.microsoft.com/office/drawing/2014/main" id="{A55A5B0D-857E-4628-B71C-B169DC21AB52}"/>
              </a:ext>
            </a:extLst>
          </p:cNvPr>
          <p:cNvCxnSpPr>
            <a:cxnSpLocks/>
            <a:stCxn id="164" idx="2"/>
            <a:endCxn id="154" idx="0"/>
          </p:cNvCxnSpPr>
          <p:nvPr/>
        </p:nvCxnSpPr>
        <p:spPr>
          <a:xfrm rot="5400000">
            <a:off x="22734030" y="10146168"/>
            <a:ext cx="2785250" cy="572263"/>
          </a:xfrm>
          <a:prstGeom prst="bentConnector3">
            <a:avLst>
              <a:gd name="adj1" fmla="val 403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3DADF349-F01A-4695-9174-9ECBE343B093}"/>
              </a:ext>
            </a:extLst>
          </p:cNvPr>
          <p:cNvSpPr/>
          <p:nvPr/>
        </p:nvSpPr>
        <p:spPr>
          <a:xfrm>
            <a:off x="25889910" y="2315406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Запустить в производство </a:t>
            </a:r>
            <a:r>
              <a:rPr lang="en-US" sz="700" dirty="0"/>
              <a:t>MAS-38</a:t>
            </a:r>
            <a:endParaRPr lang="ru-RU" sz="7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B0A0B36-AA04-409D-A67C-6660D8053773}"/>
              </a:ext>
            </a:extLst>
          </p:cNvPr>
          <p:cNvSpPr/>
          <p:nvPr/>
        </p:nvSpPr>
        <p:spPr>
          <a:xfrm>
            <a:off x="20595217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Национального экономического совета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F3A790FA-1628-4440-8AAD-8EBE5C1D8611}"/>
              </a:ext>
            </a:extLst>
          </p:cNvPr>
          <p:cNvSpPr/>
          <p:nvPr/>
        </p:nvSpPr>
        <p:spPr>
          <a:xfrm>
            <a:off x="24151488" y="198253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железных дорог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22724985-1E0B-4776-A18F-BDBF5A5BA064}"/>
              </a:ext>
            </a:extLst>
          </p:cNvPr>
          <p:cNvSpPr/>
          <p:nvPr/>
        </p:nvSpPr>
        <p:spPr>
          <a:xfrm>
            <a:off x="27023802" y="198237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военной промышленности</a:t>
            </a: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AE763F59-9985-4A1D-9919-BBAC2B902DA3}"/>
              </a:ext>
            </a:extLst>
          </p:cNvPr>
          <p:cNvSpPr/>
          <p:nvPr/>
        </p:nvSpPr>
        <p:spPr>
          <a:xfrm>
            <a:off x="156371" y="15744103"/>
            <a:ext cx="926325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прототипов</a:t>
            </a:r>
          </a:p>
          <a:p>
            <a:pPr algn="ctr"/>
            <a:r>
              <a:rPr lang="ru-RU" sz="100" dirty="0"/>
              <a:t>В середине 1930-х годов , когда Германия начала перевооружение с начала десятилетия, Франция отставала. Ее ВВС не могут конкурировать с ВВС Германии. Во Франции была начата политика создания прототипов , но произведенные устройства не соответствовали амбициозным спецификациям , выданным официальными службами , или не могли быть произведены достаточно быстро. Настолько, что они уже устарели, когда поступили на вооружение</a:t>
            </a:r>
            <a:endParaRPr lang="ru-RU" sz="7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31A1922-B8EE-4120-B48C-73AB26DB88EB}"/>
              </a:ext>
            </a:extLst>
          </p:cNvPr>
          <p:cNvSpPr/>
          <p:nvPr/>
        </p:nvSpPr>
        <p:spPr>
          <a:xfrm>
            <a:off x="29438739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Запада</a:t>
            </a:r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8E4697D-FF56-488D-A005-FCA763CEA19B}"/>
              </a:ext>
            </a:extLst>
          </p:cNvPr>
          <p:cNvSpPr/>
          <p:nvPr/>
        </p:nvSpPr>
        <p:spPr>
          <a:xfrm>
            <a:off x="29438739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CAO.200</a:t>
            </a:r>
            <a:r>
              <a:rPr lang="ru-RU" sz="700" dirty="0"/>
              <a:t> (1940) </a:t>
            </a:r>
            <a:r>
              <a:rPr lang="ru-RU" sz="100" dirty="0"/>
              <a:t>SNCAO 200 (иногда называемый просто CAO.200 ) — французский военный самолёт , прототип одноместного одномоторного истребителя конца 1930 - х годов, разрабатывавшийся как конкурент </a:t>
            </a:r>
            <a:r>
              <a:rPr lang="ru-RU" sz="100" dirty="0" err="1"/>
              <a:t>Dewoitine</a:t>
            </a:r>
            <a:r>
              <a:rPr lang="ru-RU" sz="100" dirty="0"/>
              <a:t> D.520 . , но именно последний остался стандартным истребителем ВВС Франции . Был построен только прототип CAO 200, серийных самолетов за ним не последовало.</a:t>
            </a:r>
            <a:endParaRPr lang="ru-RU" sz="7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51DE650-F22A-49BB-947A-342E17B403A7}"/>
              </a:ext>
            </a:extLst>
          </p:cNvPr>
          <p:cNvSpPr/>
          <p:nvPr/>
        </p:nvSpPr>
        <p:spPr>
          <a:xfrm>
            <a:off x="30649078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D.520</a:t>
            </a:r>
            <a:r>
              <a:rPr lang="ru-RU" sz="700" dirty="0"/>
              <a:t> (январь 1940)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8324C9A6-EB76-456A-9F17-5BD4BBEB2BF4}"/>
              </a:ext>
            </a:extLst>
          </p:cNvPr>
          <p:cNvSpPr/>
          <p:nvPr/>
        </p:nvSpPr>
        <p:spPr>
          <a:xfrm>
            <a:off x="30649077" y="2147618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авиастроительная компания Юга</a:t>
            </a:r>
          </a:p>
        </p:txBody>
      </p: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02679CFD-F362-4442-80EE-975CA43BBDB0}"/>
              </a:ext>
            </a:extLst>
          </p:cNvPr>
          <p:cNvCxnSpPr>
            <a:cxnSpLocks/>
            <a:stCxn id="296" idx="3"/>
            <a:endCxn id="295" idx="1"/>
          </p:cNvCxnSpPr>
          <p:nvPr/>
        </p:nvCxnSpPr>
        <p:spPr>
          <a:xfrm flipV="1">
            <a:off x="25674165" y="21751298"/>
            <a:ext cx="1349637" cy="1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620">
            <a:extLst>
              <a:ext uri="{FF2B5EF4-FFF2-40B4-BE49-F238E27FC236}">
                <a16:creationId xmlns:a16="http://schemas.microsoft.com/office/drawing/2014/main" id="{CDBFE7E0-96AC-4157-A359-828E6F891133}"/>
              </a:ext>
            </a:extLst>
          </p:cNvPr>
          <p:cNvCxnSpPr>
            <a:cxnSpLocks/>
            <a:stCxn id="216" idx="2"/>
            <a:endCxn id="149" idx="0"/>
          </p:cNvCxnSpPr>
          <p:nvPr/>
        </p:nvCxnSpPr>
        <p:spPr>
          <a:xfrm rot="16200000" flipH="1">
            <a:off x="24170427" y="16507161"/>
            <a:ext cx="204491" cy="6428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54CC5EF2-CDA2-4C2C-AFF8-B811A19D8281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31112240" y="22016185"/>
            <a:ext cx="1" cy="32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57F99160-CE27-4EAA-AC56-0E443C410512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29901902" y="22009878"/>
            <a:ext cx="0" cy="332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63A16BB1-5DD8-4D3D-80EA-F5B819D370D8}"/>
              </a:ext>
            </a:extLst>
          </p:cNvPr>
          <p:cNvSpPr/>
          <p:nvPr/>
        </p:nvSpPr>
        <p:spPr>
          <a:xfrm>
            <a:off x="30649077" y="2315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</a:t>
            </a:r>
            <a:r>
              <a:rPr lang="ru-RU" sz="700" dirty="0"/>
              <a:t>.</a:t>
            </a:r>
            <a:r>
              <a:rPr lang="en-US" sz="700" dirty="0"/>
              <a:t>55</a:t>
            </a:r>
            <a:r>
              <a:rPr lang="ru-RU" sz="700" dirty="0"/>
              <a:t>1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cxnSp>
        <p:nvCxnSpPr>
          <p:cNvPr id="176" name="Прямая со стрелкой 175">
            <a:extLst>
              <a:ext uri="{FF2B5EF4-FFF2-40B4-BE49-F238E27FC236}">
                <a16:creationId xmlns:a16="http://schemas.microsoft.com/office/drawing/2014/main" id="{C33CA5ED-1759-4AF6-B788-242CF02239C4}"/>
              </a:ext>
            </a:extLst>
          </p:cNvPr>
          <p:cNvCxnSpPr>
            <a:cxnSpLocks/>
            <a:stCxn id="158" idx="2"/>
            <a:endCxn id="175" idx="0"/>
          </p:cNvCxnSpPr>
          <p:nvPr/>
        </p:nvCxnSpPr>
        <p:spPr>
          <a:xfrm flipH="1">
            <a:off x="31112240" y="22881944"/>
            <a:ext cx="1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595B457D-6993-45A7-87B8-3E1C6DEB1B85}"/>
              </a:ext>
            </a:extLst>
          </p:cNvPr>
          <p:cNvSpPr/>
          <p:nvPr/>
        </p:nvSpPr>
        <p:spPr>
          <a:xfrm>
            <a:off x="31243110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D.750</a:t>
            </a:r>
            <a:r>
              <a:rPr lang="ru-RU" sz="700" dirty="0"/>
              <a:t> </a:t>
            </a:r>
            <a:r>
              <a:rPr lang="ru-RU" sz="100" dirty="0" err="1"/>
              <a:t>Dewoitine</a:t>
            </a:r>
            <a:r>
              <a:rPr lang="ru-RU" sz="100" dirty="0"/>
              <a:t> D.750 был прототипом французского бомбардировщика-торпедоносца , предназначенного для эксплуатации на новых авианосцах, запланированных для ВМС Франции . Хотя прототип был завершен, вторжение Германии в страну в июне 1940 года положило конец проекту.</a:t>
            </a:r>
            <a:endParaRPr lang="ru-RU" sz="700" dirty="0"/>
          </a:p>
        </p:txBody>
      </p:sp>
      <p:cxnSp>
        <p:nvCxnSpPr>
          <p:cNvPr id="179" name="Соединительная линия уступом 620">
            <a:extLst>
              <a:ext uri="{FF2B5EF4-FFF2-40B4-BE49-F238E27FC236}">
                <a16:creationId xmlns:a16="http://schemas.microsoft.com/office/drawing/2014/main" id="{4B45CCC6-61DA-41E6-A76F-5CF804603F57}"/>
              </a:ext>
            </a:extLst>
          </p:cNvPr>
          <p:cNvCxnSpPr>
            <a:cxnSpLocks/>
            <a:stCxn id="200" idx="2"/>
            <a:endCxn id="152" idx="0"/>
          </p:cNvCxnSpPr>
          <p:nvPr/>
        </p:nvCxnSpPr>
        <p:spPr>
          <a:xfrm rot="5400000">
            <a:off x="31252860" y="19802484"/>
            <a:ext cx="316436" cy="30183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B22A84-2317-405D-BF40-A9D735D5E6D9}"/>
              </a:ext>
            </a:extLst>
          </p:cNvPr>
          <p:cNvSpPr/>
          <p:nvPr/>
        </p:nvSpPr>
        <p:spPr>
          <a:xfrm>
            <a:off x="28831606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CAO.600</a:t>
            </a:r>
            <a:r>
              <a:rPr lang="ru-RU" sz="700" dirty="0"/>
              <a:t> 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82" name="Соединительная линия уступом 620">
            <a:extLst>
              <a:ext uri="{FF2B5EF4-FFF2-40B4-BE49-F238E27FC236}">
                <a16:creationId xmlns:a16="http://schemas.microsoft.com/office/drawing/2014/main" id="{7A0E305B-FA36-4677-8DA2-8EB132592158}"/>
              </a:ext>
            </a:extLst>
          </p:cNvPr>
          <p:cNvCxnSpPr>
            <a:cxnSpLocks/>
            <a:stCxn id="152" idx="2"/>
            <a:endCxn id="180" idx="0"/>
          </p:cNvCxnSpPr>
          <p:nvPr/>
        </p:nvCxnSpPr>
        <p:spPr>
          <a:xfrm rot="5400000">
            <a:off x="28624582" y="22680066"/>
            <a:ext cx="1947509" cy="607133"/>
          </a:xfrm>
          <a:prstGeom prst="bentConnector3">
            <a:avLst>
              <a:gd name="adj1" fmla="val 859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1ED93A2-0ACF-42CF-91AD-B41CB0F8A445}"/>
              </a:ext>
            </a:extLst>
          </p:cNvPr>
          <p:cNvCxnSpPr>
            <a:cxnSpLocks/>
            <a:stCxn id="180" idx="3"/>
            <a:endCxn id="178" idx="1"/>
          </p:cNvCxnSpPr>
          <p:nvPr/>
        </p:nvCxnSpPr>
        <p:spPr>
          <a:xfrm>
            <a:off x="29757931" y="24227387"/>
            <a:ext cx="14851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E0CCD24B-F629-4273-A82D-5475C38FE00C}"/>
              </a:ext>
            </a:extLst>
          </p:cNvPr>
          <p:cNvSpPr/>
          <p:nvPr/>
        </p:nvSpPr>
        <p:spPr>
          <a:xfrm>
            <a:off x="28831606" y="2476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</a:t>
            </a:r>
            <a:r>
              <a:rPr lang="ru-RU" sz="700" dirty="0"/>
              <a:t> </a:t>
            </a:r>
            <a:r>
              <a:rPr lang="en-US" sz="700" dirty="0"/>
              <a:t>CAO.700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E592C08-1331-4332-B2A2-1C448673784D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>
            <a:off x="29294769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17F213D4-FCAE-4C06-8010-20F0938F3B83}"/>
              </a:ext>
            </a:extLst>
          </p:cNvPr>
          <p:cNvSpPr/>
          <p:nvPr/>
        </p:nvSpPr>
        <p:spPr>
          <a:xfrm>
            <a:off x="32457091" y="214708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Юго-Запада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05020E2F-19F1-49AA-BA0E-49651108EE91}"/>
              </a:ext>
            </a:extLst>
          </p:cNvPr>
          <p:cNvSpPr/>
          <p:nvPr/>
        </p:nvSpPr>
        <p:spPr>
          <a:xfrm>
            <a:off x="31855672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SO.6000 Triton</a:t>
            </a:r>
            <a:r>
              <a:rPr lang="ru-RU" sz="700" dirty="0"/>
              <a:t> (1946) </a:t>
            </a:r>
            <a:r>
              <a:rPr lang="ru-RU" sz="100" dirty="0"/>
              <a:t>SO.6000 </a:t>
            </a:r>
            <a:r>
              <a:rPr lang="ru-RU" sz="100" dirty="0" err="1"/>
              <a:t>Triton</a:t>
            </a:r>
            <a:r>
              <a:rPr lang="ru-RU" sz="100" dirty="0"/>
              <a:t> был первым французским реактивным самолетом , построенным Национальным обществом авиационных конструкций Юга-Запада (SNCASO).Его изучение началось в 1943 году тайно, без ведома оккупанта . Разработанный Люсьеном </a:t>
            </a:r>
            <a:r>
              <a:rPr lang="ru-RU" sz="100" dirty="0" err="1"/>
              <a:t>Серванти</a:t>
            </a:r>
            <a:r>
              <a:rPr lang="ru-RU" sz="100" dirty="0"/>
              <a:t> в качестве экспериментального самолета, французское государство заказало пять </a:t>
            </a:r>
            <a:r>
              <a:rPr lang="ru-RU" sz="100" dirty="0" err="1"/>
              <a:t>прототипов.Двухместный</a:t>
            </a:r>
            <a:r>
              <a:rPr lang="ru-RU" sz="100" dirty="0"/>
              <a:t> </a:t>
            </a:r>
            <a:r>
              <a:rPr lang="ru-RU" sz="100" dirty="0" err="1"/>
              <a:t>однореактивный</a:t>
            </a:r>
            <a:r>
              <a:rPr lang="ru-RU" sz="100" dirty="0"/>
              <a:t> двигатель, прототип № 1 , должен был быть оснащен французским реактором с осевым компрессором : 1800 кгс </a:t>
            </a:r>
            <a:r>
              <a:rPr lang="ru-RU" sz="100" dirty="0" err="1"/>
              <a:t>Рато-Анксионназ</a:t>
            </a:r>
            <a:r>
              <a:rPr lang="ru-RU" sz="100" dirty="0"/>
              <a:t> GTS-65 , исследования которого начались незадолго до войны, в 1939 году, и Построен опытный образец (грабли СРА-1). Учитывая задержку в разработке, он был оснащен немецким реактором- утилизатором </a:t>
            </a:r>
            <a:r>
              <a:rPr lang="ru-RU" sz="100" dirty="0" err="1"/>
              <a:t>Junkers</a:t>
            </a:r>
            <a:r>
              <a:rPr lang="ru-RU" sz="100" dirty="0"/>
              <a:t> </a:t>
            </a:r>
            <a:r>
              <a:rPr lang="ru-RU" sz="100" dirty="0" err="1"/>
              <a:t>Jumo</a:t>
            </a:r>
            <a:r>
              <a:rPr lang="ru-RU" sz="100" dirty="0"/>
              <a:t> 004 -B2 мощностью 910 кгс , но этот ненадежный двигатель (срок службы 25 часов) быстро оказался непригодным, поскольку был слишком слабым и склонным к перегреву из-за его установки в фюзеляж .​ Пилотируемый Даниэлем </a:t>
            </a:r>
            <a:r>
              <a:rPr lang="ru-RU" sz="100" dirty="0" err="1"/>
              <a:t>Растелем</a:t>
            </a:r>
            <a:r>
              <a:rPr lang="ru-RU" sz="100" dirty="0"/>
              <a:t> и </a:t>
            </a:r>
            <a:r>
              <a:rPr lang="ru-RU" sz="100" dirty="0" err="1"/>
              <a:t>Арманом</a:t>
            </a:r>
            <a:r>
              <a:rPr lang="ru-RU" sz="100" dirty="0"/>
              <a:t> Рембо , он совершил свой первый полет на 11 ноября 1946 </a:t>
            </a:r>
            <a:r>
              <a:rPr lang="ru-RU" sz="100" dirty="0" err="1"/>
              <a:t>г.в</a:t>
            </a:r>
            <a:r>
              <a:rPr lang="ru-RU" sz="100" dirty="0"/>
              <a:t> Орлеан-</a:t>
            </a:r>
            <a:r>
              <a:rPr lang="ru-RU" sz="100" dirty="0" err="1"/>
              <a:t>Бриси</a:t>
            </a:r>
            <a:r>
              <a:rPr lang="ru-RU" sz="100" dirty="0"/>
              <a:t> . Прототип №2 был зарезервирован для статических испытаний.</a:t>
            </a:r>
            <a:endParaRPr lang="ru-RU" sz="7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CDE4ABE1-1493-4AF9-A2B7-55340CDD3B51}"/>
              </a:ext>
            </a:extLst>
          </p:cNvPr>
          <p:cNvSpPr/>
          <p:nvPr/>
        </p:nvSpPr>
        <p:spPr>
          <a:xfrm>
            <a:off x="33063342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MB.131</a:t>
            </a:r>
            <a:endParaRPr lang="ru-RU" sz="7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6C4559BF-CDD3-46B9-B15D-18CD9622E8D1}"/>
              </a:ext>
            </a:extLst>
          </p:cNvPr>
          <p:cNvSpPr/>
          <p:nvPr/>
        </p:nvSpPr>
        <p:spPr>
          <a:xfrm>
            <a:off x="32457091" y="206134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II </a:t>
            </a:r>
            <a:r>
              <a:rPr lang="ru-RU" sz="700" dirty="0"/>
              <a:t>Пятилетний план перевооружения ВВС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4FCEE065-6760-4748-80A0-BED0D18152FD}"/>
              </a:ext>
            </a:extLst>
          </p:cNvPr>
          <p:cNvSpPr/>
          <p:nvPr/>
        </p:nvSpPr>
        <p:spPr>
          <a:xfrm>
            <a:off x="31855671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</a:t>
            </a:r>
            <a:r>
              <a:rPr lang="en-US" sz="700" dirty="0"/>
              <a:t>4</a:t>
            </a:r>
            <a:r>
              <a:rPr lang="ru-RU" sz="700" dirty="0"/>
              <a:t> (февраль 1940)</a:t>
            </a:r>
          </a:p>
          <a:p>
            <a:pPr algn="ctr"/>
            <a:r>
              <a:rPr lang="ru-RU" sz="100" dirty="0"/>
              <a:t>Эволюция MB.170, эта новая модель окончательно отказалась от </a:t>
            </a:r>
            <a:r>
              <a:rPr lang="ru-RU" sz="100" dirty="0" err="1"/>
              <a:t>подфюзеляжной</a:t>
            </a:r>
            <a:r>
              <a:rPr lang="ru-RU" sz="100" dirty="0"/>
              <a:t> башни, была пересмотрена компоновка экипажа [ 2 ] , вновь изменено остекление кабины и носовой части, сохранилось хвостовое оперение MB.170-02. Предназначенный специально для разведки с дополнительным бомбардировочным заданием , прототип поднялся в воздух 5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 под управлением Рене Ле </a:t>
            </a:r>
            <a:r>
              <a:rPr lang="ru-RU" sz="100" dirty="0" err="1"/>
              <a:t>Бэйля</a:t>
            </a:r>
            <a:r>
              <a:rPr lang="ru-RU" sz="100" dirty="0"/>
              <a:t> [ 2 ] с двигателями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14M-20/21 мощностью 1030 </a:t>
            </a:r>
            <a:r>
              <a:rPr lang="ru-RU" sz="100" dirty="0" err="1"/>
              <a:t>л.с</a:t>
            </a:r>
            <a:r>
              <a:rPr lang="ru-RU" sz="100" dirty="0"/>
              <a:t>. Для активизации разработки двухмоторного самолета было заказано шесть предсерийных самолетов, но этот самолет с первых испытаний показал себя очень быстрым и легким в управлении, маневренным даже на очень большой высоте, и было заявлено о заказе на 50 серийных единиц. на1 февраля 1939 года. Предназначенные для замены </a:t>
            </a:r>
            <a:r>
              <a:rPr lang="ru-RU" sz="100" dirty="0" err="1"/>
              <a:t>Potez</a:t>
            </a:r>
            <a:r>
              <a:rPr lang="ru-RU" sz="100" dirty="0"/>
              <a:t> 63.11 разведывательных групп , эти самолеты должны были получить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14M-48/49 мощностью 1100 </a:t>
            </a:r>
            <a:r>
              <a:rPr lang="ru-RU" sz="100" dirty="0" err="1"/>
              <a:t>л.с</a:t>
            </a:r>
            <a:r>
              <a:rPr lang="ru-RU" sz="100" dirty="0"/>
              <a:t>. , но первые испытания, проведенные на предсерийных самолетах, выявили проблемы с охлаждением. Поэтому было необходимо уменьшить диаметр поддонов гребных винтов, чтобы увеличить поток воздуха над головками цилиндров [ 2 ] . Наконец, непосредственно перед поступлением на вооружение было решено увеличить вооружение, которое окончательно закрепилось за двумя 7,5- мм пулеметами MAC 1934 в крыльях и тремя установленными в съемных </a:t>
            </a:r>
            <a:r>
              <a:rPr lang="ru-RU" sz="100" dirty="0" err="1"/>
              <a:t>подфюзеляжных</a:t>
            </a:r>
            <a:r>
              <a:rPr lang="ru-RU" sz="100" dirty="0"/>
              <a:t> обтекателях, стреляющими вперед, одним спинным пулеметом и </a:t>
            </a:r>
            <a:r>
              <a:rPr lang="ru-RU" sz="100" dirty="0" err="1"/>
              <a:t>подфюзеляжным</a:t>
            </a:r>
            <a:r>
              <a:rPr lang="ru-RU" sz="100" dirty="0"/>
              <a:t> пулеметом. тот же тип, стреляющий в тыл. </a:t>
            </a:r>
            <a:r>
              <a:rPr lang="ru-RU" sz="100" dirty="0" err="1"/>
              <a:t>Подфюзеляжный</a:t>
            </a:r>
            <a:r>
              <a:rPr lang="ru-RU" sz="100" dirty="0"/>
              <a:t> трюм позволял нести 400 кг бомб, однако в первоначальном варианте его вместимость фактически ограничивалась 8 бомбами по 40 кг , что было явно недостаточно в боевых действиях. Производство было начато в ноябре 1939 года на заводе SNCASO в Бордо-</a:t>
            </a:r>
            <a:r>
              <a:rPr lang="ru-RU" sz="100" dirty="0" err="1"/>
              <a:t>Мериньяке</a:t>
            </a:r>
            <a:r>
              <a:rPr lang="ru-RU" sz="100" dirty="0"/>
              <a:t> [ 2 ] , но из-за доработок, внесенных в самолеты в ходе их разработки, первые 20 MB.174 были приняты ВВС лишь в феврале 1940 года и поставлены на вооружение. служба в марте 1940 года в составе стратегической разведывательной группы GR II/33 . До 22 июня 1940 года было поставлено 56 экземпляров. В боевых действиях этот двухмоторный самолет оказался способен превзойти лучшие немецкие истребители, находившиеся на тот момент на вооружении, и только 4 MB.174 были потеряны противником во время битвы за Францию.</a:t>
            </a:r>
            <a:endParaRPr lang="ru-RU" sz="700" dirty="0"/>
          </a:p>
        </p:txBody>
      </p:sp>
      <p:cxnSp>
        <p:nvCxnSpPr>
          <p:cNvPr id="208" name="Соединительная линия уступом 620">
            <a:extLst>
              <a:ext uri="{FF2B5EF4-FFF2-40B4-BE49-F238E27FC236}">
                <a16:creationId xmlns:a16="http://schemas.microsoft.com/office/drawing/2014/main" id="{083B2777-E5A5-4F5D-92D0-056CC1FC43AE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rot="16200000" flipH="1">
            <a:off x="33057822" y="21873261"/>
            <a:ext cx="331114" cy="6062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C08D00B8-C9CA-4311-9218-932FE543869C}"/>
              </a:ext>
            </a:extLst>
          </p:cNvPr>
          <p:cNvCxnSpPr>
            <a:cxnSpLocks/>
            <a:stCxn id="207" idx="2"/>
            <a:endCxn id="193" idx="0"/>
          </p:cNvCxnSpPr>
          <p:nvPr/>
        </p:nvCxnSpPr>
        <p:spPr>
          <a:xfrm>
            <a:off x="32318834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86EADAC6-4B49-480F-A0A5-BA3D8A0E3252}"/>
              </a:ext>
            </a:extLst>
          </p:cNvPr>
          <p:cNvSpPr/>
          <p:nvPr/>
        </p:nvSpPr>
        <p:spPr>
          <a:xfrm>
            <a:off x="33062265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75 и </a:t>
            </a:r>
            <a:r>
              <a:rPr lang="en-US" sz="700" dirty="0"/>
              <a:t>MBT.1</a:t>
            </a:r>
            <a:r>
              <a:rPr lang="ru-RU" sz="700" dirty="0"/>
              <a:t>75 (февраль 1940)</a:t>
            </a:r>
          </a:p>
          <a:p>
            <a:pPr algn="ctr"/>
            <a:r>
              <a:rPr lang="ru-RU" sz="100" dirty="0"/>
              <a:t>МБ.175модифицироватьМБ.175Легкая бомбардировочная версия MB.174, фюзеляж которой был удлинен, а </a:t>
            </a:r>
            <a:r>
              <a:rPr lang="ru-RU" sz="100" dirty="0" err="1"/>
              <a:t>подфюзеляжный</a:t>
            </a:r>
            <a:r>
              <a:rPr lang="ru-RU" sz="100" dirty="0"/>
              <a:t> отсек модифицирован для размещения 4 бомб по 100 кг или 2 бомб по 200 кг . Прототип, произведенный компанией </a:t>
            </a:r>
            <a:r>
              <a:rPr lang="ru-RU" sz="100" dirty="0" err="1"/>
              <a:t>Bordeaux-Aéronautique</a:t>
            </a:r>
            <a:r>
              <a:rPr lang="ru-RU" sz="100" dirty="0"/>
              <a:t> , поднялся в воздух3 декабря 1939 </a:t>
            </a:r>
            <a:r>
              <a:rPr lang="ru-RU" sz="100" dirty="0" err="1"/>
              <a:t>г.пилотируемый</a:t>
            </a:r>
            <a:r>
              <a:rPr lang="ru-RU" sz="100" dirty="0"/>
              <a:t> Даниэлем </a:t>
            </a:r>
            <a:r>
              <a:rPr lang="ru-RU" sz="100" dirty="0" err="1"/>
              <a:t>Растелем</a:t>
            </a:r>
            <a:r>
              <a:rPr lang="ru-RU" sz="100" dirty="0"/>
              <a:t> [ 2 ] . Поскольку оперативные потери в разведгруппах, использующих MB.174, резко сократились, производство этой модели стало приоритетом, но оно произошло слишком поздно. Первый МВ.175Б-3 был поставлен в апреле 1940 г., а 22 июня 1940 г. было получено всего 25 МВ.175 (на линиях собиралось более 200) [ 2 ] , что позволило перевооружить единую группу , GR II/52 . В июле 1940 года компания «</a:t>
            </a:r>
            <a:r>
              <a:rPr lang="ru-RU" sz="100" dirty="0" err="1"/>
              <a:t>Фокке</a:t>
            </a:r>
            <a:r>
              <a:rPr lang="ru-RU" sz="100" dirty="0"/>
              <a:t>-Вульф» заказала двести </a:t>
            </a:r>
            <a:r>
              <a:rPr lang="ru-RU" sz="100" dirty="0" err="1"/>
              <a:t>Bloch</a:t>
            </a:r>
            <a:r>
              <a:rPr lang="ru-RU" sz="100" dirty="0"/>
              <a:t> 175 [ 3 ] .МБ.175ТмодифицироватьMB.175 ВМС </a:t>
            </a:r>
            <a:r>
              <a:rPr lang="ru-RU" sz="100" dirty="0" err="1"/>
              <a:t>Франции.В</a:t>
            </a:r>
            <a:r>
              <a:rPr lang="ru-RU" sz="100" dirty="0"/>
              <a:t> 1945 году ВМС Франции заказали 100 самолетов MB.175 (позже заказ был сокращен до 80 экземпляров), приспособленных для торпедирования . Производство было начато в </a:t>
            </a:r>
            <a:r>
              <a:rPr lang="ru-RU" sz="100" dirty="0" err="1"/>
              <a:t>Шатору-Деоле</a:t>
            </a:r>
            <a:r>
              <a:rPr lang="ru-RU" sz="100" dirty="0"/>
              <a:t> , и с января 1947 года самолеты в приоритетном порядке поставлялись 6F-й флотилии в </a:t>
            </a:r>
            <a:r>
              <a:rPr lang="ru-RU" sz="100" dirty="0" err="1"/>
              <a:t>Агадире</a:t>
            </a:r>
            <a:r>
              <a:rPr lang="ru-RU" sz="100" dirty="0"/>
              <a:t> . Эти двухмоторные самолеты не очень понравились военно-морской авиации, которая с радостью заменила их в марте 1952 года на </a:t>
            </a:r>
            <a:r>
              <a:rPr lang="ru-RU" sz="100" dirty="0" err="1"/>
              <a:t>Grumman</a:t>
            </a:r>
            <a:r>
              <a:rPr lang="ru-RU" sz="100" dirty="0"/>
              <a:t> </a:t>
            </a:r>
            <a:r>
              <a:rPr lang="ru-RU" sz="100" dirty="0" err="1"/>
              <a:t>Avenger</a:t>
            </a:r>
            <a:r>
              <a:rPr lang="ru-RU" sz="100" dirty="0"/>
              <a:t>. . Тем временем флотилия 6F покинула Марокко и направилась на базу </a:t>
            </a:r>
            <a:r>
              <a:rPr lang="ru-RU" sz="100" dirty="0" err="1"/>
              <a:t>Лартиг</a:t>
            </a:r>
            <a:r>
              <a:rPr lang="ru-RU" sz="100" dirty="0"/>
              <a:t> недалеко от Орана в Алжире . Эскадрилья 10S Сен -Рафаэля также использовала несколько MB.175T для различных испытаний. Последние Блохи завершили свою карьеру в 1960 году в морской секции школьной базы Рошфор .</a:t>
            </a:r>
          </a:p>
        </p:txBody>
      </p:sp>
      <p:cxnSp>
        <p:nvCxnSpPr>
          <p:cNvPr id="212" name="Соединительная линия уступом 620">
            <a:extLst>
              <a:ext uri="{FF2B5EF4-FFF2-40B4-BE49-F238E27FC236}">
                <a16:creationId xmlns:a16="http://schemas.microsoft.com/office/drawing/2014/main" id="{88BA6D11-07A6-4FCC-86AD-E726ABDC889B}"/>
              </a:ext>
            </a:extLst>
          </p:cNvPr>
          <p:cNvCxnSpPr>
            <a:cxnSpLocks/>
            <a:stCxn id="207" idx="2"/>
            <a:endCxn id="211" idx="0"/>
          </p:cNvCxnSpPr>
          <p:nvPr/>
        </p:nvCxnSpPr>
        <p:spPr>
          <a:xfrm rot="16200000" flipH="1">
            <a:off x="32787132" y="22413646"/>
            <a:ext cx="269999" cy="12065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909CB948-26FC-4A9B-9155-C2FC263A06B3}"/>
              </a:ext>
            </a:extLst>
          </p:cNvPr>
          <p:cNvCxnSpPr>
            <a:cxnSpLocks/>
            <a:stCxn id="178" idx="3"/>
            <a:endCxn id="244" idx="1"/>
          </p:cNvCxnSpPr>
          <p:nvPr/>
        </p:nvCxnSpPr>
        <p:spPr>
          <a:xfrm>
            <a:off x="32169435" y="24227387"/>
            <a:ext cx="15047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0DA67A8C-16F9-450B-B1E6-512F13280F03}"/>
              </a:ext>
            </a:extLst>
          </p:cNvPr>
          <p:cNvSpPr/>
          <p:nvPr/>
        </p:nvSpPr>
        <p:spPr>
          <a:xfrm>
            <a:off x="33674213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</a:t>
            </a:r>
            <a:r>
              <a:rPr lang="ru-RU" sz="700" dirty="0"/>
              <a:t>5 (1940)</a:t>
            </a:r>
          </a:p>
          <a:p>
            <a:pPr algn="ctr"/>
            <a:r>
              <a:rPr lang="ru-RU" sz="100" dirty="0"/>
              <a:t>Четырехмоторный MB.135модифицироватьРазрабатываемый параллельно с MB.134, этот четырехмоторный средний бомбардировщик имел тот же фюзеляж, но центроплан в плане, прямоугольный на MB.134, стал трапециевидным.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 4/5 мощностью 710 </a:t>
            </a:r>
            <a:r>
              <a:rPr lang="ru-RU" sz="100" dirty="0" err="1"/>
              <a:t>л.с</a:t>
            </a:r>
            <a:r>
              <a:rPr lang="ru-RU" sz="100" dirty="0"/>
              <a:t>. с гребными винтами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. Этот самолет, который должен был нести 1350 кг бомб, совершил свой первый полет 12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, пилотируемый Рене Ле </a:t>
            </a:r>
            <a:r>
              <a:rPr lang="ru-RU" sz="100" dirty="0" err="1"/>
              <a:t>Бэйлем</a:t>
            </a:r>
            <a:r>
              <a:rPr lang="ru-RU" sz="100" dirty="0"/>
              <a:t> и Рене </a:t>
            </a:r>
            <a:r>
              <a:rPr lang="ru-RU" sz="100" dirty="0" err="1"/>
              <a:t>Лапейром</a:t>
            </a:r>
            <a:r>
              <a:rPr lang="ru-RU" sz="100" dirty="0"/>
              <a:t> [ 1 ] . Переоборудованный 14 М 6/7 той же мощности, он показал замечательные характеристики и отличные летные качества.</a:t>
            </a:r>
            <a:endParaRPr lang="ru-RU" sz="700" dirty="0"/>
          </a:p>
        </p:txBody>
      </p:sp>
      <p:cxnSp>
        <p:nvCxnSpPr>
          <p:cNvPr id="248" name="Соединительная линия уступом 620">
            <a:extLst>
              <a:ext uri="{FF2B5EF4-FFF2-40B4-BE49-F238E27FC236}">
                <a16:creationId xmlns:a16="http://schemas.microsoft.com/office/drawing/2014/main" id="{8EA879E1-220E-416B-AFCD-1005065F6FF4}"/>
              </a:ext>
            </a:extLst>
          </p:cNvPr>
          <p:cNvCxnSpPr>
            <a:cxnSpLocks/>
            <a:stCxn id="194" idx="2"/>
            <a:endCxn id="211" idx="0"/>
          </p:cNvCxnSpPr>
          <p:nvPr/>
        </p:nvCxnSpPr>
        <p:spPr>
          <a:xfrm rot="5400000">
            <a:off x="33390968" y="23016405"/>
            <a:ext cx="269999" cy="10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B6410F04-8A8E-49D5-AF7D-DA42079AF81E}"/>
              </a:ext>
            </a:extLst>
          </p:cNvPr>
          <p:cNvSpPr/>
          <p:nvPr/>
        </p:nvSpPr>
        <p:spPr>
          <a:xfrm>
            <a:off x="34267594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центра</a:t>
            </a:r>
          </a:p>
        </p:txBody>
      </p:sp>
      <p:cxnSp>
        <p:nvCxnSpPr>
          <p:cNvPr id="260" name="Соединительная линия уступом 620">
            <a:extLst>
              <a:ext uri="{FF2B5EF4-FFF2-40B4-BE49-F238E27FC236}">
                <a16:creationId xmlns:a16="http://schemas.microsoft.com/office/drawing/2014/main" id="{BF173AC4-8D0F-41B6-BD88-C56DB2778E68}"/>
              </a:ext>
            </a:extLst>
          </p:cNvPr>
          <p:cNvCxnSpPr>
            <a:cxnSpLocks/>
            <a:stCxn id="200" idx="2"/>
            <a:endCxn id="256" idx="0"/>
          </p:cNvCxnSpPr>
          <p:nvPr/>
        </p:nvCxnSpPr>
        <p:spPr>
          <a:xfrm rot="16200000" flipH="1">
            <a:off x="33231254" y="20842441"/>
            <a:ext cx="1188502" cy="1810503"/>
          </a:xfrm>
          <a:prstGeom prst="bentConnector3">
            <a:avLst>
              <a:gd name="adj1" fmla="val 131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7846161C-4549-4456-8D59-F70C9AFD354B}"/>
              </a:ext>
            </a:extLst>
          </p:cNvPr>
          <p:cNvSpPr/>
          <p:nvPr/>
        </p:nvSpPr>
        <p:spPr>
          <a:xfrm>
            <a:off x="34267593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гидросамолётов</a:t>
            </a:r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12895444-1BD0-4C84-B7A3-3F2B4DB4733D}"/>
              </a:ext>
            </a:extLst>
          </p:cNvPr>
          <p:cNvCxnSpPr>
            <a:cxnSpLocks/>
            <a:stCxn id="256" idx="2"/>
            <a:endCxn id="262" idx="0"/>
          </p:cNvCxnSpPr>
          <p:nvPr/>
        </p:nvCxnSpPr>
        <p:spPr>
          <a:xfrm flipH="1">
            <a:off x="34730756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620">
            <a:extLst>
              <a:ext uri="{FF2B5EF4-FFF2-40B4-BE49-F238E27FC236}">
                <a16:creationId xmlns:a16="http://schemas.microsoft.com/office/drawing/2014/main" id="{559C9555-B98A-4E9E-AA9E-B2F990E28B3F}"/>
              </a:ext>
            </a:extLst>
          </p:cNvPr>
          <p:cNvCxnSpPr>
            <a:cxnSpLocks/>
            <a:stCxn id="191" idx="2"/>
            <a:endCxn id="207" idx="0"/>
          </p:cNvCxnSpPr>
          <p:nvPr/>
        </p:nvCxnSpPr>
        <p:spPr>
          <a:xfrm rot="5400000">
            <a:off x="32453987" y="21875677"/>
            <a:ext cx="331114" cy="6014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620">
            <a:extLst>
              <a:ext uri="{FF2B5EF4-FFF2-40B4-BE49-F238E27FC236}">
                <a16:creationId xmlns:a16="http://schemas.microsoft.com/office/drawing/2014/main" id="{22DFC12D-2D98-4770-A6C9-704934C36E88}"/>
              </a:ext>
            </a:extLst>
          </p:cNvPr>
          <p:cNvCxnSpPr>
            <a:cxnSpLocks/>
            <a:stCxn id="194" idx="2"/>
            <a:endCxn id="244" idx="0"/>
          </p:cNvCxnSpPr>
          <p:nvPr/>
        </p:nvCxnSpPr>
        <p:spPr>
          <a:xfrm rot="16200000" flipH="1">
            <a:off x="33294219" y="23114229"/>
            <a:ext cx="1075443" cy="610871"/>
          </a:xfrm>
          <a:prstGeom prst="bentConnector3">
            <a:avLst>
              <a:gd name="adj1" fmla="val 125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620">
            <a:extLst>
              <a:ext uri="{FF2B5EF4-FFF2-40B4-BE49-F238E27FC236}">
                <a16:creationId xmlns:a16="http://schemas.microsoft.com/office/drawing/2014/main" id="{6EE3C7BC-BECB-465C-A5BC-65512BE7D5AC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30871536" y="23122649"/>
            <a:ext cx="1075443" cy="594032"/>
          </a:xfrm>
          <a:prstGeom prst="bentConnector3">
            <a:avLst>
              <a:gd name="adj1" fmla="val 939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620">
            <a:extLst>
              <a:ext uri="{FF2B5EF4-FFF2-40B4-BE49-F238E27FC236}">
                <a16:creationId xmlns:a16="http://schemas.microsoft.com/office/drawing/2014/main" id="{10F2FFE8-DB5F-4C88-8FDD-486A2DD41810}"/>
              </a:ext>
            </a:extLst>
          </p:cNvPr>
          <p:cNvCxnSpPr>
            <a:cxnSpLocks/>
            <a:stCxn id="200" idx="2"/>
            <a:endCxn id="162" idx="0"/>
          </p:cNvCxnSpPr>
          <p:nvPr/>
        </p:nvCxnSpPr>
        <p:spPr>
          <a:xfrm rot="5400000">
            <a:off x="31854876" y="20410806"/>
            <a:ext cx="322743" cy="1808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единительная линия 310">
            <a:extLst>
              <a:ext uri="{FF2B5EF4-FFF2-40B4-BE49-F238E27FC236}">
                <a16:creationId xmlns:a16="http://schemas.microsoft.com/office/drawing/2014/main" id="{53FE7C6A-75D1-4AA7-AA27-3F95A4F07F3E}"/>
              </a:ext>
            </a:extLst>
          </p:cNvPr>
          <p:cNvCxnSpPr>
            <a:cxnSpLocks/>
            <a:stCxn id="158" idx="3"/>
            <a:endCxn id="207" idx="1"/>
          </p:cNvCxnSpPr>
          <p:nvPr/>
        </p:nvCxnSpPr>
        <p:spPr>
          <a:xfrm>
            <a:off x="31575403" y="22611944"/>
            <a:ext cx="2802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A0C0CF9-0002-4433-802E-CF59A50CE88F}"/>
              </a:ext>
            </a:extLst>
          </p:cNvPr>
          <p:cNvSpPr/>
          <p:nvPr/>
        </p:nvSpPr>
        <p:spPr>
          <a:xfrm>
            <a:off x="33669328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Техническо-промышленное воздушное управление</a:t>
            </a:r>
          </a:p>
        </p:txBody>
      </p:sp>
      <p:cxnSp>
        <p:nvCxnSpPr>
          <p:cNvPr id="321" name="Соединительная линия уступом 620">
            <a:extLst>
              <a:ext uri="{FF2B5EF4-FFF2-40B4-BE49-F238E27FC236}">
                <a16:creationId xmlns:a16="http://schemas.microsoft.com/office/drawing/2014/main" id="{EB0A401C-7A7D-421F-A05D-B635997C2119}"/>
              </a:ext>
            </a:extLst>
          </p:cNvPr>
          <p:cNvCxnSpPr>
            <a:cxnSpLocks/>
            <a:stCxn id="200" idx="2"/>
            <a:endCxn id="320" idx="0"/>
          </p:cNvCxnSpPr>
          <p:nvPr/>
        </p:nvCxnSpPr>
        <p:spPr>
          <a:xfrm rot="16200000" flipH="1">
            <a:off x="33368154" y="20705541"/>
            <a:ext cx="316436" cy="1212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6F4F385-E3D7-4DD7-971A-0CC40E0A2826}"/>
              </a:ext>
            </a:extLst>
          </p:cNvPr>
          <p:cNvSpPr/>
          <p:nvPr/>
        </p:nvSpPr>
        <p:spPr>
          <a:xfrm>
            <a:off x="34876999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Парашютное подразделение ВВС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720805E0-8653-4B0F-9CFF-04D400C99915}"/>
              </a:ext>
            </a:extLst>
          </p:cNvPr>
          <p:cNvSpPr/>
          <p:nvPr/>
        </p:nvSpPr>
        <p:spPr>
          <a:xfrm>
            <a:off x="35474189" y="2234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Радиобарьерная</a:t>
            </a:r>
            <a:r>
              <a:rPr lang="ru-RU" sz="700" dirty="0"/>
              <a:t> защита авиации (вторая половина 1939) </a:t>
            </a:r>
            <a:r>
              <a:rPr lang="ru-RU" sz="100" dirty="0"/>
              <a:t>Пьер Давид начал экспериментировать с электромагнитным обнаружением в 1928 году в военном контексте. В 1934 году он получил кредиты для Национальной лаборатории </a:t>
            </a:r>
            <a:r>
              <a:rPr lang="ru-RU" sz="100" dirty="0" err="1"/>
              <a:t>радиоэлектричества</a:t>
            </a:r>
            <a:r>
              <a:rPr lang="ru-RU" sz="100" dirty="0"/>
              <a:t> и разработал </a:t>
            </a:r>
            <a:r>
              <a:rPr lang="ru-RU" sz="100" dirty="0" err="1"/>
              <a:t>бистатическое</a:t>
            </a:r>
            <a:r>
              <a:rPr lang="ru-RU" sz="100" dirty="0"/>
              <a:t> устройство непрерывного действия в Ле Бурже. Эмиттер (​λ{\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}=4 м , 75 МГц , 50 Вт непрерывная) и смещением приемника на 5 км позволяют обнаружить самолет на расстоянии 10 км , с потолком 7000 метров [ 31 ] . Базовая линия между передатчиком и приемником была постепенно успешно увеличена до 21 км [ 32 ] .Сигнал воспринимается с помощью гарнитуры, указывающей по звуку доплеровское биение , вызванное прохождением мобильного телефона. Преимуществом устройства является ограниченная стоимость и большая легкость, а антенны может транспортировать один человек [ 32 ] .Для маневров в июле и августе 1938 года в Реймсе была установлена ​​сеть плотин в нескольких конфигурациях. Перехват целей истребителем осуществляется в ночное </a:t>
            </a:r>
            <a:r>
              <a:rPr lang="ru-RU" sz="100" dirty="0" err="1"/>
              <a:t>время.Открытие</a:t>
            </a:r>
            <a:r>
              <a:rPr lang="ru-RU" sz="100" dirty="0"/>
              <a:t> в 1938 году британской радиолокационной сети </a:t>
            </a:r>
            <a:r>
              <a:rPr lang="ru-RU" sz="100" dirty="0" err="1"/>
              <a:t>Chain</a:t>
            </a:r>
            <a:r>
              <a:rPr lang="ru-RU" sz="100" dirty="0"/>
              <a:t> </a:t>
            </a:r>
            <a:r>
              <a:rPr lang="ru-RU" sz="100" dirty="0" err="1"/>
              <a:t>Home</a:t>
            </a:r>
            <a:r>
              <a:rPr lang="ru-RU" sz="100" dirty="0"/>
              <a:t> стало шоком для генерального штаба и привело к выделению значительных средств на электромагнитное обнаружение самолетов. Этот контекст и успех экспериментов в Реймсе подтолкнули французскую армию к использованию электромагнитного обнаружения (DEM). Компании SADIR (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Anonyme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Industries</a:t>
            </a:r>
            <a:r>
              <a:rPr lang="ru-RU" sz="100" dirty="0"/>
              <a:t> </a:t>
            </a:r>
            <a:r>
              <a:rPr lang="ru-RU" sz="100" dirty="0" err="1"/>
              <a:t>Radioelectrics</a:t>
            </a:r>
            <a:r>
              <a:rPr lang="ru-RU" sz="100" dirty="0"/>
              <a:t>) и LMT ( </a:t>
            </a:r>
            <a:r>
              <a:rPr lang="ru-RU" sz="100" dirty="0" err="1"/>
              <a:t>Le</a:t>
            </a:r>
            <a:r>
              <a:rPr lang="ru-RU" sz="100" dirty="0"/>
              <a:t> </a:t>
            </a:r>
            <a:r>
              <a:rPr lang="ru-RU" sz="100" dirty="0" err="1"/>
              <a:t>Materiel</a:t>
            </a:r>
            <a:r>
              <a:rPr lang="ru-RU" sz="100" dirty="0"/>
              <a:t> </a:t>
            </a:r>
            <a:r>
              <a:rPr lang="ru-RU" sz="100" dirty="0" err="1"/>
              <a:t>Téléphonique</a:t>
            </a:r>
            <a:r>
              <a:rPr lang="ru-RU" sz="100" dirty="0"/>
              <a:t> ) начали строительство </a:t>
            </a:r>
            <a:r>
              <a:rPr lang="ru-RU" sz="100" dirty="0" err="1"/>
              <a:t>радиобарьеров</a:t>
            </a:r>
            <a:r>
              <a:rPr lang="ru-RU" sz="100" dirty="0"/>
              <a:t>, состоящих из </a:t>
            </a:r>
            <a:r>
              <a:rPr lang="ru-RU" sz="100" dirty="0" err="1"/>
              <a:t>бистатических</a:t>
            </a:r>
            <a:r>
              <a:rPr lang="ru-RU" sz="100" dirty="0"/>
              <a:t> радаров, работающих на частоте 30 МГц , под названием </a:t>
            </a:r>
            <a:r>
              <a:rPr lang="ru-RU" sz="100" dirty="0" err="1"/>
              <a:t>David</a:t>
            </a:r>
            <a:r>
              <a:rPr lang="ru-RU" sz="100" dirty="0"/>
              <a:t> </a:t>
            </a:r>
            <a:r>
              <a:rPr lang="ru-RU" sz="100" dirty="0" err="1"/>
              <a:t>Dams</a:t>
            </a:r>
            <a:r>
              <a:rPr lang="ru-RU" sz="100" dirty="0"/>
              <a:t> [ 31 ] .В том же году ВВС заказали тридцать единиц оборудования (передатчик мощностью 300 Вт ,λ{\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}=5 м )</a:t>
            </a:r>
            <a:endParaRPr lang="ru-RU" sz="700" dirty="0"/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91798DB4-C729-4E81-A617-91306F433911}"/>
              </a:ext>
            </a:extLst>
          </p:cNvPr>
          <p:cNvSpPr/>
          <p:nvPr/>
        </p:nvSpPr>
        <p:spPr>
          <a:xfrm>
            <a:off x="36687346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 охотничьего обучения</a:t>
            </a:r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F17E793F-78CB-4618-8818-C09DBCF60059}"/>
              </a:ext>
            </a:extLst>
          </p:cNvPr>
          <p:cNvSpPr/>
          <p:nvPr/>
        </p:nvSpPr>
        <p:spPr>
          <a:xfrm>
            <a:off x="36081252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Разделить командование ВВС</a:t>
            </a:r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D612CE74-327B-4FC1-B98C-4857581A5634}"/>
              </a:ext>
            </a:extLst>
          </p:cNvPr>
          <p:cNvSpPr/>
          <p:nvPr/>
        </p:nvSpPr>
        <p:spPr>
          <a:xfrm>
            <a:off x="3608125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ВВС армии (февраль 1940)</a:t>
            </a:r>
          </a:p>
          <a:p>
            <a:pPr algn="ctr"/>
            <a:r>
              <a:rPr lang="ru-RU" sz="100" dirty="0"/>
              <a:t>Однако эта напряженность приводит </a:t>
            </a:r>
            <a:r>
              <a:rPr lang="ru-RU" sz="100" dirty="0" err="1"/>
              <a:t>кфевраль</a:t>
            </a:r>
            <a:r>
              <a:rPr lang="ru-RU" sz="100" dirty="0"/>
              <a:t> 1940 </a:t>
            </a:r>
            <a:r>
              <a:rPr lang="ru-RU" sz="100" dirty="0" err="1"/>
              <a:t>г.о</a:t>
            </a:r>
            <a:r>
              <a:rPr lang="ru-RU" sz="100" dirty="0"/>
              <a:t> реорганизации ВВС Ги Ла </a:t>
            </a:r>
            <a:r>
              <a:rPr lang="ru-RU" sz="100" dirty="0" err="1"/>
              <a:t>Шамбра</a:t>
            </a:r>
            <a:r>
              <a:rPr lang="ru-RU" sz="100" dirty="0"/>
              <a:t>, чтобы успокоить </a:t>
            </a:r>
            <a:r>
              <a:rPr lang="ru-RU" sz="100" dirty="0" err="1"/>
              <a:t>Эдуара</a:t>
            </a:r>
            <a:r>
              <a:rPr lang="ru-RU" sz="100" dirty="0"/>
              <a:t> Даладье и парламентариев. Это требует создания командования ВВС взаимодействия, предназначенного для сухопутных войск. Эта акция восстанавливает подчинение воздушных средств армии, как это существовало </a:t>
            </a:r>
            <a:r>
              <a:rPr lang="ru-RU" sz="100" dirty="0" err="1"/>
              <a:t>раньше.сентябрь</a:t>
            </a:r>
            <a:r>
              <a:rPr lang="ru-RU" sz="100" dirty="0"/>
              <a:t> 1939 г.. Прежде всего, это создает возможность противоречивых приказов ВВС между воздушным и сухопутным командованиями, распыляет авиационные ресурсы.</a:t>
            </a:r>
            <a:endParaRPr lang="ru-RU" sz="700" dirty="0"/>
          </a:p>
        </p:txBody>
      </p:sp>
      <p:cxnSp>
        <p:nvCxnSpPr>
          <p:cNvPr id="330" name="Соединительная линия уступом 620">
            <a:extLst>
              <a:ext uri="{FF2B5EF4-FFF2-40B4-BE49-F238E27FC236}">
                <a16:creationId xmlns:a16="http://schemas.microsoft.com/office/drawing/2014/main" id="{CCE83277-92D1-46C7-9E4A-5C6ECDAC9096}"/>
              </a:ext>
            </a:extLst>
          </p:cNvPr>
          <p:cNvCxnSpPr>
            <a:cxnSpLocks/>
            <a:stCxn id="200" idx="2"/>
            <a:endCxn id="324" idx="0"/>
          </p:cNvCxnSpPr>
          <p:nvPr/>
        </p:nvCxnSpPr>
        <p:spPr>
          <a:xfrm rot="16200000" flipH="1">
            <a:off x="33971990" y="20101706"/>
            <a:ext cx="316436" cy="24199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620">
            <a:extLst>
              <a:ext uri="{FF2B5EF4-FFF2-40B4-BE49-F238E27FC236}">
                <a16:creationId xmlns:a16="http://schemas.microsoft.com/office/drawing/2014/main" id="{47FEB69D-9677-4B55-9DA8-AA25E318BE82}"/>
              </a:ext>
            </a:extLst>
          </p:cNvPr>
          <p:cNvCxnSpPr>
            <a:cxnSpLocks/>
            <a:stCxn id="200" idx="2"/>
            <a:endCxn id="328" idx="0"/>
          </p:cNvCxnSpPr>
          <p:nvPr/>
        </p:nvCxnSpPr>
        <p:spPr>
          <a:xfrm rot="16200000" flipH="1">
            <a:off x="34574116" y="19499579"/>
            <a:ext cx="316436" cy="3624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620">
            <a:extLst>
              <a:ext uri="{FF2B5EF4-FFF2-40B4-BE49-F238E27FC236}">
                <a16:creationId xmlns:a16="http://schemas.microsoft.com/office/drawing/2014/main" id="{798941A6-B3F7-4BB9-9C19-81AC1AA0ADA8}"/>
              </a:ext>
            </a:extLst>
          </p:cNvPr>
          <p:cNvCxnSpPr>
            <a:cxnSpLocks/>
            <a:stCxn id="328" idx="2"/>
            <a:endCxn id="326" idx="0"/>
          </p:cNvCxnSpPr>
          <p:nvPr/>
        </p:nvCxnSpPr>
        <p:spPr>
          <a:xfrm rot="5400000">
            <a:off x="36074852" y="21872379"/>
            <a:ext cx="332065" cy="607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620">
            <a:extLst>
              <a:ext uri="{FF2B5EF4-FFF2-40B4-BE49-F238E27FC236}">
                <a16:creationId xmlns:a16="http://schemas.microsoft.com/office/drawing/2014/main" id="{B3C8B169-0E5B-4F38-BFF4-6D7FD67521E5}"/>
              </a:ext>
            </a:extLst>
          </p:cNvPr>
          <p:cNvCxnSpPr>
            <a:cxnSpLocks/>
            <a:stCxn id="328" idx="2"/>
            <a:endCxn id="327" idx="0"/>
          </p:cNvCxnSpPr>
          <p:nvPr/>
        </p:nvCxnSpPr>
        <p:spPr>
          <a:xfrm rot="16200000" flipH="1">
            <a:off x="36684255" y="21870038"/>
            <a:ext cx="326414" cy="606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>
            <a:extLst>
              <a:ext uri="{FF2B5EF4-FFF2-40B4-BE49-F238E27FC236}">
                <a16:creationId xmlns:a16="http://schemas.microsoft.com/office/drawing/2014/main" id="{CBEC53BA-12CB-4F7E-9D49-8A07504E55DE}"/>
              </a:ext>
            </a:extLst>
          </p:cNvPr>
          <p:cNvCxnSpPr>
            <a:cxnSpLocks/>
            <a:stCxn id="328" idx="2"/>
            <a:endCxn id="329" idx="0"/>
          </p:cNvCxnSpPr>
          <p:nvPr/>
        </p:nvCxnSpPr>
        <p:spPr>
          <a:xfrm>
            <a:off x="36544415" y="22009878"/>
            <a:ext cx="0" cy="1142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595">
            <a:extLst>
              <a:ext uri="{FF2B5EF4-FFF2-40B4-BE49-F238E27FC236}">
                <a16:creationId xmlns:a16="http://schemas.microsoft.com/office/drawing/2014/main" id="{4C778361-82D6-4BF3-87CC-62E183A90EC7}"/>
              </a:ext>
            </a:extLst>
          </p:cNvPr>
          <p:cNvCxnSpPr>
            <a:cxnSpLocks/>
            <a:stCxn id="136" idx="2"/>
            <a:endCxn id="168" idx="0"/>
          </p:cNvCxnSpPr>
          <p:nvPr/>
        </p:nvCxnSpPr>
        <p:spPr>
          <a:xfrm rot="16200000" flipH="1">
            <a:off x="18233136" y="2086623"/>
            <a:ext cx="252707" cy="62557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595">
            <a:extLst>
              <a:ext uri="{FF2B5EF4-FFF2-40B4-BE49-F238E27FC236}">
                <a16:creationId xmlns:a16="http://schemas.microsoft.com/office/drawing/2014/main" id="{8EAA2206-3465-466B-BAB8-FD3F3860C282}"/>
              </a:ext>
            </a:extLst>
          </p:cNvPr>
          <p:cNvCxnSpPr>
            <a:cxnSpLocks/>
            <a:stCxn id="135" idx="2"/>
            <a:endCxn id="168" idx="0"/>
          </p:cNvCxnSpPr>
          <p:nvPr/>
        </p:nvCxnSpPr>
        <p:spPr>
          <a:xfrm rot="16200000" flipH="1">
            <a:off x="20504983" y="4358471"/>
            <a:ext cx="251236" cy="171350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595">
            <a:extLst>
              <a:ext uri="{FF2B5EF4-FFF2-40B4-BE49-F238E27FC236}">
                <a16:creationId xmlns:a16="http://schemas.microsoft.com/office/drawing/2014/main" id="{173876A5-C85E-43FD-A9C8-A875B6AFD88D}"/>
              </a:ext>
            </a:extLst>
          </p:cNvPr>
          <p:cNvCxnSpPr>
            <a:cxnSpLocks/>
            <a:stCxn id="133" idx="2"/>
            <a:endCxn id="168" idx="0"/>
          </p:cNvCxnSpPr>
          <p:nvPr/>
        </p:nvCxnSpPr>
        <p:spPr>
          <a:xfrm rot="5400000">
            <a:off x="22252364" y="4323128"/>
            <a:ext cx="252706" cy="1782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EC4E2EA1-117A-4D8B-AE9F-BBBCBE9E1B03}"/>
              </a:ext>
            </a:extLst>
          </p:cNvPr>
          <p:cNvSpPr/>
          <p:nvPr/>
        </p:nvSpPr>
        <p:spPr>
          <a:xfrm>
            <a:off x="20595216" y="190792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статус банка Франции</a:t>
            </a:r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00E3A316-B958-4E6A-AD4A-5EDBE5859FA0}"/>
              </a:ext>
            </a:extLst>
          </p:cNvPr>
          <p:cNvSpPr/>
          <p:nvPr/>
        </p:nvSpPr>
        <p:spPr>
          <a:xfrm>
            <a:off x="23375407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Линейка Торез-</a:t>
            </a:r>
            <a:r>
              <a:rPr lang="ru-RU" sz="700" dirty="0" err="1"/>
              <a:t>Морас</a:t>
            </a:r>
            <a:r>
              <a:rPr lang="ru-RU" sz="700" dirty="0"/>
              <a:t>?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CEEC2ED2-87F6-441F-95C7-E3D0BC870270}"/>
              </a:ext>
            </a:extLst>
          </p:cNvPr>
          <p:cNvSpPr/>
          <p:nvPr/>
        </p:nvSpPr>
        <p:spPr>
          <a:xfrm>
            <a:off x="24531363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Алжирская линейка?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3AAC4BF9-8DD9-4F56-B4AE-69ECCF00702F}"/>
              </a:ext>
            </a:extLst>
          </p:cNvPr>
          <p:cNvSpPr/>
          <p:nvPr/>
        </p:nvSpPr>
        <p:spPr>
          <a:xfrm>
            <a:off x="25676238" y="270873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Троцкистская линейка?</a:t>
            </a:r>
          </a:p>
        </p:txBody>
      </p:sp>
      <p:cxnSp>
        <p:nvCxnSpPr>
          <p:cNvPr id="220" name="Соединительная линия уступом 620">
            <a:extLst>
              <a:ext uri="{FF2B5EF4-FFF2-40B4-BE49-F238E27FC236}">
                <a16:creationId xmlns:a16="http://schemas.microsoft.com/office/drawing/2014/main" id="{44F8F0F8-DC35-4465-B48B-7204DEE62B8E}"/>
              </a:ext>
            </a:extLst>
          </p:cNvPr>
          <p:cNvCxnSpPr>
            <a:cxnSpLocks/>
            <a:stCxn id="149" idx="2"/>
            <a:endCxn id="200" idx="0"/>
          </p:cNvCxnSpPr>
          <p:nvPr/>
        </p:nvCxnSpPr>
        <p:spPr>
          <a:xfrm rot="16200000" flipH="1">
            <a:off x="30078738" y="17771926"/>
            <a:ext cx="249742" cy="54332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1590114A-C424-44AA-A9FF-673C777BD6E4}"/>
              </a:ext>
            </a:extLst>
          </p:cNvPr>
          <p:cNvSpPr/>
          <p:nvPr/>
        </p:nvSpPr>
        <p:spPr>
          <a:xfrm>
            <a:off x="22981294" y="198253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Электрификация сельской местности</a:t>
            </a:r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E98C92F2-5DF7-4707-8603-0F5CF5DF49A2}"/>
              </a:ext>
            </a:extLst>
          </p:cNvPr>
          <p:cNvSpPr/>
          <p:nvPr/>
        </p:nvSpPr>
        <p:spPr>
          <a:xfrm>
            <a:off x="20594752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Новая девальвация франка</a:t>
            </a:r>
          </a:p>
        </p:txBody>
      </p: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ABC54E27-E3AE-4684-9362-57012E35F276}"/>
              </a:ext>
            </a:extLst>
          </p:cNvPr>
          <p:cNvCxnSpPr>
            <a:cxnSpLocks/>
            <a:stCxn id="144" idx="2"/>
            <a:endCxn id="216" idx="0"/>
          </p:cNvCxnSpPr>
          <p:nvPr/>
        </p:nvCxnSpPr>
        <p:spPr>
          <a:xfrm flipH="1">
            <a:off x="21058379" y="18871630"/>
            <a:ext cx="1" cy="207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555F99DF-8304-43FD-97BA-F11BA0ED95EB}"/>
              </a:ext>
            </a:extLst>
          </p:cNvPr>
          <p:cNvSpPr/>
          <p:nvPr/>
        </p:nvSpPr>
        <p:spPr>
          <a:xfrm>
            <a:off x="20456751" y="613423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Улучшение социального страхования</a:t>
            </a:r>
          </a:p>
        </p:txBody>
      </p:sp>
      <p:cxnSp>
        <p:nvCxnSpPr>
          <p:cNvPr id="231" name="Соединительная линия уступом 620">
            <a:extLst>
              <a:ext uri="{FF2B5EF4-FFF2-40B4-BE49-F238E27FC236}">
                <a16:creationId xmlns:a16="http://schemas.microsoft.com/office/drawing/2014/main" id="{53DA9BB3-D995-4982-BDAE-8B17B82C833D}"/>
              </a:ext>
            </a:extLst>
          </p:cNvPr>
          <p:cNvCxnSpPr>
            <a:cxnSpLocks/>
            <a:stCxn id="168" idx="2"/>
            <a:endCxn id="160" idx="0"/>
          </p:cNvCxnSpPr>
          <p:nvPr/>
        </p:nvCxnSpPr>
        <p:spPr>
          <a:xfrm rot="16200000" flipH="1">
            <a:off x="21645856" y="5722341"/>
            <a:ext cx="251235" cy="568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5D693696-C6F3-457E-AB62-2B0F6399E92D}"/>
              </a:ext>
            </a:extLst>
          </p:cNvPr>
          <p:cNvSpPr/>
          <p:nvPr/>
        </p:nvSpPr>
        <p:spPr>
          <a:xfrm>
            <a:off x="25888831" y="206147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военный бюджет</a:t>
            </a:r>
          </a:p>
        </p:txBody>
      </p:sp>
      <p:cxnSp>
        <p:nvCxnSpPr>
          <p:cNvPr id="237" name="Соединительная линия уступом 620">
            <a:extLst>
              <a:ext uri="{FF2B5EF4-FFF2-40B4-BE49-F238E27FC236}">
                <a16:creationId xmlns:a16="http://schemas.microsoft.com/office/drawing/2014/main" id="{813009A6-F1A8-4CAA-994F-931D4142E964}"/>
              </a:ext>
            </a:extLst>
          </p:cNvPr>
          <p:cNvCxnSpPr>
            <a:cxnSpLocks/>
            <a:stCxn id="216" idx="2"/>
            <a:endCxn id="223" idx="0"/>
          </p:cNvCxnSpPr>
          <p:nvPr/>
        </p:nvCxnSpPr>
        <p:spPr>
          <a:xfrm rot="16200000" flipH="1">
            <a:off x="22148324" y="18529264"/>
            <a:ext cx="206189" cy="23860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28F72D00-036B-4B3C-B6CB-67B9EF4E612B}"/>
              </a:ext>
            </a:extLst>
          </p:cNvPr>
          <p:cNvCxnSpPr>
            <a:cxnSpLocks/>
            <a:stCxn id="149" idx="2"/>
            <a:endCxn id="478" idx="0"/>
          </p:cNvCxnSpPr>
          <p:nvPr/>
        </p:nvCxnSpPr>
        <p:spPr>
          <a:xfrm>
            <a:off x="27486965" y="20363700"/>
            <a:ext cx="0" cy="2517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620">
            <a:extLst>
              <a:ext uri="{FF2B5EF4-FFF2-40B4-BE49-F238E27FC236}">
                <a16:creationId xmlns:a16="http://schemas.microsoft.com/office/drawing/2014/main" id="{5FB45033-22A3-464E-A61E-A0375EB08490}"/>
              </a:ext>
            </a:extLst>
          </p:cNvPr>
          <p:cNvCxnSpPr>
            <a:cxnSpLocks/>
            <a:stCxn id="216" idx="2"/>
            <a:endCxn id="147" idx="0"/>
          </p:cNvCxnSpPr>
          <p:nvPr/>
        </p:nvCxnSpPr>
        <p:spPr>
          <a:xfrm rot="16200000" flipH="1">
            <a:off x="22733421" y="17944167"/>
            <a:ext cx="206189" cy="35562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11AA7185-EAAA-446A-B5EB-87101D984D0A}"/>
              </a:ext>
            </a:extLst>
          </p:cNvPr>
          <p:cNvCxnSpPr>
            <a:cxnSpLocks/>
            <a:stCxn id="216" idx="2"/>
            <a:endCxn id="224" idx="0"/>
          </p:cNvCxnSpPr>
          <p:nvPr/>
        </p:nvCxnSpPr>
        <p:spPr>
          <a:xfrm flipH="1">
            <a:off x="21057915" y="19619209"/>
            <a:ext cx="464" cy="2022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33D27675-0678-415C-AC12-7AE062D4B76A}"/>
              </a:ext>
            </a:extLst>
          </p:cNvPr>
          <p:cNvSpPr/>
          <p:nvPr/>
        </p:nvSpPr>
        <p:spPr>
          <a:xfrm>
            <a:off x="20457397" y="691806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Подоходный налог</a:t>
            </a:r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3009DF6E-FF7B-4AF7-BA37-F8170BCF61C9}"/>
              </a:ext>
            </a:extLst>
          </p:cNvPr>
          <p:cNvSpPr/>
          <p:nvPr/>
        </p:nvSpPr>
        <p:spPr>
          <a:xfrm>
            <a:off x="21037326" y="849967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смешанной гражданской промышленности</a:t>
            </a:r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3C9AF61C-5E06-4FC2-842B-D421ABB130BD}"/>
              </a:ext>
            </a:extLst>
          </p:cNvPr>
          <p:cNvSpPr/>
          <p:nvPr/>
        </p:nvSpPr>
        <p:spPr>
          <a:xfrm>
            <a:off x="19315394" y="691064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предложения Блюма-</a:t>
            </a:r>
            <a:r>
              <a:rPr lang="ru-RU" sz="700" dirty="0" err="1"/>
              <a:t>Виоллетта</a:t>
            </a:r>
            <a:endParaRPr lang="ru-RU" sz="700" dirty="0"/>
          </a:p>
        </p:txBody>
      </p:sp>
      <p:cxnSp>
        <p:nvCxnSpPr>
          <p:cNvPr id="253" name="Соединительная линия уступом 620">
            <a:extLst>
              <a:ext uri="{FF2B5EF4-FFF2-40B4-BE49-F238E27FC236}">
                <a16:creationId xmlns:a16="http://schemas.microsoft.com/office/drawing/2014/main" id="{E43BE068-AE37-403B-9ADE-190D9A3D8FC5}"/>
              </a:ext>
            </a:extLst>
          </p:cNvPr>
          <p:cNvCxnSpPr>
            <a:cxnSpLocks/>
            <a:stCxn id="216" idx="2"/>
            <a:endCxn id="161" idx="0"/>
          </p:cNvCxnSpPr>
          <p:nvPr/>
        </p:nvCxnSpPr>
        <p:spPr>
          <a:xfrm rot="16200000" flipH="1">
            <a:off x="21461191" y="19216397"/>
            <a:ext cx="1001441" cy="1807064"/>
          </a:xfrm>
          <a:prstGeom prst="bentConnector3">
            <a:avLst>
              <a:gd name="adj1" fmla="val 1015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620">
            <a:extLst>
              <a:ext uri="{FF2B5EF4-FFF2-40B4-BE49-F238E27FC236}">
                <a16:creationId xmlns:a16="http://schemas.microsoft.com/office/drawing/2014/main" id="{3BEDD77B-0F12-4DE8-A893-A34BD167877F}"/>
              </a:ext>
            </a:extLst>
          </p:cNvPr>
          <p:cNvCxnSpPr>
            <a:cxnSpLocks/>
            <a:stCxn id="160" idx="2"/>
            <a:endCxn id="249" idx="0"/>
          </p:cNvCxnSpPr>
          <p:nvPr/>
        </p:nvCxnSpPr>
        <p:spPr>
          <a:xfrm rot="5400000">
            <a:off x="21365082" y="6227556"/>
            <a:ext cx="245988" cy="1135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>
            <a:extLst>
              <a:ext uri="{FF2B5EF4-FFF2-40B4-BE49-F238E27FC236}">
                <a16:creationId xmlns:a16="http://schemas.microsoft.com/office/drawing/2014/main" id="{2F937A09-D7FC-4990-BD01-051E6FE313B1}"/>
              </a:ext>
            </a:extLst>
          </p:cNvPr>
          <p:cNvCxnSpPr>
            <a:cxnSpLocks/>
            <a:stCxn id="227" idx="2"/>
            <a:endCxn id="249" idx="0"/>
          </p:cNvCxnSpPr>
          <p:nvPr/>
        </p:nvCxnSpPr>
        <p:spPr>
          <a:xfrm>
            <a:off x="20919914" y="6674236"/>
            <a:ext cx="646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D4836A3-E623-443C-B4EA-2016C2ECFAE3}"/>
              </a:ext>
            </a:extLst>
          </p:cNvPr>
          <p:cNvSpPr/>
          <p:nvPr/>
        </p:nvSpPr>
        <p:spPr>
          <a:xfrm>
            <a:off x="21593108" y="691590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промышленное производство</a:t>
            </a:r>
          </a:p>
        </p:txBody>
      </p: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44B5E081-243A-48D6-86DC-56E5C9335793}"/>
              </a:ext>
            </a:extLst>
          </p:cNvPr>
          <p:cNvCxnSpPr>
            <a:cxnSpLocks/>
            <a:stCxn id="249" idx="3"/>
            <a:endCxn id="265" idx="1"/>
          </p:cNvCxnSpPr>
          <p:nvPr/>
        </p:nvCxnSpPr>
        <p:spPr>
          <a:xfrm flipV="1">
            <a:off x="21383722" y="7185908"/>
            <a:ext cx="209386" cy="21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620">
            <a:extLst>
              <a:ext uri="{FF2B5EF4-FFF2-40B4-BE49-F238E27FC236}">
                <a16:creationId xmlns:a16="http://schemas.microsoft.com/office/drawing/2014/main" id="{CD17FEC6-B52E-4424-B65B-2AE0178FA1AB}"/>
              </a:ext>
            </a:extLst>
          </p:cNvPr>
          <p:cNvCxnSpPr>
            <a:cxnSpLocks/>
            <a:stCxn id="227" idx="2"/>
            <a:endCxn id="265" idx="0"/>
          </p:cNvCxnSpPr>
          <p:nvPr/>
        </p:nvCxnSpPr>
        <p:spPr>
          <a:xfrm rot="16200000" flipH="1">
            <a:off x="21367256" y="6226893"/>
            <a:ext cx="241672" cy="11363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 стрелкой 271">
            <a:extLst>
              <a:ext uri="{FF2B5EF4-FFF2-40B4-BE49-F238E27FC236}">
                <a16:creationId xmlns:a16="http://schemas.microsoft.com/office/drawing/2014/main" id="{73981999-2EB5-414F-A69B-1695781956FF}"/>
              </a:ext>
            </a:extLst>
          </p:cNvPr>
          <p:cNvCxnSpPr>
            <a:cxnSpLocks/>
            <a:stCxn id="160" idx="2"/>
            <a:endCxn id="265" idx="0"/>
          </p:cNvCxnSpPr>
          <p:nvPr/>
        </p:nvCxnSpPr>
        <p:spPr>
          <a:xfrm>
            <a:off x="22055592" y="6672078"/>
            <a:ext cx="679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2C76636-48D6-44DC-ABED-7AD4D2D28746}"/>
              </a:ext>
            </a:extLst>
          </p:cNvPr>
          <p:cNvSpPr/>
          <p:nvPr/>
        </p:nvSpPr>
        <p:spPr>
          <a:xfrm>
            <a:off x="21598179" y="77053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прав женщин</a:t>
            </a:r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E5B26514-EBBD-4F57-A477-A1CBAA5309B0}"/>
              </a:ext>
            </a:extLst>
          </p:cNvPr>
          <p:cNvSpPr/>
          <p:nvPr/>
        </p:nvSpPr>
        <p:spPr>
          <a:xfrm>
            <a:off x="20455449" y="770536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Свобода слова и прессы</a:t>
            </a:r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97A96FCF-5496-4ECE-A238-ED26D3FB9490}"/>
              </a:ext>
            </a:extLst>
          </p:cNvPr>
          <p:cNvSpPr/>
          <p:nvPr/>
        </p:nvSpPr>
        <p:spPr>
          <a:xfrm>
            <a:off x="19881172" y="927128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за расточительством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8DD4B9CA-D3AD-4636-81C6-2DBED949000B}"/>
              </a:ext>
            </a:extLst>
          </p:cNvPr>
          <p:cNvSpPr/>
          <p:nvPr/>
        </p:nvSpPr>
        <p:spPr>
          <a:xfrm>
            <a:off x="21035145" y="927648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над экспортом капиталов</a:t>
            </a:r>
          </a:p>
        </p:txBody>
      </p:sp>
      <p:cxnSp>
        <p:nvCxnSpPr>
          <p:cNvPr id="285" name="Соединительная линия уступом 620">
            <a:extLst>
              <a:ext uri="{FF2B5EF4-FFF2-40B4-BE49-F238E27FC236}">
                <a16:creationId xmlns:a16="http://schemas.microsoft.com/office/drawing/2014/main" id="{68B2952B-1DBA-4455-834F-24F5EFCC7423}"/>
              </a:ext>
            </a:extLst>
          </p:cNvPr>
          <p:cNvCxnSpPr>
            <a:cxnSpLocks/>
            <a:stCxn id="250" idx="2"/>
            <a:endCxn id="280" idx="0"/>
          </p:cNvCxnSpPr>
          <p:nvPr/>
        </p:nvCxnSpPr>
        <p:spPr>
          <a:xfrm rot="5400000">
            <a:off x="20806609" y="8577401"/>
            <a:ext cx="231607" cy="11561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595">
            <a:extLst>
              <a:ext uri="{FF2B5EF4-FFF2-40B4-BE49-F238E27FC236}">
                <a16:creationId xmlns:a16="http://schemas.microsoft.com/office/drawing/2014/main" id="{B7D25730-5E19-44DA-B851-9033FDFAAEEC}"/>
              </a:ext>
            </a:extLst>
          </p:cNvPr>
          <p:cNvCxnSpPr>
            <a:cxnSpLocks/>
            <a:stCxn id="249" idx="2"/>
            <a:endCxn id="279" idx="0"/>
          </p:cNvCxnSpPr>
          <p:nvPr/>
        </p:nvCxnSpPr>
        <p:spPr>
          <a:xfrm rot="5400000">
            <a:off x="20795939" y="7580739"/>
            <a:ext cx="247294" cy="19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595">
            <a:extLst>
              <a:ext uri="{FF2B5EF4-FFF2-40B4-BE49-F238E27FC236}">
                <a16:creationId xmlns:a16="http://schemas.microsoft.com/office/drawing/2014/main" id="{C6A06640-9B5D-4342-A86C-EA3EA4C4935E}"/>
              </a:ext>
            </a:extLst>
          </p:cNvPr>
          <p:cNvCxnSpPr>
            <a:cxnSpLocks/>
            <a:stCxn id="249" idx="2"/>
            <a:endCxn id="278" idx="0"/>
          </p:cNvCxnSpPr>
          <p:nvPr/>
        </p:nvCxnSpPr>
        <p:spPr>
          <a:xfrm rot="16200000" flipH="1">
            <a:off x="21367305" y="7011321"/>
            <a:ext cx="247293" cy="11407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Соединительная линия уступом 595">
            <a:extLst>
              <a:ext uri="{FF2B5EF4-FFF2-40B4-BE49-F238E27FC236}">
                <a16:creationId xmlns:a16="http://schemas.microsoft.com/office/drawing/2014/main" id="{259F59B6-6118-4458-A091-3C60FE9DFE72}"/>
              </a:ext>
            </a:extLst>
          </p:cNvPr>
          <p:cNvCxnSpPr>
            <a:cxnSpLocks/>
            <a:stCxn id="265" idx="2"/>
            <a:endCxn id="279" idx="0"/>
          </p:cNvCxnSpPr>
          <p:nvPr/>
        </p:nvCxnSpPr>
        <p:spPr>
          <a:xfrm rot="5400000">
            <a:off x="21362716" y="7011805"/>
            <a:ext cx="249452" cy="113765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595">
            <a:extLst>
              <a:ext uri="{FF2B5EF4-FFF2-40B4-BE49-F238E27FC236}">
                <a16:creationId xmlns:a16="http://schemas.microsoft.com/office/drawing/2014/main" id="{0BDD0030-20D8-4523-829F-08382943E825}"/>
              </a:ext>
            </a:extLst>
          </p:cNvPr>
          <p:cNvCxnSpPr>
            <a:cxnSpLocks/>
            <a:stCxn id="265" idx="2"/>
            <a:endCxn id="278" idx="0"/>
          </p:cNvCxnSpPr>
          <p:nvPr/>
        </p:nvCxnSpPr>
        <p:spPr>
          <a:xfrm rot="16200000" flipH="1">
            <a:off x="21934081" y="7578097"/>
            <a:ext cx="249451" cy="50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BDBF2897-5469-4B31-9D42-C9ACDD35F388}"/>
              </a:ext>
            </a:extLst>
          </p:cNvPr>
          <p:cNvSpPr/>
          <p:nvPr/>
        </p:nvSpPr>
        <p:spPr>
          <a:xfrm>
            <a:off x="17611974" y="612470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защиты мира</a:t>
            </a:r>
          </a:p>
        </p:txBody>
      </p:sp>
      <p:cxnSp>
        <p:nvCxnSpPr>
          <p:cNvPr id="307" name="Соединительная линия уступом 595">
            <a:extLst>
              <a:ext uri="{FF2B5EF4-FFF2-40B4-BE49-F238E27FC236}">
                <a16:creationId xmlns:a16="http://schemas.microsoft.com/office/drawing/2014/main" id="{A678C30B-4877-493A-8A7D-E3352768BE16}"/>
              </a:ext>
            </a:extLst>
          </p:cNvPr>
          <p:cNvCxnSpPr>
            <a:cxnSpLocks/>
            <a:stCxn id="155" idx="2"/>
            <a:endCxn id="306" idx="0"/>
          </p:cNvCxnSpPr>
          <p:nvPr/>
        </p:nvCxnSpPr>
        <p:spPr>
          <a:xfrm rot="5400000">
            <a:off x="18234180" y="5718309"/>
            <a:ext cx="247352" cy="5654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595">
            <a:extLst>
              <a:ext uri="{FF2B5EF4-FFF2-40B4-BE49-F238E27FC236}">
                <a16:creationId xmlns:a16="http://schemas.microsoft.com/office/drawing/2014/main" id="{02D74443-29C6-44D0-BC66-05D0A16C6650}"/>
              </a:ext>
            </a:extLst>
          </p:cNvPr>
          <p:cNvCxnSpPr>
            <a:cxnSpLocks/>
            <a:stCxn id="156" idx="2"/>
            <a:endCxn id="306" idx="0"/>
          </p:cNvCxnSpPr>
          <p:nvPr/>
        </p:nvCxnSpPr>
        <p:spPr>
          <a:xfrm rot="16200000" flipH="1">
            <a:off x="17664521" y="5714087"/>
            <a:ext cx="248427" cy="5728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A34FB569-9EC7-4AB2-A690-C9D0A7520542}"/>
              </a:ext>
            </a:extLst>
          </p:cNvPr>
          <p:cNvSpPr/>
          <p:nvPr/>
        </p:nvSpPr>
        <p:spPr>
          <a:xfrm>
            <a:off x="17044296" y="690853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Обеспечение коллективной безопасности </a:t>
            </a:r>
            <a:r>
              <a:rPr lang="ru-RU" sz="200" dirty="0"/>
              <a:t>(Международное сотрудничество в рамках Лиги наций с целью обеспечить коллективную безопасность посредством определения агрессора и автоматического и солидарного применения санкций в случае агрессии.)</a:t>
            </a:r>
            <a:endParaRPr lang="ru-RU" sz="700" dirty="0"/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14B04757-964C-40D0-BE22-39CFC1F2856A}"/>
              </a:ext>
            </a:extLst>
          </p:cNvPr>
          <p:cNvSpPr/>
          <p:nvPr/>
        </p:nvSpPr>
        <p:spPr>
          <a:xfrm>
            <a:off x="16486665" y="770626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Женевская система пактов </a:t>
            </a:r>
            <a:r>
              <a:rPr lang="ru-RU" sz="300" dirty="0"/>
              <a:t>(Распространение, в особенности в Восточной и Центральной Европе, системы пактов, открытых для всех, согласно принципам франко-советского договора.)</a:t>
            </a:r>
            <a:endParaRPr lang="ru-RU" sz="700" dirty="0"/>
          </a:p>
        </p:txBody>
      </p:sp>
      <p:cxnSp>
        <p:nvCxnSpPr>
          <p:cNvPr id="315" name="Соединительная линия уступом 620">
            <a:extLst>
              <a:ext uri="{FF2B5EF4-FFF2-40B4-BE49-F238E27FC236}">
                <a16:creationId xmlns:a16="http://schemas.microsoft.com/office/drawing/2014/main" id="{32F13879-52F5-4C51-9266-26EC03CC209B}"/>
              </a:ext>
            </a:extLst>
          </p:cNvPr>
          <p:cNvCxnSpPr>
            <a:cxnSpLocks/>
            <a:stCxn id="313" idx="2"/>
            <a:endCxn id="314" idx="0"/>
          </p:cNvCxnSpPr>
          <p:nvPr/>
        </p:nvCxnSpPr>
        <p:spPr>
          <a:xfrm rot="5400000">
            <a:off x="17099779" y="7298584"/>
            <a:ext cx="257730" cy="5576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620">
            <a:extLst>
              <a:ext uri="{FF2B5EF4-FFF2-40B4-BE49-F238E27FC236}">
                <a16:creationId xmlns:a16="http://schemas.microsoft.com/office/drawing/2014/main" id="{0F04DC99-F2CC-4BAE-9B41-5329734EEAB5}"/>
              </a:ext>
            </a:extLst>
          </p:cNvPr>
          <p:cNvCxnSpPr>
            <a:cxnSpLocks/>
            <a:stCxn id="306" idx="2"/>
            <a:endCxn id="313" idx="0"/>
          </p:cNvCxnSpPr>
          <p:nvPr/>
        </p:nvCxnSpPr>
        <p:spPr>
          <a:xfrm rot="5400000">
            <a:off x="17669383" y="6502780"/>
            <a:ext cx="243830" cy="5676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595">
            <a:extLst>
              <a:ext uri="{FF2B5EF4-FFF2-40B4-BE49-F238E27FC236}">
                <a16:creationId xmlns:a16="http://schemas.microsoft.com/office/drawing/2014/main" id="{7350CE3E-90D8-4FFE-B73B-187E2F555E14}"/>
              </a:ext>
            </a:extLst>
          </p:cNvPr>
          <p:cNvCxnSpPr>
            <a:cxnSpLocks/>
            <a:stCxn id="249" idx="2"/>
            <a:endCxn id="170" idx="0"/>
          </p:cNvCxnSpPr>
          <p:nvPr/>
        </p:nvCxnSpPr>
        <p:spPr>
          <a:xfrm rot="16200000" flipH="1">
            <a:off x="21264954" y="7113671"/>
            <a:ext cx="1036398" cy="1725187"/>
          </a:xfrm>
          <a:prstGeom prst="bentConnector3">
            <a:avLst>
              <a:gd name="adj1" fmla="val 122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595">
            <a:extLst>
              <a:ext uri="{FF2B5EF4-FFF2-40B4-BE49-F238E27FC236}">
                <a16:creationId xmlns:a16="http://schemas.microsoft.com/office/drawing/2014/main" id="{DAAD64EE-6C74-4FAC-8BB8-6635244CB408}"/>
              </a:ext>
            </a:extLst>
          </p:cNvPr>
          <p:cNvCxnSpPr>
            <a:cxnSpLocks/>
            <a:stCxn id="265" idx="2"/>
            <a:endCxn id="170" idx="0"/>
          </p:cNvCxnSpPr>
          <p:nvPr/>
        </p:nvCxnSpPr>
        <p:spPr>
          <a:xfrm rot="16200000" flipH="1">
            <a:off x="21831731" y="7680448"/>
            <a:ext cx="1038556" cy="589476"/>
          </a:xfrm>
          <a:prstGeom prst="bentConnector3">
            <a:avLst>
              <a:gd name="adj1" fmla="val 1248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620">
            <a:extLst>
              <a:ext uri="{FF2B5EF4-FFF2-40B4-BE49-F238E27FC236}">
                <a16:creationId xmlns:a16="http://schemas.microsoft.com/office/drawing/2014/main" id="{2CB1AF56-F91B-46BD-84F2-844011BCD2C2}"/>
              </a:ext>
            </a:extLst>
          </p:cNvPr>
          <p:cNvCxnSpPr>
            <a:cxnSpLocks/>
            <a:stCxn id="170" idx="2"/>
            <a:endCxn id="281" idx="0"/>
          </p:cNvCxnSpPr>
          <p:nvPr/>
        </p:nvCxnSpPr>
        <p:spPr>
          <a:xfrm rot="5400000">
            <a:off x="21951019" y="8581754"/>
            <a:ext cx="242019" cy="11474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620">
            <a:extLst>
              <a:ext uri="{FF2B5EF4-FFF2-40B4-BE49-F238E27FC236}">
                <a16:creationId xmlns:a16="http://schemas.microsoft.com/office/drawing/2014/main" id="{520A29DA-9462-4AD0-A72D-2BAB9B9D161C}"/>
              </a:ext>
            </a:extLst>
          </p:cNvPr>
          <p:cNvCxnSpPr>
            <a:cxnSpLocks/>
            <a:stCxn id="170" idx="2"/>
            <a:endCxn id="280" idx="0"/>
          </p:cNvCxnSpPr>
          <p:nvPr/>
        </p:nvCxnSpPr>
        <p:spPr>
          <a:xfrm rot="5400000">
            <a:off x="21376632" y="8002167"/>
            <a:ext cx="236818" cy="2301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D7984CFA-78CC-4C62-9EE7-914E00F0367C}"/>
              </a:ext>
            </a:extLst>
          </p:cNvPr>
          <p:cNvSpPr/>
          <p:nvPr/>
        </p:nvSpPr>
        <p:spPr>
          <a:xfrm>
            <a:off x="21601059" y="1007085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коммунистов в правительство </a:t>
            </a:r>
            <a:r>
              <a:rPr lang="ru-RU" sz="200" dirty="0"/>
              <a:t>(Новое правительство возглавил радикал </a:t>
            </a:r>
            <a:r>
              <a:rPr lang="ru-RU" sz="200" dirty="0" err="1"/>
              <a:t>Шотан</a:t>
            </a:r>
            <a:r>
              <a:rPr lang="ru-RU" sz="200" dirty="0"/>
              <a:t>. Перед лицом контрнаступления крупной буржуазии компартия заявила, что она готова «принять на себя ответственность участия в правительстве)</a:t>
            </a:r>
            <a:endParaRPr lang="ru-RU" sz="700" dirty="0"/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77F2DCBB-A338-426F-838D-573F2335BBFB}"/>
              </a:ext>
            </a:extLst>
          </p:cNvPr>
          <p:cNvSpPr/>
          <p:nvPr/>
        </p:nvSpPr>
        <p:spPr>
          <a:xfrm>
            <a:off x="20455449" y="100724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«</a:t>
            </a:r>
            <a:r>
              <a:rPr lang="en-US" sz="700" dirty="0"/>
              <a:t>La </a:t>
            </a:r>
            <a:r>
              <a:rPr lang="en-US" sz="700" dirty="0" err="1"/>
              <a:t>Cagoule</a:t>
            </a:r>
            <a:r>
              <a:rPr lang="ru-RU" sz="700" dirty="0"/>
              <a:t>»</a:t>
            </a:r>
          </a:p>
        </p:txBody>
      </p:sp>
      <p:cxnSp>
        <p:nvCxnSpPr>
          <p:cNvPr id="322" name="Соединительная линия уступом 620">
            <a:extLst>
              <a:ext uri="{FF2B5EF4-FFF2-40B4-BE49-F238E27FC236}">
                <a16:creationId xmlns:a16="http://schemas.microsoft.com/office/drawing/2014/main" id="{34EEAC8E-8EA7-4959-95D0-F3F28693A8AA}"/>
              </a:ext>
            </a:extLst>
          </p:cNvPr>
          <p:cNvCxnSpPr>
            <a:cxnSpLocks/>
            <a:stCxn id="170" idx="2"/>
            <a:endCxn id="319" idx="0"/>
          </p:cNvCxnSpPr>
          <p:nvPr/>
        </p:nvCxnSpPr>
        <p:spPr>
          <a:xfrm rot="5400000">
            <a:off x="21263175" y="8689902"/>
            <a:ext cx="1038010" cy="1727135"/>
          </a:xfrm>
          <a:prstGeom prst="bentConnector3">
            <a:avLst>
              <a:gd name="adj1" fmla="val 116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D5860D41-8B7D-4EBE-9B64-9E8F7C69FBDD}"/>
              </a:ext>
            </a:extLst>
          </p:cNvPr>
          <p:cNvCxnSpPr>
            <a:cxnSpLocks/>
            <a:stCxn id="1030" idx="3"/>
            <a:endCxn id="151" idx="1"/>
          </p:cNvCxnSpPr>
          <p:nvPr/>
        </p:nvCxnSpPr>
        <p:spPr>
          <a:xfrm>
            <a:off x="25464826" y="3229367"/>
            <a:ext cx="84627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C6769B31-322E-431A-B478-9C310FF319CC}"/>
              </a:ext>
            </a:extLst>
          </p:cNvPr>
          <p:cNvCxnSpPr>
            <a:cxnSpLocks/>
            <a:stCxn id="170" idx="3"/>
            <a:endCxn id="164" idx="1"/>
          </p:cNvCxnSpPr>
          <p:nvPr/>
        </p:nvCxnSpPr>
        <p:spPr>
          <a:xfrm>
            <a:off x="23108909" y="8764464"/>
            <a:ext cx="840714" cy="52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918E960A-6991-4F32-8333-AF51985553A1}"/>
              </a:ext>
            </a:extLst>
          </p:cNvPr>
          <p:cNvSpPr/>
          <p:nvPr/>
        </p:nvSpPr>
        <p:spPr>
          <a:xfrm>
            <a:off x="23947432" y="927865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Камиля </a:t>
            </a:r>
            <a:r>
              <a:rPr lang="ru-RU" sz="700" dirty="0" err="1"/>
              <a:t>Шотана</a:t>
            </a:r>
            <a:endParaRPr lang="ru-RU" sz="700" dirty="0"/>
          </a:p>
        </p:txBody>
      </p:sp>
      <p:cxnSp>
        <p:nvCxnSpPr>
          <p:cNvPr id="364" name="Прямая со стрелкой 363">
            <a:extLst>
              <a:ext uri="{FF2B5EF4-FFF2-40B4-BE49-F238E27FC236}">
                <a16:creationId xmlns:a16="http://schemas.microsoft.com/office/drawing/2014/main" id="{D59B2D4D-FF9A-41AE-9763-BA93594258D0}"/>
              </a:ext>
            </a:extLst>
          </p:cNvPr>
          <p:cNvCxnSpPr>
            <a:cxnSpLocks/>
            <a:stCxn id="164" idx="2"/>
            <a:endCxn id="359" idx="0"/>
          </p:cNvCxnSpPr>
          <p:nvPr/>
        </p:nvCxnSpPr>
        <p:spPr>
          <a:xfrm flipH="1">
            <a:off x="24410595" y="9039674"/>
            <a:ext cx="2191" cy="2389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9BFE1944-1C05-4264-A917-9398EF648BE0}"/>
              </a:ext>
            </a:extLst>
          </p:cNvPr>
          <p:cNvSpPr/>
          <p:nvPr/>
        </p:nvSpPr>
        <p:spPr>
          <a:xfrm>
            <a:off x="22402279" y="21481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Ратифицировать </a:t>
            </a:r>
            <a:r>
              <a:rPr lang="ru-RU" sz="700" dirty="0" err="1"/>
              <a:t>Вьенотское</a:t>
            </a:r>
            <a:r>
              <a:rPr lang="ru-RU" sz="700" dirty="0"/>
              <a:t> соглашение</a:t>
            </a:r>
          </a:p>
        </p:txBody>
      </p:sp>
      <p:cxnSp>
        <p:nvCxnSpPr>
          <p:cNvPr id="368" name="Прямая со стрелкой 367">
            <a:extLst>
              <a:ext uri="{FF2B5EF4-FFF2-40B4-BE49-F238E27FC236}">
                <a16:creationId xmlns:a16="http://schemas.microsoft.com/office/drawing/2014/main" id="{B03E75A0-D5BC-4209-92D2-D5774A1D98C0}"/>
              </a:ext>
            </a:extLst>
          </p:cNvPr>
          <p:cNvCxnSpPr>
            <a:cxnSpLocks/>
            <a:stCxn id="161" idx="2"/>
            <a:endCxn id="367" idx="0"/>
          </p:cNvCxnSpPr>
          <p:nvPr/>
        </p:nvCxnSpPr>
        <p:spPr>
          <a:xfrm flipH="1">
            <a:off x="22865442" y="21160650"/>
            <a:ext cx="1" cy="320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71BD56CE-3455-4070-9A1A-69F153F641F4}"/>
              </a:ext>
            </a:extLst>
          </p:cNvPr>
          <p:cNvSpPr/>
          <p:nvPr/>
        </p:nvSpPr>
        <p:spPr>
          <a:xfrm>
            <a:off x="25298410" y="198257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центр научных исследований (19 октября 1939) </a:t>
            </a:r>
            <a:r>
              <a:rPr lang="ru-RU" sz="100" dirty="0" err="1"/>
              <a:t>Национа́льный</a:t>
            </a:r>
            <a:r>
              <a:rPr lang="ru-RU" sz="100" dirty="0"/>
              <a:t> центр </a:t>
            </a:r>
            <a:r>
              <a:rPr lang="ru-RU" sz="100" dirty="0" err="1"/>
              <a:t>нау́чных</a:t>
            </a:r>
            <a:r>
              <a:rPr lang="ru-RU" sz="100" dirty="0"/>
              <a:t> </a:t>
            </a:r>
            <a:r>
              <a:rPr lang="ru-RU" sz="100" dirty="0" err="1"/>
              <a:t>иссле́дований</a:t>
            </a:r>
            <a:r>
              <a:rPr lang="ru-RU" sz="100" dirty="0"/>
              <a:t> (НЦНИ, фр. </a:t>
            </a:r>
            <a:r>
              <a:rPr lang="ru-RU" sz="100" dirty="0" err="1"/>
              <a:t>Centre</a:t>
            </a:r>
            <a:r>
              <a:rPr lang="ru-RU" sz="100" dirty="0"/>
              <a:t> </a:t>
            </a:r>
            <a:r>
              <a:rPr lang="ru-RU" sz="100" dirty="0" err="1"/>
              <a:t>National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, CNRS) — ведущее государственное научное учреждение </a:t>
            </a:r>
            <a:r>
              <a:rPr lang="ru-RU" sz="100" dirty="0" err="1"/>
              <a:t>Франции.CNRS</a:t>
            </a:r>
            <a:r>
              <a:rPr lang="ru-RU" sz="100" dirty="0"/>
              <a:t> является крупнейшим французским научно-исследовательским учреждением, объединяет государственные организации Франции, специализирующиеся в области прикладных и фундаментальных исследований, и координирует их деятельность на национальном уровне. Находится под административным надзором Министерства высшего образования и научных исследований (</a:t>
            </a:r>
            <a:r>
              <a:rPr lang="ru-RU" sz="100" dirty="0" err="1"/>
              <a:t>Ministère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l’Enseignement</a:t>
            </a:r>
            <a:r>
              <a:rPr lang="ru-RU" sz="100" dirty="0"/>
              <a:t> </a:t>
            </a:r>
            <a:r>
              <a:rPr lang="ru-RU" sz="100" dirty="0" err="1"/>
              <a:t>supérieur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). Тип организации определяется как «общественное учреждение научно-технологического характера» (</a:t>
            </a:r>
            <a:r>
              <a:rPr lang="ru-RU" sz="100" dirty="0" err="1"/>
              <a:t>établissement</a:t>
            </a:r>
            <a:r>
              <a:rPr lang="ru-RU" sz="100" dirty="0"/>
              <a:t> </a:t>
            </a:r>
            <a:r>
              <a:rPr lang="ru-RU" sz="100" dirty="0" err="1"/>
              <a:t>public</a:t>
            </a:r>
            <a:r>
              <a:rPr lang="ru-RU" sz="100" dirty="0"/>
              <a:t> à </a:t>
            </a:r>
            <a:r>
              <a:rPr lang="ru-RU" sz="100" dirty="0" err="1"/>
              <a:t>caractère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technologique</a:t>
            </a:r>
            <a:r>
              <a:rPr lang="ru-RU" sz="100" dirty="0"/>
              <a:t>; сокращённо EPST).Центр основан в 1939 году физиком</a:t>
            </a:r>
            <a:endParaRPr lang="ru-RU" sz="700" dirty="0"/>
          </a:p>
        </p:txBody>
      </p: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1617FF60-CB45-48E6-AEBC-562E3E1D6271}"/>
              </a:ext>
            </a:extLst>
          </p:cNvPr>
          <p:cNvCxnSpPr>
            <a:cxnSpLocks/>
            <a:stCxn id="250" idx="2"/>
            <a:endCxn id="281" idx="0"/>
          </p:cNvCxnSpPr>
          <p:nvPr/>
        </p:nvCxnSpPr>
        <p:spPr>
          <a:xfrm flipH="1">
            <a:off x="21498308" y="9039675"/>
            <a:ext cx="2181" cy="236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7D3AC46-675D-4AE5-976C-5BE4A5D17FEA}"/>
              </a:ext>
            </a:extLst>
          </p:cNvPr>
          <p:cNvSpPr/>
          <p:nvPr/>
        </p:nvSpPr>
        <p:spPr>
          <a:xfrm>
            <a:off x="22180755" y="927757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девальвация франка</a:t>
            </a:r>
          </a:p>
        </p:txBody>
      </p: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DFFC78DD-2E2B-4CCD-BD71-A015251A1BE1}"/>
              </a:ext>
            </a:extLst>
          </p:cNvPr>
          <p:cNvCxnSpPr>
            <a:cxnSpLocks/>
            <a:stCxn id="281" idx="3"/>
            <a:endCxn id="255" idx="1"/>
          </p:cNvCxnSpPr>
          <p:nvPr/>
        </p:nvCxnSpPr>
        <p:spPr>
          <a:xfrm>
            <a:off x="21961470" y="9546483"/>
            <a:ext cx="219285" cy="1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5F3DA993-920E-455D-B089-53AB523DD916}"/>
              </a:ext>
            </a:extLst>
          </p:cNvPr>
          <p:cNvSpPr/>
          <p:nvPr/>
        </p:nvSpPr>
        <p:spPr>
          <a:xfrm>
            <a:off x="22803471" y="10070854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Распустить и запретить ФКП</a:t>
            </a:r>
          </a:p>
        </p:txBody>
      </p: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0974ADD4-8D71-42A6-B540-8EB7AB71A8E5}"/>
              </a:ext>
            </a:extLst>
          </p:cNvPr>
          <p:cNvCxnSpPr>
            <a:cxnSpLocks/>
            <a:stCxn id="298" idx="3"/>
            <a:endCxn id="292" idx="1"/>
          </p:cNvCxnSpPr>
          <p:nvPr/>
        </p:nvCxnSpPr>
        <p:spPr>
          <a:xfrm flipV="1">
            <a:off x="22527384" y="10340854"/>
            <a:ext cx="276087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595">
            <a:extLst>
              <a:ext uri="{FF2B5EF4-FFF2-40B4-BE49-F238E27FC236}">
                <a16:creationId xmlns:a16="http://schemas.microsoft.com/office/drawing/2014/main" id="{17B9F542-5C37-4FD0-A934-886174FC99AA}"/>
              </a:ext>
            </a:extLst>
          </p:cNvPr>
          <p:cNvCxnSpPr>
            <a:cxnSpLocks/>
            <a:stCxn id="281" idx="2"/>
            <a:endCxn id="298" idx="0"/>
          </p:cNvCxnSpPr>
          <p:nvPr/>
        </p:nvCxnSpPr>
        <p:spPr>
          <a:xfrm rot="16200000" flipH="1">
            <a:off x="21654079" y="9660712"/>
            <a:ext cx="254373" cy="5659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595">
            <a:extLst>
              <a:ext uri="{FF2B5EF4-FFF2-40B4-BE49-F238E27FC236}">
                <a16:creationId xmlns:a16="http://schemas.microsoft.com/office/drawing/2014/main" id="{EA6F827D-6623-4E2D-88D1-21761465C825}"/>
              </a:ext>
            </a:extLst>
          </p:cNvPr>
          <p:cNvCxnSpPr>
            <a:cxnSpLocks/>
            <a:stCxn id="255" idx="2"/>
            <a:endCxn id="298" idx="0"/>
          </p:cNvCxnSpPr>
          <p:nvPr/>
        </p:nvCxnSpPr>
        <p:spPr>
          <a:xfrm rot="5400000">
            <a:off x="22227430" y="9654368"/>
            <a:ext cx="253280" cy="57969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620">
            <a:extLst>
              <a:ext uri="{FF2B5EF4-FFF2-40B4-BE49-F238E27FC236}">
                <a16:creationId xmlns:a16="http://schemas.microsoft.com/office/drawing/2014/main" id="{FE2DBB2C-AD2D-4EF8-82BD-4857D88BCB47}"/>
              </a:ext>
            </a:extLst>
          </p:cNvPr>
          <p:cNvCxnSpPr>
            <a:cxnSpLocks/>
            <a:stCxn id="164" idx="2"/>
            <a:endCxn id="292" idx="0"/>
          </p:cNvCxnSpPr>
          <p:nvPr/>
        </p:nvCxnSpPr>
        <p:spPr>
          <a:xfrm rot="5400000">
            <a:off x="23324120" y="8982188"/>
            <a:ext cx="1031180" cy="1146152"/>
          </a:xfrm>
          <a:prstGeom prst="bentConnector3">
            <a:avLst>
              <a:gd name="adj1" fmla="val 1115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D8D2E24E-786E-46D3-A5A8-8381FB3DAA16}"/>
              </a:ext>
            </a:extLst>
          </p:cNvPr>
          <p:cNvSpPr/>
          <p:nvPr/>
        </p:nvSpPr>
        <p:spPr>
          <a:xfrm>
            <a:off x="24538032" y="613921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«правыми» партиями</a:t>
            </a:r>
          </a:p>
        </p:txBody>
      </p:sp>
      <p:cxnSp>
        <p:nvCxnSpPr>
          <p:cNvPr id="335" name="Прямая со стрелкой 334">
            <a:extLst>
              <a:ext uri="{FF2B5EF4-FFF2-40B4-BE49-F238E27FC236}">
                <a16:creationId xmlns:a16="http://schemas.microsoft.com/office/drawing/2014/main" id="{0F6079AB-2B6A-48BA-A6B2-6CBB1793EA6D}"/>
              </a:ext>
            </a:extLst>
          </p:cNvPr>
          <p:cNvCxnSpPr>
            <a:cxnSpLocks/>
            <a:stCxn id="529" idx="2"/>
            <a:endCxn id="292" idx="0"/>
          </p:cNvCxnSpPr>
          <p:nvPr/>
        </p:nvCxnSpPr>
        <p:spPr>
          <a:xfrm flipH="1">
            <a:off x="23266634" y="8236959"/>
            <a:ext cx="1059" cy="18338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039B1A31-9DF9-40D7-94C8-51A7F5763C6E}"/>
              </a:ext>
            </a:extLst>
          </p:cNvPr>
          <p:cNvSpPr/>
          <p:nvPr/>
        </p:nvSpPr>
        <p:spPr>
          <a:xfrm>
            <a:off x="24538186" y="770035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Объявить ВКТ вне закона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22906412-85F8-4C4C-9CA2-1C755ECC0F70}"/>
              </a:ext>
            </a:extLst>
          </p:cNvPr>
          <p:cNvSpPr/>
          <p:nvPr/>
        </p:nvSpPr>
        <p:spPr>
          <a:xfrm>
            <a:off x="22805084" y="6915908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Реформы </a:t>
            </a:r>
            <a:r>
              <a:rPr lang="ru-RU" sz="700" dirty="0" err="1"/>
              <a:t>Рейно</a:t>
            </a:r>
            <a:endParaRPr lang="ru-RU" sz="700" dirty="0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B8D98E45-8B47-492C-A591-277A37E8B5E3}"/>
              </a:ext>
            </a:extLst>
          </p:cNvPr>
          <p:cNvSpPr/>
          <p:nvPr/>
        </p:nvSpPr>
        <p:spPr>
          <a:xfrm>
            <a:off x="24538186" y="6921879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Заручиться поддержкой двухсот семей </a:t>
            </a:r>
            <a:r>
              <a:rPr lang="ru-RU" sz="200" dirty="0"/>
              <a:t>(Во время радикального конгресса в Нанте в 1934 году он выдвинул тему « Двести семей », подхваченную крайне правыми и коммунистами ( «Двести семей — хозяева французской экономики и, по сути, французской политики». ).)</a:t>
            </a:r>
            <a:endParaRPr lang="ru-RU" sz="800" dirty="0"/>
          </a:p>
        </p:txBody>
      </p:sp>
      <p:cxnSp>
        <p:nvCxnSpPr>
          <p:cNvPr id="353" name="Соединительная линия уступом 620">
            <a:extLst>
              <a:ext uri="{FF2B5EF4-FFF2-40B4-BE49-F238E27FC236}">
                <a16:creationId xmlns:a16="http://schemas.microsoft.com/office/drawing/2014/main" id="{697133AB-F3D7-45F0-A24C-FD3E360A4A53}"/>
              </a:ext>
            </a:extLst>
          </p:cNvPr>
          <p:cNvCxnSpPr>
            <a:cxnSpLocks/>
            <a:stCxn id="133" idx="2"/>
            <a:endCxn id="508" idx="0"/>
          </p:cNvCxnSpPr>
          <p:nvPr/>
        </p:nvCxnSpPr>
        <p:spPr>
          <a:xfrm rot="16200000" flipH="1">
            <a:off x="23431312" y="4926904"/>
            <a:ext cx="252050" cy="574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4BD6CA6D-59EF-4285-8DB8-9D3DF4AF062D}"/>
              </a:ext>
            </a:extLst>
          </p:cNvPr>
          <p:cNvSpPr/>
          <p:nvPr/>
        </p:nvSpPr>
        <p:spPr>
          <a:xfrm>
            <a:off x="21599619" y="1084768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правительство народного фронта</a:t>
            </a:r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31D3CB84-76C9-4864-9105-062CA9BFE297}"/>
              </a:ext>
            </a:extLst>
          </p:cNvPr>
          <p:cNvSpPr/>
          <p:nvPr/>
        </p:nvSpPr>
        <p:spPr>
          <a:xfrm>
            <a:off x="22806352" y="1084768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помощь Финляндии (январе 1940 года)</a:t>
            </a:r>
            <a:br>
              <a:rPr lang="ru-RU" sz="700" dirty="0"/>
            </a:br>
            <a:r>
              <a:rPr lang="ru-RU" sz="200" dirty="0"/>
              <a:t>Французские правые занимали двойственную позицию по отношению к войне в конце 1939 — начале 1940 гг., считая более значительной угрозой СССР[10]. Зимняя война между СССР и Финляндией в значительной мере сняла эту проблему; Даладье отказался послать помощь финнам, в то время как война с Германией продолжилась. Известие о советско-финском перемирии в марте 1940 г. заставило </a:t>
            </a:r>
            <a:r>
              <a:rPr lang="ru-RU" sz="200" dirty="0" err="1"/>
              <a:t>Фландена</a:t>
            </a:r>
            <a:r>
              <a:rPr lang="ru-RU" sz="200" dirty="0"/>
              <a:t> и Лаваля провести тайные заседания законодательного органа, который денонсировал действия Даладье; правительство пало 19 марта. Через два дня </a:t>
            </a:r>
            <a:r>
              <a:rPr lang="ru-RU" sz="200" dirty="0" err="1"/>
              <a:t>Рейно</a:t>
            </a:r>
            <a:r>
              <a:rPr lang="ru-RU" sz="200" dirty="0"/>
              <a:t> был назначен премьер-министром Франции.</a:t>
            </a:r>
            <a:endParaRPr lang="ru-RU" sz="700" dirty="0"/>
          </a:p>
        </p:txBody>
      </p:sp>
      <p:cxnSp>
        <p:nvCxnSpPr>
          <p:cNvPr id="375" name="Прямая со стрелкой 374">
            <a:extLst>
              <a:ext uri="{FF2B5EF4-FFF2-40B4-BE49-F238E27FC236}">
                <a16:creationId xmlns:a16="http://schemas.microsoft.com/office/drawing/2014/main" id="{03BE9C6F-4E32-451C-8319-FB67E3055A4B}"/>
              </a:ext>
            </a:extLst>
          </p:cNvPr>
          <p:cNvCxnSpPr>
            <a:cxnSpLocks/>
            <a:stCxn id="292" idx="2"/>
            <a:endCxn id="374" idx="0"/>
          </p:cNvCxnSpPr>
          <p:nvPr/>
        </p:nvCxnSpPr>
        <p:spPr>
          <a:xfrm>
            <a:off x="23266634" y="10610854"/>
            <a:ext cx="2881" cy="2368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 стрелкой 378">
            <a:extLst>
              <a:ext uri="{FF2B5EF4-FFF2-40B4-BE49-F238E27FC236}">
                <a16:creationId xmlns:a16="http://schemas.microsoft.com/office/drawing/2014/main" id="{62F5D9F9-5493-4334-BBE7-260DE148227F}"/>
              </a:ext>
            </a:extLst>
          </p:cNvPr>
          <p:cNvCxnSpPr>
            <a:cxnSpLocks/>
            <a:stCxn id="298" idx="2"/>
            <a:endCxn id="373" idx="0"/>
          </p:cNvCxnSpPr>
          <p:nvPr/>
        </p:nvCxnSpPr>
        <p:spPr>
          <a:xfrm flipH="1">
            <a:off x="22062782" y="10610856"/>
            <a:ext cx="1440" cy="2368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B7EF2F35-AE4B-437A-B750-6661419BBD66}"/>
              </a:ext>
            </a:extLst>
          </p:cNvPr>
          <p:cNvSpPr/>
          <p:nvPr/>
        </p:nvSpPr>
        <p:spPr>
          <a:xfrm>
            <a:off x="18177412" y="690549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Сближение с Великобританией</a:t>
            </a:r>
          </a:p>
        </p:txBody>
      </p: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7E27578F-0014-4A91-BF3F-A12DDE66D029}"/>
              </a:ext>
            </a:extLst>
          </p:cNvPr>
          <p:cNvCxnSpPr>
            <a:cxnSpLocks/>
            <a:stCxn id="313" idx="3"/>
            <a:endCxn id="388" idx="1"/>
          </p:cNvCxnSpPr>
          <p:nvPr/>
        </p:nvCxnSpPr>
        <p:spPr>
          <a:xfrm flipV="1">
            <a:off x="17970621" y="7175493"/>
            <a:ext cx="206791" cy="30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620">
            <a:extLst>
              <a:ext uri="{FF2B5EF4-FFF2-40B4-BE49-F238E27FC236}">
                <a16:creationId xmlns:a16="http://schemas.microsoft.com/office/drawing/2014/main" id="{55642911-B8AF-49FD-A940-6D13780BB219}"/>
              </a:ext>
            </a:extLst>
          </p:cNvPr>
          <p:cNvCxnSpPr>
            <a:cxnSpLocks/>
            <a:stCxn id="306" idx="2"/>
            <a:endCxn id="388" idx="0"/>
          </p:cNvCxnSpPr>
          <p:nvPr/>
        </p:nvCxnSpPr>
        <p:spPr>
          <a:xfrm rot="16200000" flipH="1">
            <a:off x="18237462" y="6502379"/>
            <a:ext cx="240789" cy="565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E41A7CDB-1C2E-4968-B5CB-0A281170D1CA}"/>
              </a:ext>
            </a:extLst>
          </p:cNvPr>
          <p:cNvSpPr/>
          <p:nvPr/>
        </p:nvSpPr>
        <p:spPr>
          <a:xfrm>
            <a:off x="18743327" y="7699565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Соглашение об экономическом сотрудничестве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52313686-5954-44F1-BB1D-5041618007EA}"/>
              </a:ext>
            </a:extLst>
          </p:cNvPr>
          <p:cNvSpPr/>
          <p:nvPr/>
        </p:nvSpPr>
        <p:spPr>
          <a:xfrm>
            <a:off x="16485077" y="849446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Возродить договорённости Малой Антанты (ЧС, Румыния и Югославия)</a:t>
            </a:r>
          </a:p>
        </p:txBody>
      </p:sp>
      <p:cxnSp>
        <p:nvCxnSpPr>
          <p:cNvPr id="398" name="Соединительная линия уступом 620">
            <a:extLst>
              <a:ext uri="{FF2B5EF4-FFF2-40B4-BE49-F238E27FC236}">
                <a16:creationId xmlns:a16="http://schemas.microsoft.com/office/drawing/2014/main" id="{B49A96A6-8219-4B61-A1C7-9C4BA9B1047F}"/>
              </a:ext>
            </a:extLst>
          </p:cNvPr>
          <p:cNvCxnSpPr>
            <a:cxnSpLocks/>
            <a:stCxn id="314" idx="2"/>
            <a:endCxn id="397" idx="0"/>
          </p:cNvCxnSpPr>
          <p:nvPr/>
        </p:nvCxnSpPr>
        <p:spPr>
          <a:xfrm rot="5400000">
            <a:off x="16824935" y="8369569"/>
            <a:ext cx="248199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2EAD09FF-9F90-4DDC-94ED-FA08001242F8}"/>
              </a:ext>
            </a:extLst>
          </p:cNvPr>
          <p:cNvSpPr/>
          <p:nvPr/>
        </p:nvSpPr>
        <p:spPr>
          <a:xfrm>
            <a:off x="17611974" y="10044640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Совместные исследования</a:t>
            </a:r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F9F8C0A4-5D92-4B8C-88C8-2F674B707FC6}"/>
              </a:ext>
            </a:extLst>
          </p:cNvPr>
          <p:cNvSpPr/>
          <p:nvPr/>
        </p:nvSpPr>
        <p:spPr>
          <a:xfrm>
            <a:off x="17033833" y="927852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Антанты на север (пригласить Польшу)</a:t>
            </a:r>
          </a:p>
        </p:txBody>
      </p:sp>
      <p:cxnSp>
        <p:nvCxnSpPr>
          <p:cNvPr id="406" name="Соединительная линия уступом 595">
            <a:extLst>
              <a:ext uri="{FF2B5EF4-FFF2-40B4-BE49-F238E27FC236}">
                <a16:creationId xmlns:a16="http://schemas.microsoft.com/office/drawing/2014/main" id="{8F1E404B-7FD1-4E2F-A5A8-061075B8B058}"/>
              </a:ext>
            </a:extLst>
          </p:cNvPr>
          <p:cNvCxnSpPr>
            <a:cxnSpLocks/>
            <a:stCxn id="314" idx="2"/>
            <a:endCxn id="402" idx="0"/>
          </p:cNvCxnSpPr>
          <p:nvPr/>
        </p:nvCxnSpPr>
        <p:spPr>
          <a:xfrm rot="16200000" flipH="1">
            <a:off x="16613294" y="8582797"/>
            <a:ext cx="1798376" cy="1125309"/>
          </a:xfrm>
          <a:prstGeom prst="bentConnector3">
            <a:avLst>
              <a:gd name="adj1" fmla="val 667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595">
            <a:extLst>
              <a:ext uri="{FF2B5EF4-FFF2-40B4-BE49-F238E27FC236}">
                <a16:creationId xmlns:a16="http://schemas.microsoft.com/office/drawing/2014/main" id="{DEEC95E4-664D-4956-872B-5B03FE3FF99F}"/>
              </a:ext>
            </a:extLst>
          </p:cNvPr>
          <p:cNvCxnSpPr>
            <a:cxnSpLocks/>
            <a:stCxn id="396" idx="2"/>
            <a:endCxn id="402" idx="0"/>
          </p:cNvCxnSpPr>
          <p:nvPr/>
        </p:nvCxnSpPr>
        <p:spPr>
          <a:xfrm rot="5400000">
            <a:off x="17738277" y="8576426"/>
            <a:ext cx="1805075" cy="1131353"/>
          </a:xfrm>
          <a:prstGeom prst="bentConnector3">
            <a:avLst>
              <a:gd name="adj1" fmla="val 727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620">
            <a:extLst>
              <a:ext uri="{FF2B5EF4-FFF2-40B4-BE49-F238E27FC236}">
                <a16:creationId xmlns:a16="http://schemas.microsoft.com/office/drawing/2014/main" id="{2705B1A0-3AEF-40FD-AB89-93E48B08DB7B}"/>
              </a:ext>
            </a:extLst>
          </p:cNvPr>
          <p:cNvCxnSpPr>
            <a:cxnSpLocks/>
            <a:stCxn id="388" idx="2"/>
            <a:endCxn id="396" idx="0"/>
          </p:cNvCxnSpPr>
          <p:nvPr/>
        </p:nvCxnSpPr>
        <p:spPr>
          <a:xfrm rot="16200000" flipH="1">
            <a:off x="18796496" y="7289571"/>
            <a:ext cx="254072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C1DA7A09-32DB-4E2A-9092-2C68D2EC3AFD}"/>
              </a:ext>
            </a:extLst>
          </p:cNvPr>
          <p:cNvSpPr/>
          <p:nvPr/>
        </p:nvSpPr>
        <p:spPr>
          <a:xfrm>
            <a:off x="18177413" y="849967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Франко-Бельгийские военные соглашения</a:t>
            </a:r>
          </a:p>
        </p:txBody>
      </p:sp>
      <p:cxnSp>
        <p:nvCxnSpPr>
          <p:cNvPr id="417" name="Соединительная линия уступом 620">
            <a:extLst>
              <a:ext uri="{FF2B5EF4-FFF2-40B4-BE49-F238E27FC236}">
                <a16:creationId xmlns:a16="http://schemas.microsoft.com/office/drawing/2014/main" id="{27DA8D69-EBB9-4149-893A-82C17D5285E7}"/>
              </a:ext>
            </a:extLst>
          </p:cNvPr>
          <p:cNvCxnSpPr>
            <a:cxnSpLocks/>
            <a:stCxn id="396" idx="2"/>
            <a:endCxn id="416" idx="0"/>
          </p:cNvCxnSpPr>
          <p:nvPr/>
        </p:nvCxnSpPr>
        <p:spPr>
          <a:xfrm rot="5400000">
            <a:off x="18793479" y="8086662"/>
            <a:ext cx="260109" cy="565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64F66869-1021-41CF-A151-1481EFE4256A}"/>
              </a:ext>
            </a:extLst>
          </p:cNvPr>
          <p:cNvSpPr/>
          <p:nvPr/>
        </p:nvSpPr>
        <p:spPr>
          <a:xfrm>
            <a:off x="18740195" y="928189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вооружения в США</a:t>
            </a:r>
          </a:p>
        </p:txBody>
      </p:sp>
      <p:cxnSp>
        <p:nvCxnSpPr>
          <p:cNvPr id="421" name="Прямая со стрелкой 420">
            <a:extLst>
              <a:ext uri="{FF2B5EF4-FFF2-40B4-BE49-F238E27FC236}">
                <a16:creationId xmlns:a16="http://schemas.microsoft.com/office/drawing/2014/main" id="{CDB84C6F-09E4-4EFF-A37E-E82F622CE24C}"/>
              </a:ext>
            </a:extLst>
          </p:cNvPr>
          <p:cNvCxnSpPr>
            <a:cxnSpLocks/>
            <a:stCxn id="396" idx="2"/>
            <a:endCxn id="420" idx="0"/>
          </p:cNvCxnSpPr>
          <p:nvPr/>
        </p:nvCxnSpPr>
        <p:spPr>
          <a:xfrm flipH="1">
            <a:off x="19203358" y="8239565"/>
            <a:ext cx="3132" cy="10423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Прямоугольник 426">
            <a:extLst>
              <a:ext uri="{FF2B5EF4-FFF2-40B4-BE49-F238E27FC236}">
                <a16:creationId xmlns:a16="http://schemas.microsoft.com/office/drawing/2014/main" id="{D0C853D5-D0D9-48BD-A71C-65ECA3551D36}"/>
              </a:ext>
            </a:extLst>
          </p:cNvPr>
          <p:cNvSpPr/>
          <p:nvPr/>
        </p:nvSpPr>
        <p:spPr>
          <a:xfrm>
            <a:off x="16486504" y="613076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наши войны за свободу</a:t>
            </a:r>
          </a:p>
        </p:txBody>
      </p:sp>
      <p:cxnSp>
        <p:nvCxnSpPr>
          <p:cNvPr id="428" name="Соединительная линия уступом 620">
            <a:extLst>
              <a:ext uri="{FF2B5EF4-FFF2-40B4-BE49-F238E27FC236}">
                <a16:creationId xmlns:a16="http://schemas.microsoft.com/office/drawing/2014/main" id="{B00486BD-A8D1-4D3B-89E5-B9BBC1B7A65F}"/>
              </a:ext>
            </a:extLst>
          </p:cNvPr>
          <p:cNvCxnSpPr>
            <a:cxnSpLocks/>
            <a:stCxn id="156" idx="2"/>
            <a:endCxn id="427" idx="0"/>
          </p:cNvCxnSpPr>
          <p:nvPr/>
        </p:nvCxnSpPr>
        <p:spPr>
          <a:xfrm rot="5400000">
            <a:off x="17098754" y="5727191"/>
            <a:ext cx="254492" cy="5526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E9E4C0DF-0A82-4286-83B2-677BEF9B53F3}"/>
              </a:ext>
            </a:extLst>
          </p:cNvPr>
          <p:cNvSpPr/>
          <p:nvPr/>
        </p:nvSpPr>
        <p:spPr>
          <a:xfrm>
            <a:off x="15908331" y="534257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Запросить помощи СССР по пакту</a:t>
            </a:r>
          </a:p>
        </p:txBody>
      </p:sp>
      <p:cxnSp>
        <p:nvCxnSpPr>
          <p:cNvPr id="441" name="Соединительная линия уступом 620">
            <a:extLst>
              <a:ext uri="{FF2B5EF4-FFF2-40B4-BE49-F238E27FC236}">
                <a16:creationId xmlns:a16="http://schemas.microsoft.com/office/drawing/2014/main" id="{DB0D75BB-69A6-4D6F-A825-7B92884BEE6C}"/>
              </a:ext>
            </a:extLst>
          </p:cNvPr>
          <p:cNvCxnSpPr>
            <a:cxnSpLocks/>
            <a:stCxn id="136" idx="2"/>
            <a:endCxn id="431" idx="0"/>
          </p:cNvCxnSpPr>
          <p:nvPr/>
        </p:nvCxnSpPr>
        <p:spPr>
          <a:xfrm rot="16200000" flipH="1">
            <a:off x="15674341" y="4645417"/>
            <a:ext cx="254435" cy="11398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B56AD38C-1726-4CA6-A4EB-B9FE865CFAE4}"/>
              </a:ext>
            </a:extLst>
          </p:cNvPr>
          <p:cNvSpPr/>
          <p:nvPr/>
        </p:nvSpPr>
        <p:spPr>
          <a:xfrm>
            <a:off x="19315170" y="533627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Повторное увеличение военного бюджета</a:t>
            </a:r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94B502B-1FBA-4050-8CC0-3E22816003DB}"/>
              </a:ext>
            </a:extLst>
          </p:cNvPr>
          <p:cNvSpPr/>
          <p:nvPr/>
        </p:nvSpPr>
        <p:spPr>
          <a:xfrm>
            <a:off x="19317790" y="1007755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Предоставить гражданство мусульманам</a:t>
            </a:r>
          </a:p>
        </p:txBody>
      </p:sp>
      <p:sp>
        <p:nvSpPr>
          <p:cNvPr id="446" name="Прямоугольник 445">
            <a:extLst>
              <a:ext uri="{FF2B5EF4-FFF2-40B4-BE49-F238E27FC236}">
                <a16:creationId xmlns:a16="http://schemas.microsoft.com/office/drawing/2014/main" id="{FD8AE85B-D44B-4358-8EFB-25F238C0F42A}"/>
              </a:ext>
            </a:extLst>
          </p:cNvPr>
          <p:cNvSpPr/>
          <p:nvPr/>
        </p:nvSpPr>
        <p:spPr>
          <a:xfrm>
            <a:off x="19886901" y="85075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Антифашистская политика</a:t>
            </a:r>
          </a:p>
        </p:txBody>
      </p:sp>
      <p:cxnSp>
        <p:nvCxnSpPr>
          <p:cNvPr id="456" name="Соединительная линия уступом 620">
            <a:extLst>
              <a:ext uri="{FF2B5EF4-FFF2-40B4-BE49-F238E27FC236}">
                <a16:creationId xmlns:a16="http://schemas.microsoft.com/office/drawing/2014/main" id="{C65C93F4-A64C-470D-A732-51488858BB87}"/>
              </a:ext>
            </a:extLst>
          </p:cNvPr>
          <p:cNvCxnSpPr>
            <a:cxnSpLocks/>
            <a:stCxn id="396" idx="2"/>
            <a:endCxn id="446" idx="0"/>
          </p:cNvCxnSpPr>
          <p:nvPr/>
        </p:nvCxnSpPr>
        <p:spPr>
          <a:xfrm rot="16200000" flipH="1">
            <a:off x="19644295" y="7801760"/>
            <a:ext cx="267965" cy="1143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620">
            <a:extLst>
              <a:ext uri="{FF2B5EF4-FFF2-40B4-BE49-F238E27FC236}">
                <a16:creationId xmlns:a16="http://schemas.microsoft.com/office/drawing/2014/main" id="{683B48F5-2704-4D4E-B080-1C849F050CE8}"/>
              </a:ext>
            </a:extLst>
          </p:cNvPr>
          <p:cNvCxnSpPr>
            <a:cxnSpLocks/>
            <a:stCxn id="168" idx="2"/>
            <a:endCxn id="227" idx="0"/>
          </p:cNvCxnSpPr>
          <p:nvPr/>
        </p:nvCxnSpPr>
        <p:spPr>
          <a:xfrm rot="5400000">
            <a:off x="21076939" y="5723819"/>
            <a:ext cx="253393" cy="567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Прямая со стрелкой 467">
            <a:extLst>
              <a:ext uri="{FF2B5EF4-FFF2-40B4-BE49-F238E27FC236}">
                <a16:creationId xmlns:a16="http://schemas.microsoft.com/office/drawing/2014/main" id="{219D5AE1-4A88-466D-A73E-876014274608}"/>
              </a:ext>
            </a:extLst>
          </p:cNvPr>
          <p:cNvCxnSpPr>
            <a:cxnSpLocks/>
            <a:stCxn id="135" idx="2"/>
            <a:endCxn id="444" idx="0"/>
          </p:cNvCxnSpPr>
          <p:nvPr/>
        </p:nvCxnSpPr>
        <p:spPr>
          <a:xfrm>
            <a:off x="19773848" y="5089607"/>
            <a:ext cx="4485" cy="246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7008E378-8A23-4F95-9657-F91EDC4418D9}"/>
              </a:ext>
            </a:extLst>
          </p:cNvPr>
          <p:cNvSpPr/>
          <p:nvPr/>
        </p:nvSpPr>
        <p:spPr>
          <a:xfrm>
            <a:off x="27023802" y="214812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Петена</a:t>
            </a:r>
            <a:r>
              <a:rPr lang="ru-RU" sz="700" dirty="0"/>
              <a:t> на пост командующего</a:t>
            </a:r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D29C3B61-191E-4240-9178-FD4F7DD2B517}"/>
              </a:ext>
            </a:extLst>
          </p:cNvPr>
          <p:cNvSpPr/>
          <p:nvPr/>
        </p:nvSpPr>
        <p:spPr>
          <a:xfrm>
            <a:off x="24747840" y="214829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стратегию стационарной обороны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986EFB0A-DB9A-40F6-B9C2-C92AE1B0098F}"/>
              </a:ext>
            </a:extLst>
          </p:cNvPr>
          <p:cNvSpPr/>
          <p:nvPr/>
        </p:nvSpPr>
        <p:spPr>
          <a:xfrm>
            <a:off x="24747840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для Мажино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A139A4EF-69B9-4A8E-9425-BF985B309E56}"/>
              </a:ext>
            </a:extLst>
          </p:cNvPr>
          <p:cNvSpPr/>
          <p:nvPr/>
        </p:nvSpPr>
        <p:spPr>
          <a:xfrm>
            <a:off x="23543829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ежиной обороны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ACF1C65E-2C74-4FC5-B63B-DBEB600BE9E7}"/>
              </a:ext>
            </a:extLst>
          </p:cNvPr>
          <p:cNvSpPr/>
          <p:nvPr/>
        </p:nvSpPr>
        <p:spPr>
          <a:xfrm>
            <a:off x="25888832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профессиональной армии</a:t>
            </a:r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62759CF4-4530-4A19-B1F3-5DBD4C994FA4}"/>
              </a:ext>
            </a:extLst>
          </p:cNvPr>
          <p:cNvSpPr/>
          <p:nvPr/>
        </p:nvSpPr>
        <p:spPr>
          <a:xfrm>
            <a:off x="28222204" y="2234812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Моторизация армии</a:t>
            </a:r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B7E78878-F79D-4CB2-971B-ED23B952CA4D}"/>
              </a:ext>
            </a:extLst>
          </p:cNvPr>
          <p:cNvSpPr/>
          <p:nvPr/>
        </p:nvSpPr>
        <p:spPr>
          <a:xfrm>
            <a:off x="28225514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Автономные бронетанковые подразделения</a:t>
            </a: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E0C55FA7-A7A4-4E11-8C70-201D4E023000}"/>
              </a:ext>
            </a:extLst>
          </p:cNvPr>
          <p:cNvSpPr/>
          <p:nvPr/>
        </p:nvSpPr>
        <p:spPr>
          <a:xfrm>
            <a:off x="27023802" y="2314956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авиации по тактике Майера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094E9644-4D3D-40BC-B0D6-9DF637B77F4C}"/>
              </a:ext>
            </a:extLst>
          </p:cNvPr>
          <p:cNvSpPr/>
          <p:nvPr/>
        </p:nvSpPr>
        <p:spPr>
          <a:xfrm>
            <a:off x="27023802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Переподготовка старших офицеров</a:t>
            </a:r>
          </a:p>
        </p:txBody>
      </p:sp>
      <p:cxnSp>
        <p:nvCxnSpPr>
          <p:cNvPr id="331" name="Соединительная линия уступом 620">
            <a:extLst>
              <a:ext uri="{FF2B5EF4-FFF2-40B4-BE49-F238E27FC236}">
                <a16:creationId xmlns:a16="http://schemas.microsoft.com/office/drawing/2014/main" id="{AC02C312-DDCB-44FF-AFAD-91002D67C8F7}"/>
              </a:ext>
            </a:extLst>
          </p:cNvPr>
          <p:cNvCxnSpPr>
            <a:cxnSpLocks/>
            <a:stCxn id="234" idx="2"/>
            <a:endCxn id="295" idx="0"/>
          </p:cNvCxnSpPr>
          <p:nvPr/>
        </p:nvCxnSpPr>
        <p:spPr>
          <a:xfrm rot="16200000" flipH="1">
            <a:off x="26756229" y="20750562"/>
            <a:ext cx="326500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620">
            <a:extLst>
              <a:ext uri="{FF2B5EF4-FFF2-40B4-BE49-F238E27FC236}">
                <a16:creationId xmlns:a16="http://schemas.microsoft.com/office/drawing/2014/main" id="{5D535146-DED0-44AA-AD87-D1467B2EF906}"/>
              </a:ext>
            </a:extLst>
          </p:cNvPr>
          <p:cNvCxnSpPr>
            <a:cxnSpLocks/>
            <a:stCxn id="234" idx="2"/>
            <a:endCxn id="296" idx="0"/>
          </p:cNvCxnSpPr>
          <p:nvPr/>
        </p:nvCxnSpPr>
        <p:spPr>
          <a:xfrm rot="5400000">
            <a:off x="25617440" y="20748362"/>
            <a:ext cx="328119" cy="11409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Соединительная линия уступом 620">
            <a:extLst>
              <a:ext uri="{FF2B5EF4-FFF2-40B4-BE49-F238E27FC236}">
                <a16:creationId xmlns:a16="http://schemas.microsoft.com/office/drawing/2014/main" id="{5E57A4F6-6045-4C71-958E-E90F291954FE}"/>
              </a:ext>
            </a:extLst>
          </p:cNvPr>
          <p:cNvCxnSpPr>
            <a:cxnSpLocks/>
            <a:stCxn id="295" idx="2"/>
            <a:endCxn id="305" idx="0"/>
          </p:cNvCxnSpPr>
          <p:nvPr/>
        </p:nvCxnSpPr>
        <p:spPr>
          <a:xfrm rot="16200000" flipH="1">
            <a:off x="27922751" y="21585512"/>
            <a:ext cx="326831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>
            <a:extLst>
              <a:ext uri="{FF2B5EF4-FFF2-40B4-BE49-F238E27FC236}">
                <a16:creationId xmlns:a16="http://schemas.microsoft.com/office/drawing/2014/main" id="{DA015B83-BE4B-4AEF-B845-535A7B6B62DB}"/>
              </a:ext>
            </a:extLst>
          </p:cNvPr>
          <p:cNvCxnSpPr>
            <a:cxnSpLocks/>
            <a:stCxn id="295" idx="2"/>
            <a:endCxn id="312" idx="0"/>
          </p:cNvCxnSpPr>
          <p:nvPr/>
        </p:nvCxnSpPr>
        <p:spPr>
          <a:xfrm>
            <a:off x="27486965" y="22021298"/>
            <a:ext cx="0" cy="314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 стрелкой 344">
            <a:extLst>
              <a:ext uri="{FF2B5EF4-FFF2-40B4-BE49-F238E27FC236}">
                <a16:creationId xmlns:a16="http://schemas.microsoft.com/office/drawing/2014/main" id="{67CD553F-BDA2-4CC9-B1D1-C274C4D4D028}"/>
              </a:ext>
            </a:extLst>
          </p:cNvPr>
          <p:cNvCxnSpPr>
            <a:cxnSpLocks/>
            <a:stCxn id="312" idx="2"/>
            <a:endCxn id="309" idx="0"/>
          </p:cNvCxnSpPr>
          <p:nvPr/>
        </p:nvCxnSpPr>
        <p:spPr>
          <a:xfrm>
            <a:off x="27486965" y="22876292"/>
            <a:ext cx="0" cy="2732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620">
            <a:extLst>
              <a:ext uri="{FF2B5EF4-FFF2-40B4-BE49-F238E27FC236}">
                <a16:creationId xmlns:a16="http://schemas.microsoft.com/office/drawing/2014/main" id="{8B691B24-6E44-4EF0-9281-E69C16B797F2}"/>
              </a:ext>
            </a:extLst>
          </p:cNvPr>
          <p:cNvCxnSpPr>
            <a:cxnSpLocks/>
            <a:stCxn id="312" idx="2"/>
            <a:endCxn id="308" idx="0"/>
          </p:cNvCxnSpPr>
          <p:nvPr/>
        </p:nvCxnSpPr>
        <p:spPr>
          <a:xfrm rot="16200000" flipH="1">
            <a:off x="27951860" y="22411397"/>
            <a:ext cx="271922" cy="12017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 стрелкой 347">
            <a:extLst>
              <a:ext uri="{FF2B5EF4-FFF2-40B4-BE49-F238E27FC236}">
                <a16:creationId xmlns:a16="http://schemas.microsoft.com/office/drawing/2014/main" id="{FA13BDB9-8CAA-4E3B-879E-949DAA83E4D3}"/>
              </a:ext>
            </a:extLst>
          </p:cNvPr>
          <p:cNvCxnSpPr>
            <a:cxnSpLocks/>
            <a:stCxn id="305" idx="2"/>
            <a:endCxn id="308" idx="0"/>
          </p:cNvCxnSpPr>
          <p:nvPr/>
        </p:nvCxnSpPr>
        <p:spPr>
          <a:xfrm>
            <a:off x="28685367" y="22888129"/>
            <a:ext cx="3310" cy="260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A6283260-FFDF-4EBE-9DF9-43164E1B4220}"/>
              </a:ext>
            </a:extLst>
          </p:cNvPr>
          <p:cNvSpPr/>
          <p:nvPr/>
        </p:nvSpPr>
        <p:spPr>
          <a:xfrm>
            <a:off x="2475042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Grand battery</a:t>
            </a:r>
            <a:endParaRPr lang="ru-RU" sz="700" dirty="0"/>
          </a:p>
        </p:txBody>
      </p:sp>
      <p:cxnSp>
        <p:nvCxnSpPr>
          <p:cNvPr id="351" name="Соединительная линия уступом 595">
            <a:extLst>
              <a:ext uri="{FF2B5EF4-FFF2-40B4-BE49-F238E27FC236}">
                <a16:creationId xmlns:a16="http://schemas.microsoft.com/office/drawing/2014/main" id="{ADD0E4FC-4691-4F0F-8B79-C92DF07C303C}"/>
              </a:ext>
            </a:extLst>
          </p:cNvPr>
          <p:cNvCxnSpPr>
            <a:cxnSpLocks/>
            <a:stCxn id="308" idx="2"/>
            <a:endCxn id="302" idx="0"/>
          </p:cNvCxnSpPr>
          <p:nvPr/>
        </p:nvCxnSpPr>
        <p:spPr>
          <a:xfrm rot="5400000">
            <a:off x="27385750" y="22654459"/>
            <a:ext cx="269173" cy="23366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Соединительная линия уступом 595">
            <a:extLst>
              <a:ext uri="{FF2B5EF4-FFF2-40B4-BE49-F238E27FC236}">
                <a16:creationId xmlns:a16="http://schemas.microsoft.com/office/drawing/2014/main" id="{25C1AB5C-771E-4000-9B8E-1664358EE07B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 rot="16200000" flipH="1">
            <a:off x="25044907" y="22650298"/>
            <a:ext cx="269173" cy="23450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595">
            <a:extLst>
              <a:ext uri="{FF2B5EF4-FFF2-40B4-BE49-F238E27FC236}">
                <a16:creationId xmlns:a16="http://schemas.microsoft.com/office/drawing/2014/main" id="{CBCE90D3-3C6A-417F-9B30-2777DCE78B5A}"/>
              </a:ext>
            </a:extLst>
          </p:cNvPr>
          <p:cNvCxnSpPr>
            <a:cxnSpLocks/>
            <a:stCxn id="349" idx="2"/>
            <a:endCxn id="302" idx="0"/>
          </p:cNvCxnSpPr>
          <p:nvPr/>
        </p:nvCxnSpPr>
        <p:spPr>
          <a:xfrm rot="16200000" flipH="1">
            <a:off x="25650068" y="23255460"/>
            <a:ext cx="265444" cy="11384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595">
            <a:extLst>
              <a:ext uri="{FF2B5EF4-FFF2-40B4-BE49-F238E27FC236}">
                <a16:creationId xmlns:a16="http://schemas.microsoft.com/office/drawing/2014/main" id="{DEADF6F6-FC5E-4096-8D24-499AD21FBD2E}"/>
              </a:ext>
            </a:extLst>
          </p:cNvPr>
          <p:cNvCxnSpPr>
            <a:cxnSpLocks/>
            <a:stCxn id="309" idx="2"/>
            <a:endCxn id="302" idx="0"/>
          </p:cNvCxnSpPr>
          <p:nvPr/>
        </p:nvCxnSpPr>
        <p:spPr>
          <a:xfrm rot="5400000">
            <a:off x="26785571" y="23255993"/>
            <a:ext cx="267818" cy="11349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:a16="http://schemas.microsoft.com/office/drawing/2014/main" id="{1D21D7F0-0FF5-4FF8-AC44-FFCF584E13D6}"/>
              </a:ext>
            </a:extLst>
          </p:cNvPr>
          <p:cNvCxnSpPr>
            <a:cxnSpLocks/>
            <a:stCxn id="296" idx="2"/>
            <a:endCxn id="299" idx="0"/>
          </p:cNvCxnSpPr>
          <p:nvPr/>
        </p:nvCxnSpPr>
        <p:spPr>
          <a:xfrm>
            <a:off x="25211003" y="22022917"/>
            <a:ext cx="0" cy="322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18191775-8916-47FA-A7F8-9945CF97C233}"/>
              </a:ext>
            </a:extLst>
          </p:cNvPr>
          <p:cNvCxnSpPr>
            <a:cxnSpLocks/>
            <a:stCxn id="299" idx="2"/>
            <a:endCxn id="349" idx="0"/>
          </p:cNvCxnSpPr>
          <p:nvPr/>
        </p:nvCxnSpPr>
        <p:spPr>
          <a:xfrm>
            <a:off x="25211003" y="22885185"/>
            <a:ext cx="2582" cy="2667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Соединительная линия уступом 595">
            <a:extLst>
              <a:ext uri="{FF2B5EF4-FFF2-40B4-BE49-F238E27FC236}">
                <a16:creationId xmlns:a16="http://schemas.microsoft.com/office/drawing/2014/main" id="{3CF8CF5E-D012-48B4-B22E-75462E2BEC5F}"/>
              </a:ext>
            </a:extLst>
          </p:cNvPr>
          <p:cNvCxnSpPr>
            <a:cxnSpLocks/>
            <a:stCxn id="296" idx="2"/>
            <a:endCxn id="377" idx="0"/>
          </p:cNvCxnSpPr>
          <p:nvPr/>
        </p:nvCxnSpPr>
        <p:spPr>
          <a:xfrm rot="16200000" flipH="1">
            <a:off x="25620924" y="21612995"/>
            <a:ext cx="321148" cy="114099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595">
            <a:extLst>
              <a:ext uri="{FF2B5EF4-FFF2-40B4-BE49-F238E27FC236}">
                <a16:creationId xmlns:a16="http://schemas.microsoft.com/office/drawing/2014/main" id="{9637F399-2433-4B02-9931-1E26E07F79DF}"/>
              </a:ext>
            </a:extLst>
          </p:cNvPr>
          <p:cNvCxnSpPr>
            <a:cxnSpLocks/>
            <a:stCxn id="295" idx="2"/>
            <a:endCxn id="377" idx="0"/>
          </p:cNvCxnSpPr>
          <p:nvPr/>
        </p:nvCxnSpPr>
        <p:spPr>
          <a:xfrm rot="5400000">
            <a:off x="26758097" y="21615196"/>
            <a:ext cx="322767" cy="11349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391CA492-D397-48BD-883A-6A194ADDB7F9}"/>
              </a:ext>
            </a:extLst>
          </p:cNvPr>
          <p:cNvSpPr/>
          <p:nvPr/>
        </p:nvSpPr>
        <p:spPr>
          <a:xfrm>
            <a:off x="23549438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фортификаций</a:t>
            </a:r>
          </a:p>
        </p:txBody>
      </p:sp>
      <p:cxnSp>
        <p:nvCxnSpPr>
          <p:cNvPr id="370" name="Соединительная линия уступом 620">
            <a:extLst>
              <a:ext uri="{FF2B5EF4-FFF2-40B4-BE49-F238E27FC236}">
                <a16:creationId xmlns:a16="http://schemas.microsoft.com/office/drawing/2014/main" id="{8D79AB5B-7485-4712-B9BB-B03A6B0DABDD}"/>
              </a:ext>
            </a:extLst>
          </p:cNvPr>
          <p:cNvCxnSpPr>
            <a:cxnSpLocks/>
            <a:stCxn id="296" idx="2"/>
            <a:endCxn id="366" idx="0"/>
          </p:cNvCxnSpPr>
          <p:nvPr/>
        </p:nvCxnSpPr>
        <p:spPr>
          <a:xfrm rot="5400000">
            <a:off x="24450668" y="21584850"/>
            <a:ext cx="322268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620">
            <a:extLst>
              <a:ext uri="{FF2B5EF4-FFF2-40B4-BE49-F238E27FC236}">
                <a16:creationId xmlns:a16="http://schemas.microsoft.com/office/drawing/2014/main" id="{A670595C-ECB2-4176-8E98-880D643BE88B}"/>
              </a:ext>
            </a:extLst>
          </p:cNvPr>
          <p:cNvCxnSpPr>
            <a:cxnSpLocks/>
            <a:stCxn id="299" idx="2"/>
            <a:endCxn id="301" idx="0"/>
          </p:cNvCxnSpPr>
          <p:nvPr/>
        </p:nvCxnSpPr>
        <p:spPr>
          <a:xfrm rot="5400000">
            <a:off x="24477484" y="22414694"/>
            <a:ext cx="263029" cy="12040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5A5FAC23-891F-46A8-8FE4-99B0165671E2}"/>
              </a:ext>
            </a:extLst>
          </p:cNvPr>
          <p:cNvSpPr/>
          <p:nvPr/>
        </p:nvSpPr>
        <p:spPr>
          <a:xfrm>
            <a:off x="27623003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моторизированного прорыва</a:t>
            </a:r>
          </a:p>
        </p:txBody>
      </p:sp>
      <p:cxnSp>
        <p:nvCxnSpPr>
          <p:cNvPr id="381" name="Соединительная линия уступом 620">
            <a:extLst>
              <a:ext uri="{FF2B5EF4-FFF2-40B4-BE49-F238E27FC236}">
                <a16:creationId xmlns:a16="http://schemas.microsoft.com/office/drawing/2014/main" id="{C862B6E1-AA2D-4F86-9F45-FDE225C04F1B}"/>
              </a:ext>
            </a:extLst>
          </p:cNvPr>
          <p:cNvCxnSpPr>
            <a:cxnSpLocks/>
            <a:stCxn id="308" idx="2"/>
            <a:endCxn id="380" idx="0"/>
          </p:cNvCxnSpPr>
          <p:nvPr/>
        </p:nvCxnSpPr>
        <p:spPr>
          <a:xfrm rot="5400000">
            <a:off x="28252836" y="23521545"/>
            <a:ext cx="269173" cy="60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620">
            <a:extLst>
              <a:ext uri="{FF2B5EF4-FFF2-40B4-BE49-F238E27FC236}">
                <a16:creationId xmlns:a16="http://schemas.microsoft.com/office/drawing/2014/main" id="{5EB7A2D7-3CD1-4553-BE8A-789B51CF3E32}"/>
              </a:ext>
            </a:extLst>
          </p:cNvPr>
          <p:cNvCxnSpPr>
            <a:cxnSpLocks/>
            <a:stCxn id="309" idx="2"/>
            <a:endCxn id="380" idx="0"/>
          </p:cNvCxnSpPr>
          <p:nvPr/>
        </p:nvCxnSpPr>
        <p:spPr>
          <a:xfrm rot="16200000" flipH="1">
            <a:off x="27652656" y="23523877"/>
            <a:ext cx="267818" cy="5992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25DCB577-EA14-4EF1-8A6E-35501D841EAE}"/>
              </a:ext>
            </a:extLst>
          </p:cNvPr>
          <p:cNvSpPr/>
          <p:nvPr/>
        </p:nvSpPr>
        <p:spPr>
          <a:xfrm>
            <a:off x="24151488" y="239619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Сконцентрироваться на выборе Луи Морена</a:t>
            </a:r>
          </a:p>
        </p:txBody>
      </p:sp>
      <p:cxnSp>
        <p:nvCxnSpPr>
          <p:cNvPr id="387" name="Соединительная линия уступом 620">
            <a:extLst>
              <a:ext uri="{FF2B5EF4-FFF2-40B4-BE49-F238E27FC236}">
                <a16:creationId xmlns:a16="http://schemas.microsoft.com/office/drawing/2014/main" id="{DE3752C1-EC20-4819-A028-095B0D327193}"/>
              </a:ext>
            </a:extLst>
          </p:cNvPr>
          <p:cNvCxnSpPr>
            <a:cxnSpLocks/>
            <a:stCxn id="349" idx="2"/>
            <a:endCxn id="386" idx="0"/>
          </p:cNvCxnSpPr>
          <p:nvPr/>
        </p:nvCxnSpPr>
        <p:spPr>
          <a:xfrm rot="5400000">
            <a:off x="24779119" y="23527475"/>
            <a:ext cx="269999" cy="5989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3EF771E8-AF92-4B22-B8A3-D2522BB1D173}"/>
              </a:ext>
            </a:extLst>
          </p:cNvPr>
          <p:cNvSpPr/>
          <p:nvPr/>
        </p:nvSpPr>
        <p:spPr>
          <a:xfrm>
            <a:off x="24151488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сверхтяжёлых танков</a:t>
            </a:r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:a16="http://schemas.microsoft.com/office/drawing/2014/main" id="{EDF0A284-4521-4E28-BFF6-E726A9E71ABA}"/>
              </a:ext>
            </a:extLst>
          </p:cNvPr>
          <p:cNvCxnSpPr>
            <a:cxnSpLocks/>
            <a:stCxn id="386" idx="2"/>
            <a:endCxn id="410" idx="0"/>
          </p:cNvCxnSpPr>
          <p:nvPr/>
        </p:nvCxnSpPr>
        <p:spPr>
          <a:xfrm>
            <a:off x="24614651" y="24501942"/>
            <a:ext cx="0" cy="265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F65DC5C-8317-4936-B262-F4464A02897F}"/>
              </a:ext>
            </a:extLst>
          </p:cNvPr>
          <p:cNvSpPr/>
          <p:nvPr/>
        </p:nvSpPr>
        <p:spPr>
          <a:xfrm>
            <a:off x="27623003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САУ</a:t>
            </a:r>
          </a:p>
        </p:txBody>
      </p:sp>
      <p:cxnSp>
        <p:nvCxnSpPr>
          <p:cNvPr id="415" name="Прямая со стрелкой 414">
            <a:extLst>
              <a:ext uri="{FF2B5EF4-FFF2-40B4-BE49-F238E27FC236}">
                <a16:creationId xmlns:a16="http://schemas.microsoft.com/office/drawing/2014/main" id="{594BF6DC-AB2E-42D3-BCF7-8A483FC4E294}"/>
              </a:ext>
            </a:extLst>
          </p:cNvPr>
          <p:cNvCxnSpPr>
            <a:cxnSpLocks/>
            <a:stCxn id="380" idx="2"/>
            <a:endCxn id="414" idx="0"/>
          </p:cNvCxnSpPr>
          <p:nvPr/>
        </p:nvCxnSpPr>
        <p:spPr>
          <a:xfrm>
            <a:off x="28086166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E4F8202D-E0A0-4FEF-9048-C9AE139FEE7E}"/>
              </a:ext>
            </a:extLst>
          </p:cNvPr>
          <p:cNvSpPr/>
          <p:nvPr/>
        </p:nvSpPr>
        <p:spPr>
          <a:xfrm>
            <a:off x="24534684" y="218380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Увеличение срока службы</a:t>
            </a:r>
          </a:p>
        </p:txBody>
      </p:sp>
      <p:cxnSp>
        <p:nvCxnSpPr>
          <p:cNvPr id="360" name="Прямая со стрелкой 359">
            <a:extLst>
              <a:ext uri="{FF2B5EF4-FFF2-40B4-BE49-F238E27FC236}">
                <a16:creationId xmlns:a16="http://schemas.microsoft.com/office/drawing/2014/main" id="{221D054B-9808-4236-9164-66FCDDBC0B23}"/>
              </a:ext>
            </a:extLst>
          </p:cNvPr>
          <p:cNvCxnSpPr>
            <a:cxnSpLocks/>
            <a:stCxn id="582" idx="2"/>
            <a:endCxn id="350" idx="0"/>
          </p:cNvCxnSpPr>
          <p:nvPr/>
        </p:nvCxnSpPr>
        <p:spPr>
          <a:xfrm flipH="1">
            <a:off x="24997847" y="1909129"/>
            <a:ext cx="1" cy="274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Соединительная линия уступом 595">
            <a:extLst>
              <a:ext uri="{FF2B5EF4-FFF2-40B4-BE49-F238E27FC236}">
                <a16:creationId xmlns:a16="http://schemas.microsoft.com/office/drawing/2014/main" id="{404522E8-98CE-48F3-886B-3DFEFCAB2F04}"/>
              </a:ext>
            </a:extLst>
          </p:cNvPr>
          <p:cNvCxnSpPr>
            <a:cxnSpLocks/>
            <a:stCxn id="312" idx="2"/>
            <a:endCxn id="141" idx="0"/>
          </p:cNvCxnSpPr>
          <p:nvPr/>
        </p:nvCxnSpPr>
        <p:spPr>
          <a:xfrm rot="5400000">
            <a:off x="26781132" y="22448233"/>
            <a:ext cx="277774" cy="113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Соединительная линия уступом 595">
            <a:extLst>
              <a:ext uri="{FF2B5EF4-FFF2-40B4-BE49-F238E27FC236}">
                <a16:creationId xmlns:a16="http://schemas.microsoft.com/office/drawing/2014/main" id="{036731F6-216F-4CF7-829B-3EF2071868D8}"/>
              </a:ext>
            </a:extLst>
          </p:cNvPr>
          <p:cNvCxnSpPr>
            <a:cxnSpLocks/>
            <a:stCxn id="299" idx="2"/>
            <a:endCxn id="141" idx="0"/>
          </p:cNvCxnSpPr>
          <p:nvPr/>
        </p:nvCxnSpPr>
        <p:spPr>
          <a:xfrm rot="16200000" flipH="1">
            <a:off x="25647598" y="22448590"/>
            <a:ext cx="268881" cy="11420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F240AE28-BBA5-4300-8B71-54E9A3529D50}"/>
              </a:ext>
            </a:extLst>
          </p:cNvPr>
          <p:cNvSpPr/>
          <p:nvPr/>
        </p:nvSpPr>
        <p:spPr>
          <a:xfrm>
            <a:off x="25888831" y="223440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Кредит на национальную оборону</a:t>
            </a:r>
          </a:p>
        </p:txBody>
      </p:sp>
      <p:cxnSp>
        <p:nvCxnSpPr>
          <p:cNvPr id="378" name="Прямая со стрелкой 377">
            <a:extLst>
              <a:ext uri="{FF2B5EF4-FFF2-40B4-BE49-F238E27FC236}">
                <a16:creationId xmlns:a16="http://schemas.microsoft.com/office/drawing/2014/main" id="{E1178EE5-C30E-4E5B-BB56-4E9A85C0F81E}"/>
              </a:ext>
            </a:extLst>
          </p:cNvPr>
          <p:cNvCxnSpPr>
            <a:cxnSpLocks/>
            <a:stCxn id="200" idx="2"/>
            <a:endCxn id="191" idx="0"/>
          </p:cNvCxnSpPr>
          <p:nvPr/>
        </p:nvCxnSpPr>
        <p:spPr>
          <a:xfrm>
            <a:off x="32920254" y="21153442"/>
            <a:ext cx="0" cy="3173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E2106C95-39D3-4699-BF89-0430620D7EF8}"/>
              </a:ext>
            </a:extLst>
          </p:cNvPr>
          <p:cNvSpPr/>
          <p:nvPr/>
        </p:nvSpPr>
        <p:spPr>
          <a:xfrm>
            <a:off x="19368174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линкоров класса «Дюнкерк» в эксплуатацию</a:t>
            </a:r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D7B11610-F004-4A2B-8C30-3A2511789940}"/>
              </a:ext>
            </a:extLst>
          </p:cNvPr>
          <p:cNvSpPr/>
          <p:nvPr/>
        </p:nvSpPr>
        <p:spPr>
          <a:xfrm>
            <a:off x="19368173" y="190809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Заложить новый класс линкора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E498CB95-D605-4914-A6AD-3C16C85FD58E}"/>
              </a:ext>
            </a:extLst>
          </p:cNvPr>
          <p:cNvSpPr/>
          <p:nvPr/>
        </p:nvSpPr>
        <p:spPr>
          <a:xfrm>
            <a:off x="19368173" y="2061954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Рывок в </a:t>
            </a:r>
            <a:r>
              <a:rPr lang="ru-RU" sz="600" dirty="0" err="1"/>
              <a:t>линкоростроении</a:t>
            </a:r>
            <a:endParaRPr lang="ru-RU" sz="700" dirty="0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1D9A4B7B-F5A6-4CC2-9EC9-585ACB29A23D}"/>
              </a:ext>
            </a:extLst>
          </p:cNvPr>
          <p:cNvSpPr/>
          <p:nvPr/>
        </p:nvSpPr>
        <p:spPr>
          <a:xfrm>
            <a:off x="18152494" y="2062231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программу подводных крейсеров</a:t>
            </a:r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24A206EE-40D6-469C-A366-13807CE267FD}"/>
              </a:ext>
            </a:extLst>
          </p:cNvPr>
          <p:cNvSpPr/>
          <p:nvPr/>
        </p:nvSpPr>
        <p:spPr>
          <a:xfrm>
            <a:off x="16949668" y="1907920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подводного флота</a:t>
            </a:r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843346A-3C6C-43B8-B21E-F461E0B3A65C}"/>
              </a:ext>
            </a:extLst>
          </p:cNvPr>
          <p:cNvSpPr/>
          <p:nvPr/>
        </p:nvSpPr>
        <p:spPr>
          <a:xfrm>
            <a:off x="16948240" y="2062208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«Феникс»</a:t>
            </a:r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E109C510-C827-4D35-8DB1-33A0CAC024E4}"/>
              </a:ext>
            </a:extLst>
          </p:cNvPr>
          <p:cNvSpPr/>
          <p:nvPr/>
        </p:nvSpPr>
        <p:spPr>
          <a:xfrm>
            <a:off x="18156731" y="1982142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Выделить средства для увеличения флота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F5B3C573-C8AC-4E2B-BF5E-24E42409FDC8}"/>
              </a:ext>
            </a:extLst>
          </p:cNvPr>
          <p:cNvSpPr/>
          <p:nvPr/>
        </p:nvSpPr>
        <p:spPr>
          <a:xfrm>
            <a:off x="18156268" y="1907548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Подготовить технологии для модернизации эсминцев</a:t>
            </a:r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02AEDB2C-027A-4D72-8AC8-9CEF212067BE}"/>
              </a:ext>
            </a:extLst>
          </p:cNvPr>
          <p:cNvSpPr/>
          <p:nvPr/>
        </p:nvSpPr>
        <p:spPr>
          <a:xfrm>
            <a:off x="17550481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доктрину </a:t>
            </a:r>
            <a:r>
              <a:rPr lang="ru-RU" sz="700" dirty="0" err="1"/>
              <a:t>Кастекса</a:t>
            </a:r>
            <a:endParaRPr lang="ru-RU" sz="700" dirty="0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60BFB6B5-D184-4726-8E9A-2183B3BFB204}"/>
              </a:ext>
            </a:extLst>
          </p:cNvPr>
          <p:cNvSpPr/>
          <p:nvPr/>
        </p:nvSpPr>
        <p:spPr>
          <a:xfrm>
            <a:off x="16949667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Строгая организация штабного командования</a:t>
            </a:r>
          </a:p>
        </p:txBody>
      </p: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72B8F598-21A8-4229-88B8-5BFC28C17A83}"/>
              </a:ext>
            </a:extLst>
          </p:cNvPr>
          <p:cNvSpPr/>
          <p:nvPr/>
        </p:nvSpPr>
        <p:spPr>
          <a:xfrm>
            <a:off x="21151538" y="2148129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Избавиться от Азиатского наследия империи </a:t>
            </a:r>
            <a:r>
              <a:rPr lang="ru-RU" sz="200" dirty="0"/>
              <a:t>(В 1939 году </a:t>
            </a:r>
            <a:r>
              <a:rPr lang="ru-RU" sz="200" dirty="0" err="1"/>
              <a:t>Кастекс</a:t>
            </a:r>
            <a:r>
              <a:rPr lang="ru-RU" sz="200" dirty="0"/>
              <a:t> рекомендовал предоставить независимость Индокитаю , который было невозможно защитить от Японии , а также Сирии и Ливану , чтобы иметь возможность сделать их союзниками)</a:t>
            </a:r>
            <a:endParaRPr lang="ru-RU" sz="700" dirty="0"/>
          </a:p>
        </p:txBody>
      </p:sp>
      <p:cxnSp>
        <p:nvCxnSpPr>
          <p:cNvPr id="405" name="Соединительная линия уступом 620">
            <a:extLst>
              <a:ext uri="{FF2B5EF4-FFF2-40B4-BE49-F238E27FC236}">
                <a16:creationId xmlns:a16="http://schemas.microsoft.com/office/drawing/2014/main" id="{850483F9-3654-4014-91C1-B271888AE795}"/>
              </a:ext>
            </a:extLst>
          </p:cNvPr>
          <p:cNvCxnSpPr>
            <a:cxnSpLocks/>
            <a:stCxn id="161" idx="2"/>
            <a:endCxn id="403" idx="0"/>
          </p:cNvCxnSpPr>
          <p:nvPr/>
        </p:nvCxnSpPr>
        <p:spPr>
          <a:xfrm rot="5400000">
            <a:off x="22079749" y="20695602"/>
            <a:ext cx="320647" cy="12507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139DE6E6-744D-4A16-9A1F-8A1E56EE2FA5}"/>
              </a:ext>
            </a:extLst>
          </p:cNvPr>
          <p:cNvSpPr/>
          <p:nvPr/>
        </p:nvSpPr>
        <p:spPr>
          <a:xfrm>
            <a:off x="17550481" y="2314821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Реструктуризация французской военно-морской системы</a:t>
            </a:r>
          </a:p>
        </p:txBody>
      </p:sp>
      <p:cxnSp>
        <p:nvCxnSpPr>
          <p:cNvPr id="408" name="Соединительная линия уступом 620">
            <a:extLst>
              <a:ext uri="{FF2B5EF4-FFF2-40B4-BE49-F238E27FC236}">
                <a16:creationId xmlns:a16="http://schemas.microsoft.com/office/drawing/2014/main" id="{CEEAF265-5C67-485B-A811-F2D0CDD6F332}"/>
              </a:ext>
            </a:extLst>
          </p:cNvPr>
          <p:cNvCxnSpPr>
            <a:cxnSpLocks/>
            <a:stCxn id="384" idx="2"/>
            <a:endCxn id="393" idx="0"/>
          </p:cNvCxnSpPr>
          <p:nvPr/>
        </p:nvCxnSpPr>
        <p:spPr>
          <a:xfrm rot="5400000">
            <a:off x="18518295" y="17766166"/>
            <a:ext cx="207579" cy="24185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620">
            <a:extLst>
              <a:ext uri="{FF2B5EF4-FFF2-40B4-BE49-F238E27FC236}">
                <a16:creationId xmlns:a16="http://schemas.microsoft.com/office/drawing/2014/main" id="{1B403429-79F8-43AD-8D9E-D97E08743448}"/>
              </a:ext>
            </a:extLst>
          </p:cNvPr>
          <p:cNvCxnSpPr>
            <a:cxnSpLocks/>
            <a:stCxn id="384" idx="2"/>
            <a:endCxn id="400" idx="0"/>
          </p:cNvCxnSpPr>
          <p:nvPr/>
        </p:nvCxnSpPr>
        <p:spPr>
          <a:xfrm rot="5400000">
            <a:off x="19123459" y="18367602"/>
            <a:ext cx="203851" cy="12119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651DD84F-062F-42CF-8BDB-33D8E3A82AF8}"/>
              </a:ext>
            </a:extLst>
          </p:cNvPr>
          <p:cNvCxnSpPr>
            <a:cxnSpLocks/>
            <a:stCxn id="384" idx="2"/>
            <a:endCxn id="385" idx="0"/>
          </p:cNvCxnSpPr>
          <p:nvPr/>
        </p:nvCxnSpPr>
        <p:spPr>
          <a:xfrm flipH="1">
            <a:off x="19831336" y="18871630"/>
            <a:ext cx="1" cy="2092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595">
            <a:extLst>
              <a:ext uri="{FF2B5EF4-FFF2-40B4-BE49-F238E27FC236}">
                <a16:creationId xmlns:a16="http://schemas.microsoft.com/office/drawing/2014/main" id="{E2D12288-C2A5-41B9-80C8-A555C25B9861}"/>
              </a:ext>
            </a:extLst>
          </p:cNvPr>
          <p:cNvCxnSpPr>
            <a:cxnSpLocks/>
            <a:stCxn id="393" idx="2"/>
            <a:endCxn id="395" idx="0"/>
          </p:cNvCxnSpPr>
          <p:nvPr/>
        </p:nvCxnSpPr>
        <p:spPr>
          <a:xfrm rot="16200000" flipH="1">
            <a:off x="17915256" y="19116783"/>
            <a:ext cx="202212" cy="12070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595">
            <a:extLst>
              <a:ext uri="{FF2B5EF4-FFF2-40B4-BE49-F238E27FC236}">
                <a16:creationId xmlns:a16="http://schemas.microsoft.com/office/drawing/2014/main" id="{EA88B3D3-90FB-4665-8CAB-A0CD467CDEE4}"/>
              </a:ext>
            </a:extLst>
          </p:cNvPr>
          <p:cNvCxnSpPr>
            <a:cxnSpLocks/>
            <a:stCxn id="385" idx="2"/>
            <a:endCxn id="395" idx="0"/>
          </p:cNvCxnSpPr>
          <p:nvPr/>
        </p:nvCxnSpPr>
        <p:spPr>
          <a:xfrm rot="5400000">
            <a:off x="19125361" y="19115446"/>
            <a:ext cx="200508" cy="121144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Соединительная линия уступом 595">
            <a:extLst>
              <a:ext uri="{FF2B5EF4-FFF2-40B4-BE49-F238E27FC236}">
                <a16:creationId xmlns:a16="http://schemas.microsoft.com/office/drawing/2014/main" id="{E2097CD4-90D1-4DE4-BC63-DCD43605E06D}"/>
              </a:ext>
            </a:extLst>
          </p:cNvPr>
          <p:cNvCxnSpPr>
            <a:cxnSpLocks/>
            <a:stCxn id="400" idx="2"/>
            <a:endCxn id="395" idx="0"/>
          </p:cNvCxnSpPr>
          <p:nvPr/>
        </p:nvCxnSpPr>
        <p:spPr>
          <a:xfrm rot="16200000" flipH="1">
            <a:off x="18516692" y="19718219"/>
            <a:ext cx="205940" cy="4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620">
            <a:extLst>
              <a:ext uri="{FF2B5EF4-FFF2-40B4-BE49-F238E27FC236}">
                <a16:creationId xmlns:a16="http://schemas.microsoft.com/office/drawing/2014/main" id="{88BA107F-36E2-4878-88AA-D9D1594A7BFA}"/>
              </a:ext>
            </a:extLst>
          </p:cNvPr>
          <p:cNvCxnSpPr>
            <a:cxnSpLocks/>
            <a:stCxn id="395" idx="2"/>
            <a:endCxn id="394" idx="0"/>
          </p:cNvCxnSpPr>
          <p:nvPr/>
        </p:nvCxnSpPr>
        <p:spPr>
          <a:xfrm rot="5400000">
            <a:off x="17885318" y="19887507"/>
            <a:ext cx="260663" cy="1208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620">
            <a:extLst>
              <a:ext uri="{FF2B5EF4-FFF2-40B4-BE49-F238E27FC236}">
                <a16:creationId xmlns:a16="http://schemas.microsoft.com/office/drawing/2014/main" id="{AFF3D965-62A4-4823-941B-E4B00D9B4656}"/>
              </a:ext>
            </a:extLst>
          </p:cNvPr>
          <p:cNvCxnSpPr>
            <a:cxnSpLocks/>
            <a:stCxn id="395" idx="2"/>
            <a:endCxn id="390" idx="0"/>
          </p:cNvCxnSpPr>
          <p:nvPr/>
        </p:nvCxnSpPr>
        <p:spPr>
          <a:xfrm rot="16200000" flipH="1">
            <a:off x="19096555" y="19884760"/>
            <a:ext cx="258120" cy="1211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620">
            <a:extLst>
              <a:ext uri="{FF2B5EF4-FFF2-40B4-BE49-F238E27FC236}">
                <a16:creationId xmlns:a16="http://schemas.microsoft.com/office/drawing/2014/main" id="{8DFC24C3-7CEB-4197-9269-6E1068AB7CAD}"/>
              </a:ext>
            </a:extLst>
          </p:cNvPr>
          <p:cNvCxnSpPr>
            <a:cxnSpLocks/>
            <a:stCxn id="395" idx="2"/>
            <a:endCxn id="399" idx="0"/>
          </p:cNvCxnSpPr>
          <p:nvPr/>
        </p:nvCxnSpPr>
        <p:spPr>
          <a:xfrm rot="5400000">
            <a:off x="17756831" y="20618234"/>
            <a:ext cx="1119877" cy="606250"/>
          </a:xfrm>
          <a:prstGeom prst="bentConnector3">
            <a:avLst>
              <a:gd name="adj1" fmla="val 118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620">
            <a:extLst>
              <a:ext uri="{FF2B5EF4-FFF2-40B4-BE49-F238E27FC236}">
                <a16:creationId xmlns:a16="http://schemas.microsoft.com/office/drawing/2014/main" id="{2C5EEACD-D177-4415-B802-29B13184FA29}"/>
              </a:ext>
            </a:extLst>
          </p:cNvPr>
          <p:cNvCxnSpPr>
            <a:cxnSpLocks/>
            <a:stCxn id="399" idx="2"/>
            <a:endCxn id="401" idx="0"/>
          </p:cNvCxnSpPr>
          <p:nvPr/>
        </p:nvCxnSpPr>
        <p:spPr>
          <a:xfrm rot="5400000">
            <a:off x="17552915" y="21881213"/>
            <a:ext cx="320644" cy="6008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3C697C7B-4539-4833-8131-513622ADC840}"/>
              </a:ext>
            </a:extLst>
          </p:cNvPr>
          <p:cNvCxnSpPr>
            <a:cxnSpLocks/>
            <a:stCxn id="399" idx="2"/>
            <a:endCxn id="407" idx="0"/>
          </p:cNvCxnSpPr>
          <p:nvPr/>
        </p:nvCxnSpPr>
        <p:spPr>
          <a:xfrm>
            <a:off x="18013644" y="22021298"/>
            <a:ext cx="0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027C4293-F326-4B59-9CFA-0015830BEF1F}"/>
              </a:ext>
            </a:extLst>
          </p:cNvPr>
          <p:cNvCxnSpPr>
            <a:cxnSpLocks/>
            <a:stCxn id="399" idx="3"/>
            <a:endCxn id="436" idx="1"/>
          </p:cNvCxnSpPr>
          <p:nvPr/>
        </p:nvCxnSpPr>
        <p:spPr>
          <a:xfrm>
            <a:off x="18476806" y="21751298"/>
            <a:ext cx="2720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 стрелкой 434">
            <a:extLst>
              <a:ext uri="{FF2B5EF4-FFF2-40B4-BE49-F238E27FC236}">
                <a16:creationId xmlns:a16="http://schemas.microsoft.com/office/drawing/2014/main" id="{12C5C061-B54F-42E5-B820-5D5DCD153614}"/>
              </a:ext>
            </a:extLst>
          </p:cNvPr>
          <p:cNvCxnSpPr>
            <a:cxnSpLocks/>
            <a:stCxn id="395" idx="2"/>
            <a:endCxn id="391" idx="0"/>
          </p:cNvCxnSpPr>
          <p:nvPr/>
        </p:nvCxnSpPr>
        <p:spPr>
          <a:xfrm flipH="1">
            <a:off x="18615657" y="20361421"/>
            <a:ext cx="4237" cy="260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4F280486-EF3A-49A7-80CF-AC144869E700}"/>
              </a:ext>
            </a:extLst>
          </p:cNvPr>
          <p:cNvSpPr/>
          <p:nvPr/>
        </p:nvSpPr>
        <p:spPr>
          <a:xfrm>
            <a:off x="18748882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по доктрине </a:t>
            </a:r>
            <a:r>
              <a:rPr lang="ru-RU" sz="700" dirty="0" err="1"/>
              <a:t>Эстевы</a:t>
            </a:r>
            <a:endParaRPr lang="ru-RU" sz="700" dirty="0"/>
          </a:p>
        </p:txBody>
      </p:sp>
      <p:cxnSp>
        <p:nvCxnSpPr>
          <p:cNvPr id="437" name="Соединительная линия уступом 620">
            <a:extLst>
              <a:ext uri="{FF2B5EF4-FFF2-40B4-BE49-F238E27FC236}">
                <a16:creationId xmlns:a16="http://schemas.microsoft.com/office/drawing/2014/main" id="{AD760B19-0C98-4705-9FFF-7C50774E6C41}"/>
              </a:ext>
            </a:extLst>
          </p:cNvPr>
          <p:cNvCxnSpPr>
            <a:cxnSpLocks/>
            <a:stCxn id="395" idx="2"/>
            <a:endCxn id="436" idx="0"/>
          </p:cNvCxnSpPr>
          <p:nvPr/>
        </p:nvCxnSpPr>
        <p:spPr>
          <a:xfrm rot="16200000" flipH="1">
            <a:off x="18356031" y="20625283"/>
            <a:ext cx="1119877" cy="592151"/>
          </a:xfrm>
          <a:prstGeom prst="bentConnector3">
            <a:avLst>
              <a:gd name="adj1" fmla="val 1141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Прямоугольник 437">
            <a:extLst>
              <a:ext uri="{FF2B5EF4-FFF2-40B4-BE49-F238E27FC236}">
                <a16:creationId xmlns:a16="http://schemas.microsoft.com/office/drawing/2014/main" id="{70529DC9-4496-42F5-BD0E-B4B7912E1AEA}"/>
              </a:ext>
            </a:extLst>
          </p:cNvPr>
          <p:cNvSpPr/>
          <p:nvPr/>
        </p:nvSpPr>
        <p:spPr>
          <a:xfrm>
            <a:off x="19947284" y="2148129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Перейти на доктрину Молодой школы</a:t>
            </a:r>
          </a:p>
        </p:txBody>
      </p: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D7BA30F5-BB15-485A-BB26-1DAE16E045A8}"/>
              </a:ext>
            </a:extLst>
          </p:cNvPr>
          <p:cNvSpPr/>
          <p:nvPr/>
        </p:nvSpPr>
        <p:spPr>
          <a:xfrm>
            <a:off x="18153823" y="2234649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усилия на строительство морской авиации</a:t>
            </a:r>
          </a:p>
        </p:txBody>
      </p: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E67A3206-6840-4A07-941F-C7E88464495A}"/>
              </a:ext>
            </a:extLst>
          </p:cNvPr>
          <p:cNvCxnSpPr>
            <a:cxnSpLocks/>
            <a:stCxn id="436" idx="3"/>
            <a:endCxn id="438" idx="1"/>
          </p:cNvCxnSpPr>
          <p:nvPr/>
        </p:nvCxnSpPr>
        <p:spPr>
          <a:xfrm flipV="1">
            <a:off x="19675207" y="21751297"/>
            <a:ext cx="27207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620">
            <a:extLst>
              <a:ext uri="{FF2B5EF4-FFF2-40B4-BE49-F238E27FC236}">
                <a16:creationId xmlns:a16="http://schemas.microsoft.com/office/drawing/2014/main" id="{5D6F4501-D15F-4EE4-8B79-51EA6D530BF5}"/>
              </a:ext>
            </a:extLst>
          </p:cNvPr>
          <p:cNvCxnSpPr>
            <a:cxnSpLocks/>
            <a:stCxn id="395" idx="2"/>
            <a:endCxn id="438" idx="0"/>
          </p:cNvCxnSpPr>
          <p:nvPr/>
        </p:nvCxnSpPr>
        <p:spPr>
          <a:xfrm rot="16200000" flipH="1">
            <a:off x="18955232" y="20026082"/>
            <a:ext cx="1119876" cy="1790553"/>
          </a:xfrm>
          <a:prstGeom prst="bentConnector3">
            <a:avLst>
              <a:gd name="adj1" fmla="val 109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84074633-8021-4075-8123-3D186110B490}"/>
              </a:ext>
            </a:extLst>
          </p:cNvPr>
          <p:cNvSpPr/>
          <p:nvPr/>
        </p:nvSpPr>
        <p:spPr>
          <a:xfrm>
            <a:off x="19368173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концепции малого флота</a:t>
            </a:r>
          </a:p>
        </p:txBody>
      </p:sp>
      <p:sp>
        <p:nvSpPr>
          <p:cNvPr id="447" name="Прямоугольник 446">
            <a:extLst>
              <a:ext uri="{FF2B5EF4-FFF2-40B4-BE49-F238E27FC236}">
                <a16:creationId xmlns:a16="http://schemas.microsoft.com/office/drawing/2014/main" id="{E12DB98F-CE5D-4876-9319-398EB0DC8CAD}"/>
              </a:ext>
            </a:extLst>
          </p:cNvPr>
          <p:cNvSpPr/>
          <p:nvPr/>
        </p:nvSpPr>
        <p:spPr>
          <a:xfrm>
            <a:off x="18748160" y="2314738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авианосцы</a:t>
            </a:r>
          </a:p>
        </p:txBody>
      </p:sp>
      <p:sp>
        <p:nvSpPr>
          <p:cNvPr id="448" name="Прямоугольник 447">
            <a:extLst>
              <a:ext uri="{FF2B5EF4-FFF2-40B4-BE49-F238E27FC236}">
                <a16:creationId xmlns:a16="http://schemas.microsoft.com/office/drawing/2014/main" id="{C3D42C29-29E7-4CA2-A33F-27F57A62E100}"/>
              </a:ext>
            </a:extLst>
          </p:cNvPr>
          <p:cNvSpPr/>
          <p:nvPr/>
        </p:nvSpPr>
        <p:spPr>
          <a:xfrm>
            <a:off x="19946562" y="231482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Улучшить технологии миноносцев</a:t>
            </a:r>
          </a:p>
        </p:txBody>
      </p: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9F564408-82DC-4A80-964A-8F7ACE243285}"/>
              </a:ext>
            </a:extLst>
          </p:cNvPr>
          <p:cNvSpPr/>
          <p:nvPr/>
        </p:nvSpPr>
        <p:spPr>
          <a:xfrm>
            <a:off x="19946561" y="239586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блокады Великобритании</a:t>
            </a:r>
          </a:p>
        </p:txBody>
      </p:sp>
      <p:cxnSp>
        <p:nvCxnSpPr>
          <p:cNvPr id="452" name="Соединительная линия уступом 620">
            <a:extLst>
              <a:ext uri="{FF2B5EF4-FFF2-40B4-BE49-F238E27FC236}">
                <a16:creationId xmlns:a16="http://schemas.microsoft.com/office/drawing/2014/main" id="{E091CC9C-21B7-44CE-A1E6-3C164B1E6B23}"/>
              </a:ext>
            </a:extLst>
          </p:cNvPr>
          <p:cNvCxnSpPr>
            <a:cxnSpLocks/>
            <a:stCxn id="438" idx="2"/>
            <a:endCxn id="443" idx="0"/>
          </p:cNvCxnSpPr>
          <p:nvPr/>
        </p:nvCxnSpPr>
        <p:spPr>
          <a:xfrm rot="5400000">
            <a:off x="19960570" y="21892064"/>
            <a:ext cx="320645" cy="579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>
            <a:extLst>
              <a:ext uri="{FF2B5EF4-FFF2-40B4-BE49-F238E27FC236}">
                <a16:creationId xmlns:a16="http://schemas.microsoft.com/office/drawing/2014/main" id="{85982E15-77B6-4B7C-9FB3-FB45A3A0B63F}"/>
              </a:ext>
            </a:extLst>
          </p:cNvPr>
          <p:cNvCxnSpPr>
            <a:cxnSpLocks/>
            <a:stCxn id="438" idx="2"/>
            <a:endCxn id="448" idx="0"/>
          </p:cNvCxnSpPr>
          <p:nvPr/>
        </p:nvCxnSpPr>
        <p:spPr>
          <a:xfrm flipH="1">
            <a:off x="20409725" y="22021297"/>
            <a:ext cx="722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Прямоугольник 453">
            <a:extLst>
              <a:ext uri="{FF2B5EF4-FFF2-40B4-BE49-F238E27FC236}">
                <a16:creationId xmlns:a16="http://schemas.microsoft.com/office/drawing/2014/main" id="{99EB2286-0693-4902-825C-43276215AEFD}"/>
              </a:ext>
            </a:extLst>
          </p:cNvPr>
          <p:cNvSpPr/>
          <p:nvPr/>
        </p:nvSpPr>
        <p:spPr>
          <a:xfrm>
            <a:off x="18748159" y="239573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противостоянии Японии</a:t>
            </a:r>
          </a:p>
        </p:txBody>
      </p:sp>
      <p:sp>
        <p:nvSpPr>
          <p:cNvPr id="455" name="Прямоугольник 454">
            <a:extLst>
              <a:ext uri="{FF2B5EF4-FFF2-40B4-BE49-F238E27FC236}">
                <a16:creationId xmlns:a16="http://schemas.microsoft.com/office/drawing/2014/main" id="{0882F777-B8DA-4312-9F40-85A49C44116F}"/>
              </a:ext>
            </a:extLst>
          </p:cNvPr>
          <p:cNvSpPr/>
          <p:nvPr/>
        </p:nvSpPr>
        <p:spPr>
          <a:xfrm>
            <a:off x="17550481" y="2396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защиты Африки от Италии</a:t>
            </a:r>
          </a:p>
        </p:txBody>
      </p:sp>
      <p:cxnSp>
        <p:nvCxnSpPr>
          <p:cNvPr id="457" name="Прямая со стрелкой 456">
            <a:extLst>
              <a:ext uri="{FF2B5EF4-FFF2-40B4-BE49-F238E27FC236}">
                <a16:creationId xmlns:a16="http://schemas.microsoft.com/office/drawing/2014/main" id="{AA9927D4-A2CD-4410-9CCC-9642C1FCBECD}"/>
              </a:ext>
            </a:extLst>
          </p:cNvPr>
          <p:cNvCxnSpPr>
            <a:cxnSpLocks/>
            <a:stCxn id="407" idx="2"/>
            <a:endCxn id="455" idx="0"/>
          </p:cNvCxnSpPr>
          <p:nvPr/>
        </p:nvCxnSpPr>
        <p:spPr>
          <a:xfrm>
            <a:off x="18013644" y="23688214"/>
            <a:ext cx="0" cy="2737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>
            <a:extLst>
              <a:ext uri="{FF2B5EF4-FFF2-40B4-BE49-F238E27FC236}">
                <a16:creationId xmlns:a16="http://schemas.microsoft.com/office/drawing/2014/main" id="{2EF00BE2-F5C2-4FD2-B93F-5161835679E6}"/>
              </a:ext>
            </a:extLst>
          </p:cNvPr>
          <p:cNvCxnSpPr>
            <a:cxnSpLocks/>
            <a:stCxn id="447" idx="2"/>
            <a:endCxn id="454" idx="0"/>
          </p:cNvCxnSpPr>
          <p:nvPr/>
        </p:nvCxnSpPr>
        <p:spPr>
          <a:xfrm flipH="1">
            <a:off x="19211322" y="23687386"/>
            <a:ext cx="1" cy="2700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 стрелкой 461">
            <a:extLst>
              <a:ext uri="{FF2B5EF4-FFF2-40B4-BE49-F238E27FC236}">
                <a16:creationId xmlns:a16="http://schemas.microsoft.com/office/drawing/2014/main" id="{B7E87DAF-0644-4712-9EBE-25466AA26420}"/>
              </a:ext>
            </a:extLst>
          </p:cNvPr>
          <p:cNvCxnSpPr>
            <a:cxnSpLocks/>
            <a:stCxn id="448" idx="2"/>
            <a:endCxn id="451" idx="0"/>
          </p:cNvCxnSpPr>
          <p:nvPr/>
        </p:nvCxnSpPr>
        <p:spPr>
          <a:xfrm flipH="1">
            <a:off x="20409724" y="23688213"/>
            <a:ext cx="1" cy="270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Соединительная линия уступом 620">
            <a:extLst>
              <a:ext uri="{FF2B5EF4-FFF2-40B4-BE49-F238E27FC236}">
                <a16:creationId xmlns:a16="http://schemas.microsoft.com/office/drawing/2014/main" id="{4EF37DA1-3973-4270-9F98-9A68D54331C8}"/>
              </a:ext>
            </a:extLst>
          </p:cNvPr>
          <p:cNvCxnSpPr>
            <a:cxnSpLocks/>
            <a:stCxn id="436" idx="2"/>
            <a:endCxn id="439" idx="0"/>
          </p:cNvCxnSpPr>
          <p:nvPr/>
        </p:nvCxnSpPr>
        <p:spPr>
          <a:xfrm rot="5400000">
            <a:off x="18751917" y="21886368"/>
            <a:ext cx="325198" cy="5950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 стрелкой 472">
            <a:extLst>
              <a:ext uri="{FF2B5EF4-FFF2-40B4-BE49-F238E27FC236}">
                <a16:creationId xmlns:a16="http://schemas.microsoft.com/office/drawing/2014/main" id="{80832430-E68F-4ACA-8AAF-A40E36E3F972}"/>
              </a:ext>
            </a:extLst>
          </p:cNvPr>
          <p:cNvCxnSpPr>
            <a:cxnSpLocks/>
            <a:stCxn id="436" idx="2"/>
            <a:endCxn id="447" idx="0"/>
          </p:cNvCxnSpPr>
          <p:nvPr/>
        </p:nvCxnSpPr>
        <p:spPr>
          <a:xfrm flipH="1">
            <a:off x="19211323" y="22021298"/>
            <a:ext cx="722" cy="1126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8A127E39-DEE4-4718-8D61-BEBB9B3C28A8}"/>
              </a:ext>
            </a:extLst>
          </p:cNvPr>
          <p:cNvSpPr/>
          <p:nvPr/>
        </p:nvSpPr>
        <p:spPr>
          <a:xfrm>
            <a:off x="23543587" y="214780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Алжира</a:t>
            </a:r>
          </a:p>
        </p:txBody>
      </p:sp>
      <p:cxnSp>
        <p:nvCxnSpPr>
          <p:cNvPr id="481" name="Соединительная линия уступом 620">
            <a:extLst>
              <a:ext uri="{FF2B5EF4-FFF2-40B4-BE49-F238E27FC236}">
                <a16:creationId xmlns:a16="http://schemas.microsoft.com/office/drawing/2014/main" id="{2A742E05-2F6A-45CE-A8DC-FD048F9AA957}"/>
              </a:ext>
            </a:extLst>
          </p:cNvPr>
          <p:cNvCxnSpPr>
            <a:cxnSpLocks/>
            <a:stCxn id="161" idx="2"/>
            <a:endCxn id="480" idx="0"/>
          </p:cNvCxnSpPr>
          <p:nvPr/>
        </p:nvCxnSpPr>
        <p:spPr>
          <a:xfrm rot="16200000" flipH="1">
            <a:off x="23277421" y="20748671"/>
            <a:ext cx="317350" cy="1141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Прямоугольник 485">
            <a:extLst>
              <a:ext uri="{FF2B5EF4-FFF2-40B4-BE49-F238E27FC236}">
                <a16:creationId xmlns:a16="http://schemas.microsoft.com/office/drawing/2014/main" id="{9A3AF3F3-D010-41B2-9162-AE71EBC83987}"/>
              </a:ext>
            </a:extLst>
          </p:cNvPr>
          <p:cNvSpPr/>
          <p:nvPr/>
        </p:nvSpPr>
        <p:spPr>
          <a:xfrm>
            <a:off x="21798535" y="223295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новых союзников</a:t>
            </a:r>
          </a:p>
        </p:txBody>
      </p:sp>
      <p:sp>
        <p:nvSpPr>
          <p:cNvPr id="496" name="Прямоугольник 495">
            <a:extLst>
              <a:ext uri="{FF2B5EF4-FFF2-40B4-BE49-F238E27FC236}">
                <a16:creationId xmlns:a16="http://schemas.microsoft.com/office/drawing/2014/main" id="{99961F1C-11D2-4B2E-8CEE-49BE37950F35}"/>
              </a:ext>
            </a:extLst>
          </p:cNvPr>
          <p:cNvSpPr/>
          <p:nvPr/>
        </p:nvSpPr>
        <p:spPr>
          <a:xfrm>
            <a:off x="20592128" y="2234406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Консолидация Африканских федераций</a:t>
            </a:r>
          </a:p>
        </p:txBody>
      </p:sp>
      <p:cxnSp>
        <p:nvCxnSpPr>
          <p:cNvPr id="497" name="Соединительная линия уступом 620">
            <a:extLst>
              <a:ext uri="{FF2B5EF4-FFF2-40B4-BE49-F238E27FC236}">
                <a16:creationId xmlns:a16="http://schemas.microsoft.com/office/drawing/2014/main" id="{550A241F-0D95-4275-BE65-CE53FB6DDFBA}"/>
              </a:ext>
            </a:extLst>
          </p:cNvPr>
          <p:cNvCxnSpPr>
            <a:cxnSpLocks/>
            <a:stCxn id="161" idx="2"/>
            <a:endCxn id="496" idx="0"/>
          </p:cNvCxnSpPr>
          <p:nvPr/>
        </p:nvCxnSpPr>
        <p:spPr>
          <a:xfrm rot="5400000">
            <a:off x="21368660" y="20847281"/>
            <a:ext cx="1183415" cy="1810152"/>
          </a:xfrm>
          <a:prstGeom prst="bentConnector3">
            <a:avLst>
              <a:gd name="adj1" fmla="val 134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620">
            <a:extLst>
              <a:ext uri="{FF2B5EF4-FFF2-40B4-BE49-F238E27FC236}">
                <a16:creationId xmlns:a16="http://schemas.microsoft.com/office/drawing/2014/main" id="{3F38A29B-AA21-4D18-90FC-4D17CA9AF4DF}"/>
              </a:ext>
            </a:extLst>
          </p:cNvPr>
          <p:cNvCxnSpPr>
            <a:cxnSpLocks/>
            <a:stCxn id="367" idx="2"/>
            <a:endCxn id="486" idx="0"/>
          </p:cNvCxnSpPr>
          <p:nvPr/>
        </p:nvCxnSpPr>
        <p:spPr>
          <a:xfrm rot="5400000">
            <a:off x="22409509" y="21873582"/>
            <a:ext cx="308123" cy="603744"/>
          </a:xfrm>
          <a:prstGeom prst="bentConnector3">
            <a:avLst>
              <a:gd name="adj1" fmla="val 481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620">
            <a:extLst>
              <a:ext uri="{FF2B5EF4-FFF2-40B4-BE49-F238E27FC236}">
                <a16:creationId xmlns:a16="http://schemas.microsoft.com/office/drawing/2014/main" id="{093807EE-E6AF-4460-956A-E26C995208EC}"/>
              </a:ext>
            </a:extLst>
          </p:cNvPr>
          <p:cNvCxnSpPr>
            <a:cxnSpLocks/>
            <a:stCxn id="403" idx="2"/>
            <a:endCxn id="486" idx="0"/>
          </p:cNvCxnSpPr>
          <p:nvPr/>
        </p:nvCxnSpPr>
        <p:spPr>
          <a:xfrm rot="16200000" flipH="1">
            <a:off x="21784090" y="21851907"/>
            <a:ext cx="308219" cy="6469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EB3D0D90-85F3-4A2C-A509-DF291CC734EA}"/>
              </a:ext>
            </a:extLst>
          </p:cNvPr>
          <p:cNvSpPr/>
          <p:nvPr/>
        </p:nvSpPr>
        <p:spPr>
          <a:xfrm>
            <a:off x="22401454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иммиграцию французов</a:t>
            </a:r>
          </a:p>
        </p:txBody>
      </p:sp>
      <p:cxnSp>
        <p:nvCxnSpPr>
          <p:cNvPr id="510" name="Прямая со стрелкой 509">
            <a:extLst>
              <a:ext uri="{FF2B5EF4-FFF2-40B4-BE49-F238E27FC236}">
                <a16:creationId xmlns:a16="http://schemas.microsoft.com/office/drawing/2014/main" id="{C1AD3F9F-74E0-4A6C-AD79-81E1D228644C}"/>
              </a:ext>
            </a:extLst>
          </p:cNvPr>
          <p:cNvCxnSpPr>
            <a:cxnSpLocks/>
            <a:stCxn id="367" idx="2"/>
            <a:endCxn id="509" idx="0"/>
          </p:cNvCxnSpPr>
          <p:nvPr/>
        </p:nvCxnSpPr>
        <p:spPr>
          <a:xfrm flipH="1">
            <a:off x="22864617" y="22021393"/>
            <a:ext cx="825" cy="11305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 стрелкой 511">
            <a:extLst>
              <a:ext uri="{FF2B5EF4-FFF2-40B4-BE49-F238E27FC236}">
                <a16:creationId xmlns:a16="http://schemas.microsoft.com/office/drawing/2014/main" id="{F1B43F65-F418-4A7C-83E4-A75E6B3E5BB9}"/>
              </a:ext>
            </a:extLst>
          </p:cNvPr>
          <p:cNvCxnSpPr>
            <a:cxnSpLocks/>
            <a:stCxn id="393" idx="2"/>
            <a:endCxn id="394" idx="0"/>
          </p:cNvCxnSpPr>
          <p:nvPr/>
        </p:nvCxnSpPr>
        <p:spPr>
          <a:xfrm flipH="1">
            <a:off x="17411403" y="19619209"/>
            <a:ext cx="1428" cy="100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>
            <a:extLst>
              <a:ext uri="{FF2B5EF4-FFF2-40B4-BE49-F238E27FC236}">
                <a16:creationId xmlns:a16="http://schemas.microsoft.com/office/drawing/2014/main" id="{EF6E0537-231B-4069-8447-1C070E7A5006}"/>
              </a:ext>
            </a:extLst>
          </p:cNvPr>
          <p:cNvCxnSpPr>
            <a:cxnSpLocks/>
            <a:stCxn id="385" idx="2"/>
            <a:endCxn id="390" idx="0"/>
          </p:cNvCxnSpPr>
          <p:nvPr/>
        </p:nvCxnSpPr>
        <p:spPr>
          <a:xfrm>
            <a:off x="19831336" y="19620913"/>
            <a:ext cx="0" cy="9986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620">
            <a:extLst>
              <a:ext uri="{FF2B5EF4-FFF2-40B4-BE49-F238E27FC236}">
                <a16:creationId xmlns:a16="http://schemas.microsoft.com/office/drawing/2014/main" id="{0C422678-D738-485A-8BF9-126FE2998194}"/>
              </a:ext>
            </a:extLst>
          </p:cNvPr>
          <p:cNvCxnSpPr>
            <a:cxnSpLocks/>
            <a:stCxn id="403" idx="2"/>
            <a:endCxn id="509" idx="0"/>
          </p:cNvCxnSpPr>
          <p:nvPr/>
        </p:nvCxnSpPr>
        <p:spPr>
          <a:xfrm rot="16200000" flipH="1">
            <a:off x="21674336" y="21961662"/>
            <a:ext cx="1130646" cy="1249916"/>
          </a:xfrm>
          <a:prstGeom prst="bentConnector3">
            <a:avLst>
              <a:gd name="adj1" fmla="val 1328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595">
            <a:extLst>
              <a:ext uri="{FF2B5EF4-FFF2-40B4-BE49-F238E27FC236}">
                <a16:creationId xmlns:a16="http://schemas.microsoft.com/office/drawing/2014/main" id="{4B624841-6673-434F-AA5D-DCD310282358}"/>
              </a:ext>
            </a:extLst>
          </p:cNvPr>
          <p:cNvCxnSpPr>
            <a:cxnSpLocks/>
            <a:stCxn id="170" idx="2"/>
            <a:endCxn id="255" idx="0"/>
          </p:cNvCxnSpPr>
          <p:nvPr/>
        </p:nvCxnSpPr>
        <p:spPr>
          <a:xfrm rot="5400000">
            <a:off x="22523277" y="9155106"/>
            <a:ext cx="243112" cy="182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595">
            <a:extLst>
              <a:ext uri="{FF2B5EF4-FFF2-40B4-BE49-F238E27FC236}">
                <a16:creationId xmlns:a16="http://schemas.microsoft.com/office/drawing/2014/main" id="{7722B04E-41BF-4868-B333-59214D347004}"/>
              </a:ext>
            </a:extLst>
          </p:cNvPr>
          <p:cNvCxnSpPr>
            <a:cxnSpLocks/>
            <a:stCxn id="164" idx="2"/>
            <a:endCxn id="255" idx="0"/>
          </p:cNvCxnSpPr>
          <p:nvPr/>
        </p:nvCxnSpPr>
        <p:spPr>
          <a:xfrm rot="5400000">
            <a:off x="23409401" y="8274191"/>
            <a:ext cx="237902" cy="1768868"/>
          </a:xfrm>
          <a:prstGeom prst="bentConnector3">
            <a:avLst>
              <a:gd name="adj1" fmla="val 473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Прямоугольник 459">
            <a:extLst>
              <a:ext uri="{FF2B5EF4-FFF2-40B4-BE49-F238E27FC236}">
                <a16:creationId xmlns:a16="http://schemas.microsoft.com/office/drawing/2014/main" id="{AAC58132-83A2-4A5B-A268-1CA0921772A6}"/>
              </a:ext>
            </a:extLst>
          </p:cNvPr>
          <p:cNvSpPr/>
          <p:nvPr/>
        </p:nvSpPr>
        <p:spPr>
          <a:xfrm>
            <a:off x="23947432" y="100650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Особые полномочия для кабинета</a:t>
            </a:r>
          </a:p>
        </p:txBody>
      </p:sp>
      <p:sp>
        <p:nvSpPr>
          <p:cNvPr id="461" name="Прямоугольник 460">
            <a:extLst>
              <a:ext uri="{FF2B5EF4-FFF2-40B4-BE49-F238E27FC236}">
                <a16:creationId xmlns:a16="http://schemas.microsoft.com/office/drawing/2014/main" id="{33D2CE48-D226-4B90-B60D-787EA5E5D979}"/>
              </a:ext>
            </a:extLst>
          </p:cNvPr>
          <p:cNvSpPr/>
          <p:nvPr/>
        </p:nvSpPr>
        <p:spPr>
          <a:xfrm>
            <a:off x="23947164" y="10842482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Субсидии для строительных компаний</a:t>
            </a:r>
          </a:p>
        </p:txBody>
      </p: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854AD0C4-7C0E-4599-B5A3-0C983833E451}"/>
              </a:ext>
            </a:extLst>
          </p:cNvPr>
          <p:cNvCxnSpPr>
            <a:cxnSpLocks/>
            <a:stCxn id="359" idx="2"/>
            <a:endCxn id="460" idx="0"/>
          </p:cNvCxnSpPr>
          <p:nvPr/>
        </p:nvCxnSpPr>
        <p:spPr>
          <a:xfrm>
            <a:off x="24410595" y="9818656"/>
            <a:ext cx="0" cy="246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Прямая со стрелкой 463">
            <a:extLst>
              <a:ext uri="{FF2B5EF4-FFF2-40B4-BE49-F238E27FC236}">
                <a16:creationId xmlns:a16="http://schemas.microsoft.com/office/drawing/2014/main" id="{3034067D-1DA6-4A93-BBF4-7A70438507AB}"/>
              </a:ext>
            </a:extLst>
          </p:cNvPr>
          <p:cNvCxnSpPr>
            <a:cxnSpLocks/>
            <a:stCxn id="460" idx="2"/>
            <a:endCxn id="461" idx="0"/>
          </p:cNvCxnSpPr>
          <p:nvPr/>
        </p:nvCxnSpPr>
        <p:spPr>
          <a:xfrm flipH="1">
            <a:off x="24410327" y="10605000"/>
            <a:ext cx="268" cy="237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C46E2ABF-BCC7-4937-ACFC-7D5098A83656}"/>
              </a:ext>
            </a:extLst>
          </p:cNvPr>
          <p:cNvSpPr/>
          <p:nvPr/>
        </p:nvSpPr>
        <p:spPr>
          <a:xfrm>
            <a:off x="34876999" y="239573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Открытие аэропорта Ле Бурже</a:t>
            </a:r>
          </a:p>
        </p:txBody>
      </p:sp>
      <p:cxnSp>
        <p:nvCxnSpPr>
          <p:cNvPr id="470" name="Прямая со стрелкой 469">
            <a:extLst>
              <a:ext uri="{FF2B5EF4-FFF2-40B4-BE49-F238E27FC236}">
                <a16:creationId xmlns:a16="http://schemas.microsoft.com/office/drawing/2014/main" id="{49EB9554-510F-42A9-96D7-181A811A347A}"/>
              </a:ext>
            </a:extLst>
          </p:cNvPr>
          <p:cNvCxnSpPr>
            <a:cxnSpLocks/>
            <a:stCxn id="324" idx="2"/>
            <a:endCxn id="467" idx="0"/>
          </p:cNvCxnSpPr>
          <p:nvPr/>
        </p:nvCxnSpPr>
        <p:spPr>
          <a:xfrm>
            <a:off x="35340162" y="22009878"/>
            <a:ext cx="0" cy="1947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Прямоугольник 470">
            <a:extLst>
              <a:ext uri="{FF2B5EF4-FFF2-40B4-BE49-F238E27FC236}">
                <a16:creationId xmlns:a16="http://schemas.microsoft.com/office/drawing/2014/main" id="{AA6FC2DF-15CD-4271-A42D-A04CBBD6D4BA}"/>
              </a:ext>
            </a:extLst>
          </p:cNvPr>
          <p:cNvSpPr/>
          <p:nvPr/>
        </p:nvSpPr>
        <p:spPr>
          <a:xfrm>
            <a:off x="28224951" y="214769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Центральное разведывательное управление</a:t>
            </a:r>
          </a:p>
        </p:txBody>
      </p:sp>
      <p:cxnSp>
        <p:nvCxnSpPr>
          <p:cNvPr id="472" name="Соединительная линия уступом 620">
            <a:extLst>
              <a:ext uri="{FF2B5EF4-FFF2-40B4-BE49-F238E27FC236}">
                <a16:creationId xmlns:a16="http://schemas.microsoft.com/office/drawing/2014/main" id="{9A75BC77-CE97-40A6-A573-93427072EA6D}"/>
              </a:ext>
            </a:extLst>
          </p:cNvPr>
          <p:cNvCxnSpPr>
            <a:cxnSpLocks/>
            <a:stCxn id="234" idx="2"/>
            <a:endCxn id="471" idx="0"/>
          </p:cNvCxnSpPr>
          <p:nvPr/>
        </p:nvCxnSpPr>
        <p:spPr>
          <a:xfrm rot="16200000" flipH="1">
            <a:off x="27358998" y="20147794"/>
            <a:ext cx="322113" cy="23361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Соединительная линия уступом 620">
            <a:extLst>
              <a:ext uri="{FF2B5EF4-FFF2-40B4-BE49-F238E27FC236}">
                <a16:creationId xmlns:a16="http://schemas.microsoft.com/office/drawing/2014/main" id="{88994A1F-B93C-449A-BBE0-6FF0E9432DDB}"/>
              </a:ext>
            </a:extLst>
          </p:cNvPr>
          <p:cNvCxnSpPr>
            <a:cxnSpLocks/>
            <a:stCxn id="278" idx="2"/>
            <a:endCxn id="250" idx="0"/>
          </p:cNvCxnSpPr>
          <p:nvPr/>
        </p:nvCxnSpPr>
        <p:spPr>
          <a:xfrm rot="5400000">
            <a:off x="21653758" y="8092091"/>
            <a:ext cx="254316" cy="5608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620">
            <a:extLst>
              <a:ext uri="{FF2B5EF4-FFF2-40B4-BE49-F238E27FC236}">
                <a16:creationId xmlns:a16="http://schemas.microsoft.com/office/drawing/2014/main" id="{745F95C7-A4A9-43AB-B63F-D7D72CA56DF6}"/>
              </a:ext>
            </a:extLst>
          </p:cNvPr>
          <p:cNvCxnSpPr>
            <a:cxnSpLocks/>
            <a:stCxn id="279" idx="2"/>
            <a:endCxn id="250" idx="0"/>
          </p:cNvCxnSpPr>
          <p:nvPr/>
        </p:nvCxnSpPr>
        <p:spPr>
          <a:xfrm rot="16200000" flipH="1">
            <a:off x="21082393" y="8081578"/>
            <a:ext cx="254315" cy="5818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ADF26C1C-30E7-4CE2-ABEB-A787CEA039D5}"/>
              </a:ext>
            </a:extLst>
          </p:cNvPr>
          <p:cNvSpPr/>
          <p:nvPr/>
        </p:nvSpPr>
        <p:spPr>
          <a:xfrm>
            <a:off x="21798535" y="198218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</a:t>
            </a:r>
            <a:r>
              <a:rPr lang="en-US" sz="700" dirty="0"/>
              <a:t>SGE group</a:t>
            </a:r>
            <a:r>
              <a:rPr lang="ru-RU" sz="700" dirty="0"/>
              <a:t> новыми концессиями</a:t>
            </a:r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id="{7A7B0980-358E-4233-88F9-AE6FB3110503}"/>
              </a:ext>
            </a:extLst>
          </p:cNvPr>
          <p:cNvSpPr/>
          <p:nvPr/>
        </p:nvSpPr>
        <p:spPr>
          <a:xfrm>
            <a:off x="23535903" y="2062147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скоростных поездов</a:t>
            </a:r>
          </a:p>
        </p:txBody>
      </p:sp>
      <p:sp>
        <p:nvSpPr>
          <p:cNvPr id="478" name="Прямоугольник 477">
            <a:extLst>
              <a:ext uri="{FF2B5EF4-FFF2-40B4-BE49-F238E27FC236}">
                <a16:creationId xmlns:a16="http://schemas.microsoft.com/office/drawing/2014/main" id="{6C5F4341-933D-4D54-9217-10517685A3B0}"/>
              </a:ext>
            </a:extLst>
          </p:cNvPr>
          <p:cNvSpPr/>
          <p:nvPr/>
        </p:nvSpPr>
        <p:spPr>
          <a:xfrm>
            <a:off x="27023802" y="2061547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Национализировать заводы под нужды </a:t>
            </a:r>
            <a:r>
              <a:rPr lang="en-US" sz="700" dirty="0"/>
              <a:t>Renault</a:t>
            </a:r>
            <a:endParaRPr lang="ru-RU" sz="700" dirty="0"/>
          </a:p>
        </p:txBody>
      </p:sp>
      <p:sp>
        <p:nvSpPr>
          <p:cNvPr id="479" name="Прямоугольник 478">
            <a:extLst>
              <a:ext uri="{FF2B5EF4-FFF2-40B4-BE49-F238E27FC236}">
                <a16:creationId xmlns:a16="http://schemas.microsoft.com/office/drawing/2014/main" id="{952A2698-6019-4081-9FE4-1ED5DD2F7442}"/>
              </a:ext>
            </a:extLst>
          </p:cNvPr>
          <p:cNvSpPr/>
          <p:nvPr/>
        </p:nvSpPr>
        <p:spPr>
          <a:xfrm>
            <a:off x="28229169" y="206134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«Межсоюзный танк»(начало лета 1940)</a:t>
            </a:r>
            <a:r>
              <a:rPr lang="ru-RU" sz="100" dirty="0"/>
              <a:t>(Луи Рено и Генри </a:t>
            </a:r>
            <a:r>
              <a:rPr lang="ru-RU" sz="100" dirty="0" err="1"/>
              <a:t>Потез</a:t>
            </a:r>
            <a:r>
              <a:rPr lang="ru-RU" sz="100" dirty="0"/>
              <a:t> переехали в Великобританию в 1939 году, чтобы организовать совместное производство . Благодаря сотрудничеству генеральных штабов Франции и Великобритании с 1938 года французы обнаружили недостатки своего союзника в плане тяжелых танков [ 52 ] . Это позволило выпустить на рынок танк А20, будущий «Черчилль», на который большое влияние оказал </a:t>
            </a:r>
            <a:r>
              <a:rPr lang="ru-RU" sz="100" dirty="0" err="1"/>
              <a:t>Char</a:t>
            </a:r>
            <a:r>
              <a:rPr lang="ru-RU" sz="100" dirty="0"/>
              <a:t> B1 </a:t>
            </a:r>
            <a:r>
              <a:rPr lang="ru-RU" sz="100" dirty="0" err="1"/>
              <a:t>bis</a:t>
            </a:r>
            <a:r>
              <a:rPr lang="ru-RU" sz="100" dirty="0"/>
              <a:t> . Поставка последнего в качестве «межсоюзного танка» англичанам планировалась </a:t>
            </a:r>
            <a:r>
              <a:rPr lang="ru-RU" sz="100" dirty="0" err="1"/>
              <a:t>сиюнь</a:t>
            </a:r>
            <a:r>
              <a:rPr lang="ru-RU" sz="100" dirty="0"/>
              <a:t> 1940 г., с передачей английских </a:t>
            </a:r>
            <a:r>
              <a:rPr lang="ru-RU" sz="100" dirty="0" err="1"/>
              <a:t>бронелистов</a:t>
            </a:r>
            <a:r>
              <a:rPr lang="ru-RU" sz="100" dirty="0"/>
              <a:t> для увеличения производства. Однако разгром британского экспедиционного корпуса во время битвы за Францию ​​показал, что этот тип танка уже не приспособлен к новому облику войны, и от проекта « крепостного танка А20 » на французском языке отказались. Проектирование новой модели — A22 </a:t>
            </a:r>
            <a:r>
              <a:rPr lang="ru-RU" sz="100" dirty="0" err="1"/>
              <a:t>Infantry</a:t>
            </a:r>
            <a:r>
              <a:rPr lang="ru-RU" sz="100" dirty="0"/>
              <a:t> </a:t>
            </a:r>
            <a:r>
              <a:rPr lang="ru-RU" sz="100" dirty="0" err="1"/>
              <a:t>Tank</a:t>
            </a:r>
            <a:r>
              <a:rPr lang="ru-RU" sz="100" dirty="0"/>
              <a:t> </a:t>
            </a:r>
            <a:r>
              <a:rPr lang="ru-RU" sz="100" dirty="0" err="1"/>
              <a:t>Mark</a:t>
            </a:r>
            <a:r>
              <a:rPr lang="ru-RU" sz="100" dirty="0"/>
              <a:t> IV </a:t>
            </a:r>
            <a:r>
              <a:rPr lang="ru-RU" sz="100" dirty="0" err="1"/>
              <a:t>Churchill</a:t>
            </a:r>
            <a:r>
              <a:rPr lang="ru-RU" sz="100" dirty="0"/>
              <a:t> — было поручено компании </a:t>
            </a:r>
            <a:r>
              <a:rPr lang="ru-RU" sz="100" dirty="0" err="1"/>
              <a:t>Vauxhall</a:t>
            </a:r>
            <a:r>
              <a:rPr lang="ru-RU" sz="100" dirty="0"/>
              <a:t> </a:t>
            </a:r>
            <a:r>
              <a:rPr lang="ru-RU" sz="100" dirty="0" err="1"/>
              <a:t>Motors</a:t>
            </a:r>
            <a:r>
              <a:rPr lang="ru-RU" sz="100" dirty="0"/>
              <a:t> .)</a:t>
            </a:r>
            <a:endParaRPr lang="ru-RU" sz="700" dirty="0"/>
          </a:p>
        </p:txBody>
      </p:sp>
      <p:cxnSp>
        <p:nvCxnSpPr>
          <p:cNvPr id="482" name="Соединительная линия уступом 620">
            <a:extLst>
              <a:ext uri="{FF2B5EF4-FFF2-40B4-BE49-F238E27FC236}">
                <a16:creationId xmlns:a16="http://schemas.microsoft.com/office/drawing/2014/main" id="{0385E2EE-5478-4052-9C81-58346641265F}"/>
              </a:ext>
            </a:extLst>
          </p:cNvPr>
          <p:cNvCxnSpPr>
            <a:cxnSpLocks/>
            <a:stCxn id="216" idx="2"/>
            <a:endCxn id="476" idx="0"/>
          </p:cNvCxnSpPr>
          <p:nvPr/>
        </p:nvCxnSpPr>
        <p:spPr>
          <a:xfrm rot="16200000" flipH="1">
            <a:off x="22027588" y="18649999"/>
            <a:ext cx="1002268" cy="2940687"/>
          </a:xfrm>
          <a:prstGeom prst="bentConnector3">
            <a:avLst>
              <a:gd name="adj1" fmla="val 1026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Соединительная линия уступом 620">
            <a:extLst>
              <a:ext uri="{FF2B5EF4-FFF2-40B4-BE49-F238E27FC236}">
                <a16:creationId xmlns:a16="http://schemas.microsoft.com/office/drawing/2014/main" id="{FDF11797-3885-4559-9CEC-12E4E94E45B8}"/>
              </a:ext>
            </a:extLst>
          </p:cNvPr>
          <p:cNvCxnSpPr>
            <a:cxnSpLocks/>
            <a:stCxn id="149" idx="2"/>
            <a:endCxn id="234" idx="0"/>
          </p:cNvCxnSpPr>
          <p:nvPr/>
        </p:nvCxnSpPr>
        <p:spPr>
          <a:xfrm rot="5400000">
            <a:off x="26793931" y="19921764"/>
            <a:ext cx="251098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Соединительная линия уступом 620">
            <a:extLst>
              <a:ext uri="{FF2B5EF4-FFF2-40B4-BE49-F238E27FC236}">
                <a16:creationId xmlns:a16="http://schemas.microsoft.com/office/drawing/2014/main" id="{24B1F115-2FC6-4EF7-83EC-619037004CD6}"/>
              </a:ext>
            </a:extLst>
          </p:cNvPr>
          <p:cNvCxnSpPr>
            <a:cxnSpLocks/>
            <a:stCxn id="149" idx="2"/>
            <a:endCxn id="479" idx="0"/>
          </p:cNvCxnSpPr>
          <p:nvPr/>
        </p:nvCxnSpPr>
        <p:spPr>
          <a:xfrm rot="16200000" flipH="1">
            <a:off x="27964777" y="19885887"/>
            <a:ext cx="249742" cy="12053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Соединительная линия уступом 620">
            <a:extLst>
              <a:ext uri="{FF2B5EF4-FFF2-40B4-BE49-F238E27FC236}">
                <a16:creationId xmlns:a16="http://schemas.microsoft.com/office/drawing/2014/main" id="{F67DF2D7-EC53-4C6B-8B3E-A7B525641C5E}"/>
              </a:ext>
            </a:extLst>
          </p:cNvPr>
          <p:cNvCxnSpPr>
            <a:cxnSpLocks/>
            <a:stCxn id="216" idx="2"/>
            <a:endCxn id="475" idx="0"/>
          </p:cNvCxnSpPr>
          <p:nvPr/>
        </p:nvCxnSpPr>
        <p:spPr>
          <a:xfrm rot="16200000" flipH="1">
            <a:off x="21558727" y="19118860"/>
            <a:ext cx="202622" cy="12033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Прямоугольник 486">
            <a:extLst>
              <a:ext uri="{FF2B5EF4-FFF2-40B4-BE49-F238E27FC236}">
                <a16:creationId xmlns:a16="http://schemas.microsoft.com/office/drawing/2014/main" id="{284F6FE0-0A4F-456E-868A-AFE2BEB06310}"/>
              </a:ext>
            </a:extLst>
          </p:cNvPr>
          <p:cNvSpPr/>
          <p:nvPr/>
        </p:nvSpPr>
        <p:spPr>
          <a:xfrm>
            <a:off x="24747840" y="206251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Институт исследования атомных технологий </a:t>
            </a:r>
            <a:r>
              <a:rPr lang="ru-RU" sz="100" dirty="0"/>
              <a:t>(9 марта , битва тяжелой воды : после переговоров между Жаком </a:t>
            </a:r>
            <a:r>
              <a:rPr lang="ru-RU" sz="100" dirty="0" err="1"/>
              <a:t>Алье</a:t>
            </a:r>
            <a:r>
              <a:rPr lang="ru-RU" sz="100" dirty="0"/>
              <a:t> и компанией </a:t>
            </a:r>
            <a:r>
              <a:rPr lang="ru-RU" sz="100" dirty="0" err="1"/>
              <a:t>Norsk</a:t>
            </a:r>
            <a:r>
              <a:rPr lang="ru-RU" sz="100" dirty="0"/>
              <a:t> </a:t>
            </a:r>
            <a:r>
              <a:rPr lang="ru-RU" sz="100" dirty="0" err="1"/>
              <a:t>Hydro</a:t>
            </a:r>
            <a:r>
              <a:rPr lang="ru-RU" sz="100" dirty="0"/>
              <a:t> , французское правительство выкупает все запасы тяжелой воды (185 кг), имеющиеся в Норвегии . Тяжелая вода необходима для продолжения ядерных исследований, проводимых </a:t>
            </a:r>
            <a:r>
              <a:rPr lang="ru-RU" sz="100" dirty="0" err="1"/>
              <a:t>Жолио</a:t>
            </a:r>
            <a:r>
              <a:rPr lang="ru-RU" sz="100" dirty="0"/>
              <a:t>-Кюри в Коллеж де Франс [ 11 ] .)</a:t>
            </a:r>
            <a:endParaRPr lang="ru-RU" sz="700" dirty="0"/>
          </a:p>
        </p:txBody>
      </p:sp>
      <p:cxnSp>
        <p:nvCxnSpPr>
          <p:cNvPr id="488" name="Соединительная линия уступом 620">
            <a:extLst>
              <a:ext uri="{FF2B5EF4-FFF2-40B4-BE49-F238E27FC236}">
                <a16:creationId xmlns:a16="http://schemas.microsoft.com/office/drawing/2014/main" id="{5D5E337E-4BC6-42A8-B5E6-46ED72FD2A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06683" y="17370907"/>
            <a:ext cx="206589" cy="47031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Соединительная линия уступом 620">
            <a:extLst>
              <a:ext uri="{FF2B5EF4-FFF2-40B4-BE49-F238E27FC236}">
                <a16:creationId xmlns:a16="http://schemas.microsoft.com/office/drawing/2014/main" id="{6A979CBB-F96D-426D-9637-692E0DA15821}"/>
              </a:ext>
            </a:extLst>
          </p:cNvPr>
          <p:cNvCxnSpPr>
            <a:cxnSpLocks/>
            <a:stCxn id="371" idx="2"/>
            <a:endCxn id="487" idx="0"/>
          </p:cNvCxnSpPr>
          <p:nvPr/>
        </p:nvCxnSpPr>
        <p:spPr>
          <a:xfrm rot="5400000">
            <a:off x="25356629" y="20220172"/>
            <a:ext cx="259319" cy="5505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Прямоугольник 489">
            <a:extLst>
              <a:ext uri="{FF2B5EF4-FFF2-40B4-BE49-F238E27FC236}">
                <a16:creationId xmlns:a16="http://schemas.microsoft.com/office/drawing/2014/main" id="{CAE87451-3267-4D2C-BF2A-A37F55B91141}"/>
              </a:ext>
            </a:extLst>
          </p:cNvPr>
          <p:cNvSpPr/>
          <p:nvPr/>
        </p:nvSpPr>
        <p:spPr>
          <a:xfrm>
            <a:off x="21153742" y="206147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сети </a:t>
            </a:r>
            <a:r>
              <a:rPr lang="en-US" sz="700" dirty="0"/>
              <a:t>Lafarge</a:t>
            </a:r>
            <a:endParaRPr lang="ru-RU" sz="700" dirty="0"/>
          </a:p>
        </p:txBody>
      </p:sp>
      <p:cxnSp>
        <p:nvCxnSpPr>
          <p:cNvPr id="491" name="Соединительная линия уступом 620">
            <a:extLst>
              <a:ext uri="{FF2B5EF4-FFF2-40B4-BE49-F238E27FC236}">
                <a16:creationId xmlns:a16="http://schemas.microsoft.com/office/drawing/2014/main" id="{48B2D185-539F-468D-B7DE-DD044FD7B665}"/>
              </a:ext>
            </a:extLst>
          </p:cNvPr>
          <p:cNvCxnSpPr>
            <a:cxnSpLocks/>
            <a:stCxn id="216" idx="2"/>
            <a:endCxn id="490" idx="0"/>
          </p:cNvCxnSpPr>
          <p:nvPr/>
        </p:nvCxnSpPr>
        <p:spPr>
          <a:xfrm rot="16200000" flipH="1">
            <a:off x="20839848" y="19837740"/>
            <a:ext cx="995589" cy="558526"/>
          </a:xfrm>
          <a:prstGeom prst="bentConnector3">
            <a:avLst>
              <a:gd name="adj1" fmla="val 999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>
            <a:extLst>
              <a:ext uri="{FF2B5EF4-FFF2-40B4-BE49-F238E27FC236}">
                <a16:creationId xmlns:a16="http://schemas.microsoft.com/office/drawing/2014/main" id="{8AFB6CF9-489D-410A-89D4-7D0974D11778}"/>
              </a:ext>
            </a:extLst>
          </p:cNvPr>
          <p:cNvSpPr/>
          <p:nvPr/>
        </p:nvSpPr>
        <p:spPr>
          <a:xfrm>
            <a:off x="7309587" y="533430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Друзей Национальной России </a:t>
            </a:r>
            <a:r>
              <a:rPr lang="ru-RU" sz="100" dirty="0"/>
              <a:t>(</a:t>
            </a:r>
            <a:r>
              <a:rPr lang="fr-FR" sz="100" dirty="0"/>
              <a:t>Société des Amis de la Russie nationale</a:t>
            </a:r>
            <a:r>
              <a:rPr lang="ru-RU" sz="100" dirty="0"/>
              <a:t>. Общество друзей национальной России — французское антикоммунистическое объединение межвоенного периода . Основан в начале 1938 года [ 1 ] для противодействия влиянию Общества друзей СССР (будущей Франции-СССР ) и поддержки действий белогвардейцев против «большевизма», в контексте правой кампании. против Советского Союза и коммунизма. Его возглавляет сенатор Анри </a:t>
            </a:r>
            <a:r>
              <a:rPr lang="ru-RU" sz="100" dirty="0" err="1"/>
              <a:t>Лемери</a:t>
            </a:r>
            <a:r>
              <a:rPr lang="ru-RU" sz="100" dirty="0"/>
              <a:t> , а вице-президентами являются генерал Анри Альбер </a:t>
            </a:r>
            <a:r>
              <a:rPr lang="ru-RU" sz="100" dirty="0" err="1"/>
              <a:t>Ниссель</a:t>
            </a:r>
            <a:r>
              <a:rPr lang="ru-RU" sz="100" dirty="0"/>
              <a:t> , сенатор-антикоммунист Гюстав </a:t>
            </a:r>
            <a:r>
              <a:rPr lang="ru-RU" sz="100" dirty="0" err="1"/>
              <a:t>Готеро</a:t>
            </a:r>
            <a:r>
              <a:rPr lang="ru-RU" sz="100" dirty="0"/>
              <a:t> , депутат Пьер </a:t>
            </a:r>
            <a:r>
              <a:rPr lang="ru-RU" sz="100" dirty="0" err="1"/>
              <a:t>Тэттингер</a:t>
            </a:r>
            <a:r>
              <a:rPr lang="ru-RU" sz="100" dirty="0"/>
              <a:t> , президент PNRS, олицетворение молодых патриотов , Виктор </a:t>
            </a:r>
            <a:r>
              <a:rPr lang="ru-RU" sz="100" dirty="0" err="1"/>
              <a:t>Перре</a:t>
            </a:r>
            <a:r>
              <a:rPr lang="ru-RU" sz="100" dirty="0"/>
              <a:t> и Жорж </a:t>
            </a:r>
            <a:r>
              <a:rPr lang="ru-RU" sz="100" dirty="0" err="1"/>
              <a:t>Лебек</a:t>
            </a:r>
            <a:r>
              <a:rPr lang="ru-RU" sz="100" dirty="0"/>
              <a:t>, президент Парижская группа Национального союза комбатантов . В его комитет почета входят Луи Марин и генерал Максим </a:t>
            </a:r>
            <a:r>
              <a:rPr lang="ru-RU" sz="100" dirty="0" err="1"/>
              <a:t>Вейган</a:t>
            </a:r>
            <a:r>
              <a:rPr lang="ru-RU" sz="100" dirty="0"/>
              <a:t> . Там также сидят депутаты Ксавье </a:t>
            </a:r>
            <a:r>
              <a:rPr lang="ru-RU" sz="100" dirty="0" err="1"/>
              <a:t>Валла</a:t>
            </a:r>
            <a:r>
              <a:rPr lang="ru-RU" sz="100" dirty="0"/>
              <a:t> , Филипп </a:t>
            </a:r>
            <a:r>
              <a:rPr lang="ru-RU" sz="100" dirty="0" err="1"/>
              <a:t>Анрио</a:t>
            </a:r>
            <a:r>
              <a:rPr lang="ru-RU" sz="100" dirty="0"/>
              <a:t> , Рене </a:t>
            </a:r>
            <a:r>
              <a:rPr lang="ru-RU" sz="100" dirty="0" err="1"/>
              <a:t>Домманж</a:t>
            </a:r>
            <a:r>
              <a:rPr lang="ru-RU" sz="100" dirty="0"/>
              <a:t> , Жозеф </a:t>
            </a:r>
            <a:r>
              <a:rPr lang="ru-RU" sz="100" dirty="0" err="1"/>
              <a:t>Денэ</a:t>
            </a:r>
            <a:r>
              <a:rPr lang="ru-RU" sz="100" dirty="0"/>
              <a:t> , а также литераторы, такие как братья </a:t>
            </a:r>
            <a:r>
              <a:rPr lang="ru-RU" sz="100" dirty="0" err="1"/>
              <a:t>Жером</a:t>
            </a:r>
            <a:r>
              <a:rPr lang="ru-RU" sz="100" dirty="0"/>
              <a:t> и Жан Таро . Ее генеральным секретарем является Морис Винсент, главный редактор </a:t>
            </a:r>
            <a:r>
              <a:rPr lang="ru-RU" sz="100" dirty="0" err="1"/>
              <a:t>L'Indépendant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Paris</a:t>
            </a:r>
            <a:r>
              <a:rPr lang="ru-RU" sz="100" dirty="0"/>
              <a:t> (газета </a:t>
            </a:r>
            <a:r>
              <a:rPr lang="ru-RU" sz="100" dirty="0" err="1"/>
              <a:t>Лемери</a:t>
            </a:r>
            <a:r>
              <a:rPr lang="ru-RU" sz="100" dirty="0"/>
              <a:t>). Общество также заручилось помощью литератора и антикоммунистического активиста Арсена де </a:t>
            </a:r>
            <a:r>
              <a:rPr lang="ru-RU" sz="100" dirty="0" err="1"/>
              <a:t>Гулевича</a:t>
            </a:r>
            <a:r>
              <a:rPr lang="ru-RU" sz="100" dirty="0"/>
              <a:t> [ 2 ] . Штаб-квартира находится по адресу: улица Капуцинов , 4 , во 2-м округе Парижа .Местные секции существуют в Лионе (вокруг Виктора </a:t>
            </a:r>
            <a:r>
              <a:rPr lang="ru-RU" sz="100" dirty="0" err="1"/>
              <a:t>Перре</a:t>
            </a:r>
            <a:r>
              <a:rPr lang="ru-RU" sz="100" dirty="0"/>
              <a:t>, президента Республиканской федерации Роны) и Марселя (вокруг депутата Андре </a:t>
            </a:r>
            <a:r>
              <a:rPr lang="ru-RU" sz="100" dirty="0" err="1"/>
              <a:t>Даэра</a:t>
            </a:r>
            <a:r>
              <a:rPr lang="ru-RU" sz="100" dirty="0"/>
              <a:t> ). Общество организует встречи [ 3 ] и издает брошюры, например, « Россия и Франция» , в которых </a:t>
            </a:r>
            <a:r>
              <a:rPr lang="ru-RU" sz="100" dirty="0" err="1"/>
              <a:t>Лемери</a:t>
            </a:r>
            <a:r>
              <a:rPr lang="ru-RU" sz="100" dirty="0"/>
              <a:t> показывает, «как большевизм угрожает нам грозным образом, хотя час его краха кажется близким».)</a:t>
            </a:r>
            <a:endParaRPr lang="ru-RU" sz="700" dirty="0"/>
          </a:p>
        </p:txBody>
      </p:sp>
      <p:sp>
        <p:nvSpPr>
          <p:cNvPr id="492" name="Прямоугольник 491">
            <a:extLst>
              <a:ext uri="{FF2B5EF4-FFF2-40B4-BE49-F238E27FC236}">
                <a16:creationId xmlns:a16="http://schemas.microsoft.com/office/drawing/2014/main" id="{96B6FB2B-F812-4112-A81F-BE8F40426A54}"/>
              </a:ext>
            </a:extLst>
          </p:cNvPr>
          <p:cNvSpPr/>
          <p:nvPr/>
        </p:nvSpPr>
        <p:spPr>
          <a:xfrm>
            <a:off x="24538032" y="11818771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Юридическая эмансипация женщин</a:t>
            </a:r>
          </a:p>
        </p:txBody>
      </p:sp>
      <p:cxnSp>
        <p:nvCxnSpPr>
          <p:cNvPr id="493" name="Соединительная линия уступом 620">
            <a:extLst>
              <a:ext uri="{FF2B5EF4-FFF2-40B4-BE49-F238E27FC236}">
                <a16:creationId xmlns:a16="http://schemas.microsoft.com/office/drawing/2014/main" id="{25DCEF3C-4159-4C82-A2D7-B821FD5AF1F3}"/>
              </a:ext>
            </a:extLst>
          </p:cNvPr>
          <p:cNvCxnSpPr>
            <a:cxnSpLocks/>
            <a:stCxn id="461" idx="2"/>
            <a:endCxn id="492" idx="0"/>
          </p:cNvCxnSpPr>
          <p:nvPr/>
        </p:nvCxnSpPr>
        <p:spPr>
          <a:xfrm rot="16200000" flipH="1">
            <a:off x="24487617" y="11305192"/>
            <a:ext cx="436289" cy="590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Прямоугольник 493">
            <a:extLst>
              <a:ext uri="{FF2B5EF4-FFF2-40B4-BE49-F238E27FC236}">
                <a16:creationId xmlns:a16="http://schemas.microsoft.com/office/drawing/2014/main" id="{A8ACA0E6-69AF-479D-A4CB-02FDB72CB2DF}"/>
              </a:ext>
            </a:extLst>
          </p:cNvPr>
          <p:cNvSpPr/>
          <p:nvPr/>
        </p:nvSpPr>
        <p:spPr>
          <a:xfrm>
            <a:off x="25090698" y="1084590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Автономный фонд национальной обороны</a:t>
            </a:r>
          </a:p>
        </p:txBody>
      </p:sp>
      <p:cxnSp>
        <p:nvCxnSpPr>
          <p:cNvPr id="495" name="Соединительная линия уступом 620">
            <a:extLst>
              <a:ext uri="{FF2B5EF4-FFF2-40B4-BE49-F238E27FC236}">
                <a16:creationId xmlns:a16="http://schemas.microsoft.com/office/drawing/2014/main" id="{8A2A5A88-6B27-49B8-96A9-0BE2687503CA}"/>
              </a:ext>
            </a:extLst>
          </p:cNvPr>
          <p:cNvCxnSpPr>
            <a:cxnSpLocks/>
            <a:stCxn id="460" idx="2"/>
            <a:endCxn id="494" idx="0"/>
          </p:cNvCxnSpPr>
          <p:nvPr/>
        </p:nvCxnSpPr>
        <p:spPr>
          <a:xfrm rot="16200000" flipH="1">
            <a:off x="24861776" y="10153819"/>
            <a:ext cx="240905" cy="1143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id="{97008D9C-489C-4B51-BCC3-475456804776}"/>
              </a:ext>
            </a:extLst>
          </p:cNvPr>
          <p:cNvSpPr/>
          <p:nvPr/>
        </p:nvSpPr>
        <p:spPr>
          <a:xfrm>
            <a:off x="18747912" y="2867083"/>
            <a:ext cx="2171900" cy="6262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Примечание к требованиям веток «Народного фронта» одного цвета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ru-RU" sz="700" dirty="0"/>
              <a:t>лидер </a:t>
            </a:r>
            <a:r>
              <a:rPr lang="ru-RU" sz="700" dirty="0" err="1"/>
              <a:t>Деладье</a:t>
            </a:r>
            <a:r>
              <a:rPr lang="ru-RU" sz="700" dirty="0"/>
              <a:t> или </a:t>
            </a:r>
            <a:r>
              <a:rPr lang="ru-RU" sz="700" dirty="0" err="1"/>
              <a:t>Шотан</a:t>
            </a:r>
            <a:r>
              <a:rPr lang="ru-RU" sz="700" dirty="0"/>
              <a:t> или </a:t>
            </a:r>
            <a:r>
              <a:rPr lang="ru-RU" sz="700" dirty="0" err="1"/>
              <a:t>Рейно</a:t>
            </a:r>
            <a:r>
              <a:rPr lang="ru-RU" sz="700" dirty="0"/>
              <a:t>  - </a:t>
            </a:r>
          </a:p>
          <a:p>
            <a:pPr algn="ctr"/>
            <a:r>
              <a:rPr lang="ru-RU" sz="700" dirty="0"/>
              <a:t>лидер Блюм -</a:t>
            </a:r>
          </a:p>
          <a:p>
            <a:pPr algn="ctr"/>
            <a:r>
              <a:rPr lang="ru-RU" sz="700" dirty="0"/>
              <a:t>лидер Торез -</a:t>
            </a:r>
          </a:p>
        </p:txBody>
      </p:sp>
      <p:sp>
        <p:nvSpPr>
          <p:cNvPr id="499" name="Прямоугольник 498">
            <a:extLst>
              <a:ext uri="{FF2B5EF4-FFF2-40B4-BE49-F238E27FC236}">
                <a16:creationId xmlns:a16="http://schemas.microsoft.com/office/drawing/2014/main" id="{7A097D2E-5911-42EE-A30B-1CBA444E856F}"/>
              </a:ext>
            </a:extLst>
          </p:cNvPr>
          <p:cNvSpPr/>
          <p:nvPr/>
        </p:nvSpPr>
        <p:spPr>
          <a:xfrm>
            <a:off x="20627060" y="3144075"/>
            <a:ext cx="148022" cy="75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500" name="Прямоугольник 499">
            <a:extLst>
              <a:ext uri="{FF2B5EF4-FFF2-40B4-BE49-F238E27FC236}">
                <a16:creationId xmlns:a16="http://schemas.microsoft.com/office/drawing/2014/main" id="{A880C518-E5BC-42CE-A0A5-2BB6E35321AA}"/>
              </a:ext>
            </a:extLst>
          </p:cNvPr>
          <p:cNvSpPr/>
          <p:nvPr/>
        </p:nvSpPr>
        <p:spPr>
          <a:xfrm>
            <a:off x="20140272" y="3251687"/>
            <a:ext cx="136680" cy="9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502" name="Прямоугольник 501">
            <a:extLst>
              <a:ext uri="{FF2B5EF4-FFF2-40B4-BE49-F238E27FC236}">
                <a16:creationId xmlns:a16="http://schemas.microsoft.com/office/drawing/2014/main" id="{ADA2F8FB-7C9B-4F93-B4F2-32A859E65947}"/>
              </a:ext>
            </a:extLst>
          </p:cNvPr>
          <p:cNvSpPr/>
          <p:nvPr/>
        </p:nvSpPr>
        <p:spPr>
          <a:xfrm>
            <a:off x="20140272" y="3365987"/>
            <a:ext cx="136680" cy="93111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503" name="Соединительная линия уступом 620">
            <a:extLst>
              <a:ext uri="{FF2B5EF4-FFF2-40B4-BE49-F238E27FC236}">
                <a16:creationId xmlns:a16="http://schemas.microsoft.com/office/drawing/2014/main" id="{2ADBA5BC-62A8-4444-A3C1-49E1E8570632}"/>
              </a:ext>
            </a:extLst>
          </p:cNvPr>
          <p:cNvCxnSpPr>
            <a:cxnSpLocks/>
            <a:stCxn id="133" idx="2"/>
            <a:endCxn id="507" idx="0"/>
          </p:cNvCxnSpPr>
          <p:nvPr/>
        </p:nvCxnSpPr>
        <p:spPr>
          <a:xfrm rot="5400000">
            <a:off x="22819268" y="4892434"/>
            <a:ext cx="255109" cy="646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Прямоугольник 504">
            <a:extLst>
              <a:ext uri="{FF2B5EF4-FFF2-40B4-BE49-F238E27FC236}">
                <a16:creationId xmlns:a16="http://schemas.microsoft.com/office/drawing/2014/main" id="{AE9E87BF-8562-4C44-B083-9AEFBEFF4EAF}"/>
              </a:ext>
            </a:extLst>
          </p:cNvPr>
          <p:cNvSpPr/>
          <p:nvPr/>
        </p:nvSpPr>
        <p:spPr>
          <a:xfrm>
            <a:off x="26832194" y="276208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Ветка фронта Освобождения?</a:t>
            </a:r>
          </a:p>
        </p:txBody>
      </p:sp>
      <p:sp>
        <p:nvSpPr>
          <p:cNvPr id="506" name="Прямоугольник 505">
            <a:extLst>
              <a:ext uri="{FF2B5EF4-FFF2-40B4-BE49-F238E27FC236}">
                <a16:creationId xmlns:a16="http://schemas.microsoft.com/office/drawing/2014/main" id="{53EBDD7C-3414-4C70-8B71-03E8ED82DA0E}"/>
              </a:ext>
            </a:extLst>
          </p:cNvPr>
          <p:cNvSpPr/>
          <p:nvPr/>
        </p:nvSpPr>
        <p:spPr>
          <a:xfrm>
            <a:off x="22137024" y="270873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Ветка Выборов 1940го</a:t>
            </a:r>
          </a:p>
        </p:txBody>
      </p:sp>
      <p:sp>
        <p:nvSpPr>
          <p:cNvPr id="507" name="Прямоугольник 506">
            <a:extLst>
              <a:ext uri="{FF2B5EF4-FFF2-40B4-BE49-F238E27FC236}">
                <a16:creationId xmlns:a16="http://schemas.microsoft.com/office/drawing/2014/main" id="{564695FC-8A0B-4FFE-A6C3-2E61A13AE1E3}"/>
              </a:ext>
            </a:extLst>
          </p:cNvPr>
          <p:cNvSpPr/>
          <p:nvPr/>
        </p:nvSpPr>
        <p:spPr>
          <a:xfrm>
            <a:off x="22160402" y="534324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иммиграционный контроль</a:t>
            </a:r>
          </a:p>
        </p:txBody>
      </p: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0C90CCB9-C630-4C7C-96D6-905C6B677304}"/>
              </a:ext>
            </a:extLst>
          </p:cNvPr>
          <p:cNvSpPr/>
          <p:nvPr/>
        </p:nvSpPr>
        <p:spPr>
          <a:xfrm>
            <a:off x="23381432" y="534018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 </a:t>
            </a:r>
            <a:r>
              <a:rPr lang="ru-RU" sz="700" dirty="0" err="1"/>
              <a:t>Маршадо</a:t>
            </a:r>
            <a:r>
              <a:rPr lang="ru-RU" sz="700" dirty="0"/>
              <a:t> и увеличение налогов</a:t>
            </a:r>
          </a:p>
        </p:txBody>
      </p:sp>
      <p:cxnSp>
        <p:nvCxnSpPr>
          <p:cNvPr id="511" name="Прямая со стрелкой 510">
            <a:extLst>
              <a:ext uri="{FF2B5EF4-FFF2-40B4-BE49-F238E27FC236}">
                <a16:creationId xmlns:a16="http://schemas.microsoft.com/office/drawing/2014/main" id="{8E4E9F6C-6AF6-45C2-875F-A4722D0A7ADD}"/>
              </a:ext>
            </a:extLst>
          </p:cNvPr>
          <p:cNvCxnSpPr>
            <a:cxnSpLocks/>
            <a:stCxn id="257" idx="2"/>
            <a:endCxn id="450" idx="0"/>
          </p:cNvCxnSpPr>
          <p:nvPr/>
        </p:nvCxnSpPr>
        <p:spPr>
          <a:xfrm>
            <a:off x="25001195" y="5089607"/>
            <a:ext cx="54" cy="2359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7D1580AF-02E4-4812-8E91-0EEEA44E5ABF}"/>
              </a:ext>
            </a:extLst>
          </p:cNvPr>
          <p:cNvSpPr/>
          <p:nvPr/>
        </p:nvSpPr>
        <p:spPr>
          <a:xfrm>
            <a:off x="22805963" y="613887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Отменить законопроекты для рабочих</a:t>
            </a:r>
          </a:p>
        </p:txBody>
      </p:sp>
      <p:cxnSp>
        <p:nvCxnSpPr>
          <p:cNvPr id="515" name="Прямая со стрелкой 514">
            <a:extLst>
              <a:ext uri="{FF2B5EF4-FFF2-40B4-BE49-F238E27FC236}">
                <a16:creationId xmlns:a16="http://schemas.microsoft.com/office/drawing/2014/main" id="{BA4A5DE8-9D60-4ADF-B966-AB3015234263}"/>
              </a:ext>
            </a:extLst>
          </p:cNvPr>
          <p:cNvCxnSpPr>
            <a:cxnSpLocks/>
            <a:stCxn id="339" idx="2"/>
            <a:endCxn id="529" idx="0"/>
          </p:cNvCxnSpPr>
          <p:nvPr/>
        </p:nvCxnSpPr>
        <p:spPr>
          <a:xfrm flipH="1">
            <a:off x="23267693" y="7455908"/>
            <a:ext cx="554" cy="241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Прямая со стрелкой 515">
            <a:extLst>
              <a:ext uri="{FF2B5EF4-FFF2-40B4-BE49-F238E27FC236}">
                <a16:creationId xmlns:a16="http://schemas.microsoft.com/office/drawing/2014/main" id="{1F73A570-B028-427B-BB3C-C0B3DE6F4B12}"/>
              </a:ext>
            </a:extLst>
          </p:cNvPr>
          <p:cNvCxnSpPr>
            <a:cxnSpLocks/>
            <a:stCxn id="514" idx="2"/>
            <a:endCxn id="339" idx="0"/>
          </p:cNvCxnSpPr>
          <p:nvPr/>
        </p:nvCxnSpPr>
        <p:spPr>
          <a:xfrm flipH="1">
            <a:off x="23268247" y="6678870"/>
            <a:ext cx="879" cy="2370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Прямая со стрелкой 517">
            <a:extLst>
              <a:ext uri="{FF2B5EF4-FFF2-40B4-BE49-F238E27FC236}">
                <a16:creationId xmlns:a16="http://schemas.microsoft.com/office/drawing/2014/main" id="{446F3BC9-9843-4B27-9603-2C70A83E039F}"/>
              </a:ext>
            </a:extLst>
          </p:cNvPr>
          <p:cNvCxnSpPr>
            <a:cxnSpLocks/>
            <a:stCxn id="341" idx="2"/>
            <a:endCxn id="338" idx="0"/>
          </p:cNvCxnSpPr>
          <p:nvPr/>
        </p:nvCxnSpPr>
        <p:spPr>
          <a:xfrm>
            <a:off x="25001349" y="7461879"/>
            <a:ext cx="0" cy="2384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 стрелкой 518">
            <a:extLst>
              <a:ext uri="{FF2B5EF4-FFF2-40B4-BE49-F238E27FC236}">
                <a16:creationId xmlns:a16="http://schemas.microsoft.com/office/drawing/2014/main" id="{50A87401-FD95-4DFB-8C1D-EBBE0090E33C}"/>
              </a:ext>
            </a:extLst>
          </p:cNvPr>
          <p:cNvCxnSpPr>
            <a:cxnSpLocks/>
            <a:stCxn id="252" idx="2"/>
            <a:endCxn id="445" idx="0"/>
          </p:cNvCxnSpPr>
          <p:nvPr/>
        </p:nvCxnSpPr>
        <p:spPr>
          <a:xfrm>
            <a:off x="19778557" y="7450648"/>
            <a:ext cx="2396" cy="26269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>
            <a:extLst>
              <a:ext uri="{FF2B5EF4-FFF2-40B4-BE49-F238E27FC236}">
                <a16:creationId xmlns:a16="http://schemas.microsoft.com/office/drawing/2014/main" id="{93409D2D-314F-4272-B724-D11D6DCE74B0}"/>
              </a:ext>
            </a:extLst>
          </p:cNvPr>
          <p:cNvSpPr/>
          <p:nvPr/>
        </p:nvSpPr>
        <p:spPr>
          <a:xfrm>
            <a:off x="18747912" y="6123851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националистическое правительство</a:t>
            </a:r>
          </a:p>
        </p:txBody>
      </p:sp>
      <p:cxnSp>
        <p:nvCxnSpPr>
          <p:cNvPr id="521" name="Соединительная линия уступом 620">
            <a:extLst>
              <a:ext uri="{FF2B5EF4-FFF2-40B4-BE49-F238E27FC236}">
                <a16:creationId xmlns:a16="http://schemas.microsoft.com/office/drawing/2014/main" id="{374A7274-B606-453F-86B3-DC228551016F}"/>
              </a:ext>
            </a:extLst>
          </p:cNvPr>
          <p:cNvCxnSpPr>
            <a:cxnSpLocks/>
            <a:stCxn id="155" idx="2"/>
            <a:endCxn id="520" idx="0"/>
          </p:cNvCxnSpPr>
          <p:nvPr/>
        </p:nvCxnSpPr>
        <p:spPr>
          <a:xfrm rot="16200000" flipH="1">
            <a:off x="18802576" y="5715351"/>
            <a:ext cx="246499" cy="5705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Соединительная линия уступом 620">
            <a:extLst>
              <a:ext uri="{FF2B5EF4-FFF2-40B4-BE49-F238E27FC236}">
                <a16:creationId xmlns:a16="http://schemas.microsoft.com/office/drawing/2014/main" id="{C4FB2880-5234-430A-A7D3-C6465BAA48CB}"/>
              </a:ext>
            </a:extLst>
          </p:cNvPr>
          <p:cNvCxnSpPr>
            <a:cxnSpLocks/>
            <a:stCxn id="444" idx="2"/>
            <a:endCxn id="446" idx="0"/>
          </p:cNvCxnSpPr>
          <p:nvPr/>
        </p:nvCxnSpPr>
        <p:spPr>
          <a:xfrm rot="16200000" flipH="1">
            <a:off x="18748571" y="6906037"/>
            <a:ext cx="2631254" cy="571731"/>
          </a:xfrm>
          <a:prstGeom prst="bentConnector3">
            <a:avLst>
              <a:gd name="adj1" fmla="val 5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>
            <a:extLst>
              <a:ext uri="{FF2B5EF4-FFF2-40B4-BE49-F238E27FC236}">
                <a16:creationId xmlns:a16="http://schemas.microsoft.com/office/drawing/2014/main" id="{DF7BDEA6-BA34-4DA5-A3EA-8A963DB17C5D}"/>
              </a:ext>
            </a:extLst>
          </p:cNvPr>
          <p:cNvCxnSpPr>
            <a:cxnSpLocks/>
            <a:stCxn id="444" idx="2"/>
            <a:endCxn id="252" idx="0"/>
          </p:cNvCxnSpPr>
          <p:nvPr/>
        </p:nvCxnSpPr>
        <p:spPr>
          <a:xfrm>
            <a:off x="19778333" y="5876276"/>
            <a:ext cx="224" cy="10343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Прямоугольник 523">
            <a:extLst>
              <a:ext uri="{FF2B5EF4-FFF2-40B4-BE49-F238E27FC236}">
                <a16:creationId xmlns:a16="http://schemas.microsoft.com/office/drawing/2014/main" id="{6A86A5EC-75E9-4A14-A414-785C8AE54070}"/>
              </a:ext>
            </a:extLst>
          </p:cNvPr>
          <p:cNvSpPr/>
          <p:nvPr/>
        </p:nvSpPr>
        <p:spPr>
          <a:xfrm>
            <a:off x="17614696" y="770119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Предоставить гаранты Польше</a:t>
            </a:r>
          </a:p>
        </p:txBody>
      </p:sp>
      <p:cxnSp>
        <p:nvCxnSpPr>
          <p:cNvPr id="525" name="Соединительная линия уступом 595">
            <a:extLst>
              <a:ext uri="{FF2B5EF4-FFF2-40B4-BE49-F238E27FC236}">
                <a16:creationId xmlns:a16="http://schemas.microsoft.com/office/drawing/2014/main" id="{C84701DA-A622-4C41-A45F-C168263A9101}"/>
              </a:ext>
            </a:extLst>
          </p:cNvPr>
          <p:cNvCxnSpPr>
            <a:cxnSpLocks/>
            <a:stCxn id="388" idx="2"/>
            <a:endCxn id="524" idx="0"/>
          </p:cNvCxnSpPr>
          <p:nvPr/>
        </p:nvCxnSpPr>
        <p:spPr>
          <a:xfrm rot="5400000">
            <a:off x="18231367" y="7291985"/>
            <a:ext cx="255701" cy="5627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Соединительная линия уступом 595">
            <a:extLst>
              <a:ext uri="{FF2B5EF4-FFF2-40B4-BE49-F238E27FC236}">
                <a16:creationId xmlns:a16="http://schemas.microsoft.com/office/drawing/2014/main" id="{7E6E1EB1-AF20-4795-BEC4-712510C57AB8}"/>
              </a:ext>
            </a:extLst>
          </p:cNvPr>
          <p:cNvCxnSpPr>
            <a:cxnSpLocks/>
            <a:stCxn id="313" idx="2"/>
            <a:endCxn id="524" idx="0"/>
          </p:cNvCxnSpPr>
          <p:nvPr/>
        </p:nvCxnSpPr>
        <p:spPr>
          <a:xfrm rot="16200000" flipH="1">
            <a:off x="17666329" y="7289664"/>
            <a:ext cx="252660" cy="57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620">
            <a:extLst>
              <a:ext uri="{FF2B5EF4-FFF2-40B4-BE49-F238E27FC236}">
                <a16:creationId xmlns:a16="http://schemas.microsoft.com/office/drawing/2014/main" id="{29491856-4BAC-4A92-AA27-9F39AD6B2993}"/>
              </a:ext>
            </a:extLst>
          </p:cNvPr>
          <p:cNvCxnSpPr>
            <a:cxnSpLocks/>
            <a:stCxn id="397" idx="2"/>
            <a:endCxn id="404" idx="0"/>
          </p:cNvCxnSpPr>
          <p:nvPr/>
        </p:nvCxnSpPr>
        <p:spPr>
          <a:xfrm rot="16200000" flipH="1">
            <a:off x="17100589" y="8882114"/>
            <a:ext cx="244059" cy="5487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Соединительная линия уступом 620">
            <a:extLst>
              <a:ext uri="{FF2B5EF4-FFF2-40B4-BE49-F238E27FC236}">
                <a16:creationId xmlns:a16="http://schemas.microsoft.com/office/drawing/2014/main" id="{C8E06C8B-9153-4571-89B0-8A71A4E90C40}"/>
              </a:ext>
            </a:extLst>
          </p:cNvPr>
          <p:cNvCxnSpPr>
            <a:cxnSpLocks/>
            <a:stCxn id="524" idx="2"/>
            <a:endCxn id="404" idx="0"/>
          </p:cNvCxnSpPr>
          <p:nvPr/>
        </p:nvCxnSpPr>
        <p:spPr>
          <a:xfrm rot="5400000">
            <a:off x="17268764" y="8469427"/>
            <a:ext cx="1037328" cy="580863"/>
          </a:xfrm>
          <a:prstGeom prst="bentConnector3">
            <a:avLst>
              <a:gd name="adj1" fmla="val 1244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Прямоугольник 528">
            <a:extLst>
              <a:ext uri="{FF2B5EF4-FFF2-40B4-BE49-F238E27FC236}">
                <a16:creationId xmlns:a16="http://schemas.microsoft.com/office/drawing/2014/main" id="{388ABDC5-B0A6-4D73-A224-5C52A86C69B5}"/>
              </a:ext>
            </a:extLst>
          </p:cNvPr>
          <p:cNvSpPr/>
          <p:nvPr/>
        </p:nvSpPr>
        <p:spPr>
          <a:xfrm>
            <a:off x="22804530" y="7696959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Семейный кодекс</a:t>
            </a:r>
          </a:p>
        </p:txBody>
      </p:sp>
      <p:sp>
        <p:nvSpPr>
          <p:cNvPr id="530" name="Прямоугольник 529">
            <a:extLst>
              <a:ext uri="{FF2B5EF4-FFF2-40B4-BE49-F238E27FC236}">
                <a16:creationId xmlns:a16="http://schemas.microsoft.com/office/drawing/2014/main" id="{7FA2B7F5-3681-4CB7-82B6-F48ABE651E56}"/>
              </a:ext>
            </a:extLst>
          </p:cNvPr>
          <p:cNvSpPr/>
          <p:nvPr/>
        </p:nvSpPr>
        <p:spPr>
          <a:xfrm>
            <a:off x="29740446" y="4539144"/>
            <a:ext cx="926325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531" name="Соединительная линия уступом 595">
            <a:extLst>
              <a:ext uri="{FF2B5EF4-FFF2-40B4-BE49-F238E27FC236}">
                <a16:creationId xmlns:a16="http://schemas.microsoft.com/office/drawing/2014/main" id="{4C8D149C-EFEF-4318-ADD1-710598E809E6}"/>
              </a:ext>
            </a:extLst>
          </p:cNvPr>
          <p:cNvCxnSpPr>
            <a:cxnSpLocks/>
            <a:stCxn id="1031" idx="2"/>
            <a:endCxn id="134" idx="0"/>
          </p:cNvCxnSpPr>
          <p:nvPr/>
        </p:nvCxnSpPr>
        <p:spPr>
          <a:xfrm rot="16200000" flipH="1">
            <a:off x="22830880" y="1235251"/>
            <a:ext cx="250534" cy="636650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95">
            <a:extLst>
              <a:ext uri="{FF2B5EF4-FFF2-40B4-BE49-F238E27FC236}">
                <a16:creationId xmlns:a16="http://schemas.microsoft.com/office/drawing/2014/main" id="{884FEBE8-4203-4AA5-A1AE-9C9D0874988E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 rot="5400000">
            <a:off x="26912249" y="3521639"/>
            <a:ext cx="249285" cy="179498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Соединительная линия уступом 620">
            <a:extLst>
              <a:ext uri="{FF2B5EF4-FFF2-40B4-BE49-F238E27FC236}">
                <a16:creationId xmlns:a16="http://schemas.microsoft.com/office/drawing/2014/main" id="{2A6E3EC1-4749-4C65-9333-CADE99431D23}"/>
              </a:ext>
            </a:extLst>
          </p:cNvPr>
          <p:cNvCxnSpPr>
            <a:cxnSpLocks/>
            <a:stCxn id="1032" idx="2"/>
            <a:endCxn id="530" idx="0"/>
          </p:cNvCxnSpPr>
          <p:nvPr/>
        </p:nvCxnSpPr>
        <p:spPr>
          <a:xfrm rot="16200000" flipH="1">
            <a:off x="28946667" y="3282201"/>
            <a:ext cx="244657" cy="2269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Прямая со стрелкой 550">
            <a:extLst>
              <a:ext uri="{FF2B5EF4-FFF2-40B4-BE49-F238E27FC236}">
                <a16:creationId xmlns:a16="http://schemas.microsoft.com/office/drawing/2014/main" id="{798E5526-A1DD-400E-9BD3-E0FF2FB5485D}"/>
              </a:ext>
            </a:extLst>
          </p:cNvPr>
          <p:cNvCxnSpPr>
            <a:cxnSpLocks/>
            <a:stCxn id="325" idx="2"/>
            <a:endCxn id="341" idx="0"/>
          </p:cNvCxnSpPr>
          <p:nvPr/>
        </p:nvCxnSpPr>
        <p:spPr>
          <a:xfrm>
            <a:off x="25001195" y="6679217"/>
            <a:ext cx="154" cy="2426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Прямая соединительная линия 554">
            <a:extLst>
              <a:ext uri="{FF2B5EF4-FFF2-40B4-BE49-F238E27FC236}">
                <a16:creationId xmlns:a16="http://schemas.microsoft.com/office/drawing/2014/main" id="{CE7A0709-E2D4-4336-BCFE-3D6132DB069B}"/>
              </a:ext>
            </a:extLst>
          </p:cNvPr>
          <p:cNvCxnSpPr>
            <a:cxnSpLocks/>
            <a:stCxn id="134" idx="3"/>
            <a:endCxn id="530" idx="1"/>
          </p:cNvCxnSpPr>
          <p:nvPr/>
        </p:nvCxnSpPr>
        <p:spPr>
          <a:xfrm flipV="1">
            <a:off x="26602563" y="4809144"/>
            <a:ext cx="3137883" cy="46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>
            <a:extLst>
              <a:ext uri="{FF2B5EF4-FFF2-40B4-BE49-F238E27FC236}">
                <a16:creationId xmlns:a16="http://schemas.microsoft.com/office/drawing/2014/main" id="{EA55F5E9-7619-49E8-AE24-42672A5E7058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>
            <a:off x="19772893" y="4293238"/>
            <a:ext cx="955" cy="2563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Соединительная линия уступом 595">
            <a:extLst>
              <a:ext uri="{FF2B5EF4-FFF2-40B4-BE49-F238E27FC236}">
                <a16:creationId xmlns:a16="http://schemas.microsoft.com/office/drawing/2014/main" id="{3FD096F4-870F-4A06-887B-F5FC07A7A4F2}"/>
              </a:ext>
            </a:extLst>
          </p:cNvPr>
          <p:cNvCxnSpPr>
            <a:cxnSpLocks/>
            <a:stCxn id="507" idx="2"/>
            <a:endCxn id="514" idx="0"/>
          </p:cNvCxnSpPr>
          <p:nvPr/>
        </p:nvCxnSpPr>
        <p:spPr>
          <a:xfrm rot="16200000" flipH="1">
            <a:off x="22818533" y="5688277"/>
            <a:ext cx="255624" cy="6455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95">
            <a:extLst>
              <a:ext uri="{FF2B5EF4-FFF2-40B4-BE49-F238E27FC236}">
                <a16:creationId xmlns:a16="http://schemas.microsoft.com/office/drawing/2014/main" id="{858D900A-1B03-41CF-8CB5-723845209BB7}"/>
              </a:ext>
            </a:extLst>
          </p:cNvPr>
          <p:cNvCxnSpPr>
            <a:cxnSpLocks/>
            <a:stCxn id="508" idx="2"/>
            <a:endCxn id="514" idx="0"/>
          </p:cNvCxnSpPr>
          <p:nvPr/>
        </p:nvCxnSpPr>
        <p:spPr>
          <a:xfrm rot="5400000">
            <a:off x="23427520" y="5721794"/>
            <a:ext cx="258683" cy="5754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Прямоугольник 587">
            <a:extLst>
              <a:ext uri="{FF2B5EF4-FFF2-40B4-BE49-F238E27FC236}">
                <a16:creationId xmlns:a16="http://schemas.microsoft.com/office/drawing/2014/main" id="{62F6D8B7-56CB-4C02-AF88-075DC3C40143}"/>
              </a:ext>
            </a:extLst>
          </p:cNvPr>
          <p:cNvSpPr/>
          <p:nvPr/>
        </p:nvSpPr>
        <p:spPr>
          <a:xfrm>
            <a:off x="19309730" y="17570130"/>
            <a:ext cx="2171900" cy="6262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Промка</a:t>
            </a:r>
            <a:r>
              <a:rPr lang="ru-RU" sz="700" dirty="0"/>
              <a:t> демократов и левых –</a:t>
            </a:r>
            <a:br>
              <a:rPr lang="ru-RU" sz="700" dirty="0"/>
            </a:br>
            <a:r>
              <a:rPr lang="ru-RU" sz="700" dirty="0"/>
              <a:t>Белые фокусы – те что будут в будущем использоваться и в правом древе</a:t>
            </a:r>
          </a:p>
        </p:txBody>
      </p:sp>
      <p:sp>
        <p:nvSpPr>
          <p:cNvPr id="590" name="Прямоугольник 589">
            <a:extLst>
              <a:ext uri="{FF2B5EF4-FFF2-40B4-BE49-F238E27FC236}">
                <a16:creationId xmlns:a16="http://schemas.microsoft.com/office/drawing/2014/main" id="{16237F4D-4E7D-4E0C-AE18-72472CBF25C9}"/>
              </a:ext>
            </a:extLst>
          </p:cNvPr>
          <p:cNvSpPr/>
          <p:nvPr/>
        </p:nvSpPr>
        <p:spPr>
          <a:xfrm>
            <a:off x="20986950" y="17737391"/>
            <a:ext cx="136680" cy="9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450" name="Прямоугольник 449">
            <a:extLst>
              <a:ext uri="{FF2B5EF4-FFF2-40B4-BE49-F238E27FC236}">
                <a16:creationId xmlns:a16="http://schemas.microsoft.com/office/drawing/2014/main" id="{63BD56D3-9F55-4ABF-B586-1CB38328C96D}"/>
              </a:ext>
            </a:extLst>
          </p:cNvPr>
          <p:cNvSpPr/>
          <p:nvPr/>
        </p:nvSpPr>
        <p:spPr>
          <a:xfrm>
            <a:off x="24538086" y="5325579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Разорвать оковы Народного Фронта</a:t>
            </a:r>
          </a:p>
        </p:txBody>
      </p:sp>
      <p:cxnSp>
        <p:nvCxnSpPr>
          <p:cNvPr id="534" name="Прямая со стрелкой 533">
            <a:extLst>
              <a:ext uri="{FF2B5EF4-FFF2-40B4-BE49-F238E27FC236}">
                <a16:creationId xmlns:a16="http://schemas.microsoft.com/office/drawing/2014/main" id="{23EF61EE-8F54-4846-9956-CB279B417D5E}"/>
              </a:ext>
            </a:extLst>
          </p:cNvPr>
          <p:cNvCxnSpPr>
            <a:cxnSpLocks/>
            <a:stCxn id="450" idx="2"/>
            <a:endCxn id="325" idx="0"/>
          </p:cNvCxnSpPr>
          <p:nvPr/>
        </p:nvCxnSpPr>
        <p:spPr>
          <a:xfrm flipH="1">
            <a:off x="25001195" y="5865579"/>
            <a:ext cx="54" cy="2736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>
            <a:extLst>
              <a:ext uri="{FF2B5EF4-FFF2-40B4-BE49-F238E27FC236}">
                <a16:creationId xmlns:a16="http://schemas.microsoft.com/office/drawing/2014/main" id="{4AD05856-25C9-45AA-9897-49BB8EB3772E}"/>
              </a:ext>
            </a:extLst>
          </p:cNvPr>
          <p:cNvSpPr/>
          <p:nvPr/>
        </p:nvSpPr>
        <p:spPr>
          <a:xfrm>
            <a:off x="6168004" y="532557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связи с католической церковью</a:t>
            </a:r>
          </a:p>
        </p:txBody>
      </p:sp>
      <p:sp>
        <p:nvSpPr>
          <p:cNvPr id="535" name="Прямоугольник 534">
            <a:extLst>
              <a:ext uri="{FF2B5EF4-FFF2-40B4-BE49-F238E27FC236}">
                <a16:creationId xmlns:a16="http://schemas.microsoft.com/office/drawing/2014/main" id="{70D8B455-2F88-40B1-A772-DD67E957A2E0}"/>
              </a:ext>
            </a:extLst>
          </p:cNvPr>
          <p:cNvSpPr/>
          <p:nvPr/>
        </p:nvSpPr>
        <p:spPr>
          <a:xfrm>
            <a:off x="7313709" y="614693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Коронация монарха</a:t>
            </a:r>
          </a:p>
        </p:txBody>
      </p:sp>
      <p:sp>
        <p:nvSpPr>
          <p:cNvPr id="536" name="Прямоугольник 535">
            <a:extLst>
              <a:ext uri="{FF2B5EF4-FFF2-40B4-BE49-F238E27FC236}">
                <a16:creationId xmlns:a16="http://schemas.microsoft.com/office/drawing/2014/main" id="{6F871743-E518-4287-BBCB-C3DCD872689D}"/>
              </a:ext>
            </a:extLst>
          </p:cNvPr>
          <p:cNvSpPr/>
          <p:nvPr/>
        </p:nvSpPr>
        <p:spPr>
          <a:xfrm>
            <a:off x="6168004" y="690131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Династия Орлеанистов</a:t>
            </a:r>
          </a:p>
        </p:txBody>
      </p:sp>
      <p:sp>
        <p:nvSpPr>
          <p:cNvPr id="537" name="Прямоугольник 536">
            <a:extLst>
              <a:ext uri="{FF2B5EF4-FFF2-40B4-BE49-F238E27FC236}">
                <a16:creationId xmlns:a16="http://schemas.microsoft.com/office/drawing/2014/main" id="{7FC36E8F-3BD0-447E-A2AE-74FE612E1317}"/>
              </a:ext>
            </a:extLst>
          </p:cNvPr>
          <p:cNvSpPr/>
          <p:nvPr/>
        </p:nvSpPr>
        <p:spPr>
          <a:xfrm>
            <a:off x="8447830" y="532557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Коронация монарха</a:t>
            </a:r>
          </a:p>
        </p:txBody>
      </p:sp>
      <p:sp>
        <p:nvSpPr>
          <p:cNvPr id="538" name="Прямоугольник 537">
            <a:extLst>
              <a:ext uri="{FF2B5EF4-FFF2-40B4-BE49-F238E27FC236}">
                <a16:creationId xmlns:a16="http://schemas.microsoft.com/office/drawing/2014/main" id="{FB76DE43-3591-4EB8-B4D0-4DB7FE87E242}"/>
              </a:ext>
            </a:extLst>
          </p:cNvPr>
          <p:cNvSpPr/>
          <p:nvPr/>
        </p:nvSpPr>
        <p:spPr>
          <a:xfrm>
            <a:off x="8447829" y="690131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Династия Легитимистов</a:t>
            </a:r>
          </a:p>
        </p:txBody>
      </p:sp>
      <p:cxnSp>
        <p:nvCxnSpPr>
          <p:cNvPr id="539" name="Прямая соединительная линия 538">
            <a:extLst>
              <a:ext uri="{FF2B5EF4-FFF2-40B4-BE49-F238E27FC236}">
                <a16:creationId xmlns:a16="http://schemas.microsoft.com/office/drawing/2014/main" id="{C7CF1001-881B-4973-B892-B4BF1ADD398A}"/>
              </a:ext>
            </a:extLst>
          </p:cNvPr>
          <p:cNvCxnSpPr>
            <a:cxnSpLocks/>
            <a:stCxn id="536" idx="3"/>
            <a:endCxn id="538" idx="1"/>
          </p:cNvCxnSpPr>
          <p:nvPr/>
        </p:nvCxnSpPr>
        <p:spPr>
          <a:xfrm>
            <a:off x="7094329" y="7171319"/>
            <a:ext cx="1353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48900</TotalTime>
  <Words>4552</Words>
  <Application>Microsoft Office PowerPoint</Application>
  <PresentationFormat>Произвольный</PresentationFormat>
  <Paragraphs>220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2320</cp:revision>
  <dcterms:created xsi:type="dcterms:W3CDTF">2018-10-23T08:09:21Z</dcterms:created>
  <dcterms:modified xsi:type="dcterms:W3CDTF">2024-04-05T10:26:22Z</dcterms:modified>
</cp:coreProperties>
</file>