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3561" autoAdjust="0"/>
  </p:normalViewPr>
  <p:slideViewPr>
    <p:cSldViewPr snapToGrid="0">
      <p:cViewPr>
        <p:scale>
          <a:sx n="178" d="100"/>
          <a:sy n="178" d="100"/>
        </p:scale>
        <p:origin x="9486" y="-15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12.10.2023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12.10.2023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Прямоугольник 613"/>
          <p:cNvSpPr/>
          <p:nvPr/>
        </p:nvSpPr>
        <p:spPr>
          <a:xfrm>
            <a:off x="18078828" y="789700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cxnSp>
        <p:nvCxnSpPr>
          <p:cNvPr id="643" name="Прямая соединительная линия 642"/>
          <p:cNvCxnSpPr>
            <a:cxnSpLocks/>
            <a:stCxn id="55" idx="3"/>
            <a:endCxn id="56" idx="1"/>
          </p:cNvCxnSpPr>
          <p:nvPr/>
        </p:nvCxnSpPr>
        <p:spPr>
          <a:xfrm>
            <a:off x="3271248" y="7828724"/>
            <a:ext cx="60257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cxnSpLocks/>
            <a:stCxn id="860" idx="2"/>
            <a:endCxn id="987" idx="0"/>
          </p:cNvCxnSpPr>
          <p:nvPr/>
        </p:nvCxnSpPr>
        <p:spPr>
          <a:xfrm>
            <a:off x="2113342" y="3101574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" name="Прямоугольник 859">
            <a:extLst>
              <a:ext uri="{FF2B5EF4-FFF2-40B4-BE49-F238E27FC236}">
                <a16:creationId xmlns="" xmlns:a16="http://schemas.microsoft.com/office/drawing/2014/main" id="{6192B7C6-55FD-4881-A7C8-B46143BFCF64}"/>
              </a:ext>
            </a:extLst>
          </p:cNvPr>
          <p:cNvSpPr/>
          <p:nvPr/>
        </p:nvSpPr>
        <p:spPr>
          <a:xfrm>
            <a:off x="1650179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«Воздушный </a:t>
            </a:r>
            <a:r>
              <a:rPr lang="ru-RU" sz="700" dirty="0" smtClean="0"/>
              <a:t>корпус» </a:t>
            </a:r>
            <a:r>
              <a:rPr lang="ru-RU" sz="700" dirty="0"/>
              <a:t>(</a:t>
            </a:r>
            <a:r>
              <a:rPr lang="ru-RU" sz="700" dirty="0" smtClean="0"/>
              <a:t>1936 после июня)</a:t>
            </a:r>
            <a:endParaRPr lang="ru-RU" sz="4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="" xmlns:a16="http://schemas.microsoft.com/office/drawing/2014/main" id="{67193EE9-417B-43C2-AB81-CA3693D3020C}"/>
              </a:ext>
            </a:extLst>
          </p:cNvPr>
          <p:cNvSpPr/>
          <p:nvPr/>
        </p:nvSpPr>
        <p:spPr>
          <a:xfrm>
            <a:off x="1650179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Преобразование ВВС (1938)</a:t>
            </a:r>
            <a:endParaRPr lang="ru-RU" sz="4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="" xmlns:a16="http://schemas.microsoft.com/office/drawing/2014/main" id="{DF4FA738-4588-47B9-8CCD-BD1F596377F3}"/>
              </a:ext>
            </a:extLst>
          </p:cNvPr>
          <p:cNvSpPr/>
          <p:nvPr/>
        </p:nvSpPr>
        <p:spPr>
          <a:xfrm>
            <a:off x="165017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аэропорта </a:t>
            </a:r>
            <a:r>
              <a:rPr lang="en-US" sz="700" dirty="0"/>
              <a:t>Las Mercedes </a:t>
            </a:r>
            <a:r>
              <a:rPr lang="ru-RU" sz="700" dirty="0"/>
              <a:t>(1942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="" xmlns:a16="http://schemas.microsoft.com/office/drawing/2014/main" id="{2C61400B-484B-4957-B0B2-641DF530B9A0}"/>
              </a:ext>
            </a:extLst>
          </p:cNvPr>
          <p:cNvSpPr/>
          <p:nvPr/>
        </p:nvSpPr>
        <p:spPr>
          <a:xfrm>
            <a:off x="260691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Авиационная миссия США (1952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995" name="Прямоугольник 994">
            <a:extLst>
              <a:ext uri="{FF2B5EF4-FFF2-40B4-BE49-F238E27FC236}">
                <a16:creationId xmlns="" xmlns:a16="http://schemas.microsoft.com/office/drawing/2014/main" id="{F18E07CC-8B9D-421A-926B-156E5FCEBD1B}"/>
              </a:ext>
            </a:extLst>
          </p:cNvPr>
          <p:cNvSpPr/>
          <p:nvPr/>
        </p:nvSpPr>
        <p:spPr>
          <a:xfrm>
            <a:off x="4429151" y="255573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гвардия (1936</a:t>
            </a:r>
            <a:r>
              <a:rPr lang="ru-RU" sz="700" dirty="0" smtClean="0"/>
              <a:t>)</a:t>
            </a:r>
            <a:endParaRPr lang="ru-RU" sz="4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="" xmlns:a16="http://schemas.microsoft.com/office/drawing/2014/main" id="{0A3E31CE-1F95-493B-99B8-75E1E74691B0}"/>
              </a:ext>
            </a:extLst>
          </p:cNvPr>
          <p:cNvSpPr/>
          <p:nvPr/>
        </p:nvSpPr>
        <p:spPr>
          <a:xfrm>
            <a:off x="5127603" y="336417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Никарагуанская военная академия (1939) </a:t>
            </a:r>
            <a:r>
              <a:rPr lang="ru-RU" sz="100" dirty="0" smtClean="0"/>
              <a:t>(</a:t>
            </a:r>
            <a:endParaRPr lang="ru-RU" sz="4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="" xmlns:a16="http://schemas.microsoft.com/office/drawing/2014/main" id="{D1BF57CA-E69C-44E3-AAB9-85050AFD605D}"/>
              </a:ext>
            </a:extLst>
          </p:cNvPr>
          <p:cNvSpPr/>
          <p:nvPr/>
        </p:nvSpPr>
        <p:spPr>
          <a:xfrm>
            <a:off x="260691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Военное авиационное училище (август 1940)</a:t>
            </a:r>
            <a:endParaRPr lang="ru-RU" sz="4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="" xmlns:a16="http://schemas.microsoft.com/office/drawing/2014/main" id="{ED20F934-4F09-47D0-A5C3-475497C89CA8}"/>
              </a:ext>
            </a:extLst>
          </p:cNvPr>
          <p:cNvSpPr/>
          <p:nvPr/>
        </p:nvSpPr>
        <p:spPr>
          <a:xfrm>
            <a:off x="260691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Приобрести самолёты у США (1942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="" xmlns:a16="http://schemas.microsoft.com/office/drawing/2014/main" id="{3031F683-9F5E-4938-B59B-3FA74405AA5D}"/>
              </a:ext>
            </a:extLst>
          </p:cNvPr>
          <p:cNvSpPr/>
          <p:nvPr/>
        </p:nvSpPr>
        <p:spPr>
          <a:xfrm>
            <a:off x="1650174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Авиакомпания </a:t>
            </a:r>
            <a:r>
              <a:rPr lang="ru-RU" sz="700" dirty="0"/>
              <a:t>«</a:t>
            </a:r>
            <a:r>
              <a:rPr lang="en-US" sz="700" dirty="0"/>
              <a:t>LANICA»</a:t>
            </a:r>
            <a:r>
              <a:rPr lang="ru-RU" sz="700" dirty="0"/>
              <a:t> (июнь 1945) </a:t>
            </a:r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="" xmlns:a16="http://schemas.microsoft.com/office/drawing/2014/main" id="{6902397C-BDFE-4DCF-A1A2-FAE0B2626BDA}"/>
              </a:ext>
            </a:extLst>
          </p:cNvPr>
          <p:cNvSpPr/>
          <p:nvPr/>
        </p:nvSpPr>
        <p:spPr>
          <a:xfrm>
            <a:off x="3728020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Атлантического побережья </a:t>
            </a:r>
            <a:r>
              <a:rPr lang="ru-RU" sz="700" dirty="0" smtClean="0"/>
              <a:t>(1945)</a:t>
            </a:r>
            <a:r>
              <a:rPr lang="ru-RU" sz="700" dirty="0"/>
              <a:t/>
            </a:r>
            <a:br>
              <a:rPr lang="ru-RU" sz="700" dirty="0"/>
            </a:br>
            <a:endParaRPr lang="ru-RU" sz="4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="" xmlns:a16="http://schemas.microsoft.com/office/drawing/2014/main" id="{69B79668-F64A-48E7-B6D8-046B42C5083A}"/>
              </a:ext>
            </a:extLst>
          </p:cNvPr>
          <p:cNvSpPr/>
          <p:nvPr/>
        </p:nvSpPr>
        <p:spPr>
          <a:xfrm>
            <a:off x="3039666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Тихоокеанского побережья (1945</a:t>
            </a:r>
            <a:r>
              <a:rPr lang="ru-RU" sz="700" dirty="0" smtClean="0"/>
              <a:t>)</a:t>
            </a:r>
            <a:endParaRPr lang="ru-RU" sz="400" dirty="0"/>
          </a:p>
        </p:txBody>
      </p:sp>
      <p:sp>
        <p:nvSpPr>
          <p:cNvPr id="1006" name="Прямоугольник 1005">
            <a:extLst>
              <a:ext uri="{FF2B5EF4-FFF2-40B4-BE49-F238E27FC236}">
                <a16:creationId xmlns="" xmlns:a16="http://schemas.microsoft.com/office/drawing/2014/main" id="{DBC3419A-22FA-43FF-B8B9-DD68FEBDCE02}"/>
              </a:ext>
            </a:extLst>
          </p:cNvPr>
          <p:cNvSpPr/>
          <p:nvPr/>
        </p:nvSpPr>
        <p:spPr>
          <a:xfrm>
            <a:off x="3039666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ВМС </a:t>
            </a:r>
            <a:r>
              <a:rPr lang="ru-RU" sz="700" dirty="0" smtClean="0"/>
              <a:t>Никарагуа</a:t>
            </a:r>
            <a:r>
              <a:rPr lang="en-US" sz="700" dirty="0" smtClean="0"/>
              <a:t> (1938)</a:t>
            </a:r>
            <a:endParaRPr lang="ru-RU" sz="400" dirty="0"/>
          </a:p>
        </p:txBody>
      </p:sp>
      <p:sp>
        <p:nvSpPr>
          <p:cNvPr id="1007" name="Прямоугольник 1006">
            <a:extLst>
              <a:ext uri="{FF2B5EF4-FFF2-40B4-BE49-F238E27FC236}">
                <a16:creationId xmlns="" xmlns:a16="http://schemas.microsoft.com/office/drawing/2014/main" id="{16A1A0CD-EC27-4841-9CAC-A2951FA574D9}"/>
              </a:ext>
            </a:extLst>
          </p:cNvPr>
          <p:cNvSpPr/>
          <p:nvPr/>
        </p:nvSpPr>
        <p:spPr>
          <a:xfrm>
            <a:off x="4429151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чехословацких винтовок (1937) </a:t>
            </a:r>
          </a:p>
        </p:txBody>
      </p:sp>
      <p:sp>
        <p:nvSpPr>
          <p:cNvPr id="1009" name="Прямоугольник 1008">
            <a:extLst>
              <a:ext uri="{FF2B5EF4-FFF2-40B4-BE49-F238E27FC236}">
                <a16:creationId xmlns="" xmlns:a16="http://schemas.microsoft.com/office/drawing/2014/main" id="{D6B9B13E-4EC1-48C5-9D81-8A7DC0201F74}"/>
              </a:ext>
            </a:extLst>
          </p:cNvPr>
          <p:cNvSpPr/>
          <p:nvPr/>
        </p:nvSpPr>
        <p:spPr>
          <a:xfrm>
            <a:off x="5813474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Сотрудничество с </a:t>
            </a:r>
            <a:r>
              <a:rPr lang="ru-RU" sz="700" dirty="0" smtClean="0"/>
              <a:t>Италией (1937)</a:t>
            </a:r>
            <a:endParaRPr lang="ru-RU" sz="400" dirty="0"/>
          </a:p>
        </p:txBody>
      </p:sp>
      <p:sp>
        <p:nvSpPr>
          <p:cNvPr id="1010" name="Прямоугольник 1009">
            <a:extLst>
              <a:ext uri="{FF2B5EF4-FFF2-40B4-BE49-F238E27FC236}">
                <a16:creationId xmlns="" xmlns:a16="http://schemas.microsoft.com/office/drawing/2014/main" id="{EB093940-7B32-4F48-90D9-92C619CCC27C}"/>
              </a:ext>
            </a:extLst>
          </p:cNvPr>
          <p:cNvSpPr/>
          <p:nvPr/>
        </p:nvSpPr>
        <p:spPr>
          <a:xfrm>
            <a:off x="955431" y="835576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Упростить обмен валюты (октябрь 1936) </a:t>
            </a:r>
            <a:r>
              <a:rPr lang="ru-RU" sz="100" dirty="0"/>
              <a:t>(Первое, что сделал новый фактический хозяин страны, — внимательно прислушался к пожеланиям крупного бизнеса относительно изменения </a:t>
            </a:r>
            <a:r>
              <a:rPr lang="ru-RU" sz="100" dirty="0" err="1"/>
              <a:t>ва</a:t>
            </a:r>
            <a:r>
              <a:rPr lang="ru-RU" sz="100" dirty="0"/>
              <a:t>-</a:t>
            </a:r>
            <a:r>
              <a:rPr lang="ru-RU" sz="100" dirty="0" err="1"/>
              <a:t>лютно</a:t>
            </a:r>
            <a:r>
              <a:rPr lang="ru-RU" sz="100" dirty="0"/>
              <a:t>-финансовой политики. В октябре 1936 года был упрощен обмен кордоб на доллары. Экспортеры отныне могли сохранять 70% своей валютной </a:t>
            </a:r>
            <a:r>
              <a:rPr lang="ru-RU" sz="100" dirty="0" err="1"/>
              <a:t>выруч¬ки</a:t>
            </a:r>
            <a:r>
              <a:rPr lang="ru-RU" sz="100" dirty="0"/>
              <a:t> в долларах и продавать их по рыночному курсу. Остальные 30% надо было по-прежнему сдавать в Национальный банк по официальному курсу 1:1 (ранее сдавалась вся выручка). Таким образом, экспортеры могли существенно </a:t>
            </a:r>
            <a:r>
              <a:rPr lang="ru-RU" sz="100" dirty="0" err="1"/>
              <a:t>увели¬чить</a:t>
            </a:r>
            <a:r>
              <a:rPr lang="ru-RU" sz="100" dirty="0"/>
              <a:t> свои доходы, поскольку курс черного рынка был 1,75 кордобы за доллар)</a:t>
            </a:r>
            <a:endParaRPr lang="ru-RU" sz="400" dirty="0"/>
          </a:p>
        </p:txBody>
      </p:sp>
      <p:cxnSp>
        <p:nvCxnSpPr>
          <p:cNvPr id="1011" name="Прямая со стрелкой 1010">
            <a:extLst>
              <a:ext uri="{FF2B5EF4-FFF2-40B4-BE49-F238E27FC236}">
                <a16:creationId xmlns="" xmlns:a16="http://schemas.microsoft.com/office/drawing/2014/main" id="{6FF1BA7F-812C-44A5-BEC2-31F4B6F55538}"/>
              </a:ext>
            </a:extLst>
          </p:cNvPr>
          <p:cNvCxnSpPr>
            <a:cxnSpLocks/>
            <a:stCxn id="1006" idx="2"/>
            <a:endCxn id="1004" idx="0"/>
          </p:cNvCxnSpPr>
          <p:nvPr/>
        </p:nvCxnSpPr>
        <p:spPr>
          <a:xfrm>
            <a:off x="3502829" y="3101574"/>
            <a:ext cx="0" cy="2587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903">
            <a:extLst>
              <a:ext uri="{FF2B5EF4-FFF2-40B4-BE49-F238E27FC236}">
                <a16:creationId xmlns="" xmlns:a16="http://schemas.microsoft.com/office/drawing/2014/main" id="{61CC6BA5-39EA-4B23-A209-0E7E8DB14AB7}"/>
              </a:ext>
            </a:extLst>
          </p:cNvPr>
          <p:cNvCxnSpPr>
            <a:cxnSpLocks/>
            <a:stCxn id="860" idx="2"/>
            <a:endCxn id="998" idx="0"/>
          </p:cNvCxnSpPr>
          <p:nvPr/>
        </p:nvCxnSpPr>
        <p:spPr>
          <a:xfrm rot="5400000">
            <a:off x="1288264" y="2537164"/>
            <a:ext cx="260669" cy="13894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="" xmlns:a16="http://schemas.microsoft.com/office/drawing/2014/main" id="{DE622A39-F9DB-4104-B64D-4660F6424C79}"/>
              </a:ext>
            </a:extLst>
          </p:cNvPr>
          <p:cNvCxnSpPr>
            <a:cxnSpLocks/>
            <a:stCxn id="998" idx="2"/>
            <a:endCxn id="999" idx="0"/>
          </p:cNvCxnSpPr>
          <p:nvPr/>
        </p:nvCxnSpPr>
        <p:spPr>
          <a:xfrm>
            <a:off x="723854" y="3902243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Прямая со стрелкой 1014">
            <a:extLst>
              <a:ext uri="{FF2B5EF4-FFF2-40B4-BE49-F238E27FC236}">
                <a16:creationId xmlns="" xmlns:a16="http://schemas.microsoft.com/office/drawing/2014/main" id="{F4E65FFA-5006-43A8-9BFD-FFB14F085370}"/>
              </a:ext>
            </a:extLst>
          </p:cNvPr>
          <p:cNvCxnSpPr>
            <a:cxnSpLocks/>
            <a:stCxn id="999" idx="2"/>
            <a:endCxn id="994" idx="0"/>
          </p:cNvCxnSpPr>
          <p:nvPr/>
        </p:nvCxnSpPr>
        <p:spPr>
          <a:xfrm>
            <a:off x="723854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Прямая со стрелкой 1015">
            <a:extLst>
              <a:ext uri="{FF2B5EF4-FFF2-40B4-BE49-F238E27FC236}">
                <a16:creationId xmlns="" xmlns:a16="http://schemas.microsoft.com/office/drawing/2014/main" id="{CC2FBAD9-0DAC-475C-84AF-B8C4D7F7CD36}"/>
              </a:ext>
            </a:extLst>
          </p:cNvPr>
          <p:cNvCxnSpPr>
            <a:cxnSpLocks/>
            <a:stCxn id="987" idx="2"/>
            <a:endCxn id="991" idx="0"/>
          </p:cNvCxnSpPr>
          <p:nvPr/>
        </p:nvCxnSpPr>
        <p:spPr>
          <a:xfrm flipH="1">
            <a:off x="2113337" y="3902243"/>
            <a:ext cx="5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Прямая со стрелкой 1016">
            <a:extLst>
              <a:ext uri="{FF2B5EF4-FFF2-40B4-BE49-F238E27FC236}">
                <a16:creationId xmlns="" xmlns:a16="http://schemas.microsoft.com/office/drawing/2014/main" id="{7F5BA024-9E61-46B2-B19B-838E6AB850FD}"/>
              </a:ext>
            </a:extLst>
          </p:cNvPr>
          <p:cNvCxnSpPr>
            <a:cxnSpLocks/>
            <a:stCxn id="991" idx="2"/>
            <a:endCxn id="1000" idx="0"/>
          </p:cNvCxnSpPr>
          <p:nvPr/>
        </p:nvCxnSpPr>
        <p:spPr>
          <a:xfrm>
            <a:off x="2113337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Соединительная линия уступом 903">
            <a:extLst>
              <a:ext uri="{FF2B5EF4-FFF2-40B4-BE49-F238E27FC236}">
                <a16:creationId xmlns="" xmlns:a16="http://schemas.microsoft.com/office/drawing/2014/main" id="{D9E9FE67-1272-43E5-98D8-86DDB97DE61E}"/>
              </a:ext>
            </a:extLst>
          </p:cNvPr>
          <p:cNvCxnSpPr>
            <a:cxnSpLocks/>
            <a:stCxn id="1006" idx="2"/>
            <a:endCxn id="1003" idx="0"/>
          </p:cNvCxnSpPr>
          <p:nvPr/>
        </p:nvCxnSpPr>
        <p:spPr>
          <a:xfrm rot="16200000" flipH="1">
            <a:off x="3316337" y="3288066"/>
            <a:ext cx="1061338" cy="688354"/>
          </a:xfrm>
          <a:prstGeom prst="bentConnector3">
            <a:avLst>
              <a:gd name="adj1" fmla="val 885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Прямая со стрелкой 1018">
            <a:extLst>
              <a:ext uri="{FF2B5EF4-FFF2-40B4-BE49-F238E27FC236}">
                <a16:creationId xmlns="" xmlns:a16="http://schemas.microsoft.com/office/drawing/2014/main" id="{59266080-AC10-42CA-B68E-CEDF802FA3D3}"/>
              </a:ext>
            </a:extLst>
          </p:cNvPr>
          <p:cNvCxnSpPr>
            <a:cxnSpLocks/>
            <a:stCxn id="995" idx="2"/>
            <a:endCxn id="1007" idx="0"/>
          </p:cNvCxnSpPr>
          <p:nvPr/>
        </p:nvCxnSpPr>
        <p:spPr>
          <a:xfrm>
            <a:off x="4892314" y="3095738"/>
            <a:ext cx="0" cy="1867843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Соединительная линия уступом 903">
            <a:extLst>
              <a:ext uri="{FF2B5EF4-FFF2-40B4-BE49-F238E27FC236}">
                <a16:creationId xmlns="" xmlns:a16="http://schemas.microsoft.com/office/drawing/2014/main" id="{62E8E398-7627-44D2-9D70-5C4E18D9492C}"/>
              </a:ext>
            </a:extLst>
          </p:cNvPr>
          <p:cNvCxnSpPr>
            <a:cxnSpLocks/>
            <a:stCxn id="995" idx="2"/>
            <a:endCxn id="996" idx="0"/>
          </p:cNvCxnSpPr>
          <p:nvPr/>
        </p:nvCxnSpPr>
        <p:spPr>
          <a:xfrm rot="16200000" flipH="1">
            <a:off x="5107323" y="2880729"/>
            <a:ext cx="268435" cy="69845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995" idx="2"/>
            <a:endCxn id="1009" idx="0"/>
          </p:cNvCxnSpPr>
          <p:nvPr/>
        </p:nvCxnSpPr>
        <p:spPr>
          <a:xfrm rot="16200000" flipH="1">
            <a:off x="4650554" y="3337497"/>
            <a:ext cx="1867843" cy="1384323"/>
          </a:xfrm>
          <a:prstGeom prst="bentConnector3">
            <a:avLst>
              <a:gd name="adj1" fmla="val 682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="" xmlns:a16="http://schemas.microsoft.com/office/drawing/2014/main" id="{59ACB422-97FE-4024-8EC7-A17F82AC2F7B}"/>
              </a:ext>
            </a:extLst>
          </p:cNvPr>
          <p:cNvSpPr/>
          <p:nvPr/>
        </p:nvSpPr>
        <p:spPr>
          <a:xfrm>
            <a:off x="7208130" y="57815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ипотечный банк</a:t>
            </a:r>
            <a:endParaRPr lang="ru-RU" sz="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="" xmlns:a16="http://schemas.microsoft.com/office/drawing/2014/main" id="{8F6B01E8-2051-4659-A9F2-6CCFEACACA21}"/>
              </a:ext>
            </a:extLst>
          </p:cNvPr>
          <p:cNvSpPr/>
          <p:nvPr/>
        </p:nvSpPr>
        <p:spPr>
          <a:xfrm>
            <a:off x="7208129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национальную кассу народного кредитования</a:t>
            </a:r>
            <a:endParaRPr lang="ru-RU" sz="4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="" xmlns:a16="http://schemas.microsoft.com/office/drawing/2014/main" id="{9367D27D-AEBB-46B0-A932-DCEBE1910C36}"/>
              </a:ext>
            </a:extLst>
          </p:cNvPr>
          <p:cNvSpPr/>
          <p:nvPr/>
        </p:nvSpPr>
        <p:spPr>
          <a:xfrm>
            <a:off x="5818647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Учредить национальное издательство</a:t>
            </a:r>
            <a:endParaRPr lang="ru-RU" sz="4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="" xmlns:a16="http://schemas.microsoft.com/office/drawing/2014/main" id="{97D21FA9-0A99-4302-9C8A-886C2A95D444}"/>
              </a:ext>
            </a:extLst>
          </p:cNvPr>
          <p:cNvSpPr/>
          <p:nvPr/>
        </p:nvSpPr>
        <p:spPr>
          <a:xfrm>
            <a:off x="4429151" y="57815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Больница Сан-</a:t>
            </a:r>
            <a:r>
              <a:rPr lang="ru-RU" sz="700" dirty="0" err="1"/>
              <a:t>Висенте</a:t>
            </a:r>
            <a:r>
              <a:rPr lang="ru-RU" sz="700" dirty="0"/>
              <a:t> в Леоне</a:t>
            </a:r>
            <a:endParaRPr lang="ru-RU" sz="4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4647672" y="1488293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договор Брайана-Чаморро</a:t>
            </a:r>
            <a:endParaRPr lang="ru-RU" sz="4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="" xmlns:a16="http://schemas.microsoft.com/office/drawing/2014/main" id="{CCC56779-6173-48FC-B7E9-574156FA22BE}"/>
              </a:ext>
            </a:extLst>
          </p:cNvPr>
          <p:cNvSpPr/>
          <p:nvPr/>
        </p:nvSpPr>
        <p:spPr>
          <a:xfrm>
            <a:off x="14816444" y="1561943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Возобновить строительство Никарагуанского канала</a:t>
            </a:r>
            <a:endParaRPr lang="ru-RU" sz="4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="" xmlns:a16="http://schemas.microsoft.com/office/drawing/2014/main" id="{03F7D570-4EE1-495E-9294-D367F2E7763E}"/>
              </a:ext>
            </a:extLst>
          </p:cNvPr>
          <p:cNvSpPr/>
          <p:nvPr/>
        </p:nvSpPr>
        <p:spPr>
          <a:xfrm>
            <a:off x="7201571" y="255574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импорт из Германии</a:t>
            </a:r>
            <a:endParaRPr lang="ru-RU" sz="4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="" xmlns:a16="http://schemas.microsoft.com/office/drawing/2014/main" id="{5858A8E5-3EFA-419C-99B9-6773CA7E1501}"/>
              </a:ext>
            </a:extLst>
          </p:cNvPr>
          <p:cNvSpPr/>
          <p:nvPr/>
        </p:nvSpPr>
        <p:spPr>
          <a:xfrm>
            <a:off x="6590135" y="33495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Германские вложения в сельское хозяйство </a:t>
            </a:r>
            <a:r>
              <a:rPr lang="ru-RU" sz="200" dirty="0"/>
              <a:t>(после чего германская собственность на территории страны (46 кофейных плантаций и 51 скотоводческое хозяйство) была конфискована)</a:t>
            </a:r>
            <a:endParaRPr lang="ru-RU" sz="40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=""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7838962" y="334370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экспорт кофе</a:t>
            </a:r>
            <a:endParaRPr lang="ru-RU" sz="4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="" xmlns:a16="http://schemas.microsoft.com/office/drawing/2014/main" id="{1163C105-465F-453D-9A47-C92FC2A2CB52}"/>
              </a:ext>
            </a:extLst>
          </p:cNvPr>
          <p:cNvSpPr/>
          <p:nvPr/>
        </p:nvSpPr>
        <p:spPr>
          <a:xfrm>
            <a:off x="9934947" y="255573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Американские вложения в промышленность</a:t>
            </a:r>
            <a:r>
              <a:rPr lang="ru-RU" sz="100" dirty="0"/>
              <a:t>(. К тому же именно американский капитал и представлял собой фактически всю рудиментарную промышленность Никарагуа.13 миллионов долларов американских инвестиций было </a:t>
            </a:r>
            <a:r>
              <a:rPr lang="ru-RU" sz="100" dirty="0" err="1"/>
              <a:t>сосредоточе¬но</a:t>
            </a:r>
            <a:r>
              <a:rPr lang="ru-RU" sz="100" dirty="0"/>
              <a:t> в </a:t>
            </a:r>
            <a:r>
              <a:rPr lang="ru-RU" sz="100" dirty="0" err="1"/>
              <a:t>Москитии</a:t>
            </a:r>
            <a:r>
              <a:rPr lang="ru-RU" sz="100" dirty="0"/>
              <a:t> — добыча золота, заготовка древесины, банановые </a:t>
            </a:r>
            <a:r>
              <a:rPr lang="ru-RU" sz="100" dirty="0" err="1"/>
              <a:t>планта¬ции</a:t>
            </a:r>
            <a:r>
              <a:rPr lang="ru-RU" sz="100" dirty="0"/>
              <a:t>. Там у американских компаний были собственные портовые сооружения и железные дороги. В западной части Никарагуа американцы вложили только 2 миллиона долларов — в плантации кофе, хлопка и коммунальное хозяйство Манагуа.)</a:t>
            </a:r>
            <a:endParaRPr lang="ru-RU" sz="4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="" xmlns:a16="http://schemas.microsoft.com/office/drawing/2014/main" id="{D53819E8-2FF6-4FFA-A7E4-75D55AADB8B5}"/>
              </a:ext>
            </a:extLst>
          </p:cNvPr>
          <p:cNvSpPr/>
          <p:nvPr/>
        </p:nvSpPr>
        <p:spPr>
          <a:xfrm>
            <a:off x="9301494" y="33495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Золотодобывающие кампании</a:t>
            </a:r>
            <a:endParaRPr lang="ru-RU" sz="4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="" xmlns:a16="http://schemas.microsoft.com/office/drawing/2014/main" id="{F9117D70-446E-4EA7-820C-5F0C5AE4BB1B}"/>
              </a:ext>
            </a:extLst>
          </p:cNvPr>
          <p:cNvSpPr/>
          <p:nvPr/>
        </p:nvSpPr>
        <p:spPr>
          <a:xfrm>
            <a:off x="8581873" y="255574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Стабилизация курса </a:t>
            </a:r>
            <a:r>
              <a:rPr lang="ru-RU" sz="700" dirty="0" smtClean="0"/>
              <a:t>кордобы</a:t>
            </a:r>
            <a:endParaRPr lang="ru-RU" sz="100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="" xmlns:a16="http://schemas.microsoft.com/office/drawing/2014/main" id="{357E437B-3536-45BE-A3D0-3F539D983768}"/>
              </a:ext>
            </a:extLst>
          </p:cNvPr>
          <p:cNvSpPr/>
          <p:nvPr/>
        </p:nvSpPr>
        <p:spPr>
          <a:xfrm>
            <a:off x="4429150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после землетрясения 1931 года </a:t>
            </a:r>
            <a:r>
              <a:rPr lang="ru-RU" sz="300" dirty="0"/>
              <a:t>(При нём были восстановлены некоторые общественные здания, разрушенные землетрясением 1931 года[)</a:t>
            </a:r>
            <a:endParaRPr lang="ru-RU" sz="400" dirty="0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="" xmlns:a16="http://schemas.microsoft.com/office/drawing/2014/main" id="{F822F6CB-0335-40A1-921A-29544F834AD9}"/>
              </a:ext>
            </a:extLst>
          </p:cNvPr>
          <p:cNvCxnSpPr>
            <a:cxnSpLocks/>
            <a:stCxn id="37" idx="2"/>
            <a:endCxn id="50" idx="0"/>
          </p:cNvCxnSpPr>
          <p:nvPr/>
        </p:nvCxnSpPr>
        <p:spPr>
          <a:xfrm flipH="1">
            <a:off x="4892313" y="6321553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="" xmlns:a16="http://schemas.microsoft.com/office/drawing/2014/main" id="{5BCAF6D7-5BA1-4C42-82B8-95F6B189B96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7671292" y="6321553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>
            <a:extLst>
              <a:ext uri="{FF2B5EF4-FFF2-40B4-BE49-F238E27FC236}">
                <a16:creationId xmlns="" xmlns:a16="http://schemas.microsoft.com/office/drawing/2014/main" id="{59913842-712E-4C78-8382-3186E11F9969}"/>
              </a:ext>
            </a:extLst>
          </p:cNvPr>
          <p:cNvSpPr/>
          <p:nvPr/>
        </p:nvSpPr>
        <p:spPr>
          <a:xfrm>
            <a:off x="2344923" y="755872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</a:t>
            </a:r>
            <a:r>
              <a:rPr lang="ru-RU" sz="700" dirty="0" err="1"/>
              <a:t>Сакасы</a:t>
            </a:r>
            <a:endParaRPr lang="ru-RU" sz="400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="" xmlns:a16="http://schemas.microsoft.com/office/drawing/2014/main" id="{6C5218F4-B4FE-4973-B0D1-795F69898B06}"/>
              </a:ext>
            </a:extLst>
          </p:cNvPr>
          <p:cNvSpPr/>
          <p:nvPr/>
        </p:nvSpPr>
        <p:spPr>
          <a:xfrm>
            <a:off x="9296949" y="755872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«Правительство Согласия»</a:t>
            </a:r>
            <a:endParaRPr lang="ru-RU" sz="400" dirty="0"/>
          </a:p>
        </p:txBody>
      </p:sp>
      <p:cxnSp>
        <p:nvCxnSpPr>
          <p:cNvPr id="59" name="Соединительная линия уступом 903">
            <a:extLst>
              <a:ext uri="{FF2B5EF4-FFF2-40B4-BE49-F238E27FC236}">
                <a16:creationId xmlns="" xmlns:a16="http://schemas.microsoft.com/office/drawing/2014/main" id="{109A067E-CE15-4E03-9773-91E0273879C6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3626121" y="6292532"/>
            <a:ext cx="448158" cy="208422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903">
            <a:extLst>
              <a:ext uri="{FF2B5EF4-FFF2-40B4-BE49-F238E27FC236}">
                <a16:creationId xmlns="" xmlns:a16="http://schemas.microsoft.com/office/drawing/2014/main" id="{6C07AA97-4525-4DE7-ADCC-04D2CBE84DB2}"/>
              </a:ext>
            </a:extLst>
          </p:cNvPr>
          <p:cNvCxnSpPr>
            <a:cxnSpLocks/>
            <a:stCxn id="36" idx="2"/>
            <a:endCxn id="55" idx="0"/>
          </p:cNvCxnSpPr>
          <p:nvPr/>
        </p:nvCxnSpPr>
        <p:spPr>
          <a:xfrm rot="5400000">
            <a:off x="4320869" y="5597783"/>
            <a:ext cx="448158" cy="34737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903">
            <a:extLst>
              <a:ext uri="{FF2B5EF4-FFF2-40B4-BE49-F238E27FC236}">
                <a16:creationId xmlns="" xmlns:a16="http://schemas.microsoft.com/office/drawing/2014/main" id="{43EDEE73-8E0A-4B11-A556-528A0A52CC3F}"/>
              </a:ext>
            </a:extLst>
          </p:cNvPr>
          <p:cNvCxnSpPr>
            <a:cxnSpLocks/>
            <a:stCxn id="35" idx="2"/>
            <a:endCxn id="55" idx="0"/>
          </p:cNvCxnSpPr>
          <p:nvPr/>
        </p:nvCxnSpPr>
        <p:spPr>
          <a:xfrm rot="5400000">
            <a:off x="5015610" y="4903042"/>
            <a:ext cx="448158" cy="486320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903">
            <a:extLst>
              <a:ext uri="{FF2B5EF4-FFF2-40B4-BE49-F238E27FC236}">
                <a16:creationId xmlns="" xmlns:a16="http://schemas.microsoft.com/office/drawing/2014/main" id="{59D2BA6A-BD9D-4F57-A305-E873010A82F4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>
          <a:xfrm rot="16200000" flipH="1">
            <a:off x="7102133" y="4900745"/>
            <a:ext cx="448158" cy="48677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903">
            <a:extLst>
              <a:ext uri="{FF2B5EF4-FFF2-40B4-BE49-F238E27FC236}">
                <a16:creationId xmlns="" xmlns:a16="http://schemas.microsoft.com/office/drawing/2014/main" id="{00B11476-6764-4576-A5AA-307DE0B54FA8}"/>
              </a:ext>
            </a:extLst>
          </p:cNvPr>
          <p:cNvCxnSpPr>
            <a:cxnSpLocks/>
            <a:stCxn id="36" idx="2"/>
            <a:endCxn id="56" idx="0"/>
          </p:cNvCxnSpPr>
          <p:nvPr/>
        </p:nvCxnSpPr>
        <p:spPr>
          <a:xfrm rot="16200000" flipH="1">
            <a:off x="7796882" y="5595494"/>
            <a:ext cx="448158" cy="34783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903">
            <a:extLst>
              <a:ext uri="{FF2B5EF4-FFF2-40B4-BE49-F238E27FC236}">
                <a16:creationId xmlns="" xmlns:a16="http://schemas.microsoft.com/office/drawing/2014/main" id="{F1EE0CAA-C3CE-4369-8DB1-59C2A23436F1}"/>
              </a:ext>
            </a:extLst>
          </p:cNvPr>
          <p:cNvCxnSpPr>
            <a:cxnSpLocks/>
            <a:stCxn id="35" idx="2"/>
            <a:endCxn id="56" idx="0"/>
          </p:cNvCxnSpPr>
          <p:nvPr/>
        </p:nvCxnSpPr>
        <p:spPr>
          <a:xfrm rot="16200000" flipH="1">
            <a:off x="8491623" y="6290235"/>
            <a:ext cx="448158" cy="20888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="" xmlns:a16="http://schemas.microsoft.com/office/drawing/2014/main" id="{F492B8D6-39F0-4D20-92A4-58A3AE1323E7}"/>
              </a:ext>
            </a:extLst>
          </p:cNvPr>
          <p:cNvSpPr/>
          <p:nvPr/>
        </p:nvSpPr>
        <p:spPr>
          <a:xfrm>
            <a:off x="3030566" y="1075704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гитлеровской коалиции</a:t>
            </a:r>
            <a:endParaRPr lang="ru-RU" sz="400" dirty="0"/>
          </a:p>
        </p:txBody>
      </p:sp>
      <p:sp>
        <p:nvSpPr>
          <p:cNvPr id="78" name="Прямоугольник 77">
            <a:extLst>
              <a:ext uri="{FF2B5EF4-FFF2-40B4-BE49-F238E27FC236}">
                <a16:creationId xmlns="" xmlns:a16="http://schemas.microsoft.com/office/drawing/2014/main" id="{AE8DBF0B-DB9F-42C3-8B1F-A688891403FA}"/>
              </a:ext>
            </a:extLst>
          </p:cNvPr>
          <p:cNvSpPr/>
          <p:nvPr/>
        </p:nvSpPr>
        <p:spPr>
          <a:xfrm>
            <a:off x="955426" y="915030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контроль над сбором налогов</a:t>
            </a:r>
            <a:r>
              <a:rPr lang="ru-RU" sz="200" dirty="0"/>
              <a:t> (Для балансировки бюджета (который сводился в Никарагуа с дефицитом) </a:t>
            </a:r>
            <a:r>
              <a:rPr lang="ru-RU" sz="200" dirty="0" err="1"/>
              <a:t>Сомоса</a:t>
            </a:r>
            <a:r>
              <a:rPr lang="ru-RU" sz="200" dirty="0"/>
              <a:t> прислушался к рекомендациям американцев и усилил контроль над сбором налогов (американцы считали, что одна лишь ликвидация </a:t>
            </a:r>
            <a:r>
              <a:rPr lang="ru-RU" sz="200" dirty="0" err="1"/>
              <a:t>фаворитиз¬ма</a:t>
            </a:r>
            <a:r>
              <a:rPr lang="ru-RU" sz="200" dirty="0"/>
              <a:t> в этой сфере может легко увеличить доходы правительства вдвое).)</a:t>
            </a:r>
            <a:endParaRPr lang="ru-RU" sz="400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="" xmlns:a16="http://schemas.microsoft.com/office/drawing/2014/main" id="{51DDA96E-A685-43FC-845D-8C9265EE929A}"/>
              </a:ext>
            </a:extLst>
          </p:cNvPr>
          <p:cNvSpPr/>
          <p:nvPr/>
        </p:nvSpPr>
        <p:spPr>
          <a:xfrm>
            <a:off x="12148816" y="1420687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Установление минимальной заработной платы</a:t>
            </a:r>
            <a:endParaRPr lang="ru-RU" sz="400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=""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13306716" y="1420687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капитал</a:t>
            </a:r>
            <a:endParaRPr lang="ru-RU" sz="4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="" xmlns:a16="http://schemas.microsoft.com/office/drawing/2014/main" id="{BF5DE4AD-D7D4-4C86-9704-BFA8884FD2C7}"/>
              </a:ext>
            </a:extLst>
          </p:cNvPr>
          <p:cNvSpPr/>
          <p:nvPr/>
        </p:nvSpPr>
        <p:spPr>
          <a:xfrm>
            <a:off x="11154799" y="1414028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Признание права на забастовку</a:t>
            </a:r>
            <a:endParaRPr lang="ru-RU" sz="4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="" xmlns:a16="http://schemas.microsoft.com/office/drawing/2014/main" id="{FFDF3200-07AF-4F88-9AFA-E895A9EB463F}"/>
              </a:ext>
            </a:extLst>
          </p:cNvPr>
          <p:cNvSpPr/>
          <p:nvPr/>
        </p:nvSpPr>
        <p:spPr>
          <a:xfrm>
            <a:off x="12611978" y="1483351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земли</a:t>
            </a:r>
            <a:endParaRPr lang="ru-RU" sz="400" dirty="0"/>
          </a:p>
        </p:txBody>
      </p:sp>
      <p:sp>
        <p:nvSpPr>
          <p:cNvPr id="84" name="Прямоугольник 83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11386380" y="1500067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крупных предприятий</a:t>
            </a:r>
            <a:endParaRPr lang="ru-RU" sz="400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="" xmlns:a16="http://schemas.microsoft.com/office/drawing/2014/main" id="{B4C6B690-1886-4211-AFBE-6C0A99C1C73F}"/>
              </a:ext>
            </a:extLst>
          </p:cNvPr>
          <p:cNvSpPr/>
          <p:nvPr/>
        </p:nvSpPr>
        <p:spPr>
          <a:xfrm>
            <a:off x="12018021" y="1572881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 от обслуживания внешнего долга</a:t>
            </a:r>
            <a:endParaRPr lang="ru-RU" sz="4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="" xmlns:a16="http://schemas.microsoft.com/office/drawing/2014/main" id="{D4D526C2-9053-416E-9EDD-C32F7B959DFA}"/>
              </a:ext>
            </a:extLst>
          </p:cNvPr>
          <p:cNvSpPr/>
          <p:nvPr/>
        </p:nvSpPr>
        <p:spPr>
          <a:xfrm>
            <a:off x="13586405" y="1487921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Пропаганда социализма в государственном образовании</a:t>
            </a:r>
            <a:endParaRPr lang="ru-RU" sz="400" dirty="0"/>
          </a:p>
        </p:txBody>
      </p:sp>
      <p:sp>
        <p:nvSpPr>
          <p:cNvPr id="87" name="Прямоугольник 86">
            <a:extLst>
              <a:ext uri="{FF2B5EF4-FFF2-40B4-BE49-F238E27FC236}">
                <a16:creationId xmlns="" xmlns:a16="http://schemas.microsoft.com/office/drawing/2014/main" id="{05781F45-96BD-4772-A7F8-D0C0E48CF0C4}"/>
              </a:ext>
            </a:extLst>
          </p:cNvPr>
          <p:cNvSpPr/>
          <p:nvPr/>
        </p:nvSpPr>
        <p:spPr>
          <a:xfrm>
            <a:off x="13280164" y="1574461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Государство рабочих </a:t>
            </a:r>
            <a:r>
              <a:rPr lang="ru-RU" sz="300" dirty="0"/>
              <a:t>(В программе НПТ говорилось, что «государство признает право на жизнь только тех, кто работает; кто не работает — тот не ест».)</a:t>
            </a:r>
            <a:endParaRPr lang="ru-RU" sz="4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="" xmlns:a16="http://schemas.microsoft.com/office/drawing/2014/main" id="{422F676B-23F7-43EE-A95A-69895A18F0AD}"/>
              </a:ext>
            </a:extLst>
          </p:cNvPr>
          <p:cNvSpPr/>
          <p:nvPr/>
        </p:nvSpPr>
        <p:spPr>
          <a:xfrm>
            <a:off x="14037726" y="5677245"/>
            <a:ext cx="1918902" cy="1962976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ИВЕНТЫ НА ТО ЧТОБЫ ДАВИТЬ ЛЕВЫХ</a:t>
            </a:r>
            <a:br>
              <a:rPr lang="ru-RU" sz="700" dirty="0"/>
            </a:br>
            <a:r>
              <a:rPr lang="ru-RU" sz="400" dirty="0"/>
              <a:t>После свержения </a:t>
            </a:r>
            <a:r>
              <a:rPr lang="ru-RU" sz="400" dirty="0" err="1"/>
              <a:t>Сакасы</a:t>
            </a:r>
            <a:r>
              <a:rPr lang="ru-RU" sz="400" dirty="0"/>
              <a:t> </a:t>
            </a:r>
            <a:r>
              <a:rPr lang="ru-RU" sz="400" dirty="0" err="1"/>
              <a:t>Сомоса</a:t>
            </a:r>
            <a:r>
              <a:rPr lang="ru-RU" sz="400" dirty="0"/>
              <a:t> в августе 1936 года бросил нескольких </a:t>
            </a:r>
            <a:r>
              <a:rPr lang="ru-RU" sz="400" dirty="0" err="1"/>
              <a:t>ли¬деров</a:t>
            </a:r>
            <a:r>
              <a:rPr lang="ru-RU" sz="400" dirty="0"/>
              <a:t> НПТ в тюрьму на острова Корн. В 1937-м такой же участи подверглись и оставшиеся на свободе руководители НПТ. В 1938 году диктатор расколол очередное руководство НПТ, а в 1939-му отправил всех более или менее </a:t>
            </a:r>
            <a:r>
              <a:rPr lang="ru-RU" sz="400" dirty="0" err="1"/>
              <a:t>актив¬ных</a:t>
            </a:r>
            <a:r>
              <a:rPr lang="ru-RU" sz="400" dirty="0"/>
              <a:t> членов партии либо в тюрьму, либо в </a:t>
            </a:r>
            <a:r>
              <a:rPr lang="ru-RU" sz="400" dirty="0" err="1"/>
              <a:t>эмиграцию.Сомосе</a:t>
            </a:r>
            <a:r>
              <a:rPr lang="ru-RU" sz="400" dirty="0"/>
              <a:t> не нравились политические рабочие организации, так как </a:t>
            </a:r>
            <a:r>
              <a:rPr lang="ru-RU" sz="400" dirty="0" err="1"/>
              <a:t>полити¬ку</a:t>
            </a:r>
            <a:r>
              <a:rPr lang="ru-RU" sz="400" dirty="0"/>
              <a:t> в Никарагуа он хотел определять единолично. Больше по душе диктатору были организации вроде «</a:t>
            </a:r>
            <a:r>
              <a:rPr lang="ru-RU" sz="400" dirty="0" err="1"/>
              <a:t>зубатовских</a:t>
            </a:r>
            <a:r>
              <a:rPr lang="ru-RU" sz="400" dirty="0"/>
              <a:t> профсоюзов» в царской России. </a:t>
            </a:r>
            <a:r>
              <a:rPr lang="ru-RU" sz="400" dirty="0" err="1"/>
              <a:t>Рабо¬чие</a:t>
            </a:r>
            <a:r>
              <a:rPr lang="ru-RU" sz="400" dirty="0"/>
              <a:t>, с точки зрения </a:t>
            </a:r>
            <a:r>
              <a:rPr lang="ru-RU" sz="400" dirty="0" err="1"/>
              <a:t>Сомосы</a:t>
            </a:r>
            <a:r>
              <a:rPr lang="ru-RU" sz="400" dirty="0"/>
              <a:t>, должны были заниматься самообразованием, </a:t>
            </a:r>
            <a:r>
              <a:rPr lang="ru-RU" sz="400" dirty="0" err="1"/>
              <a:t>тан¬цами</a:t>
            </a:r>
            <a:r>
              <a:rPr lang="ru-RU" sz="400" dirty="0"/>
              <a:t> и другими культурными формами досуга. В августе 1936 года был введен налог на алкоголь, сборы от которого должны были пойти на строительство в Манагуа и каждом центре департаментов «Рабочего дома». Именно в таких домах рабочие и должны были «культурно отдыхать» вместо того, чтобы </a:t>
            </a:r>
            <a:r>
              <a:rPr lang="ru-RU" sz="400" dirty="0" err="1"/>
              <a:t>зани¬маться</a:t>
            </a:r>
            <a:r>
              <a:rPr lang="ru-RU" sz="400" dirty="0"/>
              <a:t> политикой.</a:t>
            </a:r>
            <a:br>
              <a:rPr lang="ru-RU" sz="400" dirty="0"/>
            </a:br>
            <a:r>
              <a:rPr lang="ru-RU" sz="400" dirty="0"/>
              <a:t>В январе 1943 года появился антифашистский «Конгресс за мир, единство и </a:t>
            </a:r>
            <a:r>
              <a:rPr lang="ru-RU" sz="400" dirty="0" err="1"/>
              <a:t>освобожде¬ние</a:t>
            </a:r>
            <a:r>
              <a:rPr lang="ru-RU" sz="400" dirty="0"/>
              <a:t>», за которым стояли коммунисты. Они пытались объединить в этой </a:t>
            </a:r>
            <a:r>
              <a:rPr lang="ru-RU" sz="400" dirty="0" err="1"/>
              <a:t>орга¬низации</a:t>
            </a:r>
            <a:r>
              <a:rPr lang="ru-RU" sz="400" dirty="0"/>
              <a:t> рабочих, студентов и представителей городских средних слоев. </a:t>
            </a:r>
            <a:r>
              <a:rPr lang="ru-RU" sz="400" dirty="0" err="1"/>
              <a:t>Одна¬ко</a:t>
            </a:r>
            <a:r>
              <a:rPr lang="ru-RU" sz="400" dirty="0"/>
              <a:t> по указанию </a:t>
            </a:r>
            <a:r>
              <a:rPr lang="ru-RU" sz="400" dirty="0" err="1"/>
              <a:t>Сомосы</a:t>
            </a:r>
            <a:r>
              <a:rPr lang="ru-RU" sz="400" dirty="0"/>
              <a:t> конгресс был разгромлен национальной гвардией</a:t>
            </a:r>
            <a:br>
              <a:rPr lang="ru-RU" sz="400" dirty="0"/>
            </a:br>
            <a:r>
              <a:rPr lang="ru-RU" sz="400" dirty="0"/>
              <a:t>Коммунисты тем не менее образовали Блок антифашистских трудящихся, </a:t>
            </a:r>
            <a:r>
              <a:rPr lang="ru-RU" sz="400" dirty="0" err="1"/>
              <a:t>ко¬торый</a:t>
            </a:r>
            <a:r>
              <a:rPr lang="ru-RU" sz="400" dirty="0"/>
              <a:t> во время празднования 1 мая 1943 года потребовал снижения цен и </a:t>
            </a:r>
            <a:r>
              <a:rPr lang="ru-RU" sz="400" dirty="0" err="1"/>
              <a:t>раз¬дачу</a:t>
            </a:r>
            <a:r>
              <a:rPr lang="ru-RU" sz="400" dirty="0"/>
              <a:t> земли крестьянам. После этого все руководители блока были арестованы.</a:t>
            </a:r>
          </a:p>
        </p:txBody>
      </p:sp>
      <p:sp>
        <p:nvSpPr>
          <p:cNvPr id="89" name="Прямоугольник 88">
            <a:extLst>
              <a:ext uri="{FF2B5EF4-FFF2-40B4-BE49-F238E27FC236}">
                <a16:creationId xmlns="" xmlns:a16="http://schemas.microsoft.com/office/drawing/2014/main" id="{F33E5A38-0B16-4D37-89E1-19C913A5BC13}"/>
              </a:ext>
            </a:extLst>
          </p:cNvPr>
          <p:cNvSpPr/>
          <p:nvPr/>
        </p:nvSpPr>
        <p:spPr>
          <a:xfrm>
            <a:off x="1629450" y="995237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алкоголь </a:t>
            </a:r>
            <a:r>
              <a:rPr lang="ru-RU" sz="200" dirty="0"/>
              <a:t>(В августе 1936 года был введен налог на алкоголь, сборы от которого должны были пойти на строительство в Манагуа и каждом центре департаментов «Рабочего дома». Именно в таких домах рабочие и должны были «культурно отдыхать» вместо того, чтобы </a:t>
            </a:r>
            <a:r>
              <a:rPr lang="ru-RU" sz="200" dirty="0" err="1"/>
              <a:t>зани¬маться</a:t>
            </a:r>
            <a:r>
              <a:rPr lang="ru-RU" sz="200" dirty="0"/>
              <a:t> политикой.)</a:t>
            </a:r>
            <a:endParaRPr lang="ru-RU" sz="400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="" xmlns:a16="http://schemas.microsoft.com/office/drawing/2014/main" id="{8C2287E1-C065-4042-BB84-91F0CF7A3A74}"/>
              </a:ext>
            </a:extLst>
          </p:cNvPr>
          <p:cNvSpPr/>
          <p:nvPr/>
        </p:nvSpPr>
        <p:spPr>
          <a:xfrm>
            <a:off x="2344919" y="835166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 </a:t>
            </a:r>
            <a:r>
              <a:rPr lang="ru-RU" sz="100" dirty="0"/>
              <a:t>(Кроме несознательных рабочих и неопытной молодежи </a:t>
            </a:r>
            <a:r>
              <a:rPr lang="ru-RU" sz="100" dirty="0" err="1"/>
              <a:t>Сомоса</a:t>
            </a:r>
            <a:r>
              <a:rPr lang="ru-RU" sz="100" dirty="0"/>
              <a:t> опирался на различные правые и националистические организации, самыми </a:t>
            </a:r>
            <a:r>
              <a:rPr lang="ru-RU" sz="100" dirty="0" err="1"/>
              <a:t>известны¬ми</a:t>
            </a:r>
            <a:r>
              <a:rPr lang="ru-RU" sz="100" dirty="0"/>
              <a:t> из которых были «синие рубашки». Уже сама форма этой военизированной организации говорила о стремлении следовать примеру испанской </a:t>
            </a:r>
            <a:r>
              <a:rPr lang="ru-RU" sz="100" dirty="0" err="1"/>
              <a:t>фашист¬ской</a:t>
            </a:r>
            <a:r>
              <a:rPr lang="ru-RU" sz="100" dirty="0"/>
              <a:t> фаланги (ее члены тоже носили синие рубашки).«Синие рубашки» состояли из обеспеченной городской молодежи и имели местные организации в Манагуа, Гранаде, Леоне и ряде мелких городов </a:t>
            </a:r>
            <a:r>
              <a:rPr lang="ru-RU" sz="100" dirty="0" err="1"/>
              <a:t>не¬далеко</a:t>
            </a:r>
            <a:r>
              <a:rPr lang="ru-RU" sz="100" dirty="0"/>
              <a:t> от столицы. Организация была малочисленной — например, в Манагуа в ней состояли около 80 человек .Еще до прихода </a:t>
            </a:r>
            <a:r>
              <a:rPr lang="ru-RU" sz="100" dirty="0" err="1"/>
              <a:t>Сомосы</a:t>
            </a:r>
            <a:r>
              <a:rPr lang="ru-RU" sz="100" dirty="0"/>
              <a:t> к власти в июне 1936 года «синие рубашки» </a:t>
            </a:r>
            <a:r>
              <a:rPr lang="ru-RU" sz="100" dirty="0" err="1"/>
              <a:t>поль¬зовались</a:t>
            </a:r>
            <a:r>
              <a:rPr lang="ru-RU" sz="100" dirty="0"/>
              <a:t> поддержкой национальной гвардии, у которой они проходили </a:t>
            </a:r>
            <a:r>
              <a:rPr lang="ru-RU" sz="100" dirty="0" err="1"/>
              <a:t>воен¬ную</a:t>
            </a:r>
            <a:r>
              <a:rPr lang="ru-RU" sz="100" dirty="0"/>
              <a:t> подготовку. Именно «синих рубашек» </a:t>
            </a:r>
            <a:r>
              <a:rPr lang="ru-RU" sz="100" dirty="0" err="1"/>
              <a:t>Сомоса</a:t>
            </a:r>
            <a:r>
              <a:rPr lang="ru-RU" sz="100" dirty="0"/>
              <a:t> использовал в 1936-м для организации беспорядков в ходе забастовки таксистов и при разгроме </a:t>
            </a:r>
            <a:r>
              <a:rPr lang="ru-RU" sz="100" dirty="0" err="1"/>
              <a:t>мест¬ных</a:t>
            </a:r>
            <a:r>
              <a:rPr lang="ru-RU" sz="100" dirty="0"/>
              <a:t> органов власти, а также редакций оппозиционных </a:t>
            </a:r>
            <a:r>
              <a:rPr lang="ru-RU" sz="100" dirty="0" err="1"/>
              <a:t>Сомосе</a:t>
            </a:r>
            <a:r>
              <a:rPr lang="ru-RU" sz="100" dirty="0"/>
              <a:t> газет в мае — июне. Например, «синие рубашки» угрожали убить оппозиционного </a:t>
            </a:r>
            <a:r>
              <a:rPr lang="ru-RU" sz="100" dirty="0" err="1"/>
              <a:t>журнали¬ста</a:t>
            </a:r>
            <a:r>
              <a:rPr lang="ru-RU" sz="100" dirty="0"/>
              <a:t> Хуана </a:t>
            </a:r>
            <a:r>
              <a:rPr lang="ru-RU" sz="100" dirty="0" err="1"/>
              <a:t>Рамона</a:t>
            </a:r>
            <a:r>
              <a:rPr lang="ru-RU" sz="100" dirty="0"/>
              <a:t> </a:t>
            </a:r>
            <a:r>
              <a:rPr lang="ru-RU" sz="100" dirty="0" err="1"/>
              <a:t>Авилеса</a:t>
            </a:r>
            <a:r>
              <a:rPr lang="ru-RU" sz="100" dirty="0"/>
              <a:t>, и как только он пообещал прекратить публиковать статьи против </a:t>
            </a:r>
            <a:r>
              <a:rPr lang="ru-RU" sz="100" dirty="0" err="1"/>
              <a:t>Сомосы</a:t>
            </a:r>
            <a:r>
              <a:rPr lang="ru-RU" sz="100" dirty="0"/>
              <a:t>, ему для острастки выстрелили в </a:t>
            </a:r>
            <a:r>
              <a:rPr lang="ru-RU" sz="100" dirty="0" err="1"/>
              <a:t>ногу.«Синие</a:t>
            </a:r>
            <a:r>
              <a:rPr lang="ru-RU" sz="100" dirty="0"/>
              <a:t> рубашки» были выражением «тропического», или креольского </a:t>
            </a:r>
            <a:r>
              <a:rPr lang="ru-RU" sz="100" dirty="0" err="1"/>
              <a:t>фа¬шизма</a:t>
            </a:r>
            <a:r>
              <a:rPr lang="ru-RU" sz="100" dirty="0"/>
              <a:t>, или «национал-</a:t>
            </a:r>
            <a:r>
              <a:rPr lang="ru-RU" sz="100" dirty="0" err="1"/>
              <a:t>сомосизма</a:t>
            </a:r>
            <a:r>
              <a:rPr lang="ru-RU" sz="100" dirty="0"/>
              <a:t>», как его еще называли. </a:t>
            </a:r>
            <a:r>
              <a:rPr lang="ru-RU" sz="100" dirty="0" err="1"/>
              <a:t>Сомоса</a:t>
            </a:r>
            <a:r>
              <a:rPr lang="ru-RU" sz="100" dirty="0"/>
              <a:t> каждый </a:t>
            </a:r>
            <a:r>
              <a:rPr lang="ru-RU" sz="100" dirty="0" err="1"/>
              <a:t>ме¬сяц</a:t>
            </a:r>
            <a:r>
              <a:rPr lang="ru-RU" sz="100" dirty="0"/>
              <a:t> получал доклад о деятельности «синих рубашек» и давал им те или иные поручения по запугиванию своих оппонентов. «Синие рубашки» стали одной из основных сил во время предвыборной кампании </a:t>
            </a:r>
            <a:r>
              <a:rPr lang="ru-RU" sz="100" dirty="0" err="1"/>
              <a:t>Сомосы</a:t>
            </a:r>
            <a:r>
              <a:rPr lang="ru-RU" sz="100" dirty="0"/>
              <a:t> в 1936 году. Они расклеивали листовки, устраивали торжественные марши и запугивали всех </a:t>
            </a:r>
            <a:r>
              <a:rPr lang="ru-RU" sz="100" dirty="0" err="1"/>
              <a:t>несогласных.И</a:t>
            </a:r>
            <a:r>
              <a:rPr lang="ru-RU" sz="100" dirty="0"/>
              <a:t> «синие рубашки», и рабочие, и молодежь были нужны </a:t>
            </a:r>
            <a:r>
              <a:rPr lang="ru-RU" sz="100" dirty="0" err="1"/>
              <a:t>Сомосе</a:t>
            </a:r>
            <a:r>
              <a:rPr lang="ru-RU" sz="100" dirty="0"/>
              <a:t> лишь </a:t>
            </a:r>
            <a:r>
              <a:rPr lang="ru-RU" sz="100" dirty="0" err="1"/>
              <a:t>по¬стольку</a:t>
            </a:r>
            <a:r>
              <a:rPr lang="ru-RU" sz="100" dirty="0"/>
              <a:t>, поскольку позволяли ему представлять себя «народным вождем» и «популистом». На самом деле основой власти этого человека были </a:t>
            </a:r>
            <a:r>
              <a:rPr lang="ru-RU" sz="100" dirty="0" err="1"/>
              <a:t>националь¬ная</a:t>
            </a:r>
            <a:r>
              <a:rPr lang="ru-RU" sz="100" dirty="0"/>
              <a:t> гвардия и крупный бизнес, впрочем, как и в случае с любым фашистским движением.)</a:t>
            </a:r>
            <a:endParaRPr lang="ru-RU" sz="4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="" xmlns:a16="http://schemas.microsoft.com/office/drawing/2014/main" id="{58596D98-69F8-48F5-B5AF-D2569C87ECDC}"/>
              </a:ext>
            </a:extLst>
          </p:cNvPr>
          <p:cNvSpPr/>
          <p:nvPr/>
        </p:nvSpPr>
        <p:spPr>
          <a:xfrm>
            <a:off x="260692" y="995589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железных дорог (1937) </a:t>
            </a:r>
            <a:r>
              <a:rPr lang="ru-RU" sz="200" dirty="0"/>
              <a:t>(</a:t>
            </a:r>
            <a:r>
              <a:rPr lang="ru-RU" sz="200" dirty="0" err="1"/>
              <a:t>Сомоса</a:t>
            </a:r>
            <a:r>
              <a:rPr lang="ru-RU" sz="200" dirty="0"/>
              <a:t>, который позиционировал себя как «</a:t>
            </a:r>
            <a:r>
              <a:rPr lang="ru-RU" sz="200" dirty="0" err="1"/>
              <a:t>национа¬листа-государственника</a:t>
            </a:r>
            <a:r>
              <a:rPr lang="ru-RU" sz="200" dirty="0"/>
              <a:t>», национализировал в 1937 году железные дороги, но доходы от них только частично шли в казну государства. Большую часть </a:t>
            </a:r>
            <a:r>
              <a:rPr lang="ru-RU" sz="200" dirty="0" err="1"/>
              <a:t>дик¬татор</a:t>
            </a:r>
            <a:r>
              <a:rPr lang="ru-RU" sz="200" dirty="0"/>
              <a:t> оставлял за собой. Он официально являлся главой железных дорог с </a:t>
            </a:r>
            <a:r>
              <a:rPr lang="ru-RU" sz="200" dirty="0" err="1"/>
              <a:t>ти¬тулом</a:t>
            </a:r>
            <a:r>
              <a:rPr lang="ru-RU" sz="200" dirty="0"/>
              <a:t> «Верховный руководитель») Большую часть </a:t>
            </a:r>
            <a:r>
              <a:rPr lang="ru-RU" sz="200" dirty="0" err="1"/>
              <a:t>дик¬татор</a:t>
            </a:r>
            <a:r>
              <a:rPr lang="ru-RU" sz="200" dirty="0"/>
              <a:t> оставлял за собой. Он официально являлся главой железных дорог с </a:t>
            </a:r>
            <a:r>
              <a:rPr lang="ru-RU" sz="200" dirty="0" err="1"/>
              <a:t>ти¬тулом</a:t>
            </a:r>
            <a:r>
              <a:rPr lang="ru-RU" sz="200" dirty="0"/>
              <a:t> «Верховный руководитель»</a:t>
            </a:r>
            <a:endParaRPr lang="ru-RU" sz="400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="" xmlns:a16="http://schemas.microsoft.com/office/drawing/2014/main" id="{A0E90C58-DFD9-4550-AC8D-DED87F819668}"/>
              </a:ext>
            </a:extLst>
          </p:cNvPr>
          <p:cNvSpPr/>
          <p:nvPr/>
        </p:nvSpPr>
        <p:spPr>
          <a:xfrm>
            <a:off x="2344922" y="915281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 муниципальных выборов (август 1937 </a:t>
            </a:r>
            <a:r>
              <a:rPr lang="ru-RU" sz="100" dirty="0"/>
              <a:t>(Все выборные органы власти были замены «комитетами соседей», находившимися под жестким контролем центрального правительства. Даже бюджеты муниципалитетов теперь тоже утверждали в Манагуа. Причем в столице санкционировали единое для всей страны процентное соотношение тех или иных расходов. Например, на </a:t>
            </a:r>
            <a:r>
              <a:rPr lang="ru-RU" sz="100" dirty="0" err="1"/>
              <a:t>адми¬нистративные</a:t>
            </a:r>
            <a:r>
              <a:rPr lang="ru-RU" sz="100" dirty="0"/>
              <a:t> расходы полагалось тратить не более 35% бюджета, на </a:t>
            </a:r>
            <a:r>
              <a:rPr lang="ru-RU" sz="100" dirty="0" err="1"/>
              <a:t>жилищ¬но-коммунальные</a:t>
            </a:r>
            <a:r>
              <a:rPr lang="ru-RU" sz="100" dirty="0"/>
              <a:t> услуги и развитие инфраструктуры — 40%, на </a:t>
            </a:r>
            <a:r>
              <a:rPr lang="ru-RU" sz="100" dirty="0" err="1"/>
              <a:t>здравоохра¬нение</a:t>
            </a:r>
            <a:r>
              <a:rPr lang="ru-RU" sz="100" dirty="0"/>
              <a:t> и гигиену — 10% и т.д.)</a:t>
            </a:r>
            <a:endParaRPr lang="ru-RU" sz="400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="" xmlns:a16="http://schemas.microsoft.com/office/drawing/2014/main" id="{905EFC66-02B2-49ED-A696-FAEF4A1D6416}"/>
              </a:ext>
            </a:extLst>
          </p:cNvPr>
          <p:cNvSpPr/>
          <p:nvPr/>
        </p:nvSpPr>
        <p:spPr>
          <a:xfrm>
            <a:off x="3734406" y="915281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Либеральная Лига </a:t>
            </a:r>
            <a:r>
              <a:rPr lang="ru-RU" sz="100" dirty="0"/>
              <a:t>(</a:t>
            </a:r>
            <a:r>
              <a:rPr lang="ru-RU" sz="100" dirty="0" err="1"/>
              <a:t>Сомоса</a:t>
            </a:r>
            <a:r>
              <a:rPr lang="ru-RU" sz="100" dirty="0"/>
              <a:t> решил также милитаризовать часть либеральной партии. В 1937 году так называемой Военной либеральной лиге (в ней состояли члены </a:t>
            </a:r>
            <a:r>
              <a:rPr lang="ru-RU" sz="100" dirty="0" err="1"/>
              <a:t>либераль¬ной</a:t>
            </a:r>
            <a:r>
              <a:rPr lang="ru-RU" sz="100" dirty="0"/>
              <a:t> партии — ветераны гражданских войн) был присвоен статус </a:t>
            </a:r>
            <a:r>
              <a:rPr lang="ru-RU" sz="100" dirty="0" err="1"/>
              <a:t>вспомога¬тельных</a:t>
            </a:r>
            <a:r>
              <a:rPr lang="ru-RU" sz="100" dirty="0"/>
              <a:t> военных формирований национальной гвардии. Всего в лиге было примерно 2600 членов, и ее боевые отряды были распределены по городам и поселкам . Главой лиги был сам </a:t>
            </a:r>
            <a:r>
              <a:rPr lang="ru-RU" sz="100" dirty="0" err="1"/>
              <a:t>Сомоса</a:t>
            </a:r>
            <a:r>
              <a:rPr lang="ru-RU" sz="100" dirty="0"/>
              <a:t>.)</a:t>
            </a:r>
            <a:endParaRPr lang="ru-RU" sz="400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="" xmlns:a16="http://schemas.microsoft.com/office/drawing/2014/main" id="{9261C47C-5EE1-4F56-8101-3DF5265766CF}"/>
              </a:ext>
            </a:extLst>
          </p:cNvPr>
          <p:cNvSpPr/>
          <p:nvPr/>
        </p:nvSpPr>
        <p:spPr>
          <a:xfrm>
            <a:off x="3033276" y="995589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Конституция </a:t>
            </a:r>
            <a:r>
              <a:rPr lang="ru-RU" sz="700" dirty="0" err="1"/>
              <a:t>Сомосы</a:t>
            </a:r>
            <a:r>
              <a:rPr lang="ru-RU" sz="700" dirty="0"/>
              <a:t> (ноябрь 1938)</a:t>
            </a:r>
            <a:endParaRPr lang="ru-RU" sz="4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="" xmlns:a16="http://schemas.microsoft.com/office/drawing/2014/main" id="{C2DE2667-AAF6-4947-B73A-9F430C79018E}"/>
              </a:ext>
            </a:extLst>
          </p:cNvPr>
          <p:cNvSpPr/>
          <p:nvPr/>
        </p:nvSpPr>
        <p:spPr>
          <a:xfrm>
            <a:off x="955425" y="115326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Поблажки рабочим </a:t>
            </a:r>
            <a:r>
              <a:rPr lang="ru-RU" sz="300" dirty="0"/>
              <a:t>(Рабочим впервые в истории Никарагуа </a:t>
            </a:r>
            <a:r>
              <a:rPr lang="ru-RU" sz="300" dirty="0" err="1"/>
              <a:t>га¬рантировались</a:t>
            </a:r>
            <a:r>
              <a:rPr lang="ru-RU" sz="300" dirty="0"/>
              <a:t> один выходной день в неделю, минимальная заработная плата, ограничение продолжительности рабочего дня и выплата пособий при </a:t>
            </a:r>
            <a:r>
              <a:rPr lang="ru-RU" sz="300" dirty="0" err="1"/>
              <a:t>не¬счастном</a:t>
            </a:r>
            <a:r>
              <a:rPr lang="ru-RU" sz="300" dirty="0"/>
              <a:t> случае на производстве)</a:t>
            </a:r>
            <a:endParaRPr lang="ru-RU" sz="400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="" xmlns:a16="http://schemas.microsoft.com/office/drawing/2014/main" id="{F057BD5D-D5FA-4727-B502-9F95624798B4}"/>
              </a:ext>
            </a:extLst>
          </p:cNvPr>
          <p:cNvSpPr/>
          <p:nvPr/>
        </p:nvSpPr>
        <p:spPr>
          <a:xfrm>
            <a:off x="3734407" y="835576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Примириться с либеральной партией (июль 1937) </a:t>
            </a:r>
            <a:r>
              <a:rPr lang="ru-RU" sz="100" dirty="0"/>
              <a:t>(С самого начала своего пребывания у власти </a:t>
            </a:r>
            <a:r>
              <a:rPr lang="ru-RU" sz="100" dirty="0" err="1"/>
              <a:t>Сомоса</a:t>
            </a:r>
            <a:r>
              <a:rPr lang="ru-RU" sz="100" dirty="0"/>
              <a:t> хотел объединить ли-</a:t>
            </a:r>
            <a:r>
              <a:rPr lang="ru-RU" sz="100" dirty="0" err="1"/>
              <a:t>беральную</a:t>
            </a:r>
            <a:r>
              <a:rPr lang="ru-RU" sz="100" dirty="0"/>
              <a:t> партию под своим руководством. В 1937 году он послал </a:t>
            </a:r>
            <a:r>
              <a:rPr lang="ru-RU" sz="100" dirty="0" err="1"/>
              <a:t>специаль¬ную</a:t>
            </a:r>
            <a:r>
              <a:rPr lang="ru-RU" sz="100" dirty="0"/>
              <a:t> делегацию в Сальвадор, где жил в эмиграции лидер «</a:t>
            </a:r>
            <a:r>
              <a:rPr lang="ru-RU" sz="100" dirty="0" err="1"/>
              <a:t>сакасовского</a:t>
            </a:r>
            <a:r>
              <a:rPr lang="ru-RU" sz="100" dirty="0"/>
              <a:t>» крыла либералов и неудавшийся преемник самого </a:t>
            </a:r>
            <a:r>
              <a:rPr lang="ru-RU" sz="100" dirty="0" err="1"/>
              <a:t>Сакасы</a:t>
            </a:r>
            <a:r>
              <a:rPr lang="ru-RU" sz="100" dirty="0"/>
              <a:t> </a:t>
            </a:r>
            <a:r>
              <a:rPr lang="ru-RU" sz="100" dirty="0" err="1"/>
              <a:t>Аргуэльо</a:t>
            </a:r>
            <a:r>
              <a:rPr lang="ru-RU" sz="100" dirty="0"/>
              <a:t>. </a:t>
            </a:r>
            <a:r>
              <a:rPr lang="ru-RU" sz="100" dirty="0" err="1"/>
              <a:t>Сомоса</a:t>
            </a:r>
            <a:r>
              <a:rPr lang="ru-RU" sz="100" dirty="0"/>
              <a:t> </a:t>
            </a:r>
            <a:r>
              <a:rPr lang="ru-RU" sz="100" dirty="0" err="1"/>
              <a:t>пре¬красно</a:t>
            </a:r>
            <a:r>
              <a:rPr lang="ru-RU" sz="100" dirty="0"/>
              <a:t> знал цену «принципиальности» лидеров старой либеральной партии. В обмен на обещание министерских постов своим людям </a:t>
            </a:r>
            <a:r>
              <a:rPr lang="ru-RU" sz="100" dirty="0" err="1"/>
              <a:t>Аргуэльо</a:t>
            </a:r>
            <a:r>
              <a:rPr lang="ru-RU" sz="100" dirty="0"/>
              <a:t> уже в июле 1937 года приехал в Манагуа.)</a:t>
            </a:r>
            <a:endParaRPr lang="ru-RU" sz="400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="" xmlns:a16="http://schemas.microsoft.com/office/drawing/2014/main" id="{BE32C799-1429-4853-B5A8-AE3345E90D8D}"/>
              </a:ext>
            </a:extLst>
          </p:cNvPr>
          <p:cNvSpPr/>
          <p:nvPr/>
        </p:nvSpPr>
        <p:spPr>
          <a:xfrm>
            <a:off x="5818638" y="8355769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сотрудничество с США</a:t>
            </a:r>
            <a:endParaRPr lang="ru-RU" sz="4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="" xmlns:a16="http://schemas.microsoft.com/office/drawing/2014/main" id="{21F111C9-B52C-460E-AD39-A8B9F798CB25}"/>
              </a:ext>
            </a:extLst>
          </p:cNvPr>
          <p:cNvSpPr/>
          <p:nvPr/>
        </p:nvSpPr>
        <p:spPr>
          <a:xfrm>
            <a:off x="5121994" y="9152813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кредит для стабилизации курса кордобы</a:t>
            </a:r>
            <a:endParaRPr lang="ru-RU" sz="400" dirty="0"/>
          </a:p>
        </p:txBody>
      </p:sp>
      <p:sp>
        <p:nvSpPr>
          <p:cNvPr id="99" name="Прямоугольник 98">
            <a:extLst>
              <a:ext uri="{FF2B5EF4-FFF2-40B4-BE49-F238E27FC236}">
                <a16:creationId xmlns="" xmlns:a16="http://schemas.microsoft.com/office/drawing/2014/main" id="{3CDEA90A-403D-44E8-BD63-5F728A857464}"/>
              </a:ext>
            </a:extLst>
          </p:cNvPr>
          <p:cNvSpPr/>
          <p:nvPr/>
        </p:nvSpPr>
        <p:spPr>
          <a:xfrm>
            <a:off x="6515040" y="9150306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каучука в США </a:t>
            </a:r>
            <a:r>
              <a:rPr lang="ru-RU" sz="300" dirty="0"/>
              <a:t>(- американцы готовы закупать в Никарагуа каучук и манильскую </a:t>
            </a:r>
            <a:r>
              <a:rPr lang="ru-RU" sz="300" dirty="0" err="1"/>
              <a:t>пень¬ку</a:t>
            </a:r>
            <a:r>
              <a:rPr lang="ru-RU" sz="300" dirty="0"/>
              <a:t> (товары явно военного назначения);)</a:t>
            </a:r>
            <a:endParaRPr lang="ru-RU" sz="4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="" xmlns:a16="http://schemas.microsoft.com/office/drawing/2014/main" id="{8B70D98A-AAC5-4F3D-938D-F15D11AC9F90}"/>
              </a:ext>
            </a:extLst>
          </p:cNvPr>
          <p:cNvSpPr/>
          <p:nvPr/>
        </p:nvSpPr>
        <p:spPr>
          <a:xfrm>
            <a:off x="4426568" y="995003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Военные советники для академий </a:t>
            </a:r>
            <a:r>
              <a:rPr lang="ru-RU" sz="300" dirty="0"/>
              <a:t>(- Рузвельт обещает подобрать директоров для военной академии и авиационного училища)</a:t>
            </a:r>
            <a:endParaRPr lang="ru-RU" sz="4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="" xmlns:a16="http://schemas.microsoft.com/office/drawing/2014/main" id="{F402EBBD-5722-48B1-9BBA-587E5C4DFB4D}"/>
              </a:ext>
            </a:extLst>
          </p:cNvPr>
          <p:cNvSpPr/>
          <p:nvPr/>
        </p:nvSpPr>
        <p:spPr>
          <a:xfrm>
            <a:off x="5813475" y="994794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Проект углубления реки Сан-Хуан </a:t>
            </a:r>
            <a:r>
              <a:rPr lang="ru-RU" sz="200" dirty="0"/>
              <a:t>(- инженерной службе армии США будет дано поручение оценить </a:t>
            </a:r>
            <a:r>
              <a:rPr lang="ru-RU" sz="200" dirty="0" err="1"/>
              <a:t>про¬ект</a:t>
            </a:r>
            <a:r>
              <a:rPr lang="ru-RU" sz="200" dirty="0"/>
              <a:t> углубления реки Сан-Хуан, с тем, чтобы она могла принимать </a:t>
            </a:r>
            <a:r>
              <a:rPr lang="ru-RU" sz="200" dirty="0" err="1"/>
              <a:t>ко¬рабли</a:t>
            </a:r>
            <a:r>
              <a:rPr lang="ru-RU" sz="200" dirty="0"/>
              <a:t> крупного водоизмещения (река Сан-Хуан рассматривалась как часть будущего трансокеанского канала) ;</a:t>
            </a:r>
            <a:endParaRPr lang="ru-RU" sz="400" dirty="0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="" xmlns:a16="http://schemas.microsoft.com/office/drawing/2014/main" id="{62E65D83-9718-4B14-AFE2-F1D04B420F81}"/>
              </a:ext>
            </a:extLst>
          </p:cNvPr>
          <p:cNvSpPr/>
          <p:nvPr/>
        </p:nvSpPr>
        <p:spPr>
          <a:xfrm>
            <a:off x="7208129" y="9944843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Строительства Панамериканского шоссе в Никарагуа </a:t>
            </a:r>
            <a:r>
              <a:rPr lang="ru-RU" sz="200" dirty="0"/>
              <a:t>(- США готовы оказать инженерную и финансовую поддержку </a:t>
            </a:r>
            <a:r>
              <a:rPr lang="ru-RU" sz="200" dirty="0" err="1"/>
              <a:t>строи¬тельству</a:t>
            </a:r>
            <a:r>
              <a:rPr lang="ru-RU" sz="200" dirty="0"/>
              <a:t> участка Панамериканского шоссе в Никарагуа;)</a:t>
            </a:r>
            <a:endParaRPr lang="ru-RU" sz="40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="" xmlns:a16="http://schemas.microsoft.com/office/drawing/2014/main" id="{C6BDA37E-3E81-4B99-A54A-C631250D3A33}"/>
              </a:ext>
            </a:extLst>
          </p:cNvPr>
          <p:cNvSpPr/>
          <p:nvPr/>
        </p:nvSpPr>
        <p:spPr>
          <a:xfrm>
            <a:off x="6515040" y="1075010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Совместное строительства Никарагуанского канала (</a:t>
            </a:r>
            <a:r>
              <a:rPr lang="ru-RU" sz="400" dirty="0"/>
              <a:t>(нужен союзник, или США должны потерять влияние на Панаму))</a:t>
            </a:r>
          </a:p>
        </p:txBody>
      </p:sp>
      <p:sp>
        <p:nvSpPr>
          <p:cNvPr id="112" name="Прямоугольник 111">
            <a:extLst>
              <a:ext uri="{FF2B5EF4-FFF2-40B4-BE49-F238E27FC236}">
                <a16:creationId xmlns="" xmlns:a16="http://schemas.microsoft.com/office/drawing/2014/main" id="{9B5A9C46-C31A-401D-9EBF-78AE38F570DF}"/>
              </a:ext>
            </a:extLst>
          </p:cNvPr>
          <p:cNvSpPr/>
          <p:nvPr/>
        </p:nvSpPr>
        <p:spPr>
          <a:xfrm>
            <a:off x="4429149" y="1075845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странам антигитлеровской коалиции </a:t>
            </a:r>
            <a:r>
              <a:rPr lang="ru-RU" sz="300" dirty="0"/>
              <a:t>(8 декабря 1941 Никарагуа присоединилась к странам Антигитлеровской коалиции)</a:t>
            </a:r>
            <a:endParaRPr lang="ru-RU" sz="500" dirty="0"/>
          </a:p>
        </p:txBody>
      </p:sp>
      <p:cxnSp>
        <p:nvCxnSpPr>
          <p:cNvPr id="117" name="Соединительная линия уступом 903">
            <a:extLst>
              <a:ext uri="{FF2B5EF4-FFF2-40B4-BE49-F238E27FC236}">
                <a16:creationId xmlns="" xmlns:a16="http://schemas.microsoft.com/office/drawing/2014/main" id="{7F550792-EE6C-4B6F-B826-22E45DB79321}"/>
              </a:ext>
            </a:extLst>
          </p:cNvPr>
          <p:cNvCxnSpPr>
            <a:cxnSpLocks/>
            <a:stCxn id="55" idx="2"/>
            <a:endCxn id="97" idx="0"/>
          </p:cNvCxnSpPr>
          <p:nvPr/>
        </p:nvCxnSpPr>
        <p:spPr>
          <a:xfrm rot="16200000" flipH="1">
            <a:off x="4416421" y="6490388"/>
            <a:ext cx="257045" cy="34737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903">
            <a:extLst>
              <a:ext uri="{FF2B5EF4-FFF2-40B4-BE49-F238E27FC236}">
                <a16:creationId xmlns="" xmlns:a16="http://schemas.microsoft.com/office/drawing/2014/main" id="{42BA63A1-F902-44BD-AEC4-6A00A7DD5215}"/>
              </a:ext>
            </a:extLst>
          </p:cNvPr>
          <p:cNvCxnSpPr>
            <a:cxnSpLocks/>
            <a:stCxn id="56" idx="2"/>
            <a:endCxn id="97" idx="0"/>
          </p:cNvCxnSpPr>
          <p:nvPr/>
        </p:nvCxnSpPr>
        <p:spPr>
          <a:xfrm rot="5400000">
            <a:off x="7892435" y="6488091"/>
            <a:ext cx="257045" cy="34783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903">
            <a:extLst>
              <a:ext uri="{FF2B5EF4-FFF2-40B4-BE49-F238E27FC236}">
                <a16:creationId xmlns="" xmlns:a16="http://schemas.microsoft.com/office/drawing/2014/main" id="{52CF7390-DEEA-4782-9037-6AAA2FAB1267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 rot="5400000">
            <a:off x="5804957" y="8675969"/>
            <a:ext cx="257044" cy="696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ная линия уступом 903">
            <a:extLst>
              <a:ext uri="{FF2B5EF4-FFF2-40B4-BE49-F238E27FC236}">
                <a16:creationId xmlns="" xmlns:a16="http://schemas.microsoft.com/office/drawing/2014/main" id="{7A113AE3-4577-430A-BA26-EF4235023FFA}"/>
              </a:ext>
            </a:extLst>
          </p:cNvPr>
          <p:cNvCxnSpPr>
            <a:cxnSpLocks/>
            <a:stCxn id="97" idx="2"/>
            <a:endCxn id="99" idx="0"/>
          </p:cNvCxnSpPr>
          <p:nvPr/>
        </p:nvCxnSpPr>
        <p:spPr>
          <a:xfrm rot="16200000" flipH="1">
            <a:off x="6502734" y="8674836"/>
            <a:ext cx="254537" cy="696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903">
            <a:extLst>
              <a:ext uri="{FF2B5EF4-FFF2-40B4-BE49-F238E27FC236}">
                <a16:creationId xmlns="" xmlns:a16="http://schemas.microsoft.com/office/drawing/2014/main" id="{40147503-E638-42DF-A929-5C7B9F2B48B1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 rot="5400000">
            <a:off x="5108835" y="9473709"/>
            <a:ext cx="257218" cy="6954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ная линия уступом 903">
            <a:extLst>
              <a:ext uri="{FF2B5EF4-FFF2-40B4-BE49-F238E27FC236}">
                <a16:creationId xmlns="" xmlns:a16="http://schemas.microsoft.com/office/drawing/2014/main" id="{B109EAAA-04CC-455A-9A24-9F6792FBCCC4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 rot="5400000">
            <a:off x="7192117" y="10270930"/>
            <a:ext cx="265262" cy="6930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Соединительная линия уступом 903">
            <a:extLst>
              <a:ext uri="{FF2B5EF4-FFF2-40B4-BE49-F238E27FC236}">
                <a16:creationId xmlns="" xmlns:a16="http://schemas.microsoft.com/office/drawing/2014/main" id="{BB75BD33-58E7-4B2D-9AE8-736000AF5996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 rot="16200000" flipH="1">
            <a:off x="6496340" y="10268242"/>
            <a:ext cx="262160" cy="7015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>
            <a:extLst>
              <a:ext uri="{FF2B5EF4-FFF2-40B4-BE49-F238E27FC236}">
                <a16:creationId xmlns="" xmlns:a16="http://schemas.microsoft.com/office/drawing/2014/main" id="{F0204958-F3C4-46F5-A7B8-B2E525B442E3}"/>
              </a:ext>
            </a:extLst>
          </p:cNvPr>
          <p:cNvCxnSpPr>
            <a:cxnSpLocks/>
            <a:stCxn id="100" idx="2"/>
            <a:endCxn id="112" idx="0"/>
          </p:cNvCxnSpPr>
          <p:nvPr/>
        </p:nvCxnSpPr>
        <p:spPr>
          <a:xfrm>
            <a:off x="4889731" y="10490031"/>
            <a:ext cx="2581" cy="2684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903">
            <a:extLst>
              <a:ext uri="{FF2B5EF4-FFF2-40B4-BE49-F238E27FC236}">
                <a16:creationId xmlns="" xmlns:a16="http://schemas.microsoft.com/office/drawing/2014/main" id="{5C748310-8A24-4A37-94AD-69E898DBB5BF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5803331" y="9474638"/>
            <a:ext cx="255132" cy="69148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Соединительная линия уступом 903">
            <a:extLst>
              <a:ext uri="{FF2B5EF4-FFF2-40B4-BE49-F238E27FC236}">
                <a16:creationId xmlns="" xmlns:a16="http://schemas.microsoft.com/office/drawing/2014/main" id="{6247459E-8D36-4B32-A142-C426692F0DC9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5400000">
            <a:off x="6498602" y="9468343"/>
            <a:ext cx="257639" cy="70156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Соединительная линия уступом 903">
            <a:extLst>
              <a:ext uri="{FF2B5EF4-FFF2-40B4-BE49-F238E27FC236}">
                <a16:creationId xmlns="" xmlns:a16="http://schemas.microsoft.com/office/drawing/2014/main" id="{B5229C84-1524-4F6C-8C6B-E4AA146420CD}"/>
              </a:ext>
            </a:extLst>
          </p:cNvPr>
          <p:cNvCxnSpPr>
            <a:cxnSpLocks/>
            <a:stCxn id="98" idx="2"/>
            <a:endCxn id="102" idx="0"/>
          </p:cNvCxnSpPr>
          <p:nvPr/>
        </p:nvCxnSpPr>
        <p:spPr>
          <a:xfrm rot="16200000" flipH="1">
            <a:off x="6502209" y="8775760"/>
            <a:ext cx="252030" cy="20861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903">
            <a:extLst>
              <a:ext uri="{FF2B5EF4-FFF2-40B4-BE49-F238E27FC236}">
                <a16:creationId xmlns="" xmlns:a16="http://schemas.microsoft.com/office/drawing/2014/main" id="{2D2CC445-D083-4638-B348-AE346D452DE8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rot="16200000" flipH="1">
            <a:off x="7197479" y="9471029"/>
            <a:ext cx="254537" cy="69308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>
            <a:extLst>
              <a:ext uri="{FF2B5EF4-FFF2-40B4-BE49-F238E27FC236}">
                <a16:creationId xmlns="" xmlns:a16="http://schemas.microsoft.com/office/drawing/2014/main" id="{70F2E1EB-331E-413E-A7A7-863A2E76F5D1}"/>
              </a:ext>
            </a:extLst>
          </p:cNvPr>
          <p:cNvSpPr/>
          <p:nvPr/>
        </p:nvSpPr>
        <p:spPr>
          <a:xfrm>
            <a:off x="257741" y="107529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национальный банк </a:t>
            </a:r>
            <a:r>
              <a:rPr lang="ru-RU" sz="200" dirty="0"/>
              <a:t>(</a:t>
            </a:r>
            <a:r>
              <a:rPr lang="ru-RU" sz="200" dirty="0" err="1"/>
              <a:t>Сомосе</a:t>
            </a:r>
            <a:r>
              <a:rPr lang="ru-RU" sz="200" dirty="0"/>
              <a:t> удалось подчинить правительству Национальный банк, который с 1938 года был зарегистрирован в Манагуа (ранее — в США). Совет директоров банка теперь назначался лично президентом.)</a:t>
            </a:r>
            <a:endParaRPr lang="ru-RU" sz="4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="" xmlns:a16="http://schemas.microsoft.com/office/drawing/2014/main" id="{39373D37-652A-432A-AF2C-81923E65FD74}"/>
              </a:ext>
            </a:extLst>
          </p:cNvPr>
          <p:cNvSpPr/>
          <p:nvPr/>
        </p:nvSpPr>
        <p:spPr>
          <a:xfrm>
            <a:off x="4429149" y="1153264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Конфискация германского имущества </a:t>
            </a:r>
            <a:r>
              <a:rPr lang="ru-RU" sz="800" dirty="0"/>
              <a:t/>
            </a:r>
            <a:br>
              <a:rPr lang="ru-RU" sz="800" dirty="0"/>
            </a:br>
            <a:r>
              <a:rPr lang="ru-RU" sz="300" dirty="0"/>
              <a:t>(после чего германская собственность на территории страны (46 кофейных плантаций и 51 скотоводческое хозяйство) была конфискована)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="" xmlns:a16="http://schemas.microsoft.com/office/drawing/2014/main" id="{D21D4960-F203-4755-9FED-7CFC800F902A}"/>
              </a:ext>
            </a:extLst>
          </p:cNvPr>
          <p:cNvSpPr/>
          <p:nvPr/>
        </p:nvSpPr>
        <p:spPr>
          <a:xfrm>
            <a:off x="3026887" y="115326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Гуанакасте</a:t>
            </a:r>
            <a:r>
              <a:rPr lang="ru-RU" sz="700" dirty="0"/>
              <a:t> </a:t>
            </a:r>
            <a:r>
              <a:rPr lang="ru-RU" sz="200" dirty="0"/>
              <a:t>(«Вернуть </a:t>
            </a:r>
            <a:r>
              <a:rPr lang="ru-RU" sz="200" dirty="0" err="1"/>
              <a:t>Гуанакасте</a:t>
            </a:r>
            <a:r>
              <a:rPr lang="ru-RU" sz="200" dirty="0"/>
              <a:t>» в 1814 году провинция </a:t>
            </a:r>
            <a:r>
              <a:rPr lang="ru-RU" sz="200" dirty="0" err="1"/>
              <a:t>Гуанакасте</a:t>
            </a:r>
            <a:r>
              <a:rPr lang="ru-RU" sz="200" dirty="0"/>
              <a:t> вместе с полуостровом добровольно отделилась от Никарагуа и присоединилась к Коста-Рике.)</a:t>
            </a:r>
            <a:endParaRPr lang="ru-RU" sz="4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="" xmlns:a16="http://schemas.microsoft.com/office/drawing/2014/main" id="{BD849E57-A12E-42AE-AA12-4FB9BA687E1A}"/>
              </a:ext>
            </a:extLst>
          </p:cNvPr>
          <p:cNvSpPr/>
          <p:nvPr/>
        </p:nvSpPr>
        <p:spPr>
          <a:xfrm>
            <a:off x="257739" y="1227249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защите демократии (1941) </a:t>
            </a:r>
            <a:br>
              <a:rPr lang="ru-RU" sz="700" dirty="0"/>
            </a:br>
            <a:r>
              <a:rPr lang="ru-RU" sz="200" dirty="0"/>
              <a:t>(В 1941 году конгресс Никарагуа одобрил «закон о защите демократии». </a:t>
            </a:r>
            <a:r>
              <a:rPr lang="ru-RU" sz="200" dirty="0" err="1"/>
              <a:t>Со¬гласно</a:t>
            </a:r>
            <a:r>
              <a:rPr lang="ru-RU" sz="200" dirty="0"/>
              <a:t> этому документу, запрещались и коммунистическая, и нацистская </a:t>
            </a:r>
            <a:r>
              <a:rPr lang="ru-RU" sz="200" dirty="0" err="1"/>
              <a:t>иде¬ологии</a:t>
            </a:r>
            <a:r>
              <a:rPr lang="ru-RU" sz="200" dirty="0"/>
              <a:t> как противоречащие социальному строю Никарагуа.)</a:t>
            </a:r>
            <a:endParaRPr lang="ru-RU" sz="400" dirty="0"/>
          </a:p>
        </p:txBody>
      </p:sp>
      <p:cxnSp>
        <p:nvCxnSpPr>
          <p:cNvPr id="164" name="Прямая со стрелкой 163">
            <a:extLst>
              <a:ext uri="{FF2B5EF4-FFF2-40B4-BE49-F238E27FC236}">
                <a16:creationId xmlns="" xmlns:a16="http://schemas.microsoft.com/office/drawing/2014/main" id="{B048244F-EB49-46C4-A9EC-3C9E6EB26FD0}"/>
              </a:ext>
            </a:extLst>
          </p:cNvPr>
          <p:cNvCxnSpPr>
            <a:cxnSpLocks/>
            <a:stCxn id="112" idx="2"/>
            <a:endCxn id="158" idx="0"/>
          </p:cNvCxnSpPr>
          <p:nvPr/>
        </p:nvCxnSpPr>
        <p:spPr>
          <a:xfrm>
            <a:off x="4892312" y="11298455"/>
            <a:ext cx="0" cy="2341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903">
            <a:extLst>
              <a:ext uri="{FF2B5EF4-FFF2-40B4-BE49-F238E27FC236}">
                <a16:creationId xmlns="" xmlns:a16="http://schemas.microsoft.com/office/drawing/2014/main" id="{3BF92898-1A8D-44CD-90AE-9ED96D3CC103}"/>
              </a:ext>
            </a:extLst>
          </p:cNvPr>
          <p:cNvCxnSpPr>
            <a:cxnSpLocks/>
            <a:stCxn id="96" idx="2"/>
            <a:endCxn id="94" idx="0"/>
          </p:cNvCxnSpPr>
          <p:nvPr/>
        </p:nvCxnSpPr>
        <p:spPr>
          <a:xfrm rot="5400000">
            <a:off x="3316942" y="9075267"/>
            <a:ext cx="1060127" cy="701131"/>
          </a:xfrm>
          <a:prstGeom prst="bentConnector3">
            <a:avLst>
              <a:gd name="adj1" fmla="val 1324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Соединительная линия уступом 903">
            <a:extLst>
              <a:ext uri="{FF2B5EF4-FFF2-40B4-BE49-F238E27FC236}">
                <a16:creationId xmlns="" xmlns:a16="http://schemas.microsoft.com/office/drawing/2014/main" id="{EF7071D1-BE49-4A1B-8811-FFC6268219EF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 rot="16200000" flipH="1">
            <a:off x="3020721" y="9480177"/>
            <a:ext cx="263083" cy="6883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903">
            <a:extLst>
              <a:ext uri="{FF2B5EF4-FFF2-40B4-BE49-F238E27FC236}">
                <a16:creationId xmlns="" xmlns:a16="http://schemas.microsoft.com/office/drawing/2014/main" id="{30D330E8-189B-403C-83EF-0C1AB67953A6}"/>
              </a:ext>
            </a:extLst>
          </p:cNvPr>
          <p:cNvCxnSpPr>
            <a:cxnSpLocks/>
            <a:stCxn id="55" idx="2"/>
            <a:endCxn id="1010" idx="0"/>
          </p:cNvCxnSpPr>
          <p:nvPr/>
        </p:nvCxnSpPr>
        <p:spPr>
          <a:xfrm rot="5400000">
            <a:off x="1984818" y="7532500"/>
            <a:ext cx="257045" cy="13894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903">
            <a:extLst>
              <a:ext uri="{FF2B5EF4-FFF2-40B4-BE49-F238E27FC236}">
                <a16:creationId xmlns="" xmlns:a16="http://schemas.microsoft.com/office/drawing/2014/main" id="{1B345060-1C77-489A-A3B6-573436341CD2}"/>
              </a:ext>
            </a:extLst>
          </p:cNvPr>
          <p:cNvCxnSpPr>
            <a:cxnSpLocks/>
            <a:stCxn id="78" idx="2"/>
            <a:endCxn id="91" idx="0"/>
          </p:cNvCxnSpPr>
          <p:nvPr/>
        </p:nvCxnSpPr>
        <p:spPr>
          <a:xfrm rot="5400000">
            <a:off x="938427" y="9475734"/>
            <a:ext cx="265590" cy="6947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Соединительная линия уступом 903">
            <a:extLst>
              <a:ext uri="{FF2B5EF4-FFF2-40B4-BE49-F238E27FC236}">
                <a16:creationId xmlns="" xmlns:a16="http://schemas.microsoft.com/office/drawing/2014/main" id="{47EFD662-D8F0-4D46-B8BE-62DAF2481AC2}"/>
              </a:ext>
            </a:extLst>
          </p:cNvPr>
          <p:cNvCxnSpPr>
            <a:cxnSpLocks/>
            <a:stCxn id="78" idx="2"/>
            <a:endCxn id="89" idx="0"/>
          </p:cNvCxnSpPr>
          <p:nvPr/>
        </p:nvCxnSpPr>
        <p:spPr>
          <a:xfrm rot="16200000" flipH="1">
            <a:off x="1624567" y="9484328"/>
            <a:ext cx="262068" cy="674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Соединительная линия уступом 903">
            <a:extLst>
              <a:ext uri="{FF2B5EF4-FFF2-40B4-BE49-F238E27FC236}">
                <a16:creationId xmlns="" xmlns:a16="http://schemas.microsoft.com/office/drawing/2014/main" id="{42EC46F3-1198-439C-9201-297275403091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 rot="5400000">
            <a:off x="1939142" y="9975343"/>
            <a:ext cx="1036745" cy="2077851"/>
          </a:xfrm>
          <a:prstGeom prst="bentConnector3">
            <a:avLst>
              <a:gd name="adj1" fmla="val 1318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 стрелкой 199">
            <a:extLst>
              <a:ext uri="{FF2B5EF4-FFF2-40B4-BE49-F238E27FC236}">
                <a16:creationId xmlns="" xmlns:a16="http://schemas.microsoft.com/office/drawing/2014/main" id="{C65B3E6E-D325-417D-A60E-CBAC49A6F0BD}"/>
              </a:ext>
            </a:extLst>
          </p:cNvPr>
          <p:cNvCxnSpPr>
            <a:cxnSpLocks/>
            <a:stCxn id="96" idx="2"/>
            <a:endCxn id="93" idx="0"/>
          </p:cNvCxnSpPr>
          <p:nvPr/>
        </p:nvCxnSpPr>
        <p:spPr>
          <a:xfrm flipH="1">
            <a:off x="4197569" y="8895769"/>
            <a:ext cx="1" cy="257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>
            <a:extLst>
              <a:ext uri="{FF2B5EF4-FFF2-40B4-BE49-F238E27FC236}">
                <a16:creationId xmlns="" xmlns:a16="http://schemas.microsoft.com/office/drawing/2014/main" id="{D3A51449-15E2-4BEA-88A5-B2691A1B3690}"/>
              </a:ext>
            </a:extLst>
          </p:cNvPr>
          <p:cNvCxnSpPr>
            <a:cxnSpLocks/>
            <a:stCxn id="55" idx="2"/>
            <a:endCxn id="90" idx="0"/>
          </p:cNvCxnSpPr>
          <p:nvPr/>
        </p:nvCxnSpPr>
        <p:spPr>
          <a:xfrm flipH="1">
            <a:off x="2808082" y="8098724"/>
            <a:ext cx="4" cy="2529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90" idx="2"/>
            <a:endCxn id="92" idx="0"/>
          </p:cNvCxnSpPr>
          <p:nvPr/>
        </p:nvCxnSpPr>
        <p:spPr>
          <a:xfrm>
            <a:off x="2808082" y="8891660"/>
            <a:ext cx="3" cy="261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="" xmlns:a16="http://schemas.microsoft.com/office/drawing/2014/main" id="{6B358EC7-E053-4570-B92E-4C044AC26D2C}"/>
              </a:ext>
            </a:extLst>
          </p:cNvPr>
          <p:cNvCxnSpPr>
            <a:cxnSpLocks/>
            <a:stCxn id="1010" idx="2"/>
            <a:endCxn id="78" idx="0"/>
          </p:cNvCxnSpPr>
          <p:nvPr/>
        </p:nvCxnSpPr>
        <p:spPr>
          <a:xfrm flipH="1">
            <a:off x="1418589" y="8895769"/>
            <a:ext cx="5" cy="254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>
            <a:extLst>
              <a:ext uri="{FF2B5EF4-FFF2-40B4-BE49-F238E27FC236}">
                <a16:creationId xmlns="" xmlns:a16="http://schemas.microsoft.com/office/drawing/2014/main" id="{929707B4-0ED3-4FF6-B9DB-8E849B5466B2}"/>
              </a:ext>
            </a:extLst>
          </p:cNvPr>
          <p:cNvCxnSpPr>
            <a:cxnSpLocks/>
            <a:stCxn id="91" idx="2"/>
            <a:endCxn id="156" idx="0"/>
          </p:cNvCxnSpPr>
          <p:nvPr/>
        </p:nvCxnSpPr>
        <p:spPr>
          <a:xfrm flipH="1">
            <a:off x="720904" y="10495896"/>
            <a:ext cx="2951" cy="257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>
            <a:extLst>
              <a:ext uri="{FF2B5EF4-FFF2-40B4-BE49-F238E27FC236}">
                <a16:creationId xmlns="" xmlns:a16="http://schemas.microsoft.com/office/drawing/2014/main" id="{3763D6CD-8165-4195-A229-9E111149C4E6}"/>
              </a:ext>
            </a:extLst>
          </p:cNvPr>
          <p:cNvCxnSpPr>
            <a:cxnSpLocks/>
            <a:stCxn id="94" idx="2"/>
            <a:endCxn id="77" idx="0"/>
          </p:cNvCxnSpPr>
          <p:nvPr/>
        </p:nvCxnSpPr>
        <p:spPr>
          <a:xfrm flipH="1">
            <a:off x="3493729" y="10495896"/>
            <a:ext cx="2710" cy="2611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>
            <a:extLst>
              <a:ext uri="{FF2B5EF4-FFF2-40B4-BE49-F238E27FC236}">
                <a16:creationId xmlns="" xmlns:a16="http://schemas.microsoft.com/office/drawing/2014/main" id="{8F90957D-3F70-4F7D-A50B-157EE934D6F5}"/>
              </a:ext>
            </a:extLst>
          </p:cNvPr>
          <p:cNvSpPr/>
          <p:nvPr/>
        </p:nvSpPr>
        <p:spPr>
          <a:xfrm>
            <a:off x="9979396" y="414169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цементной фабрики</a:t>
            </a:r>
            <a:endParaRPr lang="ru-RU" sz="400" dirty="0"/>
          </a:p>
        </p:txBody>
      </p:sp>
      <p:sp>
        <p:nvSpPr>
          <p:cNvPr id="227" name="Прямоугольник 226">
            <a:extLst>
              <a:ext uri="{FF2B5EF4-FFF2-40B4-BE49-F238E27FC236}">
                <a16:creationId xmlns="" xmlns:a16="http://schemas.microsoft.com/office/drawing/2014/main" id="{77B2829B-9A73-48A5-B93C-36696747ADD9}"/>
              </a:ext>
            </a:extLst>
          </p:cNvPr>
          <p:cNvSpPr/>
          <p:nvPr/>
        </p:nvSpPr>
        <p:spPr>
          <a:xfrm>
            <a:off x="1629449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коммунистических угроз в ЦА </a:t>
            </a:r>
            <a:r>
              <a:rPr lang="ru-RU" sz="100" dirty="0"/>
              <a:t>(Так же считал и сам </a:t>
            </a:r>
            <a:r>
              <a:rPr lang="ru-RU" sz="100" dirty="0" err="1"/>
              <a:t>Сомоса</a:t>
            </a:r>
            <a:r>
              <a:rPr lang="ru-RU" sz="100" dirty="0"/>
              <a:t>, который, уверовав в собственные силы, стал претендовать на роль регионального наместника США в Центральной </a:t>
            </a:r>
            <a:r>
              <a:rPr lang="ru-RU" sz="100" dirty="0" err="1"/>
              <a:t>Амери¬ке</a:t>
            </a:r>
            <a:r>
              <a:rPr lang="ru-RU" sz="100" dirty="0"/>
              <a:t> в качестве главного борца против «коммунистической угрозы». США </a:t>
            </a:r>
            <a:r>
              <a:rPr lang="ru-RU" sz="100" dirty="0" err="1"/>
              <a:t>каж¬дый</a:t>
            </a:r>
            <a:r>
              <a:rPr lang="ru-RU" sz="100" dirty="0"/>
              <a:t> год в виде военной помощи предоставляли Никарагуа не менее 200 </a:t>
            </a:r>
            <a:r>
              <a:rPr lang="ru-RU" sz="100" dirty="0" err="1"/>
              <a:t>ты¬сяч</a:t>
            </a:r>
            <a:r>
              <a:rPr lang="ru-RU" sz="100" dirty="0"/>
              <a:t> долларов, благодаря чему </a:t>
            </a:r>
            <a:r>
              <a:rPr lang="ru-RU" sz="100" dirty="0" err="1"/>
              <a:t>Сомоса</a:t>
            </a:r>
            <a:r>
              <a:rPr lang="ru-RU" sz="100" dirty="0"/>
              <a:t> превратил свою армию в самую сильную в Центральной Америке (в этом отношении с ним мог соперничать разве что его друг доминиканский диктатор </a:t>
            </a:r>
            <a:r>
              <a:rPr lang="ru-RU" sz="100" dirty="0" err="1"/>
              <a:t>Трухильо</a:t>
            </a:r>
            <a:r>
              <a:rPr lang="ru-RU" sz="100" dirty="0"/>
              <a:t>). Во время войны в Корее </a:t>
            </a:r>
            <a:r>
              <a:rPr lang="ru-RU" sz="100" dirty="0" err="1"/>
              <a:t>Сомо¬са</a:t>
            </a:r>
            <a:r>
              <a:rPr lang="ru-RU" sz="100" dirty="0"/>
              <a:t> предлагал американцам направить туда никарагуанский воинский </a:t>
            </a:r>
            <a:r>
              <a:rPr lang="ru-RU" sz="100" dirty="0" err="1"/>
              <a:t>контин¬гент</a:t>
            </a:r>
            <a:r>
              <a:rPr lang="ru-RU" sz="100" dirty="0"/>
              <a:t>. С 1953 года Никарагуа была официально включена в Программу </a:t>
            </a:r>
            <a:r>
              <a:rPr lang="ru-RU" sz="100" dirty="0" err="1"/>
              <a:t>амери¬канской</a:t>
            </a:r>
            <a:r>
              <a:rPr lang="ru-RU" sz="100" dirty="0"/>
              <a:t> военной помощи.)</a:t>
            </a:r>
            <a:endParaRPr lang="ru-RU" sz="400" dirty="0"/>
          </a:p>
        </p:txBody>
      </p:sp>
      <p:cxnSp>
        <p:nvCxnSpPr>
          <p:cNvPr id="231" name="Соединительная линия уступом 903">
            <a:extLst>
              <a:ext uri="{FF2B5EF4-FFF2-40B4-BE49-F238E27FC236}">
                <a16:creationId xmlns="" xmlns:a16="http://schemas.microsoft.com/office/drawing/2014/main" id="{4F66CE16-F4D4-4BEA-B35B-7CA503F701C0}"/>
              </a:ext>
            </a:extLst>
          </p:cNvPr>
          <p:cNvCxnSpPr>
            <a:cxnSpLocks/>
            <a:stCxn id="95" idx="2"/>
            <a:endCxn id="163" idx="0"/>
          </p:cNvCxnSpPr>
          <p:nvPr/>
        </p:nvCxnSpPr>
        <p:spPr>
          <a:xfrm rot="5400000">
            <a:off x="969819" y="11823724"/>
            <a:ext cx="199853" cy="6976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единительная линия 237">
            <a:extLst>
              <a:ext uri="{FF2B5EF4-FFF2-40B4-BE49-F238E27FC236}">
                <a16:creationId xmlns="" xmlns:a16="http://schemas.microsoft.com/office/drawing/2014/main" id="{FD347516-2278-4B85-B9D1-D49EF200F440}"/>
              </a:ext>
            </a:extLst>
          </p:cNvPr>
          <p:cNvCxnSpPr>
            <a:cxnSpLocks/>
            <a:stCxn id="77" idx="3"/>
            <a:endCxn id="112" idx="1"/>
          </p:cNvCxnSpPr>
          <p:nvPr/>
        </p:nvCxnSpPr>
        <p:spPr>
          <a:xfrm>
            <a:off x="3956891" y="11027048"/>
            <a:ext cx="472258" cy="14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903">
            <a:extLst>
              <a:ext uri="{FF2B5EF4-FFF2-40B4-BE49-F238E27FC236}">
                <a16:creationId xmlns="" xmlns:a16="http://schemas.microsoft.com/office/drawing/2014/main" id="{FD352671-4213-4DF2-A335-A0D96AEF3058}"/>
              </a:ext>
            </a:extLst>
          </p:cNvPr>
          <p:cNvCxnSpPr>
            <a:cxnSpLocks/>
            <a:stCxn id="89" idx="2"/>
            <a:endCxn id="95" idx="0"/>
          </p:cNvCxnSpPr>
          <p:nvPr/>
        </p:nvCxnSpPr>
        <p:spPr>
          <a:xfrm rot="5400000">
            <a:off x="1235468" y="10675495"/>
            <a:ext cx="1040267" cy="674025"/>
          </a:xfrm>
          <a:prstGeom prst="bentConnector3">
            <a:avLst>
              <a:gd name="adj1" fmla="val 1254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Прямоугольник 269">
            <a:extLst>
              <a:ext uri="{FF2B5EF4-FFF2-40B4-BE49-F238E27FC236}">
                <a16:creationId xmlns="" xmlns:a16="http://schemas.microsoft.com/office/drawing/2014/main" id="{A5342E2A-ECF3-4482-981E-FB362358AC03}"/>
              </a:ext>
            </a:extLst>
          </p:cNvPr>
          <p:cNvSpPr/>
          <p:nvPr/>
        </p:nvSpPr>
        <p:spPr>
          <a:xfrm>
            <a:off x="1631983" y="1075811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</a:t>
            </a:r>
            <a:r>
              <a:rPr lang="ru-RU" sz="700" dirty="0" err="1"/>
              <a:t>Доминиканой</a:t>
            </a:r>
            <a:endParaRPr lang="ru-RU" sz="400" dirty="0"/>
          </a:p>
        </p:txBody>
      </p:sp>
      <p:cxnSp>
        <p:nvCxnSpPr>
          <p:cNvPr id="271" name="Прямая соединительная линия 270">
            <a:extLst>
              <a:ext uri="{FF2B5EF4-FFF2-40B4-BE49-F238E27FC236}">
                <a16:creationId xmlns="" xmlns:a16="http://schemas.microsoft.com/office/drawing/2014/main" id="{A658E4AD-DAE9-412E-8260-CC41A0C2A1E1}"/>
              </a:ext>
            </a:extLst>
          </p:cNvPr>
          <p:cNvCxnSpPr>
            <a:cxnSpLocks/>
            <a:stCxn id="270" idx="3"/>
            <a:endCxn id="77" idx="1"/>
          </p:cNvCxnSpPr>
          <p:nvPr/>
        </p:nvCxnSpPr>
        <p:spPr>
          <a:xfrm flipV="1">
            <a:off x="2558308" y="11027048"/>
            <a:ext cx="472258" cy="10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ная линия уступом 903">
            <a:extLst>
              <a:ext uri="{FF2B5EF4-FFF2-40B4-BE49-F238E27FC236}">
                <a16:creationId xmlns="" xmlns:a16="http://schemas.microsoft.com/office/drawing/2014/main" id="{572840DF-3EA8-46E1-931A-FA2FFC7D98A4}"/>
              </a:ext>
            </a:extLst>
          </p:cNvPr>
          <p:cNvCxnSpPr>
            <a:cxnSpLocks/>
            <a:stCxn id="94" idx="2"/>
            <a:endCxn id="270" idx="0"/>
          </p:cNvCxnSpPr>
          <p:nvPr/>
        </p:nvCxnSpPr>
        <p:spPr>
          <a:xfrm rot="5400000">
            <a:off x="2664683" y="9926360"/>
            <a:ext cx="262221" cy="14012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903">
            <a:extLst>
              <a:ext uri="{FF2B5EF4-FFF2-40B4-BE49-F238E27FC236}">
                <a16:creationId xmlns="" xmlns:a16="http://schemas.microsoft.com/office/drawing/2014/main" id="{576D432B-14DD-4A6D-AB31-394D7535A00A}"/>
              </a:ext>
            </a:extLst>
          </p:cNvPr>
          <p:cNvCxnSpPr>
            <a:cxnSpLocks/>
            <a:stCxn id="95" idx="2"/>
            <a:endCxn id="227" idx="0"/>
          </p:cNvCxnSpPr>
          <p:nvPr/>
        </p:nvCxnSpPr>
        <p:spPr>
          <a:xfrm rot="16200000" flipH="1">
            <a:off x="1656583" y="11834646"/>
            <a:ext cx="198034" cy="674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903">
            <a:extLst>
              <a:ext uri="{FF2B5EF4-FFF2-40B4-BE49-F238E27FC236}">
                <a16:creationId xmlns="" xmlns:a16="http://schemas.microsoft.com/office/drawing/2014/main" id="{2A1524CC-F749-457E-8785-AFB89CF85AC6}"/>
              </a:ext>
            </a:extLst>
          </p:cNvPr>
          <p:cNvCxnSpPr>
            <a:cxnSpLocks/>
            <a:stCxn id="270" idx="2"/>
            <a:endCxn id="162" idx="0"/>
          </p:cNvCxnSpPr>
          <p:nvPr/>
        </p:nvCxnSpPr>
        <p:spPr>
          <a:xfrm rot="16200000" flipH="1">
            <a:off x="2675336" y="10717927"/>
            <a:ext cx="234524" cy="13949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Соединительная линия уступом 903">
            <a:extLst>
              <a:ext uri="{FF2B5EF4-FFF2-40B4-BE49-F238E27FC236}">
                <a16:creationId xmlns="" xmlns:a16="http://schemas.microsoft.com/office/drawing/2014/main" id="{034CF559-3849-42CF-A3F3-E3159A936C70}"/>
              </a:ext>
            </a:extLst>
          </p:cNvPr>
          <p:cNvCxnSpPr>
            <a:cxnSpLocks/>
            <a:stCxn id="112" idx="2"/>
            <a:endCxn id="162" idx="0"/>
          </p:cNvCxnSpPr>
          <p:nvPr/>
        </p:nvCxnSpPr>
        <p:spPr>
          <a:xfrm rot="5400000">
            <a:off x="4074088" y="10714417"/>
            <a:ext cx="234186" cy="140226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Соединительная линия уступом 903">
            <a:extLst>
              <a:ext uri="{FF2B5EF4-FFF2-40B4-BE49-F238E27FC236}">
                <a16:creationId xmlns="" xmlns:a16="http://schemas.microsoft.com/office/drawing/2014/main" id="{7672BA52-6BCF-494F-8AA2-A64772CE3CC0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3374094" y="11413005"/>
            <a:ext cx="235593" cy="3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>
            <a:extLst>
              <a:ext uri="{FF2B5EF4-FFF2-40B4-BE49-F238E27FC236}">
                <a16:creationId xmlns="" xmlns:a16="http://schemas.microsoft.com/office/drawing/2014/main" id="{5A90479D-BFEC-4250-A8B4-175610005B0C}"/>
              </a:ext>
            </a:extLst>
          </p:cNvPr>
          <p:cNvSpPr/>
          <p:nvPr/>
        </p:nvSpPr>
        <p:spPr>
          <a:xfrm>
            <a:off x="7902869" y="8351660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Устранить клан </a:t>
            </a:r>
            <a:r>
              <a:rPr lang="ru-RU" sz="700" dirty="0" err="1"/>
              <a:t>Сомосы</a:t>
            </a:r>
            <a:endParaRPr lang="ru-RU" sz="400" dirty="0"/>
          </a:p>
        </p:txBody>
      </p:sp>
      <p:sp>
        <p:nvSpPr>
          <p:cNvPr id="305" name="Прямоугольник 304">
            <a:extLst>
              <a:ext uri="{FF2B5EF4-FFF2-40B4-BE49-F238E27FC236}">
                <a16:creationId xmlns="" xmlns:a16="http://schemas.microsoft.com/office/drawing/2014/main" id="{73C6584F-AB91-413A-9C68-4ACD181B75C0}"/>
              </a:ext>
            </a:extLst>
          </p:cNvPr>
          <p:cNvSpPr/>
          <p:nvPr/>
        </p:nvSpPr>
        <p:spPr>
          <a:xfrm>
            <a:off x="5820935" y="2555740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Реорганизовать Национальную </a:t>
            </a:r>
            <a:r>
              <a:rPr lang="ru-RU" sz="700" dirty="0" smtClean="0"/>
              <a:t>гвардию</a:t>
            </a:r>
            <a:endParaRPr lang="ru-RU" sz="400" dirty="0"/>
          </a:p>
        </p:txBody>
      </p:sp>
      <p:cxnSp>
        <p:nvCxnSpPr>
          <p:cNvPr id="306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56" idx="2"/>
            <a:endCxn id="304" idx="0"/>
          </p:cNvCxnSpPr>
          <p:nvPr/>
        </p:nvCxnSpPr>
        <p:spPr>
          <a:xfrm rot="5400000">
            <a:off x="8936604" y="7528152"/>
            <a:ext cx="252936" cy="13940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903">
            <a:extLst>
              <a:ext uri="{FF2B5EF4-FFF2-40B4-BE49-F238E27FC236}">
                <a16:creationId xmlns="" xmlns:a16="http://schemas.microsoft.com/office/drawing/2014/main" id="{07137075-E005-4218-9DD1-C16A5EBE52A6}"/>
              </a:ext>
            </a:extLst>
          </p:cNvPr>
          <p:cNvCxnSpPr>
            <a:cxnSpLocks/>
            <a:stCxn id="55" idx="2"/>
            <a:endCxn id="96" idx="0"/>
          </p:cNvCxnSpPr>
          <p:nvPr/>
        </p:nvCxnSpPr>
        <p:spPr>
          <a:xfrm rot="16200000" flipH="1">
            <a:off x="3374306" y="7532504"/>
            <a:ext cx="257045" cy="1389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>
            <a:extLst>
              <a:ext uri="{FF2B5EF4-FFF2-40B4-BE49-F238E27FC236}">
                <a16:creationId xmlns="" xmlns:a16="http://schemas.microsoft.com/office/drawing/2014/main" id="{ABFF5B51-3609-4286-A116-20D114007F6D}"/>
              </a:ext>
            </a:extLst>
          </p:cNvPr>
          <p:cNvSpPr/>
          <p:nvPr/>
        </p:nvSpPr>
        <p:spPr>
          <a:xfrm>
            <a:off x="9292357" y="834942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социальные слои общества </a:t>
            </a:r>
            <a:r>
              <a:rPr lang="ru-RU" sz="200" dirty="0"/>
              <a:t>(В первые годы своего существования PLI добилась объединения различных социальных слоев: рабочих, студентов, торговцев, домохозяек, крестьян и т. д.)</a:t>
            </a:r>
            <a:endParaRPr lang="ru-RU" sz="400" dirty="0"/>
          </a:p>
        </p:txBody>
      </p:sp>
      <p:sp>
        <p:nvSpPr>
          <p:cNvPr id="132" name="Прямоугольник 131">
            <a:extLst>
              <a:ext uri="{FF2B5EF4-FFF2-40B4-BE49-F238E27FC236}">
                <a16:creationId xmlns="" xmlns:a16="http://schemas.microsoft.com/office/drawing/2014/main" id="{42471CBD-413A-4A3C-B6F6-DCD88E55B78D}"/>
              </a:ext>
            </a:extLst>
          </p:cNvPr>
          <p:cNvSpPr/>
          <p:nvPr/>
        </p:nvSpPr>
        <p:spPr>
          <a:xfrm>
            <a:off x="10564701" y="334905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Банановые плантации</a:t>
            </a:r>
            <a:endParaRPr lang="ru-RU" sz="400" dirty="0"/>
          </a:p>
        </p:txBody>
      </p:sp>
      <p:sp>
        <p:nvSpPr>
          <p:cNvPr id="133" name="Прямоугольник 132">
            <a:extLst>
              <a:ext uri="{FF2B5EF4-FFF2-40B4-BE49-F238E27FC236}">
                <a16:creationId xmlns="" xmlns:a16="http://schemas.microsoft.com/office/drawing/2014/main" id="{5A02DB7D-6E57-4AEF-9913-B75B2F02E27D}"/>
              </a:ext>
            </a:extLst>
          </p:cNvPr>
          <p:cNvSpPr/>
          <p:nvPr/>
        </p:nvSpPr>
        <p:spPr>
          <a:xfrm>
            <a:off x="9292357" y="11532641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Великая Республика Центральной Америки</a:t>
            </a:r>
            <a:endParaRPr lang="ru-RU" sz="4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="" xmlns:a16="http://schemas.microsoft.com/office/drawing/2014/main" id="{D80463F0-008D-4836-8F9E-3D2D6E66AB47}"/>
              </a:ext>
            </a:extLst>
          </p:cNvPr>
          <p:cNvSpPr/>
          <p:nvPr/>
        </p:nvSpPr>
        <p:spPr>
          <a:xfrm>
            <a:off x="9292357" y="1074967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Центральноамериканский союз</a:t>
            </a:r>
            <a:endParaRPr lang="ru-RU" sz="4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="" xmlns:a16="http://schemas.microsoft.com/office/drawing/2014/main" id="{C758B007-0C96-4689-82E4-6C593885F846}"/>
              </a:ext>
            </a:extLst>
          </p:cNvPr>
          <p:cNvSpPr/>
          <p:nvPr/>
        </p:nvSpPr>
        <p:spPr>
          <a:xfrm>
            <a:off x="9292356" y="12270675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конституция  </a:t>
            </a:r>
            <a:r>
              <a:rPr lang="ru-RU" sz="100" dirty="0"/>
              <a:t>(Договор не был конституцией, и существование республики зависело исключительно от готовности каждого члена остаться в союзе, но, тем не менее, была создана Великая Республика Центральной Америки со столицей в </a:t>
            </a:r>
            <a:r>
              <a:rPr lang="ru-RU" sz="100" dirty="0" err="1"/>
              <a:t>Амапале</a:t>
            </a:r>
            <a:r>
              <a:rPr lang="ru-RU" sz="100" dirty="0"/>
              <a:t> .) Подписавшие настоящий договор правительства не отказываются от своей автономии и независимости в отношении управления своими внутренними делами, и конституция и законы каждого штата остаются в силе, поскольку они не противоречат положениям настоящего договора. . Для исполнения положений, содержащихся в Статье I, должен быть сейм, состоящий из одного члена и одного заместителя, избираемых каждым из съездов подписавших республик сроком на три года. 27 августа 1898 года представители собрались в Манагуа , чтобы разработать и подписать конституцию Великой республики. Конституция Великой Республики Центральной Америки была ратифицирована 1 ноября 1898 года, официально изменив название страны на Соединенные Штаты Центральной Америки .</a:t>
            </a:r>
            <a:endParaRPr lang="ru-RU" sz="400" dirty="0"/>
          </a:p>
        </p:txBody>
      </p:sp>
      <p:sp>
        <p:nvSpPr>
          <p:cNvPr id="139" name="Прямоугольник 138">
            <a:extLst>
              <a:ext uri="{FF2B5EF4-FFF2-40B4-BE49-F238E27FC236}">
                <a16:creationId xmlns="" xmlns:a16="http://schemas.microsoft.com/office/drawing/2014/main" id="{2772F863-F97F-446C-9EF5-E9FBA76BA105}"/>
              </a:ext>
            </a:extLst>
          </p:cNvPr>
          <p:cNvSpPr/>
          <p:nvPr/>
        </p:nvSpPr>
        <p:spPr>
          <a:xfrm>
            <a:off x="3026887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военное положение (в состоянии войны)</a:t>
            </a:r>
            <a:endParaRPr lang="ru-RU" sz="400" dirty="0"/>
          </a:p>
        </p:txBody>
      </p:sp>
      <p:cxnSp>
        <p:nvCxnSpPr>
          <p:cNvPr id="140" name="Прямая со стрелкой 139">
            <a:extLst>
              <a:ext uri="{FF2B5EF4-FFF2-40B4-BE49-F238E27FC236}">
                <a16:creationId xmlns="" xmlns:a16="http://schemas.microsoft.com/office/drawing/2014/main" id="{B3FCE5AB-B549-43E5-94DB-B0838C67B62E}"/>
              </a:ext>
            </a:extLst>
          </p:cNvPr>
          <p:cNvCxnSpPr>
            <a:cxnSpLocks/>
            <a:stCxn id="162" idx="2"/>
            <a:endCxn id="139" idx="0"/>
          </p:cNvCxnSpPr>
          <p:nvPr/>
        </p:nvCxnSpPr>
        <p:spPr>
          <a:xfrm>
            <a:off x="3490050" y="12072641"/>
            <a:ext cx="0" cy="1980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>
            <a:extLst>
              <a:ext uri="{FF2B5EF4-FFF2-40B4-BE49-F238E27FC236}">
                <a16:creationId xmlns="" xmlns:a16="http://schemas.microsoft.com/office/drawing/2014/main" id="{6DB489FB-B7F5-4424-8C73-6D37DF418426}"/>
              </a:ext>
            </a:extLst>
          </p:cNvPr>
          <p:cNvCxnSpPr>
            <a:cxnSpLocks/>
            <a:stCxn id="56" idx="2"/>
            <a:endCxn id="130" idx="0"/>
          </p:cNvCxnSpPr>
          <p:nvPr/>
        </p:nvCxnSpPr>
        <p:spPr>
          <a:xfrm flipH="1">
            <a:off x="9755520" y="8098724"/>
            <a:ext cx="4592" cy="250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Прямоугольник 142">
            <a:extLst>
              <a:ext uri="{FF2B5EF4-FFF2-40B4-BE49-F238E27FC236}">
                <a16:creationId xmlns="" xmlns:a16="http://schemas.microsoft.com/office/drawing/2014/main" id="{D8560F03-D7E5-4EAE-8AB6-25DD52B13299}"/>
              </a:ext>
            </a:extLst>
          </p:cNvPr>
          <p:cNvSpPr/>
          <p:nvPr/>
        </p:nvSpPr>
        <p:spPr>
          <a:xfrm>
            <a:off x="10677253" y="834942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Монкаду</a:t>
            </a:r>
            <a:r>
              <a:rPr lang="ru-RU" sz="700" dirty="0"/>
              <a:t> на службу </a:t>
            </a:r>
            <a:r>
              <a:rPr lang="ru-RU" sz="500" dirty="0"/>
              <a:t>(может ему передать пост директора </a:t>
            </a:r>
            <a:r>
              <a:rPr lang="ru-RU" sz="500" dirty="0" err="1"/>
              <a:t>нац</a:t>
            </a:r>
            <a:r>
              <a:rPr lang="ru-RU" sz="500" dirty="0"/>
              <a:t> гвардии)</a:t>
            </a:r>
            <a:endParaRPr lang="ru-RU" sz="400" dirty="0"/>
          </a:p>
        </p:txBody>
      </p:sp>
      <p:sp>
        <p:nvSpPr>
          <p:cNvPr id="145" name="Прямоугольник 144">
            <a:extLst>
              <a:ext uri="{FF2B5EF4-FFF2-40B4-BE49-F238E27FC236}">
                <a16:creationId xmlns="" xmlns:a16="http://schemas.microsoft.com/office/drawing/2014/main" id="{9B2FDAB2-B211-4434-9C5B-E5DF44A10A33}"/>
              </a:ext>
            </a:extLst>
          </p:cNvPr>
          <p:cNvSpPr/>
          <p:nvPr/>
        </p:nvSpPr>
        <p:spPr>
          <a:xfrm>
            <a:off x="4424325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Денонсировать договор </a:t>
            </a:r>
            <a:r>
              <a:rPr lang="ru-RU" sz="700" dirty="0" err="1"/>
              <a:t>Эсгуэрры-Баркенаса</a:t>
            </a:r>
            <a:r>
              <a:rPr lang="ru-RU" sz="700" dirty="0"/>
              <a:t> </a:t>
            </a:r>
            <a:r>
              <a:rPr lang="ru-RU" sz="100" dirty="0"/>
              <a:t>(</a:t>
            </a:r>
            <a:r>
              <a:rPr lang="ru-RU" sz="100" dirty="0" err="1"/>
              <a:t>Монкада</a:t>
            </a:r>
            <a:r>
              <a:rPr lang="ru-RU" sz="100" dirty="0"/>
              <a:t> продолжил „политику добрососедства“ (исп. </a:t>
            </a:r>
            <a:r>
              <a:rPr lang="ru-RU" sz="100" dirty="0" err="1"/>
              <a:t>Política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Buena</a:t>
            </a:r>
            <a:r>
              <a:rPr lang="ru-RU" sz="100" dirty="0"/>
              <a:t> </a:t>
            </a:r>
            <a:r>
              <a:rPr lang="ru-RU" sz="100" dirty="0" err="1"/>
              <a:t>Vecindad</a:t>
            </a:r>
            <a:r>
              <a:rPr lang="ru-RU" sz="100" dirty="0"/>
              <a:t>) с США и другими странами региона. В мае 1930 года он ратифицировал Договор </a:t>
            </a:r>
            <a:r>
              <a:rPr lang="ru-RU" sz="100" dirty="0" err="1"/>
              <a:t>Эсгуэрры-Баркенаса</a:t>
            </a:r>
            <a:r>
              <a:rPr lang="ru-RU" sz="100" dirty="0"/>
              <a:t> от 1928 года, по которому Никарагуа передала Колумбии спорные острова Сан-</a:t>
            </a:r>
            <a:r>
              <a:rPr lang="ru-RU" sz="100" dirty="0" err="1"/>
              <a:t>Андрес</a:t>
            </a:r>
            <a:r>
              <a:rPr lang="ru-RU" sz="100" dirty="0"/>
              <a:t> и </a:t>
            </a:r>
            <a:r>
              <a:rPr lang="ru-RU" sz="100" dirty="0" err="1"/>
              <a:t>Провиденсия</a:t>
            </a:r>
            <a:r>
              <a:rPr lang="ru-RU" sz="100" dirty="0"/>
              <a:t>.)</a:t>
            </a:r>
            <a:endParaRPr lang="ru-RU" sz="400" dirty="0"/>
          </a:p>
        </p:txBody>
      </p:sp>
      <p:cxnSp>
        <p:nvCxnSpPr>
          <p:cNvPr id="146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62" idx="2"/>
            <a:endCxn id="145" idx="0"/>
          </p:cNvCxnSpPr>
          <p:nvPr/>
        </p:nvCxnSpPr>
        <p:spPr>
          <a:xfrm rot="16200000" flipH="1">
            <a:off x="4089752" y="11472939"/>
            <a:ext cx="198034" cy="1397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>
            <a:extLst>
              <a:ext uri="{FF2B5EF4-FFF2-40B4-BE49-F238E27FC236}">
                <a16:creationId xmlns="" xmlns:a16="http://schemas.microsoft.com/office/drawing/2014/main" id="{5F0353F8-E21C-4F18-BE59-BB22D272D767}"/>
              </a:ext>
            </a:extLst>
          </p:cNvPr>
          <p:cNvSpPr/>
          <p:nvPr/>
        </p:nvSpPr>
        <p:spPr>
          <a:xfrm>
            <a:off x="9292356" y="9947945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«политику добрососедства» </a:t>
            </a:r>
            <a:r>
              <a:rPr lang="ru-RU" sz="400" dirty="0"/>
              <a:t>(Укрепить отношения со странами Центральной Америки)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="" xmlns:a16="http://schemas.microsoft.com/office/drawing/2014/main" id="{4A8FCB66-A700-49E8-963C-C94CA0CCF5FD}"/>
              </a:ext>
            </a:extLst>
          </p:cNvPr>
          <p:cNvSpPr/>
          <p:nvPr/>
        </p:nvSpPr>
        <p:spPr>
          <a:xfrm>
            <a:off x="10677253" y="914623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Либеральная Лига </a:t>
            </a:r>
            <a:r>
              <a:rPr lang="ru-RU" sz="100" dirty="0"/>
              <a:t>(</a:t>
            </a:r>
            <a:r>
              <a:rPr lang="ru-RU" sz="100" dirty="0" err="1"/>
              <a:t>Сомоса</a:t>
            </a:r>
            <a:r>
              <a:rPr lang="ru-RU" sz="100" dirty="0"/>
              <a:t> решил также милитаризовать часть либеральной партии. В 1937 году так называемой Военной либеральной лиге (в ней состояли члены </a:t>
            </a:r>
            <a:r>
              <a:rPr lang="ru-RU" sz="100" dirty="0" err="1"/>
              <a:t>либераль¬ной</a:t>
            </a:r>
            <a:r>
              <a:rPr lang="ru-RU" sz="100" dirty="0"/>
              <a:t> партии — ветераны гражданских войн) был присвоен статус </a:t>
            </a:r>
            <a:r>
              <a:rPr lang="ru-RU" sz="100" dirty="0" err="1"/>
              <a:t>вспомога¬тельных</a:t>
            </a:r>
            <a:r>
              <a:rPr lang="ru-RU" sz="100" dirty="0"/>
              <a:t> военных формирований национальной гвардии. Всего в лиге было примерно 2600 членов, и ее боевые отряды были распределены по городам и поселкам . Главой лиги был сам </a:t>
            </a:r>
            <a:r>
              <a:rPr lang="ru-RU" sz="100" dirty="0" err="1"/>
              <a:t>Сомоса</a:t>
            </a:r>
            <a:r>
              <a:rPr lang="ru-RU" sz="100" dirty="0"/>
              <a:t>.)</a:t>
            </a:r>
            <a:endParaRPr lang="ru-RU" sz="400" dirty="0"/>
          </a:p>
        </p:txBody>
      </p:sp>
      <p:sp>
        <p:nvSpPr>
          <p:cNvPr id="151" name="Прямоугольник 150">
            <a:extLst>
              <a:ext uri="{FF2B5EF4-FFF2-40B4-BE49-F238E27FC236}">
                <a16:creationId xmlns="" xmlns:a16="http://schemas.microsoft.com/office/drawing/2014/main" id="{42471CBD-413A-4A3C-B6F6-DCD88E55B78D}"/>
              </a:ext>
            </a:extLst>
          </p:cNvPr>
          <p:cNvSpPr/>
          <p:nvPr/>
        </p:nvSpPr>
        <p:spPr>
          <a:xfrm>
            <a:off x="7201572" y="415321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Международный университет сельского хозяйства и </a:t>
            </a:r>
            <a:r>
              <a:rPr lang="ru-RU" sz="700" dirty="0" smtClean="0"/>
              <a:t>животноводства</a:t>
            </a:r>
            <a:r>
              <a:rPr lang="en-US" sz="700" dirty="0" smtClean="0"/>
              <a:t> </a:t>
            </a:r>
            <a:br>
              <a:rPr lang="en-US" sz="700" dirty="0" smtClean="0"/>
            </a:br>
            <a:r>
              <a:rPr lang="en-US" sz="100" dirty="0" smtClean="0"/>
              <a:t>( 1951 </a:t>
            </a:r>
            <a:r>
              <a:rPr lang="ru-RU" sz="100" dirty="0" smtClean="0"/>
              <a:t>Международный </a:t>
            </a:r>
            <a:r>
              <a:rPr lang="ru-RU" sz="100" dirty="0"/>
              <a:t>университет сельского хозяйства и животноводства (UNIAG) — учебное заведение. UNIAG располагается в городе Манагуа, Никарагуа. UNIAG входит в </a:t>
            </a:r>
            <a:r>
              <a:rPr lang="ru-RU" sz="100" dirty="0" err="1"/>
              <a:t>Consejo</a:t>
            </a:r>
            <a:r>
              <a:rPr lang="ru-RU" sz="100" dirty="0"/>
              <a:t> </a:t>
            </a:r>
            <a:r>
              <a:rPr lang="ru-RU" sz="100" dirty="0" err="1"/>
              <a:t>Nacional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Universidades</a:t>
            </a:r>
            <a:r>
              <a:rPr lang="ru-RU" sz="100" dirty="0"/>
              <a:t>.</a:t>
            </a:r>
            <a:r>
              <a:rPr lang="en-US" sz="100" dirty="0" smtClean="0"/>
              <a:t>)</a:t>
            </a:r>
            <a:endParaRPr lang="ru-RU" sz="1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=""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7203327" y="495774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Международный университет интеграции Латинской </a:t>
            </a:r>
            <a:r>
              <a:rPr lang="ru-RU" sz="700" dirty="0" smtClean="0"/>
              <a:t>Америки</a:t>
            </a:r>
            <a:endParaRPr lang="ru-RU" sz="400" dirty="0"/>
          </a:p>
        </p:txBody>
      </p:sp>
      <p:cxnSp>
        <p:nvCxnSpPr>
          <p:cNvPr id="154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7232115" y="2916923"/>
            <a:ext cx="253802" cy="6114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7859445" y="2901028"/>
            <a:ext cx="247969" cy="6373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9" idx="2"/>
            <a:endCxn id="45" idx="0"/>
          </p:cNvCxnSpPr>
          <p:nvPr/>
        </p:nvCxnSpPr>
        <p:spPr>
          <a:xfrm rot="5400000">
            <a:off x="8549597" y="2848269"/>
            <a:ext cx="247969" cy="742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 rot="16200000" flipH="1">
            <a:off x="9277945" y="2862830"/>
            <a:ext cx="253802" cy="71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rot="5400000">
            <a:off x="9954483" y="2905914"/>
            <a:ext cx="253803" cy="6334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7" idx="2"/>
            <a:endCxn id="132" idx="0"/>
          </p:cNvCxnSpPr>
          <p:nvPr/>
        </p:nvCxnSpPr>
        <p:spPr>
          <a:xfrm rot="16200000" flipH="1">
            <a:off x="10586329" y="2907520"/>
            <a:ext cx="253316" cy="629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8" idx="2"/>
            <a:endCxn id="226" idx="0"/>
          </p:cNvCxnSpPr>
          <p:nvPr/>
        </p:nvCxnSpPr>
        <p:spPr>
          <a:xfrm rot="16200000" flipH="1">
            <a:off x="9977534" y="3676665"/>
            <a:ext cx="252148" cy="6779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132" idx="2"/>
            <a:endCxn id="226" idx="0"/>
          </p:cNvCxnSpPr>
          <p:nvPr/>
        </p:nvCxnSpPr>
        <p:spPr>
          <a:xfrm rot="5400000">
            <a:off x="10608895" y="3722720"/>
            <a:ext cx="252635" cy="58530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5" idx="2"/>
            <a:endCxn id="151" idx="0"/>
          </p:cNvCxnSpPr>
          <p:nvPr/>
        </p:nvCxnSpPr>
        <p:spPr>
          <a:xfrm rot="5400000">
            <a:off x="7848676" y="3699768"/>
            <a:ext cx="269509" cy="63739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3" idx="2"/>
            <a:endCxn id="151" idx="0"/>
          </p:cNvCxnSpPr>
          <p:nvPr/>
        </p:nvCxnSpPr>
        <p:spPr>
          <a:xfrm rot="16200000" flipH="1">
            <a:off x="7227178" y="3715661"/>
            <a:ext cx="263676" cy="6114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>
            <a:extLst>
              <a:ext uri="{FF2B5EF4-FFF2-40B4-BE49-F238E27FC236}">
                <a16:creationId xmlns="" xmlns:a16="http://schemas.microsoft.com/office/drawing/2014/main" id="{11E09268-6642-4446-BE40-6FEF2498A4ED}"/>
              </a:ext>
            </a:extLst>
          </p:cNvPr>
          <p:cNvCxnSpPr>
            <a:cxnSpLocks/>
            <a:stCxn id="151" idx="2"/>
            <a:endCxn id="152" idx="0"/>
          </p:cNvCxnSpPr>
          <p:nvPr/>
        </p:nvCxnSpPr>
        <p:spPr>
          <a:xfrm>
            <a:off x="7664735" y="4693218"/>
            <a:ext cx="1755" cy="2645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/>
          <p:cNvCxnSpPr>
            <a:cxnSpLocks/>
            <a:stCxn id="995" idx="3"/>
            <a:endCxn id="305" idx="1"/>
          </p:cNvCxnSpPr>
          <p:nvPr/>
        </p:nvCxnSpPr>
        <p:spPr>
          <a:xfrm>
            <a:off x="5355476" y="2825738"/>
            <a:ext cx="46545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>
            <a:extLst>
              <a:ext uri="{FF2B5EF4-FFF2-40B4-BE49-F238E27FC236}">
                <a16:creationId xmlns="" xmlns:a16="http://schemas.microsoft.com/office/drawing/2014/main" id="{59266080-AC10-42CA-B68E-CEDF802FA3D3}"/>
              </a:ext>
            </a:extLst>
          </p:cNvPr>
          <p:cNvCxnSpPr>
            <a:cxnSpLocks/>
            <a:stCxn id="305" idx="2"/>
            <a:endCxn id="1009" idx="0"/>
          </p:cNvCxnSpPr>
          <p:nvPr/>
        </p:nvCxnSpPr>
        <p:spPr>
          <a:xfrm flipH="1">
            <a:off x="6276637" y="3095740"/>
            <a:ext cx="7461" cy="18678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305" idx="2"/>
            <a:endCxn id="996" idx="0"/>
          </p:cNvCxnSpPr>
          <p:nvPr/>
        </p:nvCxnSpPr>
        <p:spPr>
          <a:xfrm rot="5400000">
            <a:off x="5803216" y="2883290"/>
            <a:ext cx="268433" cy="69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305" idx="2"/>
            <a:endCxn id="1007" idx="0"/>
          </p:cNvCxnSpPr>
          <p:nvPr/>
        </p:nvCxnSpPr>
        <p:spPr>
          <a:xfrm rot="5400000">
            <a:off x="4654286" y="3333768"/>
            <a:ext cx="1867841" cy="1391784"/>
          </a:xfrm>
          <a:prstGeom prst="bentConnector3">
            <a:avLst>
              <a:gd name="adj1" fmla="val 6824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>
            <a:extLst>
              <a:ext uri="{FF2B5EF4-FFF2-40B4-BE49-F238E27FC236}">
                <a16:creationId xmlns="" xmlns:a16="http://schemas.microsoft.com/office/drawing/2014/main" id="{D53819E8-2FF6-4FFA-A7E4-75D55AADB8B5}"/>
              </a:ext>
            </a:extLst>
          </p:cNvPr>
          <p:cNvSpPr/>
          <p:nvPr/>
        </p:nvSpPr>
        <p:spPr>
          <a:xfrm>
            <a:off x="8579163" y="496615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Молочный завод </a:t>
            </a:r>
            <a:r>
              <a:rPr lang="ru-RU" sz="300" dirty="0"/>
              <a:t>(Как только </a:t>
            </a:r>
            <a:r>
              <a:rPr lang="ru-RU" sz="300" dirty="0" err="1"/>
              <a:t>Сомоса</a:t>
            </a:r>
            <a:r>
              <a:rPr lang="ru-RU" sz="300" dirty="0"/>
              <a:t> завладел единственным в стране заводом по </a:t>
            </a:r>
            <a:r>
              <a:rPr lang="ru-RU" sz="300" dirty="0" err="1"/>
              <a:t>пастериза¬ции</a:t>
            </a:r>
            <a:r>
              <a:rPr lang="ru-RU" sz="300" dirty="0"/>
              <a:t> молока, он немедленно законодательно запретил продавать </a:t>
            </a:r>
            <a:r>
              <a:rPr lang="ru-RU" sz="300" dirty="0" err="1"/>
              <a:t>непастеризо¬ванное</a:t>
            </a:r>
            <a:r>
              <a:rPr lang="ru-RU" sz="300" dirty="0"/>
              <a:t> молоко населению.)</a:t>
            </a:r>
            <a:endParaRPr lang="ru-RU" sz="200" dirty="0"/>
          </a:p>
        </p:txBody>
      </p:sp>
      <p:cxnSp>
        <p:nvCxnSpPr>
          <p:cNvPr id="225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3" idx="2"/>
            <a:endCxn id="168" idx="0"/>
          </p:cNvCxnSpPr>
          <p:nvPr/>
        </p:nvCxnSpPr>
        <p:spPr>
          <a:xfrm rot="16200000" flipH="1">
            <a:off x="7912482" y="3030357"/>
            <a:ext cx="273370" cy="1991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="" xmlns:a16="http://schemas.microsoft.com/office/drawing/2014/main" id="{03F7D570-4EE1-495E-9294-D367F2E7763E}"/>
              </a:ext>
            </a:extLst>
          </p:cNvPr>
          <p:cNvSpPr/>
          <p:nvPr/>
        </p:nvSpPr>
        <p:spPr>
          <a:xfrm>
            <a:off x="11725180" y="93477"/>
            <a:ext cx="4089396" cy="5476194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r>
              <a:rPr lang="ru-RU" sz="500" dirty="0" smtClean="0"/>
              <a:t>Однако </a:t>
            </a:r>
            <a:r>
              <a:rPr lang="ru-RU" sz="500" dirty="0"/>
              <a:t>«план Эдвардса» не решал глав­ной проблемы — отсутствия валюты в Никарагуа. Фактически американцы лишь предлагали меньше импортировать. Но без импорта не мог функционировать и экспорт — аграриям были нужны машины, оборудование, горючее и т.д.</a:t>
            </a:r>
          </a:p>
          <a:p>
            <a:r>
              <a:rPr lang="ru-RU" sz="500" dirty="0"/>
              <a:t>Неудивительно, что уже в декабре 1937 года Торговая палата Манагуа и Аграрная ассоциация Никарагуа, объединявшая крупных сельхозпроизводи­телей, открыто высказались против «плана Эдвардса». Предприниматели тре­бовали отмены ограничений валютного курса и свободной продажи валюты.</a:t>
            </a:r>
          </a:p>
          <a:p>
            <a:r>
              <a:rPr lang="ru-RU" sz="500" dirty="0"/>
              <a:t>Сильной стороной </a:t>
            </a:r>
            <a:r>
              <a:rPr lang="ru-RU" sz="500" dirty="0" err="1"/>
              <a:t>Сомосы</a:t>
            </a:r>
            <a:r>
              <a:rPr lang="ru-RU" sz="500" dirty="0"/>
              <a:t> была гибкость в проводимой политике, так как никаких собственных убеждений у него не было. Поэтому 10 декабря 1937 года </a:t>
            </a:r>
            <a:r>
              <a:rPr lang="ru-RU" sz="500" dirty="0" err="1"/>
              <a:t>Сомоса</a:t>
            </a:r>
            <a:r>
              <a:rPr lang="ru-RU" sz="500" dirty="0"/>
              <a:t> признал «план Эдвардса» неудачным, но, правда, лишь потому, что Эдвардсу якобы дали «неправильные данные» (</a:t>
            </a:r>
            <a:r>
              <a:rPr lang="ru-RU" sz="500" dirty="0" err="1"/>
              <a:t>Сомоса</a:t>
            </a:r>
            <a:r>
              <a:rPr lang="ru-RU" sz="500" dirty="0"/>
              <a:t> не хотел обижать аме­риканцев). </a:t>
            </a:r>
            <a:r>
              <a:rPr lang="ru-RU" sz="500" dirty="0" err="1"/>
              <a:t>Сомоса</a:t>
            </a:r>
            <a:r>
              <a:rPr lang="ru-RU" sz="500" dirty="0"/>
              <a:t> предложил, чтобы экспортеры могли самостоятельно про­давать на рынке 80% валютной выручки по фактически сложившемуся курсу</a:t>
            </a:r>
            <a:r>
              <a:rPr lang="ru-RU" sz="500" dirty="0" smtClean="0"/>
              <a:t>.</a:t>
            </a:r>
            <a:br>
              <a:rPr lang="ru-RU" sz="500" dirty="0" smtClean="0"/>
            </a:br>
            <a:r>
              <a:rPr lang="ru-RU" sz="500" dirty="0"/>
              <a:t>Такое коренное изменение валютной политики привело к резкому паде­нию курса кордобы, который установился на уровне 1:5,9 к июню 1938 года.</a:t>
            </a:r>
          </a:p>
          <a:p>
            <a:r>
              <a:rPr lang="ru-RU" sz="500" dirty="0"/>
              <a:t>Однако такой курс не устраивал импортеров, и они решили договориться и не покупать кордобу дороже курса 1:4,5.</a:t>
            </a:r>
          </a:p>
          <a:p>
            <a:r>
              <a:rPr lang="ru-RU" sz="500" dirty="0"/>
              <a:t>Между тем в стране из-за подорожания импорта резко выросли цены, что угрожало уже политической стабильности режима.</a:t>
            </a:r>
          </a:p>
          <a:p>
            <a:r>
              <a:rPr lang="ru-RU" sz="500" dirty="0"/>
              <a:t>В июне 1938 года </a:t>
            </a:r>
            <a:r>
              <a:rPr lang="ru-RU" sz="500" dirty="0" err="1"/>
              <a:t>Сомоса</a:t>
            </a:r>
            <a:r>
              <a:rPr lang="ru-RU" sz="500" dirty="0"/>
              <a:t> опять ввел контроль над обменным курсом, запре­тив свободную покупку и продажу долларов частными лицами. Правительство теперь устанавливало официальный курс кордобы еженедельно, что опять-та­ки не добавляло стабильности в ведении бизнеса для экспортеров и импор­теров. Фактически правительство закрепило кордобу на сложившемся крайне низком обменном курсе по отношению к доллару.</a:t>
            </a:r>
          </a:p>
          <a:p>
            <a:r>
              <a:rPr lang="ru-RU" sz="500" dirty="0"/>
              <a:t>Население было крайне недовольно ростом цен — ведь, продавая кофе и ба­наны, Никарагуа закупала очень много продовольствия, цены на которое с па­дением кордобы, естественно, сильно выросли. В марте 1937 года «популист» </a:t>
            </a:r>
            <a:r>
              <a:rPr lang="ru-RU" sz="500" dirty="0" err="1"/>
              <a:t>Сомоса</a:t>
            </a:r>
            <a:r>
              <a:rPr lang="ru-RU" sz="500" dirty="0"/>
              <a:t> начал бороться с порождением собственной политики. Он заставил всех торговцев помещать ценники на видных местах на витринах магазинов и лавок, чтобы правительственные чиновники (из состава Комиссии по валют­ному обмену) могли их контролировать. К тому же чиновникам дали право проверять бухгалтерскую отчетность торговцев, чтобы выяснять, насколько их закупочные цены отличаются от цен продажи.</a:t>
            </a:r>
          </a:p>
          <a:p>
            <a:r>
              <a:rPr lang="ru-RU" sz="500" dirty="0"/>
              <a:t>Однако торговцев такие меры не сильно напугали, и цены продолжили свой стремительный рост. Тогда </a:t>
            </a:r>
            <a:r>
              <a:rPr lang="ru-RU" sz="500" dirty="0" err="1"/>
              <a:t>Сомоса</a:t>
            </a:r>
            <a:r>
              <a:rPr lang="ru-RU" sz="500" dirty="0"/>
              <a:t> был вынужден перейти уже к прямо­му контролю над ценами. В январе 1938 года максимальная торговая наценка на товары повседневного пользования (ткани, нитки, мачете, плуги, лопаты, лекарства, мука и т.д.) была установлена в размере 20%.</a:t>
            </a:r>
          </a:p>
          <a:p>
            <a:r>
              <a:rPr lang="ru-RU" sz="500" dirty="0"/>
              <a:t>Для контроля над ценами был создан специальный государственный ор­ган — Национальная комиссия по регулированию. В нее имели право обра­титься все недовольные потребители. Комиссия могла оштрафовать и даже за­крыть торговое предприятие за превышение предельной наценки.</a:t>
            </a:r>
          </a:p>
          <a:p>
            <a:r>
              <a:rPr lang="ru-RU" sz="500" dirty="0"/>
              <a:t>Торговая палата Манагуа в письме к </a:t>
            </a:r>
            <a:r>
              <a:rPr lang="ru-RU" sz="500" dirty="0" err="1"/>
              <a:t>Сомосе</a:t>
            </a:r>
            <a:r>
              <a:rPr lang="ru-RU" sz="500" dirty="0"/>
              <a:t> отмечала, что причиной посто­янного роста цен является нестабильность курса кордобы, и предприниматели стараются с помощью повышения цен гарантировать себя от возможных по­терь при обмене (ведь кордоба в любом случае не росла, а только падала по от­ношению к доллару).</a:t>
            </a:r>
          </a:p>
          <a:p>
            <a:r>
              <a:rPr lang="ru-RU" sz="500" dirty="0"/>
              <a:t>В июне 1937 года, чтобы сбить цены, </a:t>
            </a:r>
            <a:r>
              <a:rPr lang="ru-RU" sz="500" dirty="0" err="1"/>
              <a:t>Сомоса</a:t>
            </a:r>
            <a:r>
              <a:rPr lang="ru-RU" sz="500" dirty="0"/>
              <a:t> ввел пятилетнее эмбарго на экспорт говядины (причем сам диктатор этот запрет обходил, продавая мясо со своих предприятий). Предприниматели, конечно, были недовольны, но к тому времени руководство Торговой палатой уже находилось в руках став­ленников </a:t>
            </a:r>
            <a:r>
              <a:rPr lang="ru-RU" sz="500" dirty="0" err="1"/>
              <a:t>Сомосы</a:t>
            </a:r>
            <a:r>
              <a:rPr lang="ru-RU" sz="500" dirty="0"/>
              <a:t>, и протесты были вялыми и сервильными. На границе с Ко­ста-Рикой расцвела контрабанда говядины, в которой активно участвовали национальная гвардия и близкие к режиму бизнесмены.</a:t>
            </a:r>
          </a:p>
          <a:p>
            <a:r>
              <a:rPr lang="ru-RU" sz="500" dirty="0"/>
              <a:t>В феврале 1938 года </a:t>
            </a:r>
            <a:r>
              <a:rPr lang="ru-RU" sz="500" dirty="0" err="1"/>
              <a:t>Сомоса</a:t>
            </a:r>
            <a:r>
              <a:rPr lang="ru-RU" sz="500" dirty="0"/>
              <a:t> объявил о более радикальных мерах по борь­бе с инфляцией. Предполагалось создать национальный комиссариат, который продавал бы рабочим и крестьянам продукты первой необходимости по себе­стоимости. Организовывать такие магазины предполагалось за счет взносов самих же рабочих. Но такая мера ударила бы по бизнесу уже сильно, а </a:t>
            </a:r>
            <a:r>
              <a:rPr lang="ru-RU" sz="500" dirty="0" err="1"/>
              <a:t>Сомоса</a:t>
            </a:r>
            <a:r>
              <a:rPr lang="ru-RU" sz="500" dirty="0"/>
              <a:t> никогда не ссорился с предпринимателями — главной социальной опорой сво­ей власти. Поэтому из идеи альтернативных государственных магазинов так ничего и не вышло.</a:t>
            </a:r>
          </a:p>
          <a:p>
            <a:r>
              <a:rPr lang="ru-RU" sz="500" dirty="0"/>
              <a:t>Таким образом, валютная политика </a:t>
            </a:r>
            <a:r>
              <a:rPr lang="ru-RU" sz="500" dirty="0" err="1"/>
              <a:t>Сомосы</a:t>
            </a:r>
            <a:r>
              <a:rPr lang="ru-RU" sz="500" dirty="0"/>
              <a:t> не решила ни одной из постав­ленных задач, но зато привела к резкому росту цен в стране.</a:t>
            </a:r>
          </a:p>
          <a:p>
            <a:r>
              <a:rPr lang="ru-RU" sz="500" dirty="0"/>
              <a:t>Для укрепления доходной базы бюджета </a:t>
            </a:r>
            <a:r>
              <a:rPr lang="ru-RU" sz="500" dirty="0" err="1"/>
              <a:t>Сомоса</a:t>
            </a:r>
            <a:r>
              <a:rPr lang="ru-RU" sz="500" dirty="0"/>
              <a:t> упорядочил налогообло­жение, создав единую налоговую службу. Однако основная тяжесть при взи­мании налогов по-прежнему лежала на рядовых потребителях, потому что практически все собираемые налоги были косвенными. Правительство взи­мало акциз на бензин, алкогольные напитки, табак и сахар. Правда, в декабре 1939 года был введен налог на имущество (0,5% от оценочной стоимости) и на­лог на наследство на недвижимость (плавающая шкала от 0,5 до 15%). Однако этих налогов собиралось очень мало, и существенной роли в формировании дохода бюджета они не играли.</a:t>
            </a:r>
          </a:p>
          <a:p>
            <a:r>
              <a:rPr lang="ru-RU" sz="500" dirty="0"/>
              <a:t>Единственным налогом, не затрагивающим население впрямую, был налог на экспорт кофе, но он был снижен на 20% по просьбе экспортеров.</a:t>
            </a:r>
          </a:p>
          <a:p>
            <a:r>
              <a:rPr lang="ru-RU" sz="500" dirty="0"/>
              <a:t>Соответственно, введение </a:t>
            </a:r>
            <a:r>
              <a:rPr lang="ru-RU" sz="500" dirty="0" err="1"/>
              <a:t>Сомосой</a:t>
            </a:r>
            <a:r>
              <a:rPr lang="ru-RU" sz="500" dirty="0"/>
              <a:t> акцизов только усилило инфляцию в стране.</a:t>
            </a:r>
          </a:p>
          <a:p>
            <a:r>
              <a:rPr lang="ru-RU" sz="500" dirty="0"/>
              <a:t>Тем не менее благодаря девальвации кордобы </a:t>
            </a:r>
            <a:r>
              <a:rPr lang="ru-RU" sz="500" dirty="0" err="1"/>
              <a:t>Сомоса</a:t>
            </a:r>
            <a:r>
              <a:rPr lang="ru-RU" sz="500" dirty="0"/>
              <a:t> смог на бумаге серьез­но увеличить доходы правительства: с 5,5 миллиона кордоб в 1935-1936 годах до 16,7 миллионов в 1938-1939 годах</a:t>
            </a:r>
            <a:r>
              <a:rPr lang="ru-RU" sz="500" baseline="30000" dirty="0"/>
              <a:t>60</a:t>
            </a:r>
            <a:r>
              <a:rPr lang="ru-RU" sz="500" dirty="0"/>
              <a:t>. Однако в долларах эти доходы только упали: с 4,8 миллиона долларов до 3,4 в этот же отрезок времени.</a:t>
            </a:r>
          </a:p>
          <a:p>
            <a:r>
              <a:rPr lang="ru-RU" sz="500" dirty="0" err="1"/>
              <a:t>Сомосе</a:t>
            </a:r>
            <a:r>
              <a:rPr lang="ru-RU" sz="500" dirty="0"/>
              <a:t> удалось подчинить правительству Национальный банк, который с 1938 года был зарегистрирован в Манагуа (ранее — в США). Совет директоров банка теперь назначался лично президентом. Была учреждена единая служба банковского надзора. Реорганизации подвергся Ипотечный банк, выдававший долгосрочные кредиты аграрному сектору. Были расширены кредитные пол­номочия «Национальной кассы народного кредита»: раньше этот банк выда­вал кредиты в размере до 100 кордоб, теперь — до 3000.</a:t>
            </a:r>
          </a:p>
          <a:p>
            <a:r>
              <a:rPr lang="ru-RU" sz="500" dirty="0"/>
              <a:t>В целом экономическая политика </a:t>
            </a:r>
            <a:r>
              <a:rPr lang="ru-RU" sz="500" dirty="0" err="1"/>
              <a:t>Сомосы</a:t>
            </a:r>
            <a:r>
              <a:rPr lang="ru-RU" sz="500" dirty="0"/>
              <a:t> до Второй мировой войны не могла продемонстрировать крупных успехов. Причиной этого было трудное экономическое положение главного рынка для никарагуанских товаров — США, которые так и не смогли достичь докризисного уровня 1929 года до войны.</a:t>
            </a:r>
          </a:p>
          <a:p>
            <a:r>
              <a:rPr lang="ru-RU" sz="500" dirty="0"/>
              <a:t>Начало войны было использовано </a:t>
            </a:r>
            <a:r>
              <a:rPr lang="ru-RU" sz="500" dirty="0" err="1"/>
              <a:t>Сомосой</a:t>
            </a:r>
            <a:r>
              <a:rPr lang="ru-RU" sz="500" dirty="0"/>
              <a:t> для «закручивания гаек», как в экономике, так и в политике. Были введены ограничения на импорт (по­скольку отпали традиционные европейские рынки экспорта), а предельные торговые наценки были установлены в размере 5%. В декабре 1941 года, когда Никарагуа вслед за США объявила войну Германии и Японии, была учреждена Государственная хунта по контролю над ценами и торговлей</a:t>
            </a:r>
            <a:r>
              <a:rPr lang="ru-RU" sz="500" dirty="0" smtClean="0"/>
              <a:t>.</a:t>
            </a:r>
            <a:endParaRPr lang="ru-RU" sz="500" dirty="0"/>
          </a:p>
        </p:txBody>
      </p:sp>
      <p:sp>
        <p:nvSpPr>
          <p:cNvPr id="168" name="Прямоугольник 167">
            <a:extLst>
              <a:ext uri="{FF2B5EF4-FFF2-40B4-BE49-F238E27FC236}">
                <a16:creationId xmlns=""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858187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Увеличить выращивание крупнорогатого скота</a:t>
            </a:r>
            <a:endParaRPr lang="ru-RU" sz="400" dirty="0"/>
          </a:p>
        </p:txBody>
      </p:sp>
      <p:sp>
        <p:nvSpPr>
          <p:cNvPr id="171" name="Прямоугольник 170">
            <a:extLst>
              <a:ext uri="{FF2B5EF4-FFF2-40B4-BE49-F238E27FC236}">
                <a16:creationId xmlns=""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9292355" y="576438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Построить </a:t>
            </a:r>
            <a:r>
              <a:rPr lang="ru-RU" sz="700" dirty="0" err="1" smtClean="0"/>
              <a:t>кожевный</a:t>
            </a:r>
            <a:r>
              <a:rPr lang="ru-RU" sz="700" dirty="0" smtClean="0"/>
              <a:t> завод</a:t>
            </a:r>
            <a:endParaRPr lang="ru-RU" sz="400" dirty="0"/>
          </a:p>
        </p:txBody>
      </p:sp>
      <p:cxnSp>
        <p:nvCxnSpPr>
          <p:cNvPr id="172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168" idx="2"/>
            <a:endCxn id="171" idx="0"/>
          </p:cNvCxnSpPr>
          <p:nvPr/>
        </p:nvCxnSpPr>
        <p:spPr>
          <a:xfrm rot="16200000" flipH="1">
            <a:off x="8869543" y="4878405"/>
            <a:ext cx="1061468" cy="710481"/>
          </a:xfrm>
          <a:prstGeom prst="bentConnector3">
            <a:avLst>
              <a:gd name="adj1" fmla="val 1272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>
            <a:extLst>
              <a:ext uri="{FF2B5EF4-FFF2-40B4-BE49-F238E27FC236}">
                <a16:creationId xmlns="" xmlns:a16="http://schemas.microsoft.com/office/drawing/2014/main" id="{11E09268-6642-4446-BE40-6FEF2498A4ED}"/>
              </a:ext>
            </a:extLst>
          </p:cNvPr>
          <p:cNvCxnSpPr>
            <a:cxnSpLocks/>
            <a:stCxn id="168" idx="2"/>
            <a:endCxn id="221" idx="0"/>
          </p:cNvCxnSpPr>
          <p:nvPr/>
        </p:nvCxnSpPr>
        <p:spPr>
          <a:xfrm flipH="1">
            <a:off x="9042326" y="4702912"/>
            <a:ext cx="2711" cy="2632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="" xmlns:a16="http://schemas.microsoft.com/office/drawing/2014/main" id="{8F90957D-3F70-4F7D-A50B-157EE934D6F5}"/>
              </a:ext>
            </a:extLst>
          </p:cNvPr>
          <p:cNvSpPr/>
          <p:nvPr/>
        </p:nvSpPr>
        <p:spPr>
          <a:xfrm>
            <a:off x="9979397" y="49636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производство хлопка (1950)</a:t>
            </a:r>
            <a:endParaRPr lang="ru-RU" sz="400" dirty="0"/>
          </a:p>
        </p:txBody>
      </p:sp>
      <p:cxnSp>
        <p:nvCxnSpPr>
          <p:cNvPr id="182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168" idx="2"/>
            <a:endCxn id="180" idx="0"/>
          </p:cNvCxnSpPr>
          <p:nvPr/>
        </p:nvCxnSpPr>
        <p:spPr>
          <a:xfrm rot="16200000" flipH="1">
            <a:off x="9613432" y="4134516"/>
            <a:ext cx="260733" cy="13975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2344924" y="1309942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Отказаться от договора </a:t>
            </a:r>
            <a:r>
              <a:rPr lang="ru-RU" sz="700" dirty="0"/>
              <a:t>Брайана-Чаморро</a:t>
            </a:r>
            <a:endParaRPr lang="ru-RU" sz="400" dirty="0"/>
          </a:p>
        </p:txBody>
      </p:sp>
      <p:cxnSp>
        <p:nvCxnSpPr>
          <p:cNvPr id="186" name="Соединительная линия уступом 903">
            <a:extLst>
              <a:ext uri="{FF2B5EF4-FFF2-40B4-BE49-F238E27FC236}">
                <a16:creationId xmlns="" xmlns:a16="http://schemas.microsoft.com/office/drawing/2014/main" id="{2A1524CC-F749-457E-8785-AFB89CF85AC6}"/>
              </a:ext>
            </a:extLst>
          </p:cNvPr>
          <p:cNvCxnSpPr>
            <a:cxnSpLocks/>
            <a:stCxn id="270" idx="2"/>
            <a:endCxn id="185" idx="0"/>
          </p:cNvCxnSpPr>
          <p:nvPr/>
        </p:nvCxnSpPr>
        <p:spPr>
          <a:xfrm rot="16200000" flipH="1">
            <a:off x="1550965" y="11842297"/>
            <a:ext cx="1801303" cy="712941"/>
          </a:xfrm>
          <a:prstGeom prst="bentConnector3">
            <a:avLst>
              <a:gd name="adj1" fmla="val 665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Соединительная линия уступом 903">
            <a:extLst>
              <a:ext uri="{FF2B5EF4-FFF2-40B4-BE49-F238E27FC236}">
                <a16:creationId xmlns="" xmlns:a16="http://schemas.microsoft.com/office/drawing/2014/main" id="{2A1524CC-F749-457E-8785-AFB89CF85AC6}"/>
              </a:ext>
            </a:extLst>
          </p:cNvPr>
          <p:cNvCxnSpPr>
            <a:cxnSpLocks/>
            <a:stCxn id="77" idx="2"/>
            <a:endCxn id="185" idx="0"/>
          </p:cNvCxnSpPr>
          <p:nvPr/>
        </p:nvCxnSpPr>
        <p:spPr>
          <a:xfrm rot="5400000">
            <a:off x="2249722" y="11855413"/>
            <a:ext cx="1802372" cy="685642"/>
          </a:xfrm>
          <a:prstGeom prst="bentConnector3">
            <a:avLst>
              <a:gd name="adj1" fmla="val 638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="" xmlns:a16="http://schemas.microsoft.com/office/drawing/2014/main" id="{5A90479D-BFEC-4250-A8B4-175610005B0C}"/>
              </a:ext>
            </a:extLst>
          </p:cNvPr>
          <p:cNvSpPr/>
          <p:nvPr/>
        </p:nvSpPr>
        <p:spPr>
          <a:xfrm>
            <a:off x="8134455" y="9236649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Ввести </a:t>
            </a:r>
            <a:r>
              <a:rPr lang="ru-RU" sz="700" dirty="0"/>
              <a:t>университетскую автономию </a:t>
            </a:r>
            <a:r>
              <a:rPr lang="ru-RU" sz="100" dirty="0"/>
              <a:t>(Автономия университета – это политическая и административная независимость государственного университета по отношению к внешним факторам. Принцип университетской автономии утверждает, что университет должен быть автономным и самоуправляемым и что он должен избирать свои собственные органы власти без вмешательства со стороны политической власти, принимая решения о своем собственном уставе и программах обучения .)</a:t>
            </a:r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38923</TotalTime>
  <Words>2077</Words>
  <Application>Microsoft Office PowerPoint</Application>
  <PresentationFormat>Произвольный</PresentationFormat>
  <Paragraphs>106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Курочкин Михаил Александрович</cp:lastModifiedBy>
  <cp:revision>2225</cp:revision>
  <dcterms:created xsi:type="dcterms:W3CDTF">2018-10-23T08:09:21Z</dcterms:created>
  <dcterms:modified xsi:type="dcterms:W3CDTF">2023-10-12T12:56:11Z</dcterms:modified>
</cp:coreProperties>
</file>