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6270" autoAdjust="0"/>
  </p:normalViewPr>
  <p:slideViewPr>
    <p:cSldViewPr snapToGrid="0">
      <p:cViewPr>
        <p:scale>
          <a:sx n="100" d="100"/>
          <a:sy n="100" d="100"/>
        </p:scale>
        <p:origin x="-12318" y="-11868"/>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18.08.2021</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smtClean="0"/>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18.08.2021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18.08.2021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18.08.2021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18.08.2021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smtClean="0"/>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18.08.2021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18.08.2021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18.08.2021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18.08.2021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18.08.2021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18.08.2021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smtClean="0"/>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18.08.2021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18.08.2021</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ru.wikipedia.org/w/index.php?title=%D0%A7%D1%83%D0%BB%D0%B0%D1%87%D0%B0%D0%BA%D1%80%D0%B0%D0%BF%D0%BE%D0%BD%D0%B3%D1%81%D0%B5&amp;action=edit&amp;redlink=1"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ru.wikipedia.org/wiki/&#1063;&#1091;&#1083;&#1072;_&#1063;&#1072;&#1082;&#1088;&#1072;&#1073;&#1086;&#108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 name="Прямоугольник 720"/>
          <p:cNvSpPr/>
          <p:nvPr/>
        </p:nvSpPr>
        <p:spPr>
          <a:xfrm>
            <a:off x="20745354" y="21482808"/>
            <a:ext cx="1057959" cy="1080000"/>
          </a:xfrm>
          <a:prstGeom prst="rect">
            <a:avLst/>
          </a:prstGeom>
          <a:solidFill>
            <a:schemeClr val="accent1">
              <a:lumMod val="60000"/>
              <a:lumOff val="40000"/>
            </a:schemeClr>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722" name="Прямоугольник 721"/>
          <p:cNvSpPr/>
          <p:nvPr/>
        </p:nvSpPr>
        <p:spPr>
          <a:xfrm>
            <a:off x="21803313" y="21482808"/>
            <a:ext cx="1057959" cy="1080000"/>
          </a:xfrm>
          <a:prstGeom prst="rect">
            <a:avLst/>
          </a:prstGeom>
          <a:solidFill>
            <a:srgbClr val="CC00CC"/>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78" name="Прямоугольник 477"/>
          <p:cNvSpPr/>
          <p:nvPr/>
        </p:nvSpPr>
        <p:spPr>
          <a:xfrm>
            <a:off x="6524755" y="1844516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Восстановить коммунистическую партию Сиама (их восстание будет с </a:t>
            </a:r>
            <a:r>
              <a:rPr lang="ru-RU" sz="1400" dirty="0" err="1" smtClean="0"/>
              <a:t>двуми</a:t>
            </a:r>
            <a:r>
              <a:rPr lang="ru-RU" sz="1400" dirty="0" smtClean="0"/>
              <a:t> </a:t>
            </a:r>
            <a:r>
              <a:rPr lang="ru-RU" sz="1400" dirty="0" err="1" smtClean="0"/>
              <a:t>стейтами</a:t>
            </a:r>
            <a:r>
              <a:rPr lang="ru-RU" sz="1400" dirty="0" smtClean="0"/>
              <a:t>, на границе с </a:t>
            </a:r>
            <a:r>
              <a:rPr lang="ru-RU" sz="1400" dirty="0" err="1" smtClean="0"/>
              <a:t>малайей</a:t>
            </a:r>
            <a:r>
              <a:rPr lang="ru-RU" sz="1400" dirty="0" smtClean="0"/>
              <a:t> и Лаосом)</a:t>
            </a:r>
            <a:endParaRPr lang="ru-RU" sz="1400" dirty="0"/>
          </a:p>
        </p:txBody>
      </p:sp>
      <p:cxnSp>
        <p:nvCxnSpPr>
          <p:cNvPr id="193" name="Прямая соединительная линия 192"/>
          <p:cNvCxnSpPr>
            <a:stCxn id="60" idx="3"/>
            <a:endCxn id="213" idx="1"/>
          </p:cNvCxnSpPr>
          <p:nvPr/>
        </p:nvCxnSpPr>
        <p:spPr>
          <a:xfrm flipV="1">
            <a:off x="4554092" y="9437133"/>
            <a:ext cx="2644876" cy="227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94" name="Shape 248"/>
          <p:cNvCxnSpPr>
            <a:stCxn id="19" idx="2"/>
            <a:endCxn id="210" idx="0"/>
          </p:cNvCxnSpPr>
          <p:nvPr/>
        </p:nvCxnSpPr>
        <p:spPr>
          <a:xfrm rot="16200000" flipH="1">
            <a:off x="6337031" y="5075417"/>
            <a:ext cx="312098" cy="11671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7" name="Прямоугольник 206"/>
          <p:cNvSpPr/>
          <p:nvPr/>
        </p:nvSpPr>
        <p:spPr>
          <a:xfrm>
            <a:off x="3664097" y="58144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Денонсация неравноправных договоров (</a:t>
            </a:r>
            <a:r>
              <a:rPr lang="ru-RU" sz="1400" dirty="0" err="1" smtClean="0"/>
              <a:t>ист</a:t>
            </a:r>
            <a:r>
              <a:rPr lang="ru-RU" sz="1400" dirty="0" smtClean="0"/>
              <a:t> 1936)</a:t>
            </a:r>
            <a:endParaRPr lang="ru-RU" sz="300" dirty="0"/>
          </a:p>
        </p:txBody>
      </p:sp>
      <p:sp>
        <p:nvSpPr>
          <p:cNvPr id="210" name="Прямоугольник 209"/>
          <p:cNvSpPr/>
          <p:nvPr/>
        </p:nvSpPr>
        <p:spPr>
          <a:xfrm>
            <a:off x="6018693" y="581503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Восстановление таможенной независимости (</a:t>
            </a:r>
            <a:r>
              <a:rPr lang="ru-RU" sz="1400" dirty="0" err="1" smtClean="0"/>
              <a:t>ист</a:t>
            </a:r>
            <a:r>
              <a:rPr lang="ru-RU" sz="1400" dirty="0" smtClean="0"/>
              <a:t> 1936) 50</a:t>
            </a:r>
            <a:endParaRPr lang="ru-RU" sz="1400" dirty="0"/>
          </a:p>
        </p:txBody>
      </p:sp>
      <p:sp>
        <p:nvSpPr>
          <p:cNvPr id="213" name="Прямоугольник 212"/>
          <p:cNvSpPr/>
          <p:nvPr/>
        </p:nvSpPr>
        <p:spPr>
          <a:xfrm>
            <a:off x="7198968" y="889713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Национализация неугодных национальных кампаний (</a:t>
            </a:r>
            <a:r>
              <a:rPr lang="ru-RU" sz="1400" dirty="0" err="1" smtClean="0"/>
              <a:t>ист</a:t>
            </a:r>
            <a:r>
              <a:rPr lang="ru-RU" sz="1400" dirty="0" smtClean="0"/>
              <a:t> после </a:t>
            </a:r>
            <a:r>
              <a:rPr lang="ru-RU" sz="1400" dirty="0" err="1" smtClean="0"/>
              <a:t>фаш</a:t>
            </a:r>
            <a:r>
              <a:rPr lang="ru-RU" sz="1400" dirty="0" smtClean="0"/>
              <a:t> переворота)</a:t>
            </a:r>
            <a:endParaRPr lang="ru-RU" sz="1400" dirty="0"/>
          </a:p>
        </p:txBody>
      </p:sp>
      <p:sp>
        <p:nvSpPr>
          <p:cNvPr id="214" name="Прямоугольник 213"/>
          <p:cNvSpPr/>
          <p:nvPr/>
        </p:nvSpPr>
        <p:spPr>
          <a:xfrm>
            <a:off x="17206955" y="1845208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«Третий путь» (Народная Партия, </a:t>
            </a:r>
            <a:r>
              <a:rPr lang="ru-RU" sz="1400" dirty="0" err="1" smtClean="0"/>
              <a:t>подъидеология</a:t>
            </a:r>
            <a:r>
              <a:rPr lang="ru-RU" sz="1400" dirty="0" smtClean="0"/>
              <a:t> социал-демократия)</a:t>
            </a:r>
            <a:endParaRPr lang="ru-RU" sz="1400" dirty="0"/>
          </a:p>
        </p:txBody>
      </p:sp>
      <p:sp>
        <p:nvSpPr>
          <p:cNvPr id="227" name="Прямоугольник 226"/>
          <p:cNvSpPr/>
          <p:nvPr/>
        </p:nvSpPr>
        <p:spPr>
          <a:xfrm>
            <a:off x="43814675" y="18451440"/>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Восстание 18 трупов</a:t>
            </a:r>
            <a:endParaRPr lang="ru-RU" sz="1400" dirty="0"/>
          </a:p>
        </p:txBody>
      </p:sp>
      <p:sp>
        <p:nvSpPr>
          <p:cNvPr id="234" name="Прямоугольник 233"/>
          <p:cNvSpPr/>
          <p:nvPr/>
        </p:nvSpPr>
        <p:spPr>
          <a:xfrm>
            <a:off x="43814675" y="20034740"/>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Политика ультранационализма </a:t>
            </a:r>
            <a:r>
              <a:rPr lang="ru-RU" sz="600" dirty="0" smtClean="0"/>
              <a:t>(</a:t>
            </a:r>
            <a:r>
              <a:rPr lang="ru-RU" sz="1100" dirty="0"/>
              <a:t>24 июня 1939 </a:t>
            </a:r>
            <a:r>
              <a:rPr lang="ru-RU" sz="1100" dirty="0" smtClean="0"/>
              <a:t>года)</a:t>
            </a:r>
            <a:endParaRPr lang="ru-RU" sz="600" dirty="0"/>
          </a:p>
        </p:txBody>
      </p:sp>
      <p:sp>
        <p:nvSpPr>
          <p:cNvPr id="236" name="Прямоугольник 235"/>
          <p:cNvSpPr/>
          <p:nvPr/>
        </p:nvSpPr>
        <p:spPr>
          <a:xfrm>
            <a:off x="7198867" y="103051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Национализировать имущество китайских ростовщиков </a:t>
            </a:r>
          </a:p>
        </p:txBody>
      </p:sp>
      <p:sp>
        <p:nvSpPr>
          <p:cNvPr id="239" name="Прямоугольник 238"/>
          <p:cNvSpPr/>
          <p:nvPr/>
        </p:nvSpPr>
        <p:spPr>
          <a:xfrm>
            <a:off x="43814675" y="2151709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Договор о дружбе с Японией</a:t>
            </a:r>
            <a:endParaRPr lang="ru-RU" sz="1400" dirty="0"/>
          </a:p>
        </p:txBody>
      </p:sp>
      <p:sp>
        <p:nvSpPr>
          <p:cNvPr id="240" name="Прямоугольник 239"/>
          <p:cNvSpPr/>
          <p:nvPr/>
        </p:nvSpPr>
        <p:spPr>
          <a:xfrm>
            <a:off x="40399891" y="2292508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Культ личности </a:t>
            </a:r>
            <a:r>
              <a:rPr lang="ru-RU" sz="1400" dirty="0" err="1"/>
              <a:t>Сонгкрама</a:t>
            </a:r>
            <a:endParaRPr lang="ru-RU" sz="1400" dirty="0"/>
          </a:p>
        </p:txBody>
      </p:sp>
      <p:sp>
        <p:nvSpPr>
          <p:cNvPr id="245" name="Прямоугольник 244"/>
          <p:cNvSpPr/>
          <p:nvPr/>
        </p:nvSpPr>
        <p:spPr>
          <a:xfrm>
            <a:off x="44957675" y="2292508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Военное сотрудничество с Японией</a:t>
            </a:r>
            <a:endParaRPr lang="ru-RU" sz="1400" dirty="0"/>
          </a:p>
        </p:txBody>
      </p:sp>
      <p:sp>
        <p:nvSpPr>
          <p:cNvPr id="19" name="Прямоугольник 18"/>
          <p:cNvSpPr/>
          <p:nvPr/>
        </p:nvSpPr>
        <p:spPr>
          <a:xfrm>
            <a:off x="4851550" y="44229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Вывод валюты из золотого стандарта (</a:t>
            </a:r>
            <a:r>
              <a:rPr lang="ru-RU" sz="1400" dirty="0" err="1" smtClean="0"/>
              <a:t>ист</a:t>
            </a:r>
            <a:r>
              <a:rPr lang="ru-RU" sz="1400" dirty="0" smtClean="0"/>
              <a:t> 1936) 100</a:t>
            </a:r>
            <a:endParaRPr lang="ru-RU" sz="1400" dirty="0"/>
          </a:p>
        </p:txBody>
      </p:sp>
      <p:sp>
        <p:nvSpPr>
          <p:cNvPr id="20" name="Прямоугольник 19"/>
          <p:cNvSpPr/>
          <p:nvPr/>
        </p:nvSpPr>
        <p:spPr>
          <a:xfrm>
            <a:off x="41528331" y="2151709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Ювачон</a:t>
            </a:r>
            <a:endParaRPr lang="ru-RU" sz="500" dirty="0"/>
          </a:p>
        </p:txBody>
      </p:sp>
      <p:sp>
        <p:nvSpPr>
          <p:cNvPr id="21" name="Прямоугольник 20"/>
          <p:cNvSpPr/>
          <p:nvPr/>
        </p:nvSpPr>
        <p:spPr>
          <a:xfrm>
            <a:off x="46095415" y="2151709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Двенадцать культурных мандатов</a:t>
            </a:r>
            <a:endParaRPr lang="ru-RU" sz="1400" dirty="0"/>
          </a:p>
        </p:txBody>
      </p:sp>
      <p:cxnSp>
        <p:nvCxnSpPr>
          <p:cNvPr id="24" name="Shape 248"/>
          <p:cNvCxnSpPr>
            <a:stCxn id="19" idx="2"/>
            <a:endCxn id="207" idx="0"/>
          </p:cNvCxnSpPr>
          <p:nvPr/>
        </p:nvCxnSpPr>
        <p:spPr>
          <a:xfrm rot="5400000">
            <a:off x="5160043" y="5064954"/>
            <a:ext cx="311480" cy="118745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 name="Прямоугольник 26"/>
          <p:cNvSpPr/>
          <p:nvPr/>
        </p:nvSpPr>
        <p:spPr>
          <a:xfrm>
            <a:off x="1250724" y="73861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Заключить новый договор с Францией (</a:t>
            </a:r>
            <a:r>
              <a:rPr lang="ru-RU" sz="1400" dirty="0" err="1" smtClean="0"/>
              <a:t>ист</a:t>
            </a:r>
            <a:r>
              <a:rPr lang="ru-RU" sz="1400" dirty="0" smtClean="0"/>
              <a:t> 1937) 50</a:t>
            </a:r>
            <a:endParaRPr lang="ru-RU" sz="1400" dirty="0"/>
          </a:p>
        </p:txBody>
      </p:sp>
      <p:sp>
        <p:nvSpPr>
          <p:cNvPr id="28" name="Прямоугольник 27"/>
          <p:cNvSpPr/>
          <p:nvPr/>
        </p:nvSpPr>
        <p:spPr>
          <a:xfrm>
            <a:off x="3668646" y="737481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Инвестиции из Великобритании и США (</a:t>
            </a:r>
            <a:r>
              <a:rPr lang="ru-RU" sz="1400" dirty="0" err="1" smtClean="0"/>
              <a:t>ист</a:t>
            </a:r>
            <a:r>
              <a:rPr lang="ru-RU" sz="1400" dirty="0" smtClean="0"/>
              <a:t> 1937) 100</a:t>
            </a:r>
            <a:endParaRPr lang="ru-RU" sz="1400" dirty="0"/>
          </a:p>
        </p:txBody>
      </p:sp>
      <p:sp>
        <p:nvSpPr>
          <p:cNvPr id="29" name="Прямоугольник 28"/>
          <p:cNvSpPr/>
          <p:nvPr/>
        </p:nvSpPr>
        <p:spPr>
          <a:xfrm>
            <a:off x="6018334" y="739073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Привлечь вложения скандинавских стран (Дании Швеции Норвегии) (</a:t>
            </a:r>
            <a:r>
              <a:rPr lang="ru-RU" sz="1400" dirty="0" err="1" smtClean="0"/>
              <a:t>ист</a:t>
            </a:r>
            <a:r>
              <a:rPr lang="ru-RU" sz="1400" dirty="0" smtClean="0"/>
              <a:t> 1937) 100</a:t>
            </a:r>
            <a:endParaRPr lang="ru-RU" sz="1400" dirty="0"/>
          </a:p>
        </p:txBody>
      </p:sp>
      <p:sp>
        <p:nvSpPr>
          <p:cNvPr id="30" name="Прямоугольник 29"/>
          <p:cNvSpPr/>
          <p:nvPr/>
        </p:nvSpPr>
        <p:spPr>
          <a:xfrm>
            <a:off x="8368021" y="737936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Итальянские и Германские концессии (</a:t>
            </a:r>
            <a:r>
              <a:rPr lang="ru-RU" sz="1400" dirty="0" err="1" smtClean="0"/>
              <a:t>ист</a:t>
            </a:r>
            <a:r>
              <a:rPr lang="ru-RU" sz="1400" dirty="0" smtClean="0"/>
              <a:t> 1937) 100</a:t>
            </a:r>
            <a:endParaRPr lang="ru-RU" sz="1400" dirty="0"/>
          </a:p>
        </p:txBody>
      </p:sp>
      <p:sp>
        <p:nvSpPr>
          <p:cNvPr id="54" name="Прямоугольник 53"/>
          <p:cNvSpPr/>
          <p:nvPr/>
        </p:nvSpPr>
        <p:spPr>
          <a:xfrm>
            <a:off x="18261755" y="1558587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Закон о земельном максимуме (</a:t>
            </a:r>
            <a:r>
              <a:rPr lang="ru-RU" sz="1400" dirty="0" err="1" smtClean="0"/>
              <a:t>ист</a:t>
            </a:r>
            <a:r>
              <a:rPr lang="ru-RU" sz="1400" dirty="0" smtClean="0"/>
              <a:t> 1936) </a:t>
            </a:r>
            <a:endParaRPr lang="ru-RU" sz="1400" dirty="0"/>
          </a:p>
        </p:txBody>
      </p:sp>
      <p:sp>
        <p:nvSpPr>
          <p:cNvPr id="55" name="Прямоугольник 54"/>
          <p:cNvSpPr/>
          <p:nvPr/>
        </p:nvSpPr>
        <p:spPr>
          <a:xfrm>
            <a:off x="23177179" y="1558880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системы медицинского обслуживания (</a:t>
            </a:r>
            <a:r>
              <a:rPr lang="ru-RU" sz="1400" dirty="0" err="1" smtClean="0"/>
              <a:t>ист</a:t>
            </a:r>
            <a:r>
              <a:rPr lang="ru-RU" sz="1400" dirty="0" smtClean="0"/>
              <a:t> 1937) </a:t>
            </a:r>
            <a:endParaRPr lang="ru-RU" sz="1400" dirty="0"/>
          </a:p>
        </p:txBody>
      </p:sp>
      <p:sp>
        <p:nvSpPr>
          <p:cNvPr id="56" name="Прямоугольник 55"/>
          <p:cNvSpPr/>
          <p:nvPr/>
        </p:nvSpPr>
        <p:spPr>
          <a:xfrm>
            <a:off x="17209711" y="200347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Воскресить Проект «Жёлтой книги»</a:t>
            </a:r>
            <a:endParaRPr lang="ru-RU" sz="1000" dirty="0"/>
          </a:p>
        </p:txBody>
      </p:sp>
      <p:sp>
        <p:nvSpPr>
          <p:cNvPr id="57" name="Прямоугольник 56"/>
          <p:cNvSpPr/>
          <p:nvPr/>
        </p:nvSpPr>
        <p:spPr>
          <a:xfrm>
            <a:off x="16006082" y="2292149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рабочего законодательства</a:t>
            </a:r>
            <a:endParaRPr lang="ru-RU" sz="1200" dirty="0"/>
          </a:p>
        </p:txBody>
      </p:sp>
      <p:sp>
        <p:nvSpPr>
          <p:cNvPr id="58" name="Прямоугольник 57"/>
          <p:cNvSpPr/>
          <p:nvPr/>
        </p:nvSpPr>
        <p:spPr>
          <a:xfrm>
            <a:off x="4853826" y="1030514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Принять беженцев из Китая</a:t>
            </a:r>
          </a:p>
        </p:txBody>
      </p:sp>
      <p:sp>
        <p:nvSpPr>
          <p:cNvPr id="59" name="Прямоугольник 58"/>
          <p:cNvSpPr/>
          <p:nvPr/>
        </p:nvSpPr>
        <p:spPr>
          <a:xfrm>
            <a:off x="65739" y="8893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Постройка сахарного завода (</a:t>
            </a:r>
            <a:r>
              <a:rPr lang="ru-RU" sz="1400" dirty="0" err="1" smtClean="0"/>
              <a:t>ист</a:t>
            </a:r>
            <a:r>
              <a:rPr lang="ru-RU" sz="1400" dirty="0" smtClean="0"/>
              <a:t> 1937) 50 </a:t>
            </a:r>
            <a:endParaRPr lang="ru-RU" sz="1400" dirty="0"/>
          </a:p>
        </p:txBody>
      </p:sp>
      <p:sp>
        <p:nvSpPr>
          <p:cNvPr id="60" name="Прямоугольник 59"/>
          <p:cNvSpPr/>
          <p:nvPr/>
        </p:nvSpPr>
        <p:spPr>
          <a:xfrm>
            <a:off x="2438174" y="889940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Пойти на компромисс с Великобританией</a:t>
            </a:r>
            <a:endParaRPr lang="ru-RU" sz="1400" dirty="0"/>
          </a:p>
        </p:txBody>
      </p:sp>
      <p:cxnSp>
        <p:nvCxnSpPr>
          <p:cNvPr id="63" name="Shape 248"/>
          <p:cNvCxnSpPr>
            <a:stCxn id="27" idx="2"/>
            <a:endCxn id="60" idx="0"/>
          </p:cNvCxnSpPr>
          <p:nvPr/>
        </p:nvCxnSpPr>
        <p:spPr>
          <a:xfrm rot="16200000" flipH="1">
            <a:off x="2685799" y="8089072"/>
            <a:ext cx="433219" cy="118745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6" name="Shape 248"/>
          <p:cNvCxnSpPr>
            <a:stCxn id="28" idx="2"/>
            <a:endCxn id="60" idx="0"/>
          </p:cNvCxnSpPr>
          <p:nvPr/>
        </p:nvCxnSpPr>
        <p:spPr>
          <a:xfrm rot="5400000">
            <a:off x="3889073" y="8061874"/>
            <a:ext cx="444593" cy="123047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9" name="Shape 248"/>
          <p:cNvCxnSpPr>
            <a:stCxn id="29" idx="2"/>
            <a:endCxn id="60" idx="0"/>
          </p:cNvCxnSpPr>
          <p:nvPr/>
        </p:nvCxnSpPr>
        <p:spPr>
          <a:xfrm rot="5400000">
            <a:off x="5071878" y="6894991"/>
            <a:ext cx="428671" cy="358016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2" name="Shape 248"/>
          <p:cNvCxnSpPr>
            <a:stCxn id="30" idx="2"/>
            <a:endCxn id="60" idx="0"/>
          </p:cNvCxnSpPr>
          <p:nvPr/>
        </p:nvCxnSpPr>
        <p:spPr>
          <a:xfrm rot="5400000">
            <a:off x="6241035" y="5714462"/>
            <a:ext cx="440044" cy="59298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5" name="Shape 248"/>
          <p:cNvCxnSpPr>
            <a:stCxn id="27" idx="2"/>
            <a:endCxn id="213" idx="0"/>
          </p:cNvCxnSpPr>
          <p:nvPr/>
        </p:nvCxnSpPr>
        <p:spPr>
          <a:xfrm rot="16200000" flipH="1">
            <a:off x="5067333" y="5707538"/>
            <a:ext cx="430945" cy="594824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8" name="Shape 248"/>
          <p:cNvCxnSpPr>
            <a:stCxn id="28" idx="2"/>
            <a:endCxn id="213" idx="0"/>
          </p:cNvCxnSpPr>
          <p:nvPr/>
        </p:nvCxnSpPr>
        <p:spPr>
          <a:xfrm rot="16200000" flipH="1">
            <a:off x="6270607" y="6910812"/>
            <a:ext cx="442319" cy="353032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81" name="Shape 248"/>
          <p:cNvCxnSpPr>
            <a:stCxn id="29" idx="2"/>
            <a:endCxn id="213" idx="0"/>
          </p:cNvCxnSpPr>
          <p:nvPr/>
        </p:nvCxnSpPr>
        <p:spPr>
          <a:xfrm rot="16200000" flipH="1">
            <a:off x="7453412" y="8093617"/>
            <a:ext cx="426397" cy="118063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84" name="Shape 248"/>
          <p:cNvCxnSpPr>
            <a:stCxn id="30" idx="2"/>
            <a:endCxn id="213" idx="0"/>
          </p:cNvCxnSpPr>
          <p:nvPr/>
        </p:nvCxnSpPr>
        <p:spPr>
          <a:xfrm rot="5400000">
            <a:off x="8622569" y="8093722"/>
            <a:ext cx="437770" cy="116905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87" name="Shape 248"/>
          <p:cNvCxnSpPr>
            <a:stCxn id="213" idx="2"/>
            <a:endCxn id="58" idx="0"/>
          </p:cNvCxnSpPr>
          <p:nvPr/>
        </p:nvCxnSpPr>
        <p:spPr>
          <a:xfrm rot="5400000">
            <a:off x="6920349" y="8968569"/>
            <a:ext cx="328015" cy="2345142"/>
          </a:xfrm>
          <a:prstGeom prst="bentConnector3">
            <a:avLst>
              <a:gd name="adj1" fmla="val 5324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0" name="Shape 248"/>
          <p:cNvCxnSpPr>
            <a:stCxn id="60" idx="2"/>
            <a:endCxn id="58" idx="0"/>
          </p:cNvCxnSpPr>
          <p:nvPr/>
        </p:nvCxnSpPr>
        <p:spPr>
          <a:xfrm rot="16200000" flipH="1">
            <a:off x="4541089" y="8934451"/>
            <a:ext cx="325741" cy="241565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93" name="Прямоугольник 92"/>
          <p:cNvSpPr/>
          <p:nvPr/>
        </p:nvSpPr>
        <p:spPr>
          <a:xfrm>
            <a:off x="9577034" y="889979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Постройка пивоваренного завода (</a:t>
            </a:r>
            <a:r>
              <a:rPr lang="ru-RU" sz="1400" dirty="0" err="1" smtClean="0"/>
              <a:t>ист</a:t>
            </a:r>
            <a:r>
              <a:rPr lang="ru-RU" sz="1400" dirty="0" smtClean="0"/>
              <a:t> 1938) 100</a:t>
            </a:r>
            <a:endParaRPr lang="ru-RU" sz="1400" dirty="0"/>
          </a:p>
        </p:txBody>
      </p:sp>
      <p:sp>
        <p:nvSpPr>
          <p:cNvPr id="94" name="Прямоугольник 93"/>
          <p:cNvSpPr/>
          <p:nvPr/>
        </p:nvSpPr>
        <p:spPr>
          <a:xfrm>
            <a:off x="2440448" y="1030740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Разделить добычу </a:t>
            </a:r>
          </a:p>
          <a:p>
            <a:pPr algn="ctr"/>
            <a:r>
              <a:rPr lang="ru-RU" sz="1400" dirty="0" smtClean="0"/>
              <a:t>олова</a:t>
            </a:r>
            <a:endParaRPr lang="ru-RU" sz="1400" dirty="0"/>
          </a:p>
        </p:txBody>
      </p:sp>
      <p:sp>
        <p:nvSpPr>
          <p:cNvPr id="95" name="Прямоугольник 94"/>
          <p:cNvSpPr/>
          <p:nvPr/>
        </p:nvSpPr>
        <p:spPr>
          <a:xfrm>
            <a:off x="7206746" y="1178138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Экспорт риса</a:t>
            </a:r>
            <a:endParaRPr lang="ru-RU" sz="1400" dirty="0"/>
          </a:p>
        </p:txBody>
      </p:sp>
      <p:sp>
        <p:nvSpPr>
          <p:cNvPr id="96" name="Прямоугольник 95"/>
          <p:cNvSpPr/>
          <p:nvPr/>
        </p:nvSpPr>
        <p:spPr>
          <a:xfrm>
            <a:off x="4858377" y="1178364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Университет </a:t>
            </a:r>
            <a:r>
              <a:rPr lang="ru-RU" sz="1400" dirty="0" err="1" smtClean="0"/>
              <a:t>Касетсарт</a:t>
            </a:r>
            <a:endParaRPr lang="ru-RU" sz="1400" dirty="0"/>
          </a:p>
        </p:txBody>
      </p:sp>
      <p:cxnSp>
        <p:nvCxnSpPr>
          <p:cNvPr id="97" name="Прямая со стрелкой 96"/>
          <p:cNvCxnSpPr>
            <a:stCxn id="60" idx="2"/>
            <a:endCxn id="94" idx="0"/>
          </p:cNvCxnSpPr>
          <p:nvPr/>
        </p:nvCxnSpPr>
        <p:spPr>
          <a:xfrm>
            <a:off x="3496133" y="9979407"/>
            <a:ext cx="2274" cy="3279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3" name="Прямоугольник 102"/>
          <p:cNvSpPr/>
          <p:nvPr/>
        </p:nvSpPr>
        <p:spPr>
          <a:xfrm>
            <a:off x="68012" y="1030967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Новые инвестиции в железную дорогу</a:t>
            </a:r>
            <a:endParaRPr lang="ru-RU" sz="1400" dirty="0"/>
          </a:p>
        </p:txBody>
      </p:sp>
      <p:sp>
        <p:nvSpPr>
          <p:cNvPr id="104" name="Прямоугольник 103"/>
          <p:cNvSpPr/>
          <p:nvPr/>
        </p:nvSpPr>
        <p:spPr>
          <a:xfrm>
            <a:off x="47219081" y="2292380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женской армии</a:t>
            </a:r>
            <a:endParaRPr lang="ru-RU" sz="1400" dirty="0"/>
          </a:p>
        </p:txBody>
      </p:sp>
      <p:sp>
        <p:nvSpPr>
          <p:cNvPr id="105" name="Прямоугольник 104"/>
          <p:cNvSpPr/>
          <p:nvPr/>
        </p:nvSpPr>
        <p:spPr>
          <a:xfrm>
            <a:off x="20734268" y="2005255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Убрать военных из Ассамблеи</a:t>
            </a:r>
            <a:endParaRPr lang="ru-RU" sz="1400" dirty="0"/>
          </a:p>
        </p:txBody>
      </p:sp>
      <p:cxnSp>
        <p:nvCxnSpPr>
          <p:cNvPr id="107" name="Shape 248"/>
          <p:cNvCxnSpPr>
            <a:stCxn id="60" idx="2"/>
            <a:endCxn id="103" idx="0"/>
          </p:cNvCxnSpPr>
          <p:nvPr/>
        </p:nvCxnSpPr>
        <p:spPr>
          <a:xfrm rot="5400000">
            <a:off x="2145918" y="8959460"/>
            <a:ext cx="330269" cy="237016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0" name="Прямоугольник 109"/>
          <p:cNvSpPr/>
          <p:nvPr/>
        </p:nvSpPr>
        <p:spPr>
          <a:xfrm>
            <a:off x="70285" y="117586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Очередной кредит на инфраструктуру</a:t>
            </a:r>
            <a:endParaRPr lang="ru-RU" sz="1400" dirty="0"/>
          </a:p>
        </p:txBody>
      </p:sp>
      <p:cxnSp>
        <p:nvCxnSpPr>
          <p:cNvPr id="111" name="Прямая со стрелкой 110"/>
          <p:cNvCxnSpPr>
            <a:stCxn id="103" idx="2"/>
            <a:endCxn id="110" idx="0"/>
          </p:cNvCxnSpPr>
          <p:nvPr/>
        </p:nvCxnSpPr>
        <p:spPr>
          <a:xfrm>
            <a:off x="1125971" y="11389676"/>
            <a:ext cx="2273" cy="3689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7" name="Прямоугольник 126"/>
          <p:cNvSpPr/>
          <p:nvPr/>
        </p:nvSpPr>
        <p:spPr>
          <a:xfrm>
            <a:off x="2483664" y="1178365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каучуковых плантаций</a:t>
            </a:r>
            <a:endParaRPr lang="ru-RU" sz="1400" dirty="0"/>
          </a:p>
        </p:txBody>
      </p:sp>
      <p:sp>
        <p:nvSpPr>
          <p:cNvPr id="131" name="Прямоугольник 130"/>
          <p:cNvSpPr/>
          <p:nvPr/>
        </p:nvSpPr>
        <p:spPr>
          <a:xfrm>
            <a:off x="9575852"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Смешанные государственно-частные промышленные кампании</a:t>
            </a:r>
          </a:p>
        </p:txBody>
      </p:sp>
      <p:sp>
        <p:nvSpPr>
          <p:cNvPr id="132" name="Прямоугольник 131"/>
          <p:cNvSpPr/>
          <p:nvPr/>
        </p:nvSpPr>
        <p:spPr>
          <a:xfrm>
            <a:off x="9578127" y="1178363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Основание «Тай </a:t>
            </a:r>
            <a:r>
              <a:rPr lang="ru-RU" sz="1400" dirty="0" err="1" smtClean="0"/>
              <a:t>Ниа</a:t>
            </a:r>
            <a:r>
              <a:rPr lang="ru-RU" sz="1400" dirty="0" smtClean="0"/>
              <a:t> </a:t>
            </a:r>
            <a:r>
              <a:rPr lang="ru-RU" sz="1400" dirty="0" err="1" smtClean="0"/>
              <a:t>Паничако</a:t>
            </a:r>
            <a:r>
              <a:rPr lang="ru-RU" sz="1400" dirty="0" smtClean="0"/>
              <a:t>» (</a:t>
            </a:r>
            <a:r>
              <a:rPr lang="ru-RU" sz="1400" dirty="0" err="1" smtClean="0"/>
              <a:t>ист</a:t>
            </a:r>
            <a:r>
              <a:rPr lang="ru-RU" sz="1400" dirty="0" smtClean="0"/>
              <a:t> 1938)</a:t>
            </a:r>
          </a:p>
        </p:txBody>
      </p:sp>
      <p:cxnSp>
        <p:nvCxnSpPr>
          <p:cNvPr id="133" name="Shape 248"/>
          <p:cNvCxnSpPr>
            <a:stCxn id="213" idx="2"/>
            <a:endCxn id="131" idx="0"/>
          </p:cNvCxnSpPr>
          <p:nvPr/>
        </p:nvCxnSpPr>
        <p:spPr>
          <a:xfrm rot="16200000" flipH="1">
            <a:off x="9273412" y="8960648"/>
            <a:ext cx="343914" cy="23768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9" name="Прямоугольник 138"/>
          <p:cNvSpPr/>
          <p:nvPr/>
        </p:nvSpPr>
        <p:spPr>
          <a:xfrm>
            <a:off x="34577380" y="18449109"/>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династию </a:t>
            </a:r>
            <a:r>
              <a:rPr lang="ru-RU" sz="1400" dirty="0" err="1" smtClean="0"/>
              <a:t>Чакри</a:t>
            </a:r>
            <a:r>
              <a:rPr lang="ru-RU" sz="1400" dirty="0" smtClean="0"/>
              <a:t> </a:t>
            </a:r>
            <a:r>
              <a:rPr lang="ru-RU" sz="600" dirty="0" smtClean="0"/>
              <a:t>(после </a:t>
            </a:r>
            <a:r>
              <a:rPr lang="ru-RU" sz="600" dirty="0"/>
              <a:t>того, как он отрекся от престола Он все еще жил в Англии, но часто </a:t>
            </a:r>
            <a:r>
              <a:rPr lang="ru-RU" sz="600" dirty="0" err="1"/>
              <a:t>болел.К</a:t>
            </a:r>
            <a:r>
              <a:rPr lang="ru-RU" sz="600" dirty="0"/>
              <a:t> 1937 году он очень сильно заболел дизентерией Короля ( печень ), но врачи лечили его до нормального состояния. Его болезнь последовательно ухудшалась с декабря 1940 года, но продолжала ослабевать. До 30 мая 1941 года он внезапно скончался от сердечного приступа. В то время как в возрасте 48 лет</a:t>
            </a:r>
            <a:r>
              <a:rPr lang="ru-RU" sz="600" dirty="0" smtClean="0"/>
              <a:t>)</a:t>
            </a:r>
            <a:r>
              <a:rPr lang="ru-RU" sz="800" dirty="0" smtClean="0"/>
              <a:t> (</a:t>
            </a:r>
            <a:r>
              <a:rPr lang="ru-RU" sz="800" dirty="0" err="1" smtClean="0"/>
              <a:t>Бовондеж</a:t>
            </a:r>
            <a:r>
              <a:rPr lang="ru-RU" sz="800" dirty="0" smtClean="0"/>
              <a:t> </a:t>
            </a:r>
            <a:r>
              <a:rPr lang="ru-RU" sz="800" dirty="0" err="1" smtClean="0"/>
              <a:t>Критдакорн</a:t>
            </a:r>
            <a:r>
              <a:rPr lang="ru-RU" sz="800" dirty="0" smtClean="0"/>
              <a:t>) (</a:t>
            </a:r>
            <a:r>
              <a:rPr lang="th-TH" sz="800" dirty="0" smtClean="0"/>
              <a:t>พระองค์เจ้าบวรเดช</a:t>
            </a:r>
            <a:r>
              <a:rPr lang="ru-RU" sz="800" dirty="0" smtClean="0"/>
              <a:t>)</a:t>
            </a:r>
            <a:endParaRPr lang="ru-RU" sz="600" dirty="0"/>
          </a:p>
        </p:txBody>
      </p:sp>
      <p:sp>
        <p:nvSpPr>
          <p:cNvPr id="140" name="Прямоугольник 139"/>
          <p:cNvSpPr/>
          <p:nvPr/>
        </p:nvSpPr>
        <p:spPr>
          <a:xfrm>
            <a:off x="34577380" y="2004537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на трон Раму </a:t>
            </a:r>
            <a:r>
              <a:rPr lang="en-US" sz="1400" dirty="0" smtClean="0"/>
              <a:t>VII</a:t>
            </a:r>
            <a:r>
              <a:rPr lang="ru-RU" sz="1400" dirty="0"/>
              <a:t> </a:t>
            </a:r>
            <a:r>
              <a:rPr lang="ru-RU" sz="700" dirty="0"/>
              <a:t>(</a:t>
            </a:r>
            <a:r>
              <a:rPr lang="ru-RU" sz="200" dirty="0"/>
              <a:t>Таким образом, в совет вошли трое членов королевской семьи (дяди короля): принц </a:t>
            </a:r>
            <a:r>
              <a:rPr lang="ru-RU" sz="200" dirty="0" err="1"/>
              <a:t>Бханурангси</a:t>
            </a:r>
            <a:r>
              <a:rPr lang="ru-RU" sz="200" dirty="0"/>
              <a:t>, принц </a:t>
            </a:r>
            <a:r>
              <a:rPr lang="ru-RU" sz="200" dirty="0" err="1"/>
              <a:t>Нарис</a:t>
            </a:r>
            <a:r>
              <a:rPr lang="ru-RU" sz="200" dirty="0"/>
              <a:t> и принц </a:t>
            </a:r>
            <a:r>
              <a:rPr lang="ru-RU" sz="200" dirty="0" err="1"/>
              <a:t>Дамронг</a:t>
            </a:r>
            <a:r>
              <a:rPr lang="ru-RU" sz="200" dirty="0"/>
              <a:t> </a:t>
            </a:r>
            <a:r>
              <a:rPr lang="ru-RU" sz="200" dirty="0" err="1"/>
              <a:t>Ратчанубаб</a:t>
            </a:r>
            <a:r>
              <a:rPr lang="ru-RU" sz="200" dirty="0"/>
              <a:t>, а также два его сводных брата, принц </a:t>
            </a:r>
            <a:r>
              <a:rPr lang="ru-RU" sz="200" dirty="0" err="1"/>
              <a:t>Китиякон</a:t>
            </a:r>
            <a:r>
              <a:rPr lang="ru-RU" sz="200" dirty="0"/>
              <a:t> (принц </a:t>
            </a:r>
            <a:r>
              <a:rPr lang="ru-RU" sz="200" dirty="0" err="1"/>
              <a:t>Чантабури</a:t>
            </a:r>
            <a:r>
              <a:rPr lang="ru-RU" sz="200" dirty="0"/>
              <a:t>) и принц </a:t>
            </a:r>
            <a:r>
              <a:rPr lang="ru-RU" sz="200" dirty="0" err="1" smtClean="0"/>
              <a:t>Борипхат</a:t>
            </a:r>
            <a:r>
              <a:rPr lang="ru-RU" sz="200" dirty="0" smtClean="0"/>
              <a:t>) (будет </a:t>
            </a:r>
            <a:r>
              <a:rPr lang="ru-RU" sz="200" dirty="0" err="1" smtClean="0"/>
              <a:t>ивент</a:t>
            </a:r>
            <a:r>
              <a:rPr lang="ru-RU" sz="200" dirty="0" smtClean="0"/>
              <a:t> на то, Специальная глава тома 41 содержит королевские правила наследования престола. Выпущено 1 ноября 1924 г. относительно иерархии королевской семьи. которые должны иметь возможность наследовать престол, но Глава 5 касается тех, кто должен быть освобожден от престола. 	</a:t>
            </a:r>
            <a:r>
              <a:rPr lang="ru-RU" sz="300" dirty="0" smtClean="0"/>
              <a:t> наличие королевской жены, которая является иностранкой, то есть женщиной, первоначальное гражданство которой является гражданкой другой страны; кроме настоящих тайцев,</a:t>
            </a:r>
            <a:r>
              <a:rPr lang="ru-RU" sz="200" dirty="0" smtClean="0"/>
              <a:t>)</a:t>
            </a:r>
            <a:endParaRPr lang="ru-RU" sz="200" dirty="0"/>
          </a:p>
        </p:txBody>
      </p:sp>
      <p:sp>
        <p:nvSpPr>
          <p:cNvPr id="141" name="Прямоугольник 140"/>
          <p:cNvSpPr/>
          <p:nvPr/>
        </p:nvSpPr>
        <p:spPr>
          <a:xfrm>
            <a:off x="1257640" y="132462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Основание </a:t>
            </a:r>
            <a:r>
              <a:rPr lang="en-US" sz="1400" dirty="0" err="1" smtClean="0"/>
              <a:t>Chaiseri</a:t>
            </a:r>
            <a:r>
              <a:rPr lang="en-US" sz="1400" dirty="0" smtClean="0"/>
              <a:t> Metal and Rubber</a:t>
            </a:r>
            <a:r>
              <a:rPr lang="ru-RU" sz="1400" dirty="0" smtClean="0"/>
              <a:t> (</a:t>
            </a:r>
            <a:r>
              <a:rPr lang="ru-RU" sz="1400" dirty="0" err="1" smtClean="0"/>
              <a:t>ист</a:t>
            </a:r>
            <a:r>
              <a:rPr lang="ru-RU" sz="1400" dirty="0" smtClean="0"/>
              <a:t> 1939)</a:t>
            </a:r>
            <a:endParaRPr lang="ru-RU" sz="1400" dirty="0"/>
          </a:p>
        </p:txBody>
      </p:sp>
      <p:sp>
        <p:nvSpPr>
          <p:cNvPr id="142" name="Прямоугольник 141"/>
          <p:cNvSpPr/>
          <p:nvPr/>
        </p:nvSpPr>
        <p:spPr>
          <a:xfrm>
            <a:off x="99853" y="1455923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Завод по восстановлению транспортных средств </a:t>
            </a:r>
            <a:r>
              <a:rPr lang="ru-RU" sz="1100" dirty="0" smtClean="0"/>
              <a:t>(</a:t>
            </a:r>
            <a:r>
              <a:rPr lang="ru-RU" sz="1100" dirty="0" err="1" smtClean="0"/>
              <a:t>ист</a:t>
            </a:r>
            <a:r>
              <a:rPr lang="ru-RU" sz="1100" dirty="0" smtClean="0"/>
              <a:t> 1939)</a:t>
            </a:r>
            <a:endParaRPr lang="ru-RU" sz="1400" dirty="0"/>
          </a:p>
        </p:txBody>
      </p:sp>
      <p:sp>
        <p:nvSpPr>
          <p:cNvPr id="143" name="Прямоугольник 142"/>
          <p:cNvSpPr/>
          <p:nvPr/>
        </p:nvSpPr>
        <p:spPr>
          <a:xfrm>
            <a:off x="2456367" y="145546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Модернизация рельсовых систем</a:t>
            </a:r>
            <a:endParaRPr lang="ru-RU" sz="1000" dirty="0"/>
          </a:p>
        </p:txBody>
      </p:sp>
      <p:cxnSp>
        <p:nvCxnSpPr>
          <p:cNvPr id="147" name="Shape 248"/>
          <p:cNvCxnSpPr>
            <a:stCxn id="141" idx="2"/>
            <a:endCxn id="142" idx="0"/>
          </p:cNvCxnSpPr>
          <p:nvPr/>
        </p:nvCxnSpPr>
        <p:spPr>
          <a:xfrm rot="5400000">
            <a:off x="1620210" y="13863843"/>
            <a:ext cx="232993" cy="115778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0" name="Shape 248"/>
          <p:cNvCxnSpPr>
            <a:stCxn id="141" idx="2"/>
            <a:endCxn id="143" idx="0"/>
          </p:cNvCxnSpPr>
          <p:nvPr/>
        </p:nvCxnSpPr>
        <p:spPr>
          <a:xfrm rot="16200000" flipH="1">
            <a:off x="2800738" y="13841100"/>
            <a:ext cx="228448" cy="11987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3" name="Shape 248"/>
          <p:cNvCxnSpPr>
            <a:stCxn id="96" idx="2"/>
            <a:endCxn id="141" idx="0"/>
          </p:cNvCxnSpPr>
          <p:nvPr/>
        </p:nvCxnSpPr>
        <p:spPr>
          <a:xfrm rot="5400000">
            <a:off x="3924672" y="11254576"/>
            <a:ext cx="382592" cy="360073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6" name="Прямоугольник 155"/>
          <p:cNvSpPr/>
          <p:nvPr/>
        </p:nvSpPr>
        <p:spPr>
          <a:xfrm>
            <a:off x="4937232" y="36485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Начать добычу вольфрама в </a:t>
            </a:r>
            <a:r>
              <a:rPr lang="ru-RU" sz="1400" dirty="0" err="1" smtClean="0"/>
              <a:t>Накхоситхаммарте</a:t>
            </a:r>
            <a:r>
              <a:rPr lang="ru-RU" sz="1400" dirty="0" smtClean="0"/>
              <a:t> (при захвате Малайзии)</a:t>
            </a:r>
            <a:endParaRPr lang="ru-RU" sz="1400" dirty="0"/>
          </a:p>
        </p:txBody>
      </p:sp>
      <p:sp>
        <p:nvSpPr>
          <p:cNvPr id="83" name="Прямоугольник 82"/>
          <p:cNvSpPr/>
          <p:nvPr/>
        </p:nvSpPr>
        <p:spPr>
          <a:xfrm>
            <a:off x="8422716" y="1325988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Железная шахта в </a:t>
            </a:r>
            <a:r>
              <a:rPr lang="ru-RU" sz="1400" dirty="0" err="1" smtClean="0"/>
              <a:t>Канчанабури</a:t>
            </a:r>
            <a:endParaRPr lang="ru-RU" sz="1400" dirty="0"/>
          </a:p>
        </p:txBody>
      </p:sp>
      <p:cxnSp>
        <p:nvCxnSpPr>
          <p:cNvPr id="85" name="Shape 248"/>
          <p:cNvCxnSpPr>
            <a:stCxn id="96" idx="2"/>
            <a:endCxn id="83" idx="0"/>
          </p:cNvCxnSpPr>
          <p:nvPr/>
        </p:nvCxnSpPr>
        <p:spPr>
          <a:xfrm rot="16200000" flipH="1">
            <a:off x="7500385" y="11279598"/>
            <a:ext cx="396241" cy="35643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9" name="Прямоугольник 88"/>
          <p:cNvSpPr/>
          <p:nvPr/>
        </p:nvSpPr>
        <p:spPr>
          <a:xfrm>
            <a:off x="4851549" y="1326215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Сиамская цементная группа</a:t>
            </a:r>
          </a:p>
        </p:txBody>
      </p:sp>
      <p:cxnSp>
        <p:nvCxnSpPr>
          <p:cNvPr id="91" name="Прямая со стрелкой 90"/>
          <p:cNvCxnSpPr>
            <a:stCxn id="96" idx="2"/>
            <a:endCxn id="89" idx="0"/>
          </p:cNvCxnSpPr>
          <p:nvPr/>
        </p:nvCxnSpPr>
        <p:spPr>
          <a:xfrm flipH="1">
            <a:off x="5909508" y="12863648"/>
            <a:ext cx="6828" cy="39850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9" name="Прямоугольник 98"/>
          <p:cNvSpPr/>
          <p:nvPr/>
        </p:nvSpPr>
        <p:spPr>
          <a:xfrm>
            <a:off x="7209022" y="1455468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Рисообрабатывающие фабрики</a:t>
            </a:r>
            <a:endParaRPr lang="ru-RU" sz="1400" dirty="0"/>
          </a:p>
        </p:txBody>
      </p:sp>
      <p:cxnSp>
        <p:nvCxnSpPr>
          <p:cNvPr id="101" name="Прямая со стрелкой 100"/>
          <p:cNvCxnSpPr>
            <a:stCxn id="95" idx="2"/>
            <a:endCxn id="99" idx="0"/>
          </p:cNvCxnSpPr>
          <p:nvPr/>
        </p:nvCxnSpPr>
        <p:spPr>
          <a:xfrm>
            <a:off x="8264705" y="12861381"/>
            <a:ext cx="2276" cy="16933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8" name="Прямоугольник 107"/>
          <p:cNvSpPr/>
          <p:nvPr/>
        </p:nvSpPr>
        <p:spPr>
          <a:xfrm>
            <a:off x="9666937" y="145455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Добыча нефти на севере</a:t>
            </a:r>
            <a:endParaRPr lang="ru-RU" sz="1400" dirty="0"/>
          </a:p>
        </p:txBody>
      </p:sp>
      <p:cxnSp>
        <p:nvCxnSpPr>
          <p:cNvPr id="109" name="Shape 248"/>
          <p:cNvCxnSpPr>
            <a:stCxn id="83" idx="2"/>
            <a:endCxn id="108" idx="0"/>
          </p:cNvCxnSpPr>
          <p:nvPr/>
        </p:nvCxnSpPr>
        <p:spPr>
          <a:xfrm rot="16200000" flipH="1">
            <a:off x="9999936" y="13820627"/>
            <a:ext cx="205699" cy="12442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6" name="Shape 248"/>
          <p:cNvCxnSpPr>
            <a:stCxn id="30" idx="2"/>
            <a:endCxn id="93" idx="0"/>
          </p:cNvCxnSpPr>
          <p:nvPr/>
        </p:nvCxnSpPr>
        <p:spPr>
          <a:xfrm rot="16200000" flipH="1">
            <a:off x="9810272" y="8075070"/>
            <a:ext cx="440429" cy="120901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12" name="Shape 248"/>
          <p:cNvCxnSpPr>
            <a:stCxn id="29" idx="2"/>
            <a:endCxn id="93" idx="0"/>
          </p:cNvCxnSpPr>
          <p:nvPr/>
        </p:nvCxnSpPr>
        <p:spPr>
          <a:xfrm rot="16200000" flipH="1">
            <a:off x="8641115" y="6905914"/>
            <a:ext cx="429056" cy="35587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19" name="Shape 248"/>
          <p:cNvCxnSpPr>
            <a:stCxn id="27" idx="2"/>
            <a:endCxn id="59" idx="0"/>
          </p:cNvCxnSpPr>
          <p:nvPr/>
        </p:nvCxnSpPr>
        <p:spPr>
          <a:xfrm rot="5400000">
            <a:off x="1502540" y="8087347"/>
            <a:ext cx="427303" cy="11849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2" name="Shape 248"/>
          <p:cNvCxnSpPr>
            <a:stCxn id="28" idx="2"/>
            <a:endCxn id="59" idx="0"/>
          </p:cNvCxnSpPr>
          <p:nvPr/>
        </p:nvCxnSpPr>
        <p:spPr>
          <a:xfrm rot="5400000">
            <a:off x="2705814" y="6872699"/>
            <a:ext cx="438677" cy="360290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30" name="Прямоугольник 129"/>
          <p:cNvSpPr/>
          <p:nvPr/>
        </p:nvSpPr>
        <p:spPr>
          <a:xfrm>
            <a:off x="14201779" y="44229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королевских ВВС </a:t>
            </a:r>
            <a:r>
              <a:rPr lang="ru-RU" sz="900" dirty="0" smtClean="0"/>
              <a:t>(</a:t>
            </a:r>
            <a:r>
              <a:rPr lang="ru-RU" sz="900" dirty="0"/>
              <a:t>В апреле 1937 года выделена в отдельный вид вооружённых </a:t>
            </a:r>
            <a:r>
              <a:rPr lang="ru-RU" sz="900" dirty="0" smtClean="0"/>
              <a:t>сил) (ВВС министр 1 </a:t>
            </a:r>
            <a:r>
              <a:rPr lang="en-US" sz="900" dirty="0" err="1"/>
              <a:t>Munee</a:t>
            </a:r>
            <a:r>
              <a:rPr lang="en-US" sz="900" dirty="0"/>
              <a:t> </a:t>
            </a:r>
            <a:r>
              <a:rPr lang="en-US" sz="900" dirty="0" err="1"/>
              <a:t>Mahasanthana</a:t>
            </a:r>
            <a:r>
              <a:rPr lang="en-US" sz="900" dirty="0"/>
              <a:t> </a:t>
            </a:r>
            <a:r>
              <a:rPr lang="en-US" sz="900" dirty="0" err="1" smtClean="0"/>
              <a:t>Vejayantarungsarit</a:t>
            </a:r>
            <a:r>
              <a:rPr lang="ru-RU" sz="900" dirty="0" smtClean="0"/>
              <a:t>, ВВС министр 2 </a:t>
            </a:r>
            <a:r>
              <a:rPr lang="en-US" sz="900" dirty="0" err="1"/>
              <a:t>Luang</a:t>
            </a:r>
            <a:r>
              <a:rPr lang="en-US" sz="900" dirty="0"/>
              <a:t> </a:t>
            </a:r>
            <a:r>
              <a:rPr lang="en-US" sz="900" dirty="0" err="1" smtClean="0"/>
              <a:t>Atuegtevadej</a:t>
            </a:r>
            <a:r>
              <a:rPr lang="ru-RU" sz="900" dirty="0" smtClean="0"/>
              <a:t> министр 3 </a:t>
            </a:r>
            <a:r>
              <a:rPr lang="en-US" sz="900" dirty="0" err="1"/>
              <a:t>Luang</a:t>
            </a:r>
            <a:r>
              <a:rPr lang="en-US" sz="900" dirty="0"/>
              <a:t> </a:t>
            </a:r>
            <a:r>
              <a:rPr lang="en-US" sz="900" dirty="0" err="1"/>
              <a:t>Tevaritpanluek</a:t>
            </a:r>
            <a:r>
              <a:rPr lang="ru-RU" sz="900" dirty="0" smtClean="0"/>
              <a:t>)</a:t>
            </a:r>
            <a:endParaRPr lang="ru-RU" sz="900" dirty="0"/>
          </a:p>
        </p:txBody>
      </p:sp>
      <p:sp>
        <p:nvSpPr>
          <p:cNvPr id="137" name="Прямоугольник 136"/>
          <p:cNvSpPr/>
          <p:nvPr/>
        </p:nvSpPr>
        <p:spPr>
          <a:xfrm>
            <a:off x="11860680" y="8893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французские самолёты</a:t>
            </a:r>
            <a:endParaRPr lang="ru-RU" sz="1400" dirty="0"/>
          </a:p>
        </p:txBody>
      </p:sp>
      <p:sp>
        <p:nvSpPr>
          <p:cNvPr id="138" name="Прямоугольник 137"/>
          <p:cNvSpPr/>
          <p:nvPr/>
        </p:nvSpPr>
        <p:spPr>
          <a:xfrm>
            <a:off x="14199594" y="889122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японские самолёты (после 1938)</a:t>
            </a:r>
            <a:endParaRPr lang="ru-RU" sz="1400" dirty="0"/>
          </a:p>
        </p:txBody>
      </p:sp>
      <p:sp>
        <p:nvSpPr>
          <p:cNvPr id="145" name="Прямоугольник 144"/>
          <p:cNvSpPr/>
          <p:nvPr/>
        </p:nvSpPr>
        <p:spPr>
          <a:xfrm>
            <a:off x="16560207" y="889122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американские самолёты</a:t>
            </a:r>
            <a:endParaRPr lang="ru-RU" sz="1400" dirty="0"/>
          </a:p>
        </p:txBody>
      </p:sp>
      <p:sp>
        <p:nvSpPr>
          <p:cNvPr id="146" name="Прямоугольник 145"/>
          <p:cNvSpPr/>
          <p:nvPr/>
        </p:nvSpPr>
        <p:spPr>
          <a:xfrm>
            <a:off x="14208187" y="58144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Командование сил безопасности </a:t>
            </a:r>
            <a:r>
              <a:rPr lang="ru-RU" sz="1400" dirty="0" smtClean="0"/>
              <a:t>ВВС</a:t>
            </a:r>
            <a:r>
              <a:rPr lang="ru-RU" sz="600" dirty="0" smtClean="0"/>
              <a:t> (конец 1937)</a:t>
            </a:r>
            <a:endParaRPr lang="ru-RU" sz="600" dirty="0"/>
          </a:p>
        </p:txBody>
      </p:sp>
      <p:sp>
        <p:nvSpPr>
          <p:cNvPr id="102" name="Прямоугольник 101"/>
          <p:cNvSpPr/>
          <p:nvPr/>
        </p:nvSpPr>
        <p:spPr>
          <a:xfrm>
            <a:off x="15375526" y="737481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Батальон специальных операций</a:t>
            </a:r>
            <a:endParaRPr lang="ru-RU" sz="700" dirty="0"/>
          </a:p>
        </p:txBody>
      </p:sp>
      <p:sp>
        <p:nvSpPr>
          <p:cNvPr id="113" name="Прямоугольник 112"/>
          <p:cNvSpPr/>
          <p:nvPr/>
        </p:nvSpPr>
        <p:spPr>
          <a:xfrm>
            <a:off x="13034434" y="737481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Противовоздушная оборона авиабаз</a:t>
            </a:r>
            <a:endParaRPr lang="ru-RU" sz="1400" dirty="0"/>
          </a:p>
        </p:txBody>
      </p:sp>
      <p:sp>
        <p:nvSpPr>
          <p:cNvPr id="117" name="Прямоугольник 116"/>
          <p:cNvSpPr/>
          <p:nvPr/>
        </p:nvSpPr>
        <p:spPr>
          <a:xfrm>
            <a:off x="11860680" y="58144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Тактическая группа </a:t>
            </a:r>
            <a:r>
              <a:rPr lang="ru-RU" sz="1400" dirty="0"/>
              <a:t>управления воздушным движением</a:t>
            </a:r>
          </a:p>
        </p:txBody>
      </p:sp>
      <p:cxnSp>
        <p:nvCxnSpPr>
          <p:cNvPr id="118" name="Shape 248"/>
          <p:cNvCxnSpPr>
            <a:stCxn id="130" idx="2"/>
            <a:endCxn id="117" idx="0"/>
          </p:cNvCxnSpPr>
          <p:nvPr/>
        </p:nvCxnSpPr>
        <p:spPr>
          <a:xfrm rot="5400000">
            <a:off x="13933449" y="4488131"/>
            <a:ext cx="311480" cy="23410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5" name="Прямоугольник 124"/>
          <p:cNvSpPr/>
          <p:nvPr/>
        </p:nvSpPr>
        <p:spPr>
          <a:xfrm>
            <a:off x="13034434" y="132598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Больница </a:t>
            </a:r>
            <a:r>
              <a:rPr lang="ru-RU" sz="1400" dirty="0" err="1"/>
              <a:t>Пхумипона</a:t>
            </a:r>
            <a:r>
              <a:rPr lang="ru-RU" sz="1400" dirty="0"/>
              <a:t> </a:t>
            </a:r>
            <a:r>
              <a:rPr lang="ru-RU" sz="1400" dirty="0" err="1" smtClean="0"/>
              <a:t>Адульядета</a:t>
            </a:r>
            <a:r>
              <a:rPr lang="ru-RU" sz="700" dirty="0" smtClean="0"/>
              <a:t> (1949)</a:t>
            </a:r>
            <a:endParaRPr lang="ru-RU" sz="700" dirty="0"/>
          </a:p>
        </p:txBody>
      </p:sp>
      <p:sp>
        <p:nvSpPr>
          <p:cNvPr id="126" name="Прямоугольник 125"/>
          <p:cNvSpPr/>
          <p:nvPr/>
        </p:nvSpPr>
        <p:spPr>
          <a:xfrm>
            <a:off x="11860680" y="1177847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Медицинский факультет </a:t>
            </a:r>
            <a:r>
              <a:rPr lang="ru-RU" sz="1400" dirty="0" err="1"/>
              <a:t>Чулалонгкорнского</a:t>
            </a:r>
            <a:r>
              <a:rPr lang="ru-RU" sz="1400" dirty="0"/>
              <a:t> </a:t>
            </a:r>
            <a:r>
              <a:rPr lang="ru-RU" sz="1400" dirty="0" smtClean="0"/>
              <a:t>университета (1947)</a:t>
            </a:r>
            <a:endParaRPr lang="ru-RU" sz="1400" dirty="0"/>
          </a:p>
        </p:txBody>
      </p:sp>
      <p:cxnSp>
        <p:nvCxnSpPr>
          <p:cNvPr id="134" name="Shape 248"/>
          <p:cNvCxnSpPr>
            <a:stCxn id="126" idx="2"/>
            <a:endCxn id="125" idx="0"/>
          </p:cNvCxnSpPr>
          <p:nvPr/>
        </p:nvCxnSpPr>
        <p:spPr>
          <a:xfrm rot="16200000" flipH="1">
            <a:off x="13304811" y="12472305"/>
            <a:ext cx="401410" cy="11737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 name="Прямая со стрелкой 134"/>
          <p:cNvCxnSpPr>
            <a:stCxn id="130" idx="2"/>
            <a:endCxn id="146" idx="0"/>
          </p:cNvCxnSpPr>
          <p:nvPr/>
        </p:nvCxnSpPr>
        <p:spPr>
          <a:xfrm>
            <a:off x="15259738" y="5502940"/>
            <a:ext cx="6408" cy="3114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8" name="Прямоугольник 147"/>
          <p:cNvSpPr/>
          <p:nvPr/>
        </p:nvSpPr>
        <p:spPr>
          <a:xfrm>
            <a:off x="16555694" y="58144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Оборудование новых авиабаз</a:t>
            </a:r>
            <a:endParaRPr lang="ru-RU" sz="1400" dirty="0"/>
          </a:p>
        </p:txBody>
      </p:sp>
      <p:cxnSp>
        <p:nvCxnSpPr>
          <p:cNvPr id="149" name="Shape 248"/>
          <p:cNvCxnSpPr>
            <a:stCxn id="113" idx="2"/>
            <a:endCxn id="137" idx="0"/>
          </p:cNvCxnSpPr>
          <p:nvPr/>
        </p:nvCxnSpPr>
        <p:spPr>
          <a:xfrm rot="5400000">
            <a:off x="13286177" y="8087275"/>
            <a:ext cx="438678" cy="117375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1" name="Shape 248"/>
          <p:cNvCxnSpPr>
            <a:stCxn id="113" idx="2"/>
            <a:endCxn id="138" idx="0"/>
          </p:cNvCxnSpPr>
          <p:nvPr/>
        </p:nvCxnSpPr>
        <p:spPr>
          <a:xfrm rot="16200000" flipH="1">
            <a:off x="14456767" y="8090439"/>
            <a:ext cx="436413" cy="116516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2" name="Shape 248"/>
          <p:cNvCxnSpPr>
            <a:stCxn id="113" idx="2"/>
            <a:endCxn id="145" idx="0"/>
          </p:cNvCxnSpPr>
          <p:nvPr/>
        </p:nvCxnSpPr>
        <p:spPr>
          <a:xfrm rot="16200000" flipH="1">
            <a:off x="15637073" y="6910132"/>
            <a:ext cx="436413" cy="35257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4" name="Shape 248"/>
          <p:cNvCxnSpPr>
            <a:stCxn id="102" idx="2"/>
            <a:endCxn id="137" idx="0"/>
          </p:cNvCxnSpPr>
          <p:nvPr/>
        </p:nvCxnSpPr>
        <p:spPr>
          <a:xfrm rot="5400000">
            <a:off x="14456723" y="6916729"/>
            <a:ext cx="438678" cy="351484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5" name="Shape 248"/>
          <p:cNvCxnSpPr>
            <a:stCxn id="102" idx="2"/>
            <a:endCxn id="138" idx="0"/>
          </p:cNvCxnSpPr>
          <p:nvPr/>
        </p:nvCxnSpPr>
        <p:spPr>
          <a:xfrm rot="5400000">
            <a:off x="15627313" y="8085053"/>
            <a:ext cx="436413" cy="117593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7" name="Shape 248"/>
          <p:cNvCxnSpPr>
            <a:stCxn id="102" idx="2"/>
            <a:endCxn id="145" idx="0"/>
          </p:cNvCxnSpPr>
          <p:nvPr/>
        </p:nvCxnSpPr>
        <p:spPr>
          <a:xfrm rot="16200000" flipH="1">
            <a:off x="16807619" y="8080678"/>
            <a:ext cx="436413" cy="118468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8" name="Прямая соединительная линия 157"/>
          <p:cNvCxnSpPr>
            <a:stCxn id="137" idx="3"/>
            <a:endCxn id="138" idx="1"/>
          </p:cNvCxnSpPr>
          <p:nvPr/>
        </p:nvCxnSpPr>
        <p:spPr>
          <a:xfrm flipV="1">
            <a:off x="13976598" y="9431226"/>
            <a:ext cx="222996" cy="2265"/>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9" name="Прямая соединительная линия 158"/>
          <p:cNvCxnSpPr>
            <a:stCxn id="138" idx="3"/>
            <a:endCxn id="145" idx="1"/>
          </p:cNvCxnSpPr>
          <p:nvPr/>
        </p:nvCxnSpPr>
        <p:spPr>
          <a:xfrm>
            <a:off x="16315512" y="9431226"/>
            <a:ext cx="244695"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60" name="Прямоугольник 159"/>
          <p:cNvSpPr/>
          <p:nvPr/>
        </p:nvSpPr>
        <p:spPr>
          <a:xfrm>
            <a:off x="16555694"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Американские базы</a:t>
            </a:r>
            <a:endParaRPr lang="ru-RU" sz="1400" dirty="0"/>
          </a:p>
        </p:txBody>
      </p:sp>
      <p:sp>
        <p:nvSpPr>
          <p:cNvPr id="166" name="Прямоугольник 165"/>
          <p:cNvSpPr/>
          <p:nvPr/>
        </p:nvSpPr>
        <p:spPr>
          <a:xfrm>
            <a:off x="14199594"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Перенять японскую тактику</a:t>
            </a:r>
            <a:endParaRPr lang="ru-RU" sz="1400" dirty="0"/>
          </a:p>
        </p:txBody>
      </p:sp>
      <p:sp>
        <p:nvSpPr>
          <p:cNvPr id="167" name="Прямоугольник 166"/>
          <p:cNvSpPr/>
          <p:nvPr/>
        </p:nvSpPr>
        <p:spPr>
          <a:xfrm>
            <a:off x="11860680" y="1031309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Изучение французских двигателей</a:t>
            </a:r>
            <a:endParaRPr lang="ru-RU" sz="1400" dirty="0"/>
          </a:p>
        </p:txBody>
      </p:sp>
      <p:cxnSp>
        <p:nvCxnSpPr>
          <p:cNvPr id="171" name="Прямая со стрелкой 170"/>
          <p:cNvCxnSpPr>
            <a:stCxn id="137" idx="2"/>
            <a:endCxn id="167" idx="0"/>
          </p:cNvCxnSpPr>
          <p:nvPr/>
        </p:nvCxnSpPr>
        <p:spPr>
          <a:xfrm>
            <a:off x="12918639" y="9973491"/>
            <a:ext cx="0" cy="33960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4" name="Прямая со стрелкой 173"/>
          <p:cNvCxnSpPr>
            <a:stCxn id="138" idx="2"/>
            <a:endCxn id="166" idx="0"/>
          </p:cNvCxnSpPr>
          <p:nvPr/>
        </p:nvCxnSpPr>
        <p:spPr>
          <a:xfrm>
            <a:off x="15257553" y="9971226"/>
            <a:ext cx="0" cy="34982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7" name="Прямая со стрелкой 176"/>
          <p:cNvCxnSpPr>
            <a:stCxn id="145" idx="2"/>
            <a:endCxn id="160" idx="0"/>
          </p:cNvCxnSpPr>
          <p:nvPr/>
        </p:nvCxnSpPr>
        <p:spPr>
          <a:xfrm flipH="1">
            <a:off x="17613653" y="9971226"/>
            <a:ext cx="4513" cy="34982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0" name="Shape 248"/>
          <p:cNvCxnSpPr>
            <a:stCxn id="160" idx="2"/>
            <a:endCxn id="125" idx="0"/>
          </p:cNvCxnSpPr>
          <p:nvPr/>
        </p:nvCxnSpPr>
        <p:spPr>
          <a:xfrm rot="5400000">
            <a:off x="14923603" y="10569837"/>
            <a:ext cx="1858840" cy="3521260"/>
          </a:xfrm>
          <a:prstGeom prst="bentConnector3">
            <a:avLst>
              <a:gd name="adj1" fmla="val 9519"/>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83" name="Shape 248"/>
          <p:cNvCxnSpPr>
            <a:stCxn id="166" idx="2"/>
            <a:endCxn id="125" idx="0"/>
          </p:cNvCxnSpPr>
          <p:nvPr/>
        </p:nvCxnSpPr>
        <p:spPr>
          <a:xfrm rot="5400000">
            <a:off x="13745553" y="11747887"/>
            <a:ext cx="1858840" cy="1165160"/>
          </a:xfrm>
          <a:prstGeom prst="bentConnector3">
            <a:avLst>
              <a:gd name="adj1" fmla="val 9519"/>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86" name="Shape 248"/>
          <p:cNvCxnSpPr>
            <a:stCxn id="167" idx="2"/>
            <a:endCxn id="125" idx="0"/>
          </p:cNvCxnSpPr>
          <p:nvPr/>
        </p:nvCxnSpPr>
        <p:spPr>
          <a:xfrm rot="16200000" flipH="1">
            <a:off x="12572121" y="11739615"/>
            <a:ext cx="1866790" cy="1173754"/>
          </a:xfrm>
          <a:prstGeom prst="bentConnector3">
            <a:avLst>
              <a:gd name="adj1" fmla="val 10202"/>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92" name="Прямоугольник 191"/>
          <p:cNvSpPr/>
          <p:nvPr/>
        </p:nvSpPr>
        <p:spPr>
          <a:xfrm>
            <a:off x="21371434" y="442293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a:t>
            </a:r>
            <a:r>
              <a:rPr lang="ru-RU" sz="1400" dirty="0" smtClean="0"/>
              <a:t>полиция</a:t>
            </a:r>
            <a:endParaRPr lang="ru-RU" sz="500" dirty="0"/>
          </a:p>
        </p:txBody>
      </p:sp>
      <p:cxnSp>
        <p:nvCxnSpPr>
          <p:cNvPr id="195" name="Shape 248"/>
          <p:cNvCxnSpPr>
            <a:stCxn id="130" idx="2"/>
            <a:endCxn id="148" idx="0"/>
          </p:cNvCxnSpPr>
          <p:nvPr/>
        </p:nvCxnSpPr>
        <p:spPr>
          <a:xfrm rot="16200000" flipH="1">
            <a:off x="16280956" y="4481721"/>
            <a:ext cx="311479" cy="235391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96" name="Прямоугольник 195"/>
          <p:cNvSpPr/>
          <p:nvPr/>
        </p:nvSpPr>
        <p:spPr>
          <a:xfrm>
            <a:off x="21371434" y="88912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силы полиции</a:t>
            </a:r>
            <a:endParaRPr lang="ru-RU" sz="1400" dirty="0"/>
          </a:p>
        </p:txBody>
      </p:sp>
      <p:sp>
        <p:nvSpPr>
          <p:cNvPr id="197" name="Прямоугольник 196"/>
          <p:cNvSpPr/>
          <p:nvPr/>
        </p:nvSpPr>
        <p:spPr>
          <a:xfrm>
            <a:off x="20177105" y="58144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Бюро особого отделения</a:t>
            </a:r>
            <a:endParaRPr lang="ru-RU" sz="1400" dirty="0"/>
          </a:p>
        </p:txBody>
      </p:sp>
      <p:sp>
        <p:nvSpPr>
          <p:cNvPr id="198" name="Прямоугольник 197"/>
          <p:cNvSpPr/>
          <p:nvPr/>
        </p:nvSpPr>
        <p:spPr>
          <a:xfrm>
            <a:off x="19021738" y="73861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Политическая полиция</a:t>
            </a:r>
            <a:endParaRPr lang="ru-RU" sz="800" dirty="0"/>
          </a:p>
        </p:txBody>
      </p:sp>
      <p:cxnSp>
        <p:nvCxnSpPr>
          <p:cNvPr id="199" name="Shape 248"/>
          <p:cNvCxnSpPr>
            <a:stCxn id="197" idx="2"/>
            <a:endCxn id="198" idx="0"/>
          </p:cNvCxnSpPr>
          <p:nvPr/>
        </p:nvCxnSpPr>
        <p:spPr>
          <a:xfrm rot="5400000">
            <a:off x="20411497" y="6562620"/>
            <a:ext cx="491769" cy="115536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2" name="Прямоугольник 201"/>
          <p:cNvSpPr/>
          <p:nvPr/>
        </p:nvSpPr>
        <p:spPr>
          <a:xfrm>
            <a:off x="21371434" y="73861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Зарубежная деятельность</a:t>
            </a:r>
            <a:endParaRPr lang="ru-RU" sz="1400" dirty="0"/>
          </a:p>
        </p:txBody>
      </p:sp>
      <p:sp>
        <p:nvSpPr>
          <p:cNvPr id="203" name="Прямоугольник 202"/>
          <p:cNvSpPr/>
          <p:nvPr/>
        </p:nvSpPr>
        <p:spPr>
          <a:xfrm>
            <a:off x="19021738"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Пограничная полиция</a:t>
            </a:r>
            <a:endParaRPr lang="ru-RU" sz="900" dirty="0"/>
          </a:p>
        </p:txBody>
      </p:sp>
      <p:sp>
        <p:nvSpPr>
          <p:cNvPr id="205" name="Прямоугольник 204"/>
          <p:cNvSpPr/>
          <p:nvPr/>
        </p:nvSpPr>
        <p:spPr>
          <a:xfrm>
            <a:off x="21371434" y="1031309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Разрешить женскую службу в полиции</a:t>
            </a:r>
            <a:endParaRPr lang="ru-RU" sz="1400" dirty="0"/>
          </a:p>
        </p:txBody>
      </p:sp>
      <p:cxnSp>
        <p:nvCxnSpPr>
          <p:cNvPr id="208" name="Shape 248"/>
          <p:cNvCxnSpPr>
            <a:stCxn id="197" idx="2"/>
            <a:endCxn id="202" idx="0"/>
          </p:cNvCxnSpPr>
          <p:nvPr/>
        </p:nvCxnSpPr>
        <p:spPr>
          <a:xfrm rot="16200000" flipH="1">
            <a:off x="21586344" y="6543138"/>
            <a:ext cx="491769" cy="1194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5" name="Прямая со стрелкой 214"/>
          <p:cNvCxnSpPr>
            <a:stCxn id="202" idx="2"/>
            <a:endCxn id="196" idx="0"/>
          </p:cNvCxnSpPr>
          <p:nvPr/>
        </p:nvCxnSpPr>
        <p:spPr>
          <a:xfrm>
            <a:off x="22429393" y="8466188"/>
            <a:ext cx="0" cy="4250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6" name="Shape 248"/>
          <p:cNvCxnSpPr>
            <a:stCxn id="196" idx="2"/>
            <a:endCxn id="203" idx="0"/>
          </p:cNvCxnSpPr>
          <p:nvPr/>
        </p:nvCxnSpPr>
        <p:spPr>
          <a:xfrm rot="5400000">
            <a:off x="21079634" y="8971288"/>
            <a:ext cx="349822" cy="23496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0" name="Прямая со стрелкой 219"/>
          <p:cNvCxnSpPr>
            <a:stCxn id="196" idx="2"/>
            <a:endCxn id="205" idx="0"/>
          </p:cNvCxnSpPr>
          <p:nvPr/>
        </p:nvCxnSpPr>
        <p:spPr>
          <a:xfrm>
            <a:off x="22429393" y="9971225"/>
            <a:ext cx="0" cy="3418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3" name="Прямая соединительная линия 222"/>
          <p:cNvCxnSpPr>
            <a:stCxn id="196" idx="3"/>
            <a:endCxn id="226" idx="1"/>
          </p:cNvCxnSpPr>
          <p:nvPr/>
        </p:nvCxnSpPr>
        <p:spPr>
          <a:xfrm flipV="1">
            <a:off x="23487352" y="9431224"/>
            <a:ext cx="4972298" cy="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226" name="Прямоугольник 225"/>
          <p:cNvSpPr/>
          <p:nvPr/>
        </p:nvSpPr>
        <p:spPr>
          <a:xfrm>
            <a:off x="28459650" y="889122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армию</a:t>
            </a:r>
            <a:endParaRPr lang="ru-RU" sz="1400" dirty="0"/>
          </a:p>
        </p:txBody>
      </p:sp>
      <p:sp>
        <p:nvSpPr>
          <p:cNvPr id="233" name="Прямоугольник 232"/>
          <p:cNvSpPr/>
          <p:nvPr/>
        </p:nvSpPr>
        <p:spPr>
          <a:xfrm>
            <a:off x="17781702" y="11786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Подразделение воздушного усиления </a:t>
            </a:r>
            <a:r>
              <a:rPr lang="ru-RU" sz="400" dirty="0" smtClean="0"/>
              <a:t>(</a:t>
            </a:r>
            <a:endParaRPr lang="ru-RU" sz="400" dirty="0"/>
          </a:p>
        </p:txBody>
      </p:sp>
      <p:cxnSp>
        <p:nvCxnSpPr>
          <p:cNvPr id="235" name="Shape 248"/>
          <p:cNvCxnSpPr>
            <a:stCxn id="160" idx="2"/>
            <a:endCxn id="233" idx="0"/>
          </p:cNvCxnSpPr>
          <p:nvPr/>
        </p:nvCxnSpPr>
        <p:spPr>
          <a:xfrm rot="16200000" flipH="1">
            <a:off x="18033935" y="10980765"/>
            <a:ext cx="385444" cy="122600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37" name="Shape 248"/>
          <p:cNvCxnSpPr>
            <a:stCxn id="203" idx="2"/>
            <a:endCxn id="233" idx="0"/>
          </p:cNvCxnSpPr>
          <p:nvPr/>
        </p:nvCxnSpPr>
        <p:spPr>
          <a:xfrm rot="5400000">
            <a:off x="19266957" y="10973751"/>
            <a:ext cx="385444" cy="124003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42" name="Прямоугольник 241"/>
          <p:cNvSpPr/>
          <p:nvPr/>
        </p:nvSpPr>
        <p:spPr>
          <a:xfrm>
            <a:off x="23721130" y="103051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Марш сохранения общественного </a:t>
            </a:r>
            <a:r>
              <a:rPr lang="ru-RU" sz="1400" dirty="0" smtClean="0"/>
              <a:t>спокойствия</a:t>
            </a:r>
            <a:endParaRPr lang="ru-RU" sz="200" dirty="0"/>
          </a:p>
        </p:txBody>
      </p:sp>
      <p:sp>
        <p:nvSpPr>
          <p:cNvPr id="161" name="Прямоугольник 160"/>
          <p:cNvSpPr/>
          <p:nvPr/>
        </p:nvSpPr>
        <p:spPr>
          <a:xfrm>
            <a:off x="22548341"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Специализированные подразделения </a:t>
            </a:r>
            <a:r>
              <a:rPr lang="ru-RU" sz="1400" dirty="0" smtClean="0"/>
              <a:t>бюро</a:t>
            </a:r>
            <a:endParaRPr lang="ru-RU" sz="600" dirty="0"/>
          </a:p>
        </p:txBody>
      </p:sp>
      <p:cxnSp>
        <p:nvCxnSpPr>
          <p:cNvPr id="163" name="Shape 248"/>
          <p:cNvCxnSpPr>
            <a:stCxn id="196" idx="2"/>
            <a:endCxn id="242" idx="0"/>
          </p:cNvCxnSpPr>
          <p:nvPr/>
        </p:nvCxnSpPr>
        <p:spPr>
          <a:xfrm rot="16200000" flipH="1">
            <a:off x="23437291" y="8963327"/>
            <a:ext cx="333900" cy="23496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4" name="Прямоугольник 163"/>
          <p:cNvSpPr/>
          <p:nvPr/>
        </p:nvSpPr>
        <p:spPr>
          <a:xfrm>
            <a:off x="22548341" y="1178905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подразделений рейнджеров</a:t>
            </a:r>
            <a:endParaRPr lang="ru-RU" sz="1400" dirty="0"/>
          </a:p>
        </p:txBody>
      </p:sp>
      <p:cxnSp>
        <p:nvCxnSpPr>
          <p:cNvPr id="165" name="Прямая со стрелкой 164"/>
          <p:cNvCxnSpPr>
            <a:stCxn id="161" idx="2"/>
            <a:endCxn id="164" idx="0"/>
          </p:cNvCxnSpPr>
          <p:nvPr/>
        </p:nvCxnSpPr>
        <p:spPr>
          <a:xfrm>
            <a:off x="23606300" y="6901311"/>
            <a:ext cx="0" cy="488774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8" name="Прямоугольник 167"/>
          <p:cNvSpPr/>
          <p:nvPr/>
        </p:nvSpPr>
        <p:spPr>
          <a:xfrm>
            <a:off x="15380785" y="1177847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Батальон связи Королевских </a:t>
            </a:r>
            <a:r>
              <a:rPr lang="ru-RU" sz="1400" dirty="0" smtClean="0"/>
              <a:t>ВВС (1948)</a:t>
            </a:r>
            <a:endParaRPr lang="ru-RU" sz="1400" dirty="0"/>
          </a:p>
        </p:txBody>
      </p:sp>
      <p:cxnSp>
        <p:nvCxnSpPr>
          <p:cNvPr id="169" name="Shape 248"/>
          <p:cNvCxnSpPr>
            <a:stCxn id="167" idx="2"/>
            <a:endCxn id="168" idx="0"/>
          </p:cNvCxnSpPr>
          <p:nvPr/>
        </p:nvCxnSpPr>
        <p:spPr>
          <a:xfrm rot="16200000" flipH="1">
            <a:off x="14486001" y="9825734"/>
            <a:ext cx="385380" cy="352010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70" name="Shape 248"/>
          <p:cNvCxnSpPr>
            <a:stCxn id="166" idx="2"/>
            <a:endCxn id="168" idx="0"/>
          </p:cNvCxnSpPr>
          <p:nvPr/>
        </p:nvCxnSpPr>
        <p:spPr>
          <a:xfrm rot="16200000" flipH="1">
            <a:off x="15659433" y="10999166"/>
            <a:ext cx="377430" cy="118119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72" name="Shape 248"/>
          <p:cNvCxnSpPr>
            <a:stCxn id="160" idx="2"/>
            <a:endCxn id="168" idx="0"/>
          </p:cNvCxnSpPr>
          <p:nvPr/>
        </p:nvCxnSpPr>
        <p:spPr>
          <a:xfrm rot="5400000">
            <a:off x="16837484" y="11002308"/>
            <a:ext cx="377430" cy="117490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73" name="Прямоугольник 172"/>
          <p:cNvSpPr/>
          <p:nvPr/>
        </p:nvSpPr>
        <p:spPr>
          <a:xfrm>
            <a:off x="12531107" y="38995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Футбольный клуб ВВС Она была создана в 1946 году во время , когда главный маршал авиации </a:t>
            </a:r>
            <a:r>
              <a:rPr lang="ru-RU" sz="400" dirty="0" err="1"/>
              <a:t>Луанг</a:t>
            </a:r>
            <a:r>
              <a:rPr lang="ru-RU" sz="400" dirty="0"/>
              <a:t> </a:t>
            </a:r>
            <a:r>
              <a:rPr lang="ru-RU" sz="400" dirty="0" err="1"/>
              <a:t>Thewarit</a:t>
            </a:r>
            <a:r>
              <a:rPr lang="ru-RU" sz="400" dirty="0"/>
              <a:t> </a:t>
            </a:r>
            <a:r>
              <a:rPr lang="ru-RU" sz="400" dirty="0" err="1"/>
              <a:t>Panluek</a:t>
            </a:r>
            <a:r>
              <a:rPr lang="ru-RU" sz="400" dirty="0"/>
              <a:t> был командиром главнокомандующий ВВС. Поддержка в той степени, в которой вы пришли контролировать обучение и контролировать себя, что сделало Клуб Королевских ВВС Таиланда огромным успехом. В то время были различные клубы, такие как команда </a:t>
            </a:r>
            <a:r>
              <a:rPr lang="ru-RU" sz="400" dirty="0" err="1"/>
              <a:t>Total</a:t>
            </a:r>
            <a:r>
              <a:rPr lang="ru-RU" sz="400" dirty="0"/>
              <a:t> </a:t>
            </a:r>
            <a:r>
              <a:rPr lang="ru-RU" sz="400" dirty="0" err="1"/>
              <a:t>Bank</a:t>
            </a:r>
            <a:r>
              <a:rPr lang="ru-RU" sz="400" dirty="0"/>
              <a:t>, мусульманская команда, свежая мужская команда, команды Департамента театра, которые играли в футбол. </a:t>
            </a:r>
            <a:r>
              <a:rPr lang="ru-RU" sz="400" dirty="0" err="1"/>
              <a:t>Royal</a:t>
            </a:r>
            <a:r>
              <a:rPr lang="ru-RU" sz="400" dirty="0"/>
              <a:t> </a:t>
            </a:r>
            <a:r>
              <a:rPr lang="ru-RU" sz="400" dirty="0" err="1"/>
              <a:t>Cup</a:t>
            </a:r>
            <a:r>
              <a:rPr lang="ru-RU" sz="400" dirty="0"/>
              <a:t> </a:t>
            </a:r>
            <a:r>
              <a:rPr lang="ru-RU" sz="400" dirty="0" err="1"/>
              <a:t>type</a:t>
            </a:r>
            <a:r>
              <a:rPr lang="ru-RU" sz="400" dirty="0"/>
              <a:t> A, но клуб смог выиграть чемпионат. </a:t>
            </a:r>
            <a:r>
              <a:rPr lang="ru-RU" sz="400" dirty="0" err="1"/>
              <a:t>Royal</a:t>
            </a:r>
            <a:r>
              <a:rPr lang="ru-RU" sz="400" dirty="0"/>
              <a:t> </a:t>
            </a:r>
            <a:r>
              <a:rPr lang="ru-RU" sz="400" dirty="0" err="1"/>
              <a:t>Cup</a:t>
            </a:r>
            <a:r>
              <a:rPr lang="ru-RU" sz="400" dirty="0"/>
              <a:t>, тип A, до 14 раз, и в этом количестве он выигрывался 7 раз подряд, что по-прежнему является рекордом, который до сих пор не удавалось побить ни одному клубу. и в том числе выиграть футбольный кубок на всех 4 уровнях, будучи первым клубом в </a:t>
            </a:r>
            <a:r>
              <a:rPr lang="ru-RU" sz="400" dirty="0" err="1"/>
              <a:t>странеВ</a:t>
            </a:r>
            <a:r>
              <a:rPr lang="ru-RU" sz="400" dirty="0"/>
              <a:t> следующую эпоху Королевский клуб ВВС Таиланда поддерживается Главный маршал авиации </a:t>
            </a:r>
            <a:r>
              <a:rPr lang="ru-RU" sz="400" dirty="0" err="1"/>
              <a:t>Бунчу</a:t>
            </a:r>
            <a:r>
              <a:rPr lang="ru-RU" sz="400" dirty="0"/>
              <a:t> </a:t>
            </a:r>
            <a:r>
              <a:rPr lang="ru-RU" sz="400" dirty="0" err="1"/>
              <a:t>Чантрубекса</a:t>
            </a:r>
            <a:r>
              <a:rPr lang="ru-RU" sz="400" dirty="0"/>
              <a:t>, в то время командующий Королевскими ВВС Таиланда, за это время клуб подтолкнул ключевых игроков, таких как </a:t>
            </a:r>
            <a:r>
              <a:rPr lang="ru-RU" sz="400" dirty="0" err="1"/>
              <a:t>Пияпонг</a:t>
            </a:r>
            <a:r>
              <a:rPr lang="ru-RU" sz="400" dirty="0"/>
              <a:t> </a:t>
            </a:r>
            <a:r>
              <a:rPr lang="ru-RU" sz="400" dirty="0" err="1"/>
              <a:t>Фуон</a:t>
            </a:r>
            <a:r>
              <a:rPr lang="ru-RU" sz="400" dirty="0"/>
              <a:t> , а также его товарищ по футболу </a:t>
            </a:r>
            <a:r>
              <a:rPr lang="ru-RU" sz="400" dirty="0" err="1"/>
              <a:t>Пайрой</a:t>
            </a:r>
            <a:r>
              <a:rPr lang="ru-RU" sz="400" dirty="0"/>
              <a:t> </a:t>
            </a:r>
            <a:r>
              <a:rPr lang="ru-RU" sz="400" dirty="0" err="1"/>
              <a:t>Фуангчан</a:t>
            </a:r>
            <a:r>
              <a:rPr lang="ru-RU" sz="400" dirty="0"/>
              <a:t> , </a:t>
            </a:r>
            <a:r>
              <a:rPr lang="ru-RU" sz="400" dirty="0" err="1"/>
              <a:t>Чонлатит</a:t>
            </a:r>
            <a:r>
              <a:rPr lang="ru-RU" sz="400" dirty="0"/>
              <a:t> </a:t>
            </a:r>
            <a:r>
              <a:rPr lang="ru-RU" sz="400" dirty="0" err="1"/>
              <a:t>Круттиенг</a:t>
            </a:r>
            <a:r>
              <a:rPr lang="ru-RU" sz="400" dirty="0"/>
              <a:t> , </a:t>
            </a:r>
            <a:r>
              <a:rPr lang="ru-RU" sz="400" dirty="0" err="1"/>
              <a:t>Пратип</a:t>
            </a:r>
            <a:r>
              <a:rPr lang="ru-RU" sz="400" dirty="0"/>
              <a:t> </a:t>
            </a:r>
            <a:r>
              <a:rPr lang="ru-RU" sz="400" dirty="0" err="1"/>
              <a:t>Панкао</a:t>
            </a:r>
            <a:r>
              <a:rPr lang="ru-RU" sz="400" dirty="0"/>
              <a:t> , </a:t>
            </a:r>
            <a:r>
              <a:rPr lang="ru-RU" sz="400" dirty="0" err="1"/>
              <a:t>Нарасак</a:t>
            </a:r>
            <a:r>
              <a:rPr lang="ru-RU" sz="400" dirty="0"/>
              <a:t> </a:t>
            </a:r>
            <a:r>
              <a:rPr lang="ru-RU" sz="400" dirty="0" err="1"/>
              <a:t>Бунклиенг</a:t>
            </a:r>
            <a:r>
              <a:rPr lang="ru-RU" sz="400" dirty="0"/>
              <a:t> , </a:t>
            </a:r>
            <a:r>
              <a:rPr lang="ru-RU" sz="400" dirty="0" err="1"/>
              <a:t>Чалор</a:t>
            </a:r>
            <a:r>
              <a:rPr lang="ru-RU" sz="400" dirty="0"/>
              <a:t> </a:t>
            </a:r>
            <a:r>
              <a:rPr lang="ru-RU" sz="400" dirty="0" err="1"/>
              <a:t>Хонгкаджон</a:t>
            </a:r>
            <a:r>
              <a:rPr lang="ru-RU" sz="400" dirty="0"/>
              <a:t> , </a:t>
            </a:r>
            <a:r>
              <a:rPr lang="ru-RU" sz="400" dirty="0" err="1"/>
              <a:t>Вирапонг</a:t>
            </a:r>
            <a:r>
              <a:rPr lang="ru-RU" sz="400" dirty="0"/>
              <a:t> </a:t>
            </a:r>
            <a:r>
              <a:rPr lang="ru-RU" sz="400" dirty="0" err="1"/>
              <a:t>Пенгли</a:t>
            </a:r>
            <a:r>
              <a:rPr lang="ru-RU" sz="400" dirty="0"/>
              <a:t> , </a:t>
            </a:r>
            <a:r>
              <a:rPr lang="ru-RU" sz="400" dirty="0" err="1"/>
              <a:t>Вичит</a:t>
            </a:r>
            <a:r>
              <a:rPr lang="ru-RU" sz="400" dirty="0"/>
              <a:t> </a:t>
            </a:r>
            <a:r>
              <a:rPr lang="ru-RU" sz="400" dirty="0" err="1"/>
              <a:t>Сечана</a:t>
            </a:r>
            <a:r>
              <a:rPr lang="ru-RU" sz="400" dirty="0"/>
              <a:t> и др.</a:t>
            </a:r>
          </a:p>
        </p:txBody>
      </p:sp>
      <p:sp>
        <p:nvSpPr>
          <p:cNvPr id="175" name="Прямоугольник 174"/>
          <p:cNvSpPr/>
          <p:nvPr/>
        </p:nvSpPr>
        <p:spPr>
          <a:xfrm>
            <a:off x="24917589"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Британское вооружение</a:t>
            </a:r>
            <a:endParaRPr lang="ru-RU" sz="1400" dirty="0"/>
          </a:p>
        </p:txBody>
      </p:sp>
      <p:sp>
        <p:nvSpPr>
          <p:cNvPr id="176" name="Прямоугольник 175"/>
          <p:cNvSpPr/>
          <p:nvPr/>
        </p:nvSpPr>
        <p:spPr>
          <a:xfrm>
            <a:off x="29656083"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Японское вооружение</a:t>
            </a:r>
            <a:endParaRPr lang="ru-RU" sz="1400" dirty="0"/>
          </a:p>
        </p:txBody>
      </p:sp>
      <p:sp>
        <p:nvSpPr>
          <p:cNvPr id="178" name="Прямоугольник 177"/>
          <p:cNvSpPr/>
          <p:nvPr/>
        </p:nvSpPr>
        <p:spPr>
          <a:xfrm>
            <a:off x="27286836"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Разработка Сиамской винтовки </a:t>
            </a:r>
            <a:r>
              <a:rPr lang="en-US" sz="1400" dirty="0" smtClean="0"/>
              <a:t>RS model 66</a:t>
            </a:r>
            <a:endParaRPr lang="ru-RU" sz="1400" dirty="0"/>
          </a:p>
        </p:txBody>
      </p:sp>
      <p:cxnSp>
        <p:nvCxnSpPr>
          <p:cNvPr id="179" name="Прямая соединительная линия 178"/>
          <p:cNvCxnSpPr>
            <a:stCxn id="175" idx="3"/>
            <a:endCxn id="178" idx="1"/>
          </p:cNvCxnSpPr>
          <p:nvPr/>
        </p:nvCxnSpPr>
        <p:spPr>
          <a:xfrm>
            <a:off x="27033507" y="7926187"/>
            <a:ext cx="253329"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82" name="Прямая соединительная линия 181"/>
          <p:cNvCxnSpPr>
            <a:stCxn id="178" idx="3"/>
            <a:endCxn id="176" idx="1"/>
          </p:cNvCxnSpPr>
          <p:nvPr/>
        </p:nvCxnSpPr>
        <p:spPr>
          <a:xfrm>
            <a:off x="29402754" y="7926187"/>
            <a:ext cx="253329"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85" name="Прямоугольник 184"/>
          <p:cNvSpPr/>
          <p:nvPr/>
        </p:nvSpPr>
        <p:spPr>
          <a:xfrm>
            <a:off x="14823608" y="36173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Стартовые генералы (</a:t>
            </a:r>
            <a:r>
              <a:rPr lang="th-TH" sz="1400" dirty="0"/>
              <a:t>พระยาพหลพลพยุหเสนา (พจน์ พหลโยธิน</a:t>
            </a:r>
            <a:r>
              <a:rPr lang="th-TH" sz="1400" dirty="0" smtClean="0"/>
              <a:t>)</a:t>
            </a:r>
            <a:r>
              <a:rPr lang="ru-RU" sz="1400" dirty="0" smtClean="0"/>
              <a:t>, </a:t>
            </a:r>
            <a:r>
              <a:rPr lang="th-TH" sz="1400" dirty="0"/>
              <a:t>แปลก พิบูล</a:t>
            </a:r>
            <a:r>
              <a:rPr lang="th-TH" sz="1400" dirty="0" smtClean="0"/>
              <a:t>สงคราม</a:t>
            </a:r>
            <a:r>
              <a:rPr lang="ru-RU" sz="1400" dirty="0" smtClean="0"/>
              <a:t>, </a:t>
            </a:r>
            <a:r>
              <a:rPr lang="th-TH" sz="1400" dirty="0"/>
              <a:t>หลวงเกรียงศักดิ์พิชิต (พิชิต เกรียงศักดิ์พิชิต</a:t>
            </a:r>
            <a:r>
              <a:rPr lang="th-TH" sz="1400" dirty="0" smtClean="0"/>
              <a:t>)</a:t>
            </a:r>
            <a:r>
              <a:rPr lang="ru-RU" sz="1400" dirty="0" smtClean="0"/>
              <a:t>, </a:t>
            </a:r>
            <a:r>
              <a:rPr lang="th-TH" sz="1400" dirty="0"/>
              <a:t>ผิน ชุณหะวัณ</a:t>
            </a:r>
            <a:r>
              <a:rPr lang="ru-RU" sz="1400" dirty="0" smtClean="0"/>
              <a:t>)</a:t>
            </a:r>
            <a:endParaRPr lang="ru-RU" sz="1400" dirty="0"/>
          </a:p>
        </p:txBody>
      </p:sp>
      <p:cxnSp>
        <p:nvCxnSpPr>
          <p:cNvPr id="212" name="Shape 248"/>
          <p:cNvCxnSpPr>
            <a:stCxn id="192" idx="2"/>
            <a:endCxn id="197" idx="0"/>
          </p:cNvCxnSpPr>
          <p:nvPr/>
        </p:nvCxnSpPr>
        <p:spPr>
          <a:xfrm rot="5400000">
            <a:off x="21676489" y="5061515"/>
            <a:ext cx="311480" cy="1194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7" name="Shape 248"/>
          <p:cNvCxnSpPr>
            <a:stCxn id="192" idx="2"/>
            <a:endCxn id="161" idx="0"/>
          </p:cNvCxnSpPr>
          <p:nvPr/>
        </p:nvCxnSpPr>
        <p:spPr>
          <a:xfrm rot="16200000" flipH="1">
            <a:off x="22858660" y="5073671"/>
            <a:ext cx="318372" cy="11769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8" name="Прямоугольник 217"/>
          <p:cNvSpPr/>
          <p:nvPr/>
        </p:nvSpPr>
        <p:spPr>
          <a:xfrm>
            <a:off x="24919577" y="581441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Методы дальней разведки</a:t>
            </a:r>
          </a:p>
        </p:txBody>
      </p:sp>
      <p:sp>
        <p:nvSpPr>
          <p:cNvPr id="219" name="Прямоугольник 218"/>
          <p:cNvSpPr/>
          <p:nvPr/>
        </p:nvSpPr>
        <p:spPr>
          <a:xfrm>
            <a:off x="27290813"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Использование британской техники</a:t>
            </a:r>
            <a:endParaRPr lang="ru-RU" sz="1400" dirty="0"/>
          </a:p>
        </p:txBody>
      </p:sp>
      <p:sp>
        <p:nvSpPr>
          <p:cNvPr id="221" name="Прямоугольник 220"/>
          <p:cNvSpPr/>
          <p:nvPr/>
        </p:nvSpPr>
        <p:spPr>
          <a:xfrm>
            <a:off x="29652648"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Использование германской техники</a:t>
            </a:r>
            <a:endParaRPr lang="ru-RU" sz="1400" dirty="0"/>
          </a:p>
        </p:txBody>
      </p:sp>
      <p:cxnSp>
        <p:nvCxnSpPr>
          <p:cNvPr id="222" name="Прямая соединительная линия 221"/>
          <p:cNvCxnSpPr>
            <a:stCxn id="219" idx="3"/>
            <a:endCxn id="221" idx="1"/>
          </p:cNvCxnSpPr>
          <p:nvPr/>
        </p:nvCxnSpPr>
        <p:spPr>
          <a:xfrm>
            <a:off x="29406731" y="6361311"/>
            <a:ext cx="24591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224" name="Прямоугольник 223"/>
          <p:cNvSpPr/>
          <p:nvPr/>
        </p:nvSpPr>
        <p:spPr>
          <a:xfrm>
            <a:off x="28461480" y="442293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Увеличить инвестиции в Армию</a:t>
            </a:r>
            <a:endParaRPr lang="ru-RU" sz="1400" dirty="0"/>
          </a:p>
        </p:txBody>
      </p:sp>
      <p:sp>
        <p:nvSpPr>
          <p:cNvPr id="225" name="Прямоугольник 224"/>
          <p:cNvSpPr/>
          <p:nvPr/>
        </p:nvSpPr>
        <p:spPr>
          <a:xfrm>
            <a:off x="31976383"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военная академия </a:t>
            </a:r>
            <a:r>
              <a:rPr lang="ru-RU" sz="1400" dirty="0" err="1"/>
              <a:t>Чулачомклао</a:t>
            </a:r>
            <a:endParaRPr lang="ru-RU" sz="1400" dirty="0"/>
          </a:p>
        </p:txBody>
      </p:sp>
      <p:sp>
        <p:nvSpPr>
          <p:cNvPr id="228" name="Прямоугольник 227"/>
          <p:cNvSpPr/>
          <p:nvPr/>
        </p:nvSpPr>
        <p:spPr>
          <a:xfrm>
            <a:off x="31976383" y="1030512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Усовершенствование учебной программы (1946)</a:t>
            </a:r>
            <a:endParaRPr lang="ru-RU" sz="700" dirty="0"/>
          </a:p>
        </p:txBody>
      </p:sp>
      <p:cxnSp>
        <p:nvCxnSpPr>
          <p:cNvPr id="229" name="Прямая со стрелкой 228"/>
          <p:cNvCxnSpPr>
            <a:stCxn id="225" idx="2"/>
            <a:endCxn id="593" idx="0"/>
          </p:cNvCxnSpPr>
          <p:nvPr/>
        </p:nvCxnSpPr>
        <p:spPr>
          <a:xfrm flipH="1">
            <a:off x="33030995" y="6901311"/>
            <a:ext cx="3347" cy="46730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0" name="Shape 248"/>
          <p:cNvCxnSpPr>
            <a:stCxn id="224" idx="2"/>
            <a:endCxn id="218" idx="0"/>
          </p:cNvCxnSpPr>
          <p:nvPr/>
        </p:nvCxnSpPr>
        <p:spPr>
          <a:xfrm rot="5400000">
            <a:off x="27592749" y="3887727"/>
            <a:ext cx="311479" cy="35419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2" name="Shape 248"/>
          <p:cNvCxnSpPr>
            <a:stCxn id="224" idx="2"/>
            <a:endCxn id="225" idx="0"/>
          </p:cNvCxnSpPr>
          <p:nvPr/>
        </p:nvCxnSpPr>
        <p:spPr>
          <a:xfrm rot="16200000" flipH="1">
            <a:off x="31117704" y="3904673"/>
            <a:ext cx="318372" cy="35149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1" name="Shape 248"/>
          <p:cNvCxnSpPr>
            <a:stCxn id="224" idx="2"/>
            <a:endCxn id="219" idx="0"/>
          </p:cNvCxnSpPr>
          <p:nvPr/>
        </p:nvCxnSpPr>
        <p:spPr>
          <a:xfrm rot="5400000">
            <a:off x="28774920" y="5076792"/>
            <a:ext cx="318372" cy="117066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3" name="Shape 248"/>
          <p:cNvCxnSpPr>
            <a:stCxn id="224" idx="2"/>
            <a:endCxn id="221" idx="0"/>
          </p:cNvCxnSpPr>
          <p:nvPr/>
        </p:nvCxnSpPr>
        <p:spPr>
          <a:xfrm rot="16200000" flipH="1">
            <a:off x="29955837" y="5066541"/>
            <a:ext cx="318372" cy="119116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6" name="Shape 248"/>
          <p:cNvCxnSpPr>
            <a:stCxn id="219" idx="2"/>
            <a:endCxn id="175" idx="0"/>
          </p:cNvCxnSpPr>
          <p:nvPr/>
        </p:nvCxnSpPr>
        <p:spPr>
          <a:xfrm rot="5400000">
            <a:off x="26919722" y="5957137"/>
            <a:ext cx="484876" cy="237322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48" name="Shape 248"/>
          <p:cNvCxnSpPr>
            <a:stCxn id="219" idx="2"/>
            <a:endCxn id="176" idx="0"/>
          </p:cNvCxnSpPr>
          <p:nvPr/>
        </p:nvCxnSpPr>
        <p:spPr>
          <a:xfrm rot="16200000" flipH="1">
            <a:off x="29288969" y="5961114"/>
            <a:ext cx="484876" cy="236527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1" name="Shape 248"/>
          <p:cNvCxnSpPr>
            <a:stCxn id="221" idx="2"/>
            <a:endCxn id="175" idx="0"/>
          </p:cNvCxnSpPr>
          <p:nvPr/>
        </p:nvCxnSpPr>
        <p:spPr>
          <a:xfrm rot="5400000">
            <a:off x="28100640" y="4776220"/>
            <a:ext cx="484876" cy="473505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4" name="Shape 248"/>
          <p:cNvCxnSpPr>
            <a:stCxn id="221" idx="2"/>
            <a:endCxn id="178" idx="0"/>
          </p:cNvCxnSpPr>
          <p:nvPr/>
        </p:nvCxnSpPr>
        <p:spPr>
          <a:xfrm rot="5400000">
            <a:off x="29285263" y="5960843"/>
            <a:ext cx="484876" cy="236581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7" name="Shape 248"/>
          <p:cNvCxnSpPr>
            <a:stCxn id="219" idx="2"/>
            <a:endCxn id="178" idx="0"/>
          </p:cNvCxnSpPr>
          <p:nvPr/>
        </p:nvCxnSpPr>
        <p:spPr>
          <a:xfrm rot="5400000">
            <a:off x="28104346" y="7141761"/>
            <a:ext cx="484876" cy="397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0" name="Shape 248"/>
          <p:cNvCxnSpPr>
            <a:stCxn id="221" idx="2"/>
            <a:endCxn id="176" idx="0"/>
          </p:cNvCxnSpPr>
          <p:nvPr/>
        </p:nvCxnSpPr>
        <p:spPr>
          <a:xfrm rot="16200000" flipH="1">
            <a:off x="30469886" y="7142031"/>
            <a:ext cx="484876" cy="343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3" name="Shape 248"/>
          <p:cNvCxnSpPr>
            <a:stCxn id="175" idx="2"/>
            <a:endCxn id="226" idx="0"/>
          </p:cNvCxnSpPr>
          <p:nvPr/>
        </p:nvCxnSpPr>
        <p:spPr>
          <a:xfrm rot="16200000" flipH="1">
            <a:off x="27534060" y="6907674"/>
            <a:ext cx="425037" cy="35420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6" name="Shape 248"/>
          <p:cNvCxnSpPr>
            <a:stCxn id="178" idx="2"/>
            <a:endCxn id="226" idx="0"/>
          </p:cNvCxnSpPr>
          <p:nvPr/>
        </p:nvCxnSpPr>
        <p:spPr>
          <a:xfrm rot="16200000" flipH="1">
            <a:off x="28718684" y="8092298"/>
            <a:ext cx="425037" cy="11728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9" name="Shape 248"/>
          <p:cNvCxnSpPr>
            <a:stCxn id="176" idx="2"/>
            <a:endCxn id="226" idx="0"/>
          </p:cNvCxnSpPr>
          <p:nvPr/>
        </p:nvCxnSpPr>
        <p:spPr>
          <a:xfrm rot="5400000">
            <a:off x="29903308" y="8080489"/>
            <a:ext cx="425037" cy="119643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72" name="Shape 248"/>
          <p:cNvCxnSpPr>
            <a:stCxn id="226" idx="2"/>
            <a:endCxn id="228" idx="0"/>
          </p:cNvCxnSpPr>
          <p:nvPr/>
        </p:nvCxnSpPr>
        <p:spPr>
          <a:xfrm rot="16200000" flipH="1">
            <a:off x="31109025" y="8379807"/>
            <a:ext cx="333900" cy="351673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5" name="Прямоугольник 274"/>
          <p:cNvSpPr/>
          <p:nvPr/>
        </p:nvSpPr>
        <p:spPr>
          <a:xfrm>
            <a:off x="29656083" y="103051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Ремонтный и инженерный отдел</a:t>
            </a:r>
            <a:endParaRPr lang="ru-RU" sz="1400" dirty="0"/>
          </a:p>
        </p:txBody>
      </p:sp>
      <p:sp>
        <p:nvSpPr>
          <p:cNvPr id="276" name="Прямоугольник 275"/>
          <p:cNvSpPr/>
          <p:nvPr/>
        </p:nvSpPr>
        <p:spPr>
          <a:xfrm>
            <a:off x="27282742" y="103065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Студенты территориальной </a:t>
            </a:r>
            <a:r>
              <a:rPr lang="ru-RU" sz="1400" dirty="0" smtClean="0"/>
              <a:t>обороны</a:t>
            </a:r>
            <a:endParaRPr lang="ru-RU" sz="600" dirty="0"/>
          </a:p>
        </p:txBody>
      </p:sp>
      <p:sp>
        <p:nvSpPr>
          <p:cNvPr id="277" name="Прямоугольник 276"/>
          <p:cNvSpPr/>
          <p:nvPr/>
        </p:nvSpPr>
        <p:spPr>
          <a:xfrm>
            <a:off x="28469742" y="1326546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Командование территориальной </a:t>
            </a:r>
            <a:r>
              <a:rPr lang="ru-RU" sz="1400" dirty="0" smtClean="0"/>
              <a:t>обороны (1948)</a:t>
            </a:r>
            <a:endParaRPr lang="ru-RU" sz="500" dirty="0"/>
          </a:p>
        </p:txBody>
      </p:sp>
      <p:cxnSp>
        <p:nvCxnSpPr>
          <p:cNvPr id="278" name="Прямая со стрелкой 277"/>
          <p:cNvCxnSpPr>
            <a:stCxn id="226" idx="2"/>
            <a:endCxn id="277" idx="0"/>
          </p:cNvCxnSpPr>
          <p:nvPr/>
        </p:nvCxnSpPr>
        <p:spPr>
          <a:xfrm>
            <a:off x="29517609" y="9971224"/>
            <a:ext cx="10092" cy="329424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9" name="Прямоугольник 188"/>
          <p:cNvSpPr/>
          <p:nvPr/>
        </p:nvSpPr>
        <p:spPr>
          <a:xfrm>
            <a:off x="30782650" y="888993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оружейных заводов</a:t>
            </a:r>
            <a:endParaRPr lang="ru-RU" sz="1400" dirty="0"/>
          </a:p>
        </p:txBody>
      </p:sp>
      <p:cxnSp>
        <p:nvCxnSpPr>
          <p:cNvPr id="190" name="Shape 248"/>
          <p:cNvCxnSpPr>
            <a:stCxn id="175" idx="2"/>
            <a:endCxn id="189" idx="0"/>
          </p:cNvCxnSpPr>
          <p:nvPr/>
        </p:nvCxnSpPr>
        <p:spPr>
          <a:xfrm rot="16200000" flipH="1">
            <a:off x="28696204" y="5745530"/>
            <a:ext cx="423749" cy="58650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00" name="Shape 248"/>
          <p:cNvCxnSpPr>
            <a:stCxn id="178" idx="2"/>
            <a:endCxn id="189" idx="0"/>
          </p:cNvCxnSpPr>
          <p:nvPr/>
        </p:nvCxnSpPr>
        <p:spPr>
          <a:xfrm rot="16200000" flipH="1">
            <a:off x="29880828" y="6930154"/>
            <a:ext cx="423749" cy="34958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06" name="Shape 248"/>
          <p:cNvCxnSpPr>
            <a:stCxn id="176" idx="2"/>
            <a:endCxn id="189" idx="0"/>
          </p:cNvCxnSpPr>
          <p:nvPr/>
        </p:nvCxnSpPr>
        <p:spPr>
          <a:xfrm rot="16200000" flipH="1">
            <a:off x="31065451" y="8114777"/>
            <a:ext cx="423749" cy="112656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09" name="Shape 248"/>
          <p:cNvCxnSpPr>
            <a:stCxn id="226" idx="2"/>
            <a:endCxn id="276" idx="0"/>
          </p:cNvCxnSpPr>
          <p:nvPr/>
        </p:nvCxnSpPr>
        <p:spPr>
          <a:xfrm rot="5400000">
            <a:off x="28761497" y="9550428"/>
            <a:ext cx="335316" cy="11769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1" name="Shape 248"/>
          <p:cNvCxnSpPr>
            <a:stCxn id="226" idx="2"/>
            <a:endCxn id="275" idx="0"/>
          </p:cNvCxnSpPr>
          <p:nvPr/>
        </p:nvCxnSpPr>
        <p:spPr>
          <a:xfrm rot="16200000" flipH="1">
            <a:off x="29948875" y="9539957"/>
            <a:ext cx="333901" cy="119643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31" name="Прямоугольник 230"/>
          <p:cNvSpPr/>
          <p:nvPr/>
        </p:nvSpPr>
        <p:spPr>
          <a:xfrm>
            <a:off x="26102212" y="11786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Организовать генеральный штаб</a:t>
            </a:r>
            <a:endParaRPr lang="ru-RU" sz="1400" dirty="0"/>
          </a:p>
        </p:txBody>
      </p:sp>
      <p:cxnSp>
        <p:nvCxnSpPr>
          <p:cNvPr id="238" name="Shape 248"/>
          <p:cNvCxnSpPr>
            <a:stCxn id="242" idx="2"/>
            <a:endCxn id="231" idx="0"/>
          </p:cNvCxnSpPr>
          <p:nvPr/>
        </p:nvCxnSpPr>
        <p:spPr>
          <a:xfrm rot="16200000" flipH="1">
            <a:off x="25768947" y="10395267"/>
            <a:ext cx="401366" cy="238108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44" name="Shape 248"/>
          <p:cNvCxnSpPr>
            <a:stCxn id="276" idx="2"/>
            <a:endCxn id="231" idx="0"/>
          </p:cNvCxnSpPr>
          <p:nvPr/>
        </p:nvCxnSpPr>
        <p:spPr>
          <a:xfrm rot="5400000">
            <a:off x="27550461" y="10996250"/>
            <a:ext cx="399951" cy="118053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47" name="Прямоугольник 246"/>
          <p:cNvSpPr/>
          <p:nvPr/>
        </p:nvSpPr>
        <p:spPr>
          <a:xfrm>
            <a:off x="36633357" y="442293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Аккумуляторный завод для </a:t>
            </a:r>
            <a:r>
              <a:rPr lang="ru-RU" sz="1400" dirty="0"/>
              <a:t>Королевского </a:t>
            </a:r>
            <a:r>
              <a:rPr lang="ru-RU" sz="1400" dirty="0" smtClean="0"/>
              <a:t>ВМФ</a:t>
            </a:r>
            <a:endParaRPr lang="ru-RU" sz="1400" dirty="0"/>
          </a:p>
        </p:txBody>
      </p:sp>
      <p:sp>
        <p:nvSpPr>
          <p:cNvPr id="249" name="Прямоугольник 248"/>
          <p:cNvSpPr/>
          <p:nvPr/>
        </p:nvSpPr>
        <p:spPr>
          <a:xfrm>
            <a:off x="34290572" y="582505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Подводные лодки класса </a:t>
            </a:r>
            <a:r>
              <a:rPr lang="ru-RU" sz="1400" dirty="0" err="1" smtClean="0"/>
              <a:t>Матчану</a:t>
            </a:r>
            <a:r>
              <a:rPr lang="ru-RU" sz="1400" dirty="0" smtClean="0"/>
              <a:t> (Май 1936)</a:t>
            </a:r>
            <a:endParaRPr lang="ru-RU" sz="400" dirty="0"/>
          </a:p>
        </p:txBody>
      </p:sp>
      <p:sp>
        <p:nvSpPr>
          <p:cNvPr id="250" name="Прямоугольник 249"/>
          <p:cNvSpPr/>
          <p:nvPr/>
        </p:nvSpPr>
        <p:spPr>
          <a:xfrm>
            <a:off x="36633357" y="581441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Отправить подводников на обучение в Японию</a:t>
            </a:r>
            <a:endParaRPr lang="ru-RU" sz="1400" dirty="0"/>
          </a:p>
        </p:txBody>
      </p:sp>
      <p:sp>
        <p:nvSpPr>
          <p:cNvPr id="252" name="Прямоугольник 251"/>
          <p:cNvSpPr/>
          <p:nvPr/>
        </p:nvSpPr>
        <p:spPr>
          <a:xfrm>
            <a:off x="36633357"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Учебные патрули</a:t>
            </a:r>
            <a:endParaRPr lang="ru-RU" sz="1400" dirty="0"/>
          </a:p>
        </p:txBody>
      </p:sp>
      <p:sp>
        <p:nvSpPr>
          <p:cNvPr id="253" name="Прямоугольник 252"/>
          <p:cNvSpPr/>
          <p:nvPr/>
        </p:nvSpPr>
        <p:spPr>
          <a:xfrm>
            <a:off x="38976142" y="582131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Корабли береговой обороны (линкоры </a:t>
            </a:r>
            <a:r>
              <a:rPr lang="en-US" sz="1400" dirty="0"/>
              <a:t>HTMS </a:t>
            </a:r>
            <a:r>
              <a:rPr lang="en-US" sz="1400" dirty="0" smtClean="0"/>
              <a:t>Thonburi</a:t>
            </a:r>
            <a:r>
              <a:rPr lang="ru-RU" sz="1400" dirty="0" smtClean="0"/>
              <a:t>, два было готово к 1938)</a:t>
            </a:r>
            <a:endParaRPr lang="ru-RU" sz="1400" dirty="0"/>
          </a:p>
        </p:txBody>
      </p:sp>
      <p:sp>
        <p:nvSpPr>
          <p:cNvPr id="255" name="Прямоугольник 254"/>
          <p:cNvSpPr/>
          <p:nvPr/>
        </p:nvSpPr>
        <p:spPr>
          <a:xfrm>
            <a:off x="34290571"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Военно-морская база </a:t>
            </a:r>
            <a:r>
              <a:rPr lang="ru-RU" sz="1400" dirty="0" err="1" smtClean="0"/>
              <a:t>Саттахип</a:t>
            </a:r>
            <a:endParaRPr lang="ru-RU" sz="800" dirty="0"/>
          </a:p>
        </p:txBody>
      </p:sp>
      <p:sp>
        <p:nvSpPr>
          <p:cNvPr id="258" name="Прямоугольник 257"/>
          <p:cNvSpPr/>
          <p:nvPr/>
        </p:nvSpPr>
        <p:spPr>
          <a:xfrm>
            <a:off x="17179773" y="36173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a:t>Sindhu </a:t>
            </a:r>
            <a:r>
              <a:rPr lang="en-US" sz="1400" dirty="0" err="1" smtClean="0"/>
              <a:t>Kamalanavin</a:t>
            </a:r>
            <a:r>
              <a:rPr lang="ru-RU" sz="1400" dirty="0" smtClean="0"/>
              <a:t> – адмирал и министр ВМФ с 1938 по 1951, адмирал </a:t>
            </a:r>
            <a:r>
              <a:rPr lang="en-US" sz="1400" dirty="0"/>
              <a:t>Phraya </a:t>
            </a:r>
            <a:r>
              <a:rPr lang="en-US" sz="1400" dirty="0" err="1" smtClean="0"/>
              <a:t>Wichanworajak</a:t>
            </a:r>
            <a:r>
              <a:rPr lang="ru-RU" sz="1400" dirty="0" smtClean="0"/>
              <a:t>, контр-адмирал </a:t>
            </a:r>
            <a:r>
              <a:rPr lang="en-US" sz="1400" dirty="0" err="1"/>
              <a:t>Thawan</a:t>
            </a:r>
            <a:r>
              <a:rPr lang="en-US" sz="1400" dirty="0"/>
              <a:t> </a:t>
            </a:r>
            <a:r>
              <a:rPr lang="en-US" sz="1400" dirty="0" err="1"/>
              <a:t>Thamrongnawasawat</a:t>
            </a:r>
            <a:endParaRPr lang="ru-RU" sz="1400" dirty="0"/>
          </a:p>
        </p:txBody>
      </p:sp>
      <p:sp>
        <p:nvSpPr>
          <p:cNvPr id="259" name="Прямоугольник 258"/>
          <p:cNvSpPr/>
          <p:nvPr/>
        </p:nvSpPr>
        <p:spPr>
          <a:xfrm>
            <a:off x="38976142"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военно-морская </a:t>
            </a:r>
            <a:r>
              <a:rPr lang="ru-RU" sz="1400" dirty="0" smtClean="0"/>
              <a:t>верфь</a:t>
            </a:r>
            <a:endParaRPr lang="ru-RU" sz="1400" dirty="0"/>
          </a:p>
        </p:txBody>
      </p:sp>
      <p:sp>
        <p:nvSpPr>
          <p:cNvPr id="261" name="Прямоугольник 260"/>
          <p:cNvSpPr/>
          <p:nvPr/>
        </p:nvSpPr>
        <p:spPr>
          <a:xfrm>
            <a:off x="36633357" y="103017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a:t>Сотрудничество с США для обучения морской пехоты</a:t>
            </a:r>
            <a:endParaRPr lang="ru-RU" sz="1400" dirty="0"/>
          </a:p>
        </p:txBody>
      </p:sp>
      <p:sp>
        <p:nvSpPr>
          <p:cNvPr id="262" name="Прямоугольник 261"/>
          <p:cNvSpPr/>
          <p:nvPr/>
        </p:nvSpPr>
        <p:spPr>
          <a:xfrm>
            <a:off x="37811579" y="889372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Расшить королевский корпус морской пехоты (В </a:t>
            </a:r>
            <a:r>
              <a:rPr lang="ru-RU" sz="1400" dirty="0" smtClean="0"/>
              <a:t>1937)</a:t>
            </a:r>
            <a:endParaRPr lang="ru-RU" sz="1400" dirty="0"/>
          </a:p>
        </p:txBody>
      </p:sp>
      <p:sp>
        <p:nvSpPr>
          <p:cNvPr id="264" name="Прямоугольник 263"/>
          <p:cNvSpPr/>
          <p:nvPr/>
        </p:nvSpPr>
        <p:spPr>
          <a:xfrm>
            <a:off x="38976142" y="1030967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Департамент </a:t>
            </a:r>
            <a:r>
              <a:rPr lang="ru-RU" sz="1400" dirty="0"/>
              <a:t>морской пехоты</a:t>
            </a:r>
          </a:p>
        </p:txBody>
      </p:sp>
      <p:sp>
        <p:nvSpPr>
          <p:cNvPr id="265" name="Прямоугольник 264"/>
          <p:cNvSpPr/>
          <p:nvPr/>
        </p:nvSpPr>
        <p:spPr>
          <a:xfrm>
            <a:off x="34290571" y="889713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военно-воздушная </a:t>
            </a:r>
            <a:r>
              <a:rPr lang="ru-RU" sz="1400" dirty="0" smtClean="0"/>
              <a:t>дивизия</a:t>
            </a:r>
            <a:endParaRPr lang="ru-RU" sz="1400" dirty="0"/>
          </a:p>
        </p:txBody>
      </p:sp>
      <p:cxnSp>
        <p:nvCxnSpPr>
          <p:cNvPr id="267" name="Прямая со стрелкой 266"/>
          <p:cNvCxnSpPr>
            <a:stCxn id="255" idx="2"/>
            <a:endCxn id="265" idx="0"/>
          </p:cNvCxnSpPr>
          <p:nvPr/>
        </p:nvCxnSpPr>
        <p:spPr>
          <a:xfrm>
            <a:off x="35348530" y="8466187"/>
            <a:ext cx="0" cy="43094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8" name="Прямая со стрелкой 267"/>
          <p:cNvCxnSpPr>
            <a:stCxn id="249" idx="2"/>
            <a:endCxn id="255" idx="0"/>
          </p:cNvCxnSpPr>
          <p:nvPr/>
        </p:nvCxnSpPr>
        <p:spPr>
          <a:xfrm flipH="1">
            <a:off x="35348530" y="6905051"/>
            <a:ext cx="1" cy="48113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0" name="Shape 248"/>
          <p:cNvCxnSpPr>
            <a:stCxn id="247" idx="2"/>
            <a:endCxn id="249" idx="0"/>
          </p:cNvCxnSpPr>
          <p:nvPr/>
        </p:nvCxnSpPr>
        <p:spPr>
          <a:xfrm rot="5400000">
            <a:off x="36358868" y="4492602"/>
            <a:ext cx="322113" cy="23427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1" name="Shape 248"/>
          <p:cNvCxnSpPr>
            <a:stCxn id="247" idx="2"/>
            <a:endCxn id="253" idx="0"/>
          </p:cNvCxnSpPr>
          <p:nvPr/>
        </p:nvCxnSpPr>
        <p:spPr>
          <a:xfrm rot="16200000" flipH="1">
            <a:off x="38703522" y="4490731"/>
            <a:ext cx="318372" cy="23427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4" name="Shape 248"/>
          <p:cNvCxnSpPr>
            <a:stCxn id="253" idx="2"/>
            <a:endCxn id="252" idx="0"/>
          </p:cNvCxnSpPr>
          <p:nvPr/>
        </p:nvCxnSpPr>
        <p:spPr>
          <a:xfrm rot="5400000">
            <a:off x="38620271" y="5972356"/>
            <a:ext cx="484877" cy="23427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79" name="Shape 248"/>
          <p:cNvCxnSpPr>
            <a:stCxn id="249" idx="2"/>
            <a:endCxn id="252" idx="0"/>
          </p:cNvCxnSpPr>
          <p:nvPr/>
        </p:nvCxnSpPr>
        <p:spPr>
          <a:xfrm rot="16200000" flipH="1">
            <a:off x="36279355" y="5974226"/>
            <a:ext cx="481136" cy="23427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0" name="Прямая со стрелкой 279"/>
          <p:cNvCxnSpPr>
            <a:stCxn id="253" idx="2"/>
            <a:endCxn id="259" idx="0"/>
          </p:cNvCxnSpPr>
          <p:nvPr/>
        </p:nvCxnSpPr>
        <p:spPr>
          <a:xfrm>
            <a:off x="40034101" y="6901310"/>
            <a:ext cx="0" cy="48487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2" name="Shape 248"/>
          <p:cNvCxnSpPr>
            <a:stCxn id="259" idx="2"/>
            <a:endCxn id="262" idx="0"/>
          </p:cNvCxnSpPr>
          <p:nvPr/>
        </p:nvCxnSpPr>
        <p:spPr>
          <a:xfrm rot="5400000">
            <a:off x="39238049" y="8097677"/>
            <a:ext cx="427542" cy="116456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3" name="Shape 248"/>
          <p:cNvCxnSpPr>
            <a:stCxn id="252" idx="2"/>
            <a:endCxn id="262" idx="0"/>
          </p:cNvCxnSpPr>
          <p:nvPr/>
        </p:nvCxnSpPr>
        <p:spPr>
          <a:xfrm rot="16200000" flipH="1">
            <a:off x="38066656" y="8090847"/>
            <a:ext cx="427542" cy="117822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4" name="Shape 248"/>
          <p:cNvCxnSpPr>
            <a:stCxn id="262" idx="2"/>
            <a:endCxn id="261" idx="0"/>
          </p:cNvCxnSpPr>
          <p:nvPr/>
        </p:nvCxnSpPr>
        <p:spPr>
          <a:xfrm rot="5400000">
            <a:off x="38116432" y="9548613"/>
            <a:ext cx="327990" cy="117822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5" name="Shape 248"/>
          <p:cNvCxnSpPr>
            <a:stCxn id="262" idx="2"/>
            <a:endCxn id="264" idx="0"/>
          </p:cNvCxnSpPr>
          <p:nvPr/>
        </p:nvCxnSpPr>
        <p:spPr>
          <a:xfrm rot="16200000" flipH="1">
            <a:off x="39283846" y="9559420"/>
            <a:ext cx="335947" cy="11645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6" name="Прямая со стрелкой 285"/>
          <p:cNvCxnSpPr>
            <a:stCxn id="247" idx="2"/>
            <a:endCxn id="250" idx="0"/>
          </p:cNvCxnSpPr>
          <p:nvPr/>
        </p:nvCxnSpPr>
        <p:spPr>
          <a:xfrm>
            <a:off x="37691316" y="5502938"/>
            <a:ext cx="0" cy="3114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87" name="Прямоугольник 286"/>
          <p:cNvSpPr/>
          <p:nvPr/>
        </p:nvSpPr>
        <p:spPr>
          <a:xfrm>
            <a:off x="8382133" y="43623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200" dirty="0" smtClean="0"/>
              <a:t>84 фокуса</a:t>
            </a:r>
            <a:endParaRPr lang="ru-RU" sz="3200" dirty="0"/>
          </a:p>
        </p:txBody>
      </p:sp>
      <p:sp>
        <p:nvSpPr>
          <p:cNvPr id="256" name="Прямоугольник 255"/>
          <p:cNvSpPr/>
          <p:nvPr/>
        </p:nvSpPr>
        <p:spPr>
          <a:xfrm>
            <a:off x="5310379" y="2003683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Широкое распространение газеты «Массы» (</a:t>
            </a:r>
            <a:r>
              <a:rPr lang="ru-RU" sz="1400" dirty="0" err="1" smtClean="0"/>
              <a:t>Махачон</a:t>
            </a:r>
            <a:r>
              <a:rPr lang="ru-RU" sz="1400" dirty="0" smtClean="0"/>
              <a:t> – подпольная газета)</a:t>
            </a:r>
            <a:endParaRPr lang="ru-RU" sz="1400" dirty="0"/>
          </a:p>
        </p:txBody>
      </p:sp>
      <p:sp>
        <p:nvSpPr>
          <p:cNvPr id="273" name="Прямоугольник 272"/>
          <p:cNvSpPr/>
          <p:nvPr/>
        </p:nvSpPr>
        <p:spPr>
          <a:xfrm>
            <a:off x="5357882" y="215409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Партия развёртывает вещание собственного радио «Голос таиландского народа» и активную агитацию среди народных масс в деревне.</a:t>
            </a:r>
          </a:p>
        </p:txBody>
      </p:sp>
      <p:sp>
        <p:nvSpPr>
          <p:cNvPr id="281" name="Прямоугольник 280"/>
          <p:cNvSpPr/>
          <p:nvPr/>
        </p:nvSpPr>
        <p:spPr>
          <a:xfrm>
            <a:off x="7393987" y="36485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Свою политическую деятельность партия начала на поле боя, организуя подразделения тайцев-ополченцев для борьбы против японских захватчиков.</a:t>
            </a:r>
          </a:p>
        </p:txBody>
      </p:sp>
      <p:sp>
        <p:nvSpPr>
          <p:cNvPr id="288" name="Прямоугольник 287"/>
          <p:cNvSpPr/>
          <p:nvPr/>
        </p:nvSpPr>
        <p:spPr>
          <a:xfrm>
            <a:off x="11414976" y="2437029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Связаться с СССР</a:t>
            </a:r>
            <a:endParaRPr lang="ru-RU" sz="1400" dirty="0"/>
          </a:p>
        </p:txBody>
      </p:sp>
      <p:sp>
        <p:nvSpPr>
          <p:cNvPr id="289" name="Прямоугольник 288"/>
          <p:cNvSpPr/>
          <p:nvPr/>
        </p:nvSpPr>
        <p:spPr>
          <a:xfrm>
            <a:off x="10222567" y="2154054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a:t>Провести урбанизацию для тайцев</a:t>
            </a:r>
            <a:endParaRPr lang="ru-RU" sz="1400" dirty="0"/>
          </a:p>
        </p:txBody>
      </p:sp>
      <p:sp>
        <p:nvSpPr>
          <p:cNvPr id="290" name="Прямоугольник 289"/>
          <p:cNvSpPr/>
          <p:nvPr/>
        </p:nvSpPr>
        <p:spPr>
          <a:xfrm>
            <a:off x="2775519" y="2295238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Перейти на пятилетнее </a:t>
            </a:r>
            <a:r>
              <a:rPr lang="ru-RU" sz="1400" dirty="0" smtClean="0"/>
              <a:t>планирование</a:t>
            </a:r>
            <a:endParaRPr lang="ru-RU" sz="1400" dirty="0"/>
          </a:p>
        </p:txBody>
      </p:sp>
      <p:sp>
        <p:nvSpPr>
          <p:cNvPr id="291" name="Прямоугольник 290"/>
          <p:cNvSpPr/>
          <p:nvPr/>
        </p:nvSpPr>
        <p:spPr>
          <a:xfrm>
            <a:off x="6524755" y="2292150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Свергнуть короля и принцев</a:t>
            </a:r>
            <a:endParaRPr lang="ru-RU" sz="1400" dirty="0"/>
          </a:p>
        </p:txBody>
      </p:sp>
      <p:sp>
        <p:nvSpPr>
          <p:cNvPr id="292" name="Прямоугольник 291"/>
          <p:cNvSpPr/>
          <p:nvPr/>
        </p:nvSpPr>
        <p:spPr>
          <a:xfrm>
            <a:off x="6519159" y="2436831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Социалистический союз азиатских республик</a:t>
            </a:r>
            <a:endParaRPr lang="ru-RU" sz="1400" dirty="0"/>
          </a:p>
        </p:txBody>
      </p:sp>
      <p:sp>
        <p:nvSpPr>
          <p:cNvPr id="293" name="Прямоугольник 292"/>
          <p:cNvSpPr/>
          <p:nvPr/>
        </p:nvSpPr>
        <p:spPr>
          <a:xfrm>
            <a:off x="5355130" y="2576762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Ультиматум Камбодже</a:t>
            </a:r>
            <a:endParaRPr lang="ru-RU" sz="1400" dirty="0"/>
          </a:p>
        </p:txBody>
      </p:sp>
      <p:sp>
        <p:nvSpPr>
          <p:cNvPr id="294" name="Прямоугольник 293"/>
          <p:cNvSpPr/>
          <p:nvPr/>
        </p:nvSpPr>
        <p:spPr>
          <a:xfrm>
            <a:off x="2906833" y="2576564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Сделать Лаос частью союза</a:t>
            </a:r>
            <a:endParaRPr lang="ru-RU" sz="1400" dirty="0"/>
          </a:p>
        </p:txBody>
      </p:sp>
      <p:sp>
        <p:nvSpPr>
          <p:cNvPr id="295" name="Прямоугольник 294"/>
          <p:cNvSpPr/>
          <p:nvPr/>
        </p:nvSpPr>
        <p:spPr>
          <a:xfrm>
            <a:off x="7713436" y="2576158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Попробовать примириться с Бирмой</a:t>
            </a:r>
            <a:endParaRPr lang="ru-RU" sz="1400" dirty="0"/>
          </a:p>
        </p:txBody>
      </p:sp>
      <p:sp>
        <p:nvSpPr>
          <p:cNvPr id="296" name="Прямоугольник 295"/>
          <p:cNvSpPr/>
          <p:nvPr/>
        </p:nvSpPr>
        <p:spPr>
          <a:xfrm>
            <a:off x="4137909" y="2723422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Вьетнам</a:t>
            </a:r>
            <a:endParaRPr lang="ru-RU" sz="1400" dirty="0"/>
          </a:p>
        </p:txBody>
      </p:sp>
      <p:sp>
        <p:nvSpPr>
          <p:cNvPr id="297" name="Прямоугольник 296"/>
          <p:cNvSpPr/>
          <p:nvPr/>
        </p:nvSpPr>
        <p:spPr>
          <a:xfrm>
            <a:off x="6524755" y="2721037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Сжечь султанаты Малайи</a:t>
            </a:r>
            <a:endParaRPr lang="ru-RU" sz="1400" dirty="0"/>
          </a:p>
        </p:txBody>
      </p:sp>
      <p:sp>
        <p:nvSpPr>
          <p:cNvPr id="298" name="Прямоугольник 297"/>
          <p:cNvSpPr/>
          <p:nvPr/>
        </p:nvSpPr>
        <p:spPr>
          <a:xfrm>
            <a:off x="6519641" y="287047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Добраться до Филиппин</a:t>
            </a:r>
            <a:endParaRPr lang="ru-RU" sz="1400" dirty="0"/>
          </a:p>
        </p:txBody>
      </p:sp>
      <p:sp>
        <p:nvSpPr>
          <p:cNvPr id="299" name="Прямоугольник 298"/>
          <p:cNvSpPr/>
          <p:nvPr/>
        </p:nvSpPr>
        <p:spPr>
          <a:xfrm>
            <a:off x="476349" y="2436831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Сблизиться с коммунистами Китая</a:t>
            </a:r>
            <a:endParaRPr lang="ru-RU" sz="1400" dirty="0"/>
          </a:p>
        </p:txBody>
      </p:sp>
      <p:cxnSp>
        <p:nvCxnSpPr>
          <p:cNvPr id="300" name="Shape 248"/>
          <p:cNvCxnSpPr>
            <a:stCxn id="292" idx="2"/>
            <a:endCxn id="295" idx="0"/>
          </p:cNvCxnSpPr>
          <p:nvPr/>
        </p:nvCxnSpPr>
        <p:spPr>
          <a:xfrm rot="16200000" flipH="1">
            <a:off x="8017622" y="25007807"/>
            <a:ext cx="313268" cy="119427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1" name="Прямая соединительная линия 300"/>
          <p:cNvCxnSpPr>
            <a:stCxn id="299" idx="3"/>
            <a:endCxn id="292" idx="1"/>
          </p:cNvCxnSpPr>
          <p:nvPr/>
        </p:nvCxnSpPr>
        <p:spPr>
          <a:xfrm flipV="1">
            <a:off x="2592267" y="24908312"/>
            <a:ext cx="3926892" cy="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02" name="Прямая со стрелкой 301"/>
          <p:cNvCxnSpPr>
            <a:stCxn id="292" idx="2"/>
            <a:endCxn id="297" idx="0"/>
          </p:cNvCxnSpPr>
          <p:nvPr/>
        </p:nvCxnSpPr>
        <p:spPr>
          <a:xfrm>
            <a:off x="7577118" y="25448312"/>
            <a:ext cx="5596" cy="17620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5" name="Прямая соединительная линия 304"/>
          <p:cNvCxnSpPr>
            <a:stCxn id="292" idx="3"/>
            <a:endCxn id="288" idx="1"/>
          </p:cNvCxnSpPr>
          <p:nvPr/>
        </p:nvCxnSpPr>
        <p:spPr>
          <a:xfrm>
            <a:off x="8635077" y="24908312"/>
            <a:ext cx="2779899" cy="1979"/>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10" name="Прямая со стрелкой 309"/>
          <p:cNvCxnSpPr>
            <a:stCxn id="297" idx="2"/>
            <a:endCxn id="298" idx="0"/>
          </p:cNvCxnSpPr>
          <p:nvPr/>
        </p:nvCxnSpPr>
        <p:spPr>
          <a:xfrm flipH="1">
            <a:off x="7577600" y="28290372"/>
            <a:ext cx="5114" cy="4144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5" name="Shape 248"/>
          <p:cNvCxnSpPr>
            <a:stCxn id="292" idx="2"/>
            <a:endCxn id="294" idx="0"/>
          </p:cNvCxnSpPr>
          <p:nvPr/>
        </p:nvCxnSpPr>
        <p:spPr>
          <a:xfrm rot="5400000">
            <a:off x="5612291" y="23800813"/>
            <a:ext cx="317329" cy="36123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8" name="Shape 248"/>
          <p:cNvCxnSpPr>
            <a:stCxn id="293" idx="2"/>
            <a:endCxn id="296" idx="0"/>
          </p:cNvCxnSpPr>
          <p:nvPr/>
        </p:nvCxnSpPr>
        <p:spPr>
          <a:xfrm rot="5400000">
            <a:off x="5611177" y="26432312"/>
            <a:ext cx="386604" cy="121722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1" name="Shape 248"/>
          <p:cNvCxnSpPr>
            <a:stCxn id="294" idx="2"/>
            <a:endCxn id="296" idx="0"/>
          </p:cNvCxnSpPr>
          <p:nvPr/>
        </p:nvCxnSpPr>
        <p:spPr>
          <a:xfrm rot="16200000" flipH="1">
            <a:off x="4386039" y="26424394"/>
            <a:ext cx="388583" cy="123107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4" name="Shape 248"/>
          <p:cNvCxnSpPr>
            <a:stCxn id="292" idx="2"/>
            <a:endCxn id="293" idx="0"/>
          </p:cNvCxnSpPr>
          <p:nvPr/>
        </p:nvCxnSpPr>
        <p:spPr>
          <a:xfrm rot="5400000">
            <a:off x="6835450" y="25025952"/>
            <a:ext cx="319308" cy="11640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28" name="Прямоугольник 327"/>
          <p:cNvSpPr/>
          <p:nvPr/>
        </p:nvSpPr>
        <p:spPr>
          <a:xfrm>
            <a:off x="9019253" y="2720584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Развить азиатскую науку</a:t>
            </a:r>
            <a:endParaRPr lang="ru-RU" sz="1400" dirty="0"/>
          </a:p>
        </p:txBody>
      </p:sp>
      <p:cxnSp>
        <p:nvCxnSpPr>
          <p:cNvPr id="330" name="Shape 248"/>
          <p:cNvCxnSpPr>
            <a:stCxn id="295" idx="2"/>
            <a:endCxn id="328" idx="0"/>
          </p:cNvCxnSpPr>
          <p:nvPr/>
        </p:nvCxnSpPr>
        <p:spPr>
          <a:xfrm rot="16200000" flipH="1">
            <a:off x="9242173" y="26370801"/>
            <a:ext cx="364260" cy="13058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33" name="Прямоугольник 332"/>
          <p:cNvSpPr/>
          <p:nvPr/>
        </p:nvSpPr>
        <p:spPr>
          <a:xfrm>
            <a:off x="4135930" y="287047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Объединить Индокитайский союз</a:t>
            </a:r>
            <a:endParaRPr lang="ru-RU" sz="1400" dirty="0"/>
          </a:p>
        </p:txBody>
      </p:sp>
      <p:cxnSp>
        <p:nvCxnSpPr>
          <p:cNvPr id="334" name="Прямая со стрелкой 333"/>
          <p:cNvCxnSpPr>
            <a:stCxn id="296" idx="2"/>
            <a:endCxn id="333" idx="0"/>
          </p:cNvCxnSpPr>
          <p:nvPr/>
        </p:nvCxnSpPr>
        <p:spPr>
          <a:xfrm flipH="1">
            <a:off x="5193889" y="28314224"/>
            <a:ext cx="1979" cy="39056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38" name="Прямоугольник 337"/>
          <p:cNvSpPr/>
          <p:nvPr/>
        </p:nvSpPr>
        <p:spPr>
          <a:xfrm>
            <a:off x="9024689" y="2870478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Свобода для Индонезии</a:t>
            </a:r>
            <a:endParaRPr lang="ru-RU" sz="1400" dirty="0"/>
          </a:p>
        </p:txBody>
      </p:sp>
      <p:cxnSp>
        <p:nvCxnSpPr>
          <p:cNvPr id="339" name="Shape 248"/>
          <p:cNvCxnSpPr>
            <a:stCxn id="297" idx="2"/>
            <a:endCxn id="338" idx="0"/>
          </p:cNvCxnSpPr>
          <p:nvPr/>
        </p:nvCxnSpPr>
        <p:spPr>
          <a:xfrm rot="16200000" flipH="1">
            <a:off x="8625475" y="27247611"/>
            <a:ext cx="414412" cy="249993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2" name="Прямоугольник 341"/>
          <p:cNvSpPr/>
          <p:nvPr/>
        </p:nvSpPr>
        <p:spPr>
          <a:xfrm>
            <a:off x="10222567" y="2575704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Перенять опыт централизованного производства</a:t>
            </a:r>
            <a:endParaRPr lang="ru-RU" sz="1400" dirty="0"/>
          </a:p>
        </p:txBody>
      </p:sp>
      <p:sp>
        <p:nvSpPr>
          <p:cNvPr id="343" name="Прямоугольник 342"/>
          <p:cNvSpPr/>
          <p:nvPr/>
        </p:nvSpPr>
        <p:spPr>
          <a:xfrm>
            <a:off x="11414976" y="2720584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Принять атеистическую политику СССР</a:t>
            </a:r>
            <a:endParaRPr lang="ru-RU" sz="1400" dirty="0"/>
          </a:p>
        </p:txBody>
      </p:sp>
      <p:sp>
        <p:nvSpPr>
          <p:cNvPr id="344" name="Прямоугольник 343"/>
          <p:cNvSpPr/>
          <p:nvPr/>
        </p:nvSpPr>
        <p:spPr>
          <a:xfrm>
            <a:off x="11412760" y="2870478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Революционное образование</a:t>
            </a:r>
            <a:endParaRPr lang="ru-RU" sz="1400" dirty="0"/>
          </a:p>
        </p:txBody>
      </p:sp>
      <p:sp>
        <p:nvSpPr>
          <p:cNvPr id="345" name="Прямоугольник 344"/>
          <p:cNvSpPr/>
          <p:nvPr/>
        </p:nvSpPr>
        <p:spPr>
          <a:xfrm>
            <a:off x="12643447" y="2574585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Военные советники из СССР</a:t>
            </a:r>
            <a:endParaRPr lang="ru-RU" sz="1400" dirty="0"/>
          </a:p>
        </p:txBody>
      </p:sp>
      <p:cxnSp>
        <p:nvCxnSpPr>
          <p:cNvPr id="346" name="Shape 248"/>
          <p:cNvCxnSpPr>
            <a:stCxn id="288" idx="2"/>
            <a:endCxn id="345" idx="0"/>
          </p:cNvCxnSpPr>
          <p:nvPr/>
        </p:nvCxnSpPr>
        <p:spPr>
          <a:xfrm rot="16200000" flipH="1">
            <a:off x="12939391" y="24983834"/>
            <a:ext cx="295559" cy="12284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9" name="Shape 248"/>
          <p:cNvCxnSpPr>
            <a:stCxn id="288" idx="2"/>
            <a:endCxn id="342" idx="0"/>
          </p:cNvCxnSpPr>
          <p:nvPr/>
        </p:nvCxnSpPr>
        <p:spPr>
          <a:xfrm rot="5400000">
            <a:off x="11723352" y="25007466"/>
            <a:ext cx="306758" cy="119240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2" name="Прямая со стрелкой 351"/>
          <p:cNvCxnSpPr>
            <a:stCxn id="288" idx="2"/>
            <a:endCxn id="343" idx="0"/>
          </p:cNvCxnSpPr>
          <p:nvPr/>
        </p:nvCxnSpPr>
        <p:spPr>
          <a:xfrm>
            <a:off x="12472935" y="25450291"/>
            <a:ext cx="0" cy="175554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5" name="Прямая со стрелкой 354"/>
          <p:cNvCxnSpPr>
            <a:stCxn id="343" idx="2"/>
            <a:endCxn id="344" idx="0"/>
          </p:cNvCxnSpPr>
          <p:nvPr/>
        </p:nvCxnSpPr>
        <p:spPr>
          <a:xfrm flipH="1">
            <a:off x="12470719" y="28285840"/>
            <a:ext cx="2216" cy="41894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58" name="Прямоугольник 357"/>
          <p:cNvSpPr/>
          <p:nvPr/>
        </p:nvSpPr>
        <p:spPr>
          <a:xfrm>
            <a:off x="6501219" y="3016940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Объединить тайский народ под знаменем революции</a:t>
            </a:r>
            <a:endParaRPr lang="ru-RU" sz="1400" dirty="0"/>
          </a:p>
        </p:txBody>
      </p:sp>
      <p:cxnSp>
        <p:nvCxnSpPr>
          <p:cNvPr id="359" name="Shape 248"/>
          <p:cNvCxnSpPr>
            <a:stCxn id="344" idx="2"/>
            <a:endCxn id="358" idx="0"/>
          </p:cNvCxnSpPr>
          <p:nvPr/>
        </p:nvCxnSpPr>
        <p:spPr>
          <a:xfrm rot="5400000">
            <a:off x="9822637" y="27521326"/>
            <a:ext cx="384624" cy="491154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62" name="Прямоугольник 361"/>
          <p:cNvSpPr/>
          <p:nvPr/>
        </p:nvSpPr>
        <p:spPr>
          <a:xfrm>
            <a:off x="1697533" y="2725203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Опыт Китая в партизанской и оборонительной войне</a:t>
            </a:r>
            <a:endParaRPr lang="ru-RU" sz="1400" dirty="0"/>
          </a:p>
        </p:txBody>
      </p:sp>
      <p:sp>
        <p:nvSpPr>
          <p:cNvPr id="363" name="Прямоугольник 362"/>
          <p:cNvSpPr/>
          <p:nvPr/>
        </p:nvSpPr>
        <p:spPr>
          <a:xfrm>
            <a:off x="1697533" y="287047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Китаизация</a:t>
            </a:r>
            <a:r>
              <a:rPr lang="ru-RU" sz="1400" dirty="0" smtClean="0"/>
              <a:t> марксизма</a:t>
            </a:r>
            <a:endParaRPr lang="ru-RU" sz="1400" dirty="0"/>
          </a:p>
        </p:txBody>
      </p:sp>
      <p:sp>
        <p:nvSpPr>
          <p:cNvPr id="364" name="Прямоугольник 363"/>
          <p:cNvSpPr/>
          <p:nvPr/>
        </p:nvSpPr>
        <p:spPr>
          <a:xfrm>
            <a:off x="472390" y="2577751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Примириться с китайцами в рабочем классе</a:t>
            </a:r>
            <a:endParaRPr lang="ru-RU" sz="1400" dirty="0"/>
          </a:p>
        </p:txBody>
      </p:sp>
      <p:sp>
        <p:nvSpPr>
          <p:cNvPr id="365" name="Прямоугольник 364"/>
          <p:cNvSpPr/>
          <p:nvPr/>
        </p:nvSpPr>
        <p:spPr>
          <a:xfrm>
            <a:off x="470409" y="3012190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Совместные предприятия</a:t>
            </a:r>
            <a:endParaRPr lang="ru-RU" sz="1400" dirty="0"/>
          </a:p>
        </p:txBody>
      </p:sp>
      <p:cxnSp>
        <p:nvCxnSpPr>
          <p:cNvPr id="366" name="Прямая со стрелкой 365"/>
          <p:cNvCxnSpPr>
            <a:stCxn id="299" idx="2"/>
            <a:endCxn id="364" idx="0"/>
          </p:cNvCxnSpPr>
          <p:nvPr/>
        </p:nvCxnSpPr>
        <p:spPr>
          <a:xfrm flipH="1">
            <a:off x="1530349" y="25448316"/>
            <a:ext cx="3959" cy="32920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9" name="Прямая со стрелкой 368"/>
          <p:cNvCxnSpPr>
            <a:stCxn id="364" idx="2"/>
            <a:endCxn id="365" idx="0"/>
          </p:cNvCxnSpPr>
          <p:nvPr/>
        </p:nvCxnSpPr>
        <p:spPr>
          <a:xfrm flipH="1">
            <a:off x="1528368" y="26857517"/>
            <a:ext cx="1981" cy="326439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2" name="Прямая со стрелкой 371"/>
          <p:cNvCxnSpPr>
            <a:stCxn id="362" idx="2"/>
            <a:endCxn id="363" idx="0"/>
          </p:cNvCxnSpPr>
          <p:nvPr/>
        </p:nvCxnSpPr>
        <p:spPr>
          <a:xfrm>
            <a:off x="2755492" y="28332037"/>
            <a:ext cx="0" cy="3727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5" name="Shape 248"/>
          <p:cNvCxnSpPr>
            <a:stCxn id="363" idx="2"/>
            <a:endCxn id="358" idx="0"/>
          </p:cNvCxnSpPr>
          <p:nvPr/>
        </p:nvCxnSpPr>
        <p:spPr>
          <a:xfrm rot="16200000" flipH="1">
            <a:off x="4965024" y="27575253"/>
            <a:ext cx="384623" cy="480368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8" name="Shape 248"/>
          <p:cNvCxnSpPr>
            <a:stCxn id="299" idx="2"/>
            <a:endCxn id="362" idx="0"/>
          </p:cNvCxnSpPr>
          <p:nvPr/>
        </p:nvCxnSpPr>
        <p:spPr>
          <a:xfrm rot="16200000" flipH="1">
            <a:off x="1243040" y="25739584"/>
            <a:ext cx="1803721" cy="1221184"/>
          </a:xfrm>
          <a:prstGeom prst="bentConnector3">
            <a:avLst>
              <a:gd name="adj1" fmla="val 918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4" name="Прямоугольник 383"/>
          <p:cNvSpPr/>
          <p:nvPr/>
        </p:nvSpPr>
        <p:spPr>
          <a:xfrm>
            <a:off x="24195050" y="1845010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Умеренный путь</a:t>
            </a:r>
            <a:endParaRPr lang="ru-RU" sz="1000" dirty="0"/>
          </a:p>
        </p:txBody>
      </p:sp>
      <p:cxnSp>
        <p:nvCxnSpPr>
          <p:cNvPr id="385" name="Прямая соединительная линия 384"/>
          <p:cNvCxnSpPr>
            <a:stCxn id="214" idx="3"/>
            <a:endCxn id="384" idx="1"/>
          </p:cNvCxnSpPr>
          <p:nvPr/>
        </p:nvCxnSpPr>
        <p:spPr>
          <a:xfrm flipV="1">
            <a:off x="19322873" y="18990109"/>
            <a:ext cx="4872177" cy="198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388" name="Прямоугольник 387"/>
          <p:cNvSpPr/>
          <p:nvPr/>
        </p:nvSpPr>
        <p:spPr>
          <a:xfrm>
            <a:off x="25348351" y="2147386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Новый антикоммунистический закон</a:t>
            </a:r>
            <a:endParaRPr lang="ru-RU" sz="1400" dirty="0"/>
          </a:p>
        </p:txBody>
      </p:sp>
      <p:cxnSp>
        <p:nvCxnSpPr>
          <p:cNvPr id="392" name="Прямая соединительная линия 391"/>
          <p:cNvCxnSpPr>
            <a:stCxn id="214" idx="1"/>
            <a:endCxn id="478" idx="3"/>
          </p:cNvCxnSpPr>
          <p:nvPr/>
        </p:nvCxnSpPr>
        <p:spPr>
          <a:xfrm flipH="1" flipV="1">
            <a:off x="8640673" y="18985162"/>
            <a:ext cx="8566282" cy="6927"/>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95" name="Прямая соединительная линия 394"/>
          <p:cNvCxnSpPr>
            <a:stCxn id="139" idx="1"/>
            <a:endCxn id="384" idx="3"/>
          </p:cNvCxnSpPr>
          <p:nvPr/>
        </p:nvCxnSpPr>
        <p:spPr>
          <a:xfrm flipH="1">
            <a:off x="26310968" y="18989109"/>
            <a:ext cx="8266412" cy="100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98" name="Прямая соединительная линия 397"/>
          <p:cNvCxnSpPr>
            <a:stCxn id="227" idx="1"/>
            <a:endCxn id="139" idx="3"/>
          </p:cNvCxnSpPr>
          <p:nvPr/>
        </p:nvCxnSpPr>
        <p:spPr>
          <a:xfrm flipH="1" flipV="1">
            <a:off x="36693298" y="18989109"/>
            <a:ext cx="7121377" cy="233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02" name="Прямоугольник 401"/>
          <p:cNvSpPr/>
          <p:nvPr/>
        </p:nvSpPr>
        <p:spPr>
          <a:xfrm>
            <a:off x="23040966" y="2147328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Результаты иностранных инвестиций</a:t>
            </a:r>
            <a:endParaRPr lang="ru-RU" sz="1400" dirty="0"/>
          </a:p>
        </p:txBody>
      </p:sp>
      <p:sp>
        <p:nvSpPr>
          <p:cNvPr id="403" name="Прямоугольник 402"/>
          <p:cNvSpPr/>
          <p:nvPr/>
        </p:nvSpPr>
        <p:spPr>
          <a:xfrm>
            <a:off x="23040966" y="200546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Свободный бизнес (свободная торговля)</a:t>
            </a:r>
            <a:endParaRPr lang="ru-RU" sz="1400" dirty="0"/>
          </a:p>
        </p:txBody>
      </p:sp>
      <p:sp>
        <p:nvSpPr>
          <p:cNvPr id="404" name="Прямоугольник 403"/>
          <p:cNvSpPr/>
          <p:nvPr/>
        </p:nvSpPr>
        <p:spPr>
          <a:xfrm>
            <a:off x="25352902" y="2579463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Поиск союзников в свободном мире (решения на вступления в союз демократов)</a:t>
            </a:r>
            <a:endParaRPr lang="ru-RU" sz="1400" dirty="0"/>
          </a:p>
        </p:txBody>
      </p:sp>
      <p:sp>
        <p:nvSpPr>
          <p:cNvPr id="405" name="Прямоугольник 404"/>
          <p:cNvSpPr/>
          <p:nvPr/>
        </p:nvSpPr>
        <p:spPr>
          <a:xfrm>
            <a:off x="24185696" y="2721037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Договориться о лицензиях</a:t>
            </a:r>
            <a:endParaRPr lang="ru-RU" sz="1400" dirty="0"/>
          </a:p>
        </p:txBody>
      </p:sp>
      <p:sp>
        <p:nvSpPr>
          <p:cNvPr id="406" name="Прямоугольник 405"/>
          <p:cNvSpPr/>
          <p:nvPr/>
        </p:nvSpPr>
        <p:spPr>
          <a:xfrm>
            <a:off x="26511122" y="2721289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Союзная военная миссия (доктрины)</a:t>
            </a:r>
            <a:endParaRPr lang="ru-RU" sz="1400" dirty="0"/>
          </a:p>
        </p:txBody>
      </p:sp>
      <p:sp>
        <p:nvSpPr>
          <p:cNvPr id="407" name="Прямоугольник 406"/>
          <p:cNvSpPr/>
          <p:nvPr/>
        </p:nvSpPr>
        <p:spPr>
          <a:xfrm>
            <a:off x="20733581" y="2147782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Восстановление после гражданской войны</a:t>
            </a:r>
            <a:endParaRPr lang="ru-RU" sz="1400" dirty="0"/>
          </a:p>
        </p:txBody>
      </p:sp>
      <p:cxnSp>
        <p:nvCxnSpPr>
          <p:cNvPr id="409" name="Shape 248"/>
          <p:cNvCxnSpPr>
            <a:stCxn id="54" idx="2"/>
            <a:endCxn id="214" idx="0"/>
          </p:cNvCxnSpPr>
          <p:nvPr/>
        </p:nvCxnSpPr>
        <p:spPr>
          <a:xfrm rot="5400000">
            <a:off x="17899208" y="17031583"/>
            <a:ext cx="1786212" cy="1054800"/>
          </a:xfrm>
          <a:prstGeom prst="bentConnector3">
            <a:avLst>
              <a:gd name="adj1" fmla="val 714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2" name="Shape 248"/>
          <p:cNvCxnSpPr>
            <a:stCxn id="55" idx="2"/>
            <a:endCxn id="214" idx="0"/>
          </p:cNvCxnSpPr>
          <p:nvPr/>
        </p:nvCxnSpPr>
        <p:spPr>
          <a:xfrm rot="5400000">
            <a:off x="20358385" y="14575335"/>
            <a:ext cx="1783283" cy="5970224"/>
          </a:xfrm>
          <a:prstGeom prst="bentConnector3">
            <a:avLst>
              <a:gd name="adj1" fmla="val 707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5" name="Shape 248"/>
          <p:cNvCxnSpPr>
            <a:stCxn id="54" idx="2"/>
            <a:endCxn id="384" idx="0"/>
          </p:cNvCxnSpPr>
          <p:nvPr/>
        </p:nvCxnSpPr>
        <p:spPr>
          <a:xfrm rot="16200000" flipH="1">
            <a:off x="21394245" y="14591345"/>
            <a:ext cx="1784232" cy="5933295"/>
          </a:xfrm>
          <a:prstGeom prst="bentConnector3">
            <a:avLst>
              <a:gd name="adj1" fmla="val 716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8" name="Shape 248"/>
          <p:cNvCxnSpPr>
            <a:stCxn id="54" idx="2"/>
            <a:endCxn id="139" idx="0"/>
          </p:cNvCxnSpPr>
          <p:nvPr/>
        </p:nvCxnSpPr>
        <p:spPr>
          <a:xfrm rot="16200000" flipH="1">
            <a:off x="26585910" y="9399680"/>
            <a:ext cx="1783232" cy="16315625"/>
          </a:xfrm>
          <a:prstGeom prst="bentConnector3">
            <a:avLst>
              <a:gd name="adj1" fmla="val 887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1" name="Shape 248"/>
          <p:cNvCxnSpPr>
            <a:stCxn id="54" idx="2"/>
            <a:endCxn id="227" idx="0"/>
          </p:cNvCxnSpPr>
          <p:nvPr/>
        </p:nvCxnSpPr>
        <p:spPr>
          <a:xfrm rot="16200000" flipH="1">
            <a:off x="31203393" y="4782198"/>
            <a:ext cx="1785563" cy="25552920"/>
          </a:xfrm>
          <a:prstGeom prst="bentConnector3">
            <a:avLst>
              <a:gd name="adj1" fmla="val 903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4" name="Shape 248"/>
          <p:cNvCxnSpPr>
            <a:stCxn id="55" idx="2"/>
            <a:endCxn id="227" idx="0"/>
          </p:cNvCxnSpPr>
          <p:nvPr/>
        </p:nvCxnSpPr>
        <p:spPr>
          <a:xfrm rot="16200000" flipH="1">
            <a:off x="33662569" y="7241375"/>
            <a:ext cx="1782634" cy="20637496"/>
          </a:xfrm>
          <a:prstGeom prst="bentConnector3">
            <a:avLst>
              <a:gd name="adj1" fmla="val 8964"/>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7" name="Shape 248"/>
          <p:cNvCxnSpPr>
            <a:stCxn id="55" idx="2"/>
            <a:endCxn id="139" idx="0"/>
          </p:cNvCxnSpPr>
          <p:nvPr/>
        </p:nvCxnSpPr>
        <p:spPr>
          <a:xfrm rot="16200000" flipH="1">
            <a:off x="29045087" y="11858856"/>
            <a:ext cx="1780303" cy="11400201"/>
          </a:xfrm>
          <a:prstGeom prst="bentConnector3">
            <a:avLst>
              <a:gd name="adj1" fmla="val 891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30" name="Shape 248"/>
          <p:cNvCxnSpPr>
            <a:stCxn id="55" idx="2"/>
            <a:endCxn id="384" idx="0"/>
          </p:cNvCxnSpPr>
          <p:nvPr/>
        </p:nvCxnSpPr>
        <p:spPr>
          <a:xfrm rot="16200000" flipH="1">
            <a:off x="23853422" y="17050521"/>
            <a:ext cx="1781303" cy="1017871"/>
          </a:xfrm>
          <a:prstGeom prst="bentConnector3">
            <a:avLst>
              <a:gd name="adj1" fmla="val 709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36" name="Shape 248"/>
          <p:cNvCxnSpPr>
            <a:stCxn id="55" idx="2"/>
            <a:endCxn id="478" idx="0"/>
          </p:cNvCxnSpPr>
          <p:nvPr/>
        </p:nvCxnSpPr>
        <p:spPr>
          <a:xfrm rot="5400000">
            <a:off x="15020748" y="9230772"/>
            <a:ext cx="1776356" cy="16652424"/>
          </a:xfrm>
          <a:prstGeom prst="bentConnector3">
            <a:avLst>
              <a:gd name="adj1" fmla="val 9588"/>
            </a:avLst>
          </a:prstGeom>
          <a:ln w="28575">
            <a:prstDash val="solid"/>
            <a:tailEnd type="arrow"/>
          </a:ln>
        </p:spPr>
        <p:style>
          <a:lnRef idx="1">
            <a:schemeClr val="accent1"/>
          </a:lnRef>
          <a:fillRef idx="0">
            <a:schemeClr val="accent1"/>
          </a:fillRef>
          <a:effectRef idx="0">
            <a:schemeClr val="accent1"/>
          </a:effectRef>
          <a:fontRef idx="minor">
            <a:schemeClr val="tx1"/>
          </a:fontRef>
        </p:style>
      </p:cxnSp>
      <p:cxnSp>
        <p:nvCxnSpPr>
          <p:cNvPr id="441" name="Shape 248"/>
          <p:cNvCxnSpPr>
            <a:stCxn id="384" idx="2"/>
            <a:endCxn id="105" idx="0"/>
          </p:cNvCxnSpPr>
          <p:nvPr/>
        </p:nvCxnSpPr>
        <p:spPr>
          <a:xfrm rot="5400000">
            <a:off x="23261396" y="18060940"/>
            <a:ext cx="522444" cy="346078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4" name="Shape 248"/>
          <p:cNvCxnSpPr>
            <a:stCxn id="214" idx="2"/>
            <a:endCxn id="105" idx="0"/>
          </p:cNvCxnSpPr>
          <p:nvPr/>
        </p:nvCxnSpPr>
        <p:spPr>
          <a:xfrm rot="16200000" flipH="1">
            <a:off x="19768338" y="18028664"/>
            <a:ext cx="520464" cy="352731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47" name="Прямоугольник 446"/>
          <p:cNvSpPr/>
          <p:nvPr/>
        </p:nvSpPr>
        <p:spPr>
          <a:xfrm>
            <a:off x="25351055" y="2877884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Совместная добыча ресурсов</a:t>
            </a:r>
            <a:endParaRPr lang="ru-RU" sz="1400" dirty="0"/>
          </a:p>
        </p:txBody>
      </p:sp>
      <p:sp>
        <p:nvSpPr>
          <p:cNvPr id="448" name="Прямоугольник 447"/>
          <p:cNvSpPr/>
          <p:nvPr/>
        </p:nvSpPr>
        <p:spPr>
          <a:xfrm>
            <a:off x="25349801" y="200427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Усилить роль монарха в новой конституции</a:t>
            </a:r>
            <a:endParaRPr lang="ru-RU" sz="1400" dirty="0"/>
          </a:p>
        </p:txBody>
      </p:sp>
      <p:sp>
        <p:nvSpPr>
          <p:cNvPr id="449" name="Прямоугольник 448"/>
          <p:cNvSpPr/>
          <p:nvPr/>
        </p:nvSpPr>
        <p:spPr>
          <a:xfrm>
            <a:off x="36884765" y="20043814"/>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Муниципализм</a:t>
            </a:r>
            <a:r>
              <a:rPr lang="ru-RU" sz="1400" dirty="0"/>
              <a:t> </a:t>
            </a:r>
            <a:r>
              <a:rPr lang="ru-RU" sz="300" dirty="0"/>
              <a:t>(В 1926 году он начал разработку концепции </a:t>
            </a:r>
            <a:r>
              <a:rPr lang="ru-RU" sz="300" dirty="0" err="1"/>
              <a:t>prachaphiban</a:t>
            </a:r>
            <a:r>
              <a:rPr lang="ru-RU" sz="300" dirty="0"/>
              <a:t>, или «муниципалитета», которая появилась в конце правления </a:t>
            </a:r>
            <a:r>
              <a:rPr lang="ru-RU" sz="300" dirty="0" err="1"/>
              <a:t>правления</a:t>
            </a:r>
            <a:r>
              <a:rPr lang="ru-RU" sz="300" dirty="0"/>
              <a:t> Рамы V как закон, касающийся общественного здравоохранения и санитарии[22]. Была получена информация о местном самоуправлении в соседних странах, и были составлены предложения, позволяющие некоторым муниципалитетам повышать местные налоги и управлять своими собственными бюджетами. Тот факт, что общественность не была достаточно образована, чтобы заставить данную схему работать, препятствовал успеху этого административного предприятия короля. Тем не менее, идея научить сиамцев концепции демократии посредством децентрализации власти в муниципалитетах стала, по мнению </a:t>
            </a:r>
            <a:r>
              <a:rPr lang="ru-RU" sz="300" dirty="0" err="1"/>
              <a:t>Прачадипока</a:t>
            </a:r>
            <a:r>
              <a:rPr lang="ru-RU" sz="300" dirty="0"/>
              <a:t>, фундаментальной для разработки политики в </a:t>
            </a:r>
            <a:r>
              <a:rPr lang="ru-RU" sz="300" dirty="0" smtClean="0"/>
              <a:t>будущем)</a:t>
            </a:r>
            <a:endParaRPr lang="ru-RU" sz="300" dirty="0"/>
          </a:p>
        </p:txBody>
      </p:sp>
      <p:sp>
        <p:nvSpPr>
          <p:cNvPr id="451" name="Прямоугольник 450"/>
          <p:cNvSpPr/>
          <p:nvPr/>
        </p:nvSpPr>
        <p:spPr>
          <a:xfrm>
            <a:off x="34577380" y="25798783"/>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Империализм</a:t>
            </a:r>
            <a:endParaRPr lang="ru-RU" sz="1400" dirty="0"/>
          </a:p>
        </p:txBody>
      </p:sp>
      <p:sp>
        <p:nvSpPr>
          <p:cNvPr id="304" name="Прямоугольник 303"/>
          <p:cNvSpPr/>
          <p:nvPr/>
        </p:nvSpPr>
        <p:spPr>
          <a:xfrm>
            <a:off x="2783943" y="1764481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Генералы </a:t>
            </a:r>
            <a:r>
              <a:rPr lang="ru-RU" sz="1400" dirty="0" err="1" smtClean="0"/>
              <a:t>комми</a:t>
            </a:r>
            <a:r>
              <a:rPr lang="ru-RU" sz="1400" dirty="0" smtClean="0"/>
              <a:t> 2 генсек </a:t>
            </a:r>
            <a:r>
              <a:rPr lang="ru-RU" sz="1400" dirty="0"/>
              <a:t>Сон </a:t>
            </a:r>
            <a:r>
              <a:rPr lang="ru-RU" sz="1400" dirty="0" err="1"/>
              <a:t>Ноппакхун</a:t>
            </a:r>
            <a:r>
              <a:rPr lang="ru-RU" sz="1400" dirty="0" smtClean="0"/>
              <a:t>(, возглавлял газету) отвечал </a:t>
            </a:r>
            <a:r>
              <a:rPr lang="ru-RU" sz="1400" dirty="0"/>
              <a:t>за снабжение армии снаряжением), </a:t>
            </a:r>
            <a:r>
              <a:rPr lang="ru-RU" sz="1400" dirty="0" smtClean="0"/>
              <a:t>второй 3 генсек </a:t>
            </a:r>
            <a:r>
              <a:rPr lang="en-US" sz="1400" dirty="0" err="1"/>
              <a:t>Wirat</a:t>
            </a:r>
            <a:r>
              <a:rPr lang="en-US" sz="1400" dirty="0"/>
              <a:t> </a:t>
            </a:r>
            <a:r>
              <a:rPr lang="en-US" sz="1400" dirty="0" err="1" smtClean="0"/>
              <a:t>Angkhathaworn</a:t>
            </a:r>
            <a:r>
              <a:rPr lang="ru-RU" sz="1400" dirty="0" smtClean="0"/>
              <a:t>, </a:t>
            </a:r>
            <a:r>
              <a:rPr lang="ru-RU" sz="1400" dirty="0" err="1" smtClean="0"/>
              <a:t>засадники</a:t>
            </a:r>
            <a:endParaRPr lang="ru-RU" sz="1400" dirty="0"/>
          </a:p>
        </p:txBody>
      </p:sp>
      <p:sp>
        <p:nvSpPr>
          <p:cNvPr id="306" name="Прямоугольник 305"/>
          <p:cNvSpPr/>
          <p:nvPr/>
        </p:nvSpPr>
        <p:spPr>
          <a:xfrm>
            <a:off x="7713436" y="2154360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«Революционная молодёжь</a:t>
            </a:r>
            <a:r>
              <a:rPr lang="ru-RU" sz="1400" dirty="0"/>
              <a:t>» </a:t>
            </a:r>
            <a:r>
              <a:rPr lang="ru-RU" sz="600" dirty="0"/>
              <a:t>(Раннюю жизнь отправили тренироваться, чтобы быть «Революционная молодежь» с пятилетнего возраста, можно сказать, живет на тропе битвы, сколько себя помнит. и продолжал играть роль Когда в 1930 году была основана Коммунистическая партия Сиама, ему тогда было всего 11 лет</a:t>
            </a:r>
            <a:r>
              <a:rPr lang="ru-RU" sz="600" dirty="0" smtClean="0"/>
              <a:t>.)</a:t>
            </a:r>
            <a:endParaRPr lang="ru-RU" sz="600" dirty="0"/>
          </a:p>
        </p:txBody>
      </p:sp>
      <p:sp>
        <p:nvSpPr>
          <p:cNvPr id="307" name="Прямоугольник 306"/>
          <p:cNvSpPr/>
          <p:nvPr/>
        </p:nvSpPr>
        <p:spPr>
          <a:xfrm>
            <a:off x="9978204" y="38995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Впоследствии Сиамская коммунистическая партия объявила о приеме его в члены партии, когда он находился в тюрьме в возрасте 17 лет в 1938 году, прежде чем покинуть тюрьму, чтобы работать под прикрытием заводским рабочим в провинции </a:t>
            </a:r>
            <a:r>
              <a:rPr lang="ru-RU" sz="1400" dirty="0" err="1"/>
              <a:t>Сарабури</a:t>
            </a:r>
            <a:r>
              <a:rPr lang="ru-RU" sz="1400" dirty="0"/>
              <a:t> в течение двух </a:t>
            </a:r>
            <a:r>
              <a:rPr lang="ru-RU" sz="1400" dirty="0" smtClean="0"/>
              <a:t>лет. Про </a:t>
            </a:r>
            <a:r>
              <a:rPr lang="ru-RU" sz="1400" dirty="0" err="1" smtClean="0"/>
              <a:t>Джамсри</a:t>
            </a:r>
            <a:endParaRPr lang="ru-RU" sz="1400" dirty="0"/>
          </a:p>
        </p:txBody>
      </p:sp>
      <p:sp>
        <p:nvSpPr>
          <p:cNvPr id="308" name="Прямоугольник 307"/>
          <p:cNvSpPr/>
          <p:nvPr/>
        </p:nvSpPr>
        <p:spPr>
          <a:xfrm>
            <a:off x="7713436" y="2003474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Буддийская социалистическая линия</a:t>
            </a:r>
            <a:endParaRPr lang="ru-RU" sz="1400" dirty="0"/>
          </a:p>
        </p:txBody>
      </p:sp>
      <p:sp>
        <p:nvSpPr>
          <p:cNvPr id="309" name="Прямоугольник 308"/>
          <p:cNvSpPr/>
          <p:nvPr/>
        </p:nvSpPr>
        <p:spPr>
          <a:xfrm>
            <a:off x="10219458" y="2292149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Набор среди </a:t>
            </a:r>
            <a:r>
              <a:rPr lang="ru-RU" sz="1400" dirty="0" err="1"/>
              <a:t>Хмонгов</a:t>
            </a:r>
            <a:r>
              <a:rPr lang="ru-RU" sz="2800" dirty="0"/>
              <a:t> </a:t>
            </a:r>
            <a:r>
              <a:rPr lang="ru-RU" sz="900" dirty="0"/>
              <a:t>(В 1959 г. КПТ перешла к практике набора представителей горных народов – </a:t>
            </a:r>
            <a:r>
              <a:rPr lang="ru-RU" sz="900" dirty="0" err="1"/>
              <a:t>хмонгов</a:t>
            </a:r>
            <a:r>
              <a:rPr lang="ru-RU" sz="900" dirty="0"/>
              <a:t> (</a:t>
            </a:r>
            <a:r>
              <a:rPr lang="ru-RU" sz="900" dirty="0" err="1"/>
              <a:t>мео</a:t>
            </a:r>
            <a:r>
              <a:rPr lang="ru-RU" sz="900" dirty="0"/>
              <a:t>) – для обучения антиправительственной деятельности.)</a:t>
            </a:r>
          </a:p>
        </p:txBody>
      </p:sp>
      <p:sp>
        <p:nvSpPr>
          <p:cNvPr id="311" name="Прямоугольник 310"/>
          <p:cNvSpPr/>
          <p:nvPr/>
        </p:nvSpPr>
        <p:spPr>
          <a:xfrm>
            <a:off x="2779393" y="2153987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Центрального </a:t>
            </a:r>
            <a:r>
              <a:rPr lang="ru-RU" sz="1400" dirty="0" smtClean="0"/>
              <a:t>профсоюза</a:t>
            </a:r>
            <a:endParaRPr lang="ru-RU" sz="1400" dirty="0"/>
          </a:p>
        </p:txBody>
      </p:sp>
      <p:cxnSp>
        <p:nvCxnSpPr>
          <p:cNvPr id="313" name="Shape 248"/>
          <p:cNvCxnSpPr>
            <a:stCxn id="256" idx="2"/>
            <a:endCxn id="311" idx="0"/>
          </p:cNvCxnSpPr>
          <p:nvPr/>
        </p:nvCxnSpPr>
        <p:spPr>
          <a:xfrm rot="5400000">
            <a:off x="4891329" y="20062861"/>
            <a:ext cx="423032" cy="253098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4" name="Shape 248"/>
          <p:cNvCxnSpPr>
            <a:stCxn id="256" idx="2"/>
            <a:endCxn id="289" idx="0"/>
          </p:cNvCxnSpPr>
          <p:nvPr/>
        </p:nvCxnSpPr>
        <p:spPr>
          <a:xfrm rot="16200000" flipH="1">
            <a:off x="8612578" y="18872598"/>
            <a:ext cx="423708" cy="49121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7" name="Shape 248"/>
          <p:cNvCxnSpPr>
            <a:stCxn id="478" idx="2"/>
            <a:endCxn id="308" idx="0"/>
          </p:cNvCxnSpPr>
          <p:nvPr/>
        </p:nvCxnSpPr>
        <p:spPr>
          <a:xfrm rot="16200000" flipH="1">
            <a:off x="7922265" y="19185610"/>
            <a:ext cx="509579" cy="118868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0" name="Shape 248"/>
          <p:cNvCxnSpPr>
            <a:stCxn id="478" idx="2"/>
            <a:endCxn id="256" idx="0"/>
          </p:cNvCxnSpPr>
          <p:nvPr/>
        </p:nvCxnSpPr>
        <p:spPr>
          <a:xfrm rot="5400000">
            <a:off x="6719688" y="19173812"/>
            <a:ext cx="511676" cy="12143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5" name="Shape 248"/>
          <p:cNvCxnSpPr>
            <a:stCxn id="256" idx="2"/>
            <a:endCxn id="306" idx="0"/>
          </p:cNvCxnSpPr>
          <p:nvPr/>
        </p:nvCxnSpPr>
        <p:spPr>
          <a:xfrm rot="16200000" flipH="1">
            <a:off x="7356482" y="20128693"/>
            <a:ext cx="426769" cy="24030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7" name="Shape 248"/>
          <p:cNvCxnSpPr>
            <a:stCxn id="273" idx="2"/>
            <a:endCxn id="291" idx="0"/>
          </p:cNvCxnSpPr>
          <p:nvPr/>
        </p:nvCxnSpPr>
        <p:spPr>
          <a:xfrm rot="16200000" flipH="1">
            <a:off x="6849020" y="22187805"/>
            <a:ext cx="300515" cy="11668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1" name="Shape 248"/>
          <p:cNvCxnSpPr>
            <a:stCxn id="306" idx="2"/>
            <a:endCxn id="291" idx="0"/>
          </p:cNvCxnSpPr>
          <p:nvPr/>
        </p:nvCxnSpPr>
        <p:spPr>
          <a:xfrm rot="5400000">
            <a:off x="8028109" y="22178213"/>
            <a:ext cx="297893" cy="118868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5" name="Прямая со стрелкой 334"/>
          <p:cNvCxnSpPr>
            <a:stCxn id="311" idx="2"/>
            <a:endCxn id="290" idx="0"/>
          </p:cNvCxnSpPr>
          <p:nvPr/>
        </p:nvCxnSpPr>
        <p:spPr>
          <a:xfrm flipH="1">
            <a:off x="3833478" y="22619870"/>
            <a:ext cx="3874" cy="33251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7" name="Прямая со стрелкой 366"/>
          <p:cNvCxnSpPr>
            <a:stCxn id="289" idx="2"/>
            <a:endCxn id="309" idx="0"/>
          </p:cNvCxnSpPr>
          <p:nvPr/>
        </p:nvCxnSpPr>
        <p:spPr>
          <a:xfrm flipH="1">
            <a:off x="11277417" y="22620546"/>
            <a:ext cx="3109" cy="30095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8" name="Shape 248"/>
          <p:cNvCxnSpPr>
            <a:stCxn id="291" idx="2"/>
            <a:endCxn id="299" idx="0"/>
          </p:cNvCxnSpPr>
          <p:nvPr/>
        </p:nvCxnSpPr>
        <p:spPr>
          <a:xfrm rot="5400000">
            <a:off x="4375103" y="21160705"/>
            <a:ext cx="366816" cy="60484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6" name="Shape 248"/>
          <p:cNvCxnSpPr>
            <a:stCxn id="291" idx="2"/>
            <a:endCxn id="292" idx="0"/>
          </p:cNvCxnSpPr>
          <p:nvPr/>
        </p:nvCxnSpPr>
        <p:spPr>
          <a:xfrm rot="5400000">
            <a:off x="7396510" y="24182108"/>
            <a:ext cx="366812" cy="55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9" name="Shape 248"/>
          <p:cNvCxnSpPr>
            <a:stCxn id="291" idx="2"/>
            <a:endCxn id="288" idx="0"/>
          </p:cNvCxnSpPr>
          <p:nvPr/>
        </p:nvCxnSpPr>
        <p:spPr>
          <a:xfrm rot="16200000" flipH="1">
            <a:off x="9843429" y="21740784"/>
            <a:ext cx="368791" cy="48902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29" name="Прямоугольник 328"/>
          <p:cNvSpPr/>
          <p:nvPr/>
        </p:nvSpPr>
        <p:spPr>
          <a:xfrm>
            <a:off x="24431305" y="1732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1938 11 сентября - </a:t>
            </a:r>
            <a:r>
              <a:rPr lang="ru-RU" sz="1400" dirty="0" err="1" smtClean="0"/>
              <a:t>Прайя</a:t>
            </a:r>
            <a:r>
              <a:rPr lang="ru-RU" sz="1400" dirty="0" smtClean="0"/>
              <a:t> </a:t>
            </a:r>
            <a:r>
              <a:rPr lang="ru-RU" sz="1400" dirty="0" err="1" smtClean="0"/>
              <a:t>Пахонфонпхайухасена</a:t>
            </a:r>
            <a:r>
              <a:rPr lang="ru-RU" sz="1400" dirty="0" smtClean="0"/>
              <a:t> распускает парламент, поскольку правительство теряет голоса по предложенному правительством объяснению расходов 1938 16 декабря - полковник </a:t>
            </a:r>
            <a:r>
              <a:rPr lang="ru-RU" sz="1400" dirty="0" err="1" smtClean="0"/>
              <a:t>Луанг</a:t>
            </a:r>
            <a:r>
              <a:rPr lang="ru-RU" sz="1400" dirty="0" smtClean="0"/>
              <a:t> </a:t>
            </a:r>
            <a:r>
              <a:rPr lang="ru-RU" sz="1400" dirty="0" err="1" smtClean="0"/>
              <a:t>Пхибунсонгкхрам</a:t>
            </a:r>
            <a:r>
              <a:rPr lang="ru-RU" sz="1400" dirty="0" smtClean="0"/>
              <a:t>. занял пост премьер-министра</a:t>
            </a:r>
            <a:endParaRPr lang="ru-RU" sz="1400" dirty="0"/>
          </a:p>
        </p:txBody>
      </p:sp>
      <p:sp>
        <p:nvSpPr>
          <p:cNvPr id="332" name="Прямоугольник 331"/>
          <p:cNvSpPr/>
          <p:nvPr/>
        </p:nvSpPr>
        <p:spPr>
          <a:xfrm>
            <a:off x="2544325" y="3800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Расширить железные рудники </a:t>
            </a:r>
            <a:r>
              <a:rPr lang="ru-RU" sz="1400" dirty="0" err="1" smtClean="0"/>
              <a:t>Лоэя</a:t>
            </a:r>
            <a:r>
              <a:rPr lang="ru-RU" sz="1400" dirty="0" smtClean="0"/>
              <a:t> (</a:t>
            </a:r>
            <a:r>
              <a:rPr lang="ru-RU" sz="1400" dirty="0" err="1" smtClean="0"/>
              <a:t>камбоджа</a:t>
            </a:r>
            <a:r>
              <a:rPr lang="ru-RU" sz="1400" dirty="0" smtClean="0"/>
              <a:t>?)</a:t>
            </a:r>
            <a:endParaRPr lang="ru-RU" sz="1400" dirty="0"/>
          </a:p>
        </p:txBody>
      </p:sp>
      <p:sp>
        <p:nvSpPr>
          <p:cNvPr id="337" name="Прямоугольник 336"/>
          <p:cNvSpPr/>
          <p:nvPr/>
        </p:nvSpPr>
        <p:spPr>
          <a:xfrm>
            <a:off x="16011926" y="214778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Индустриализация путём публичных кампаний</a:t>
            </a:r>
            <a:endParaRPr lang="ru-RU" sz="1400" dirty="0"/>
          </a:p>
        </p:txBody>
      </p:sp>
      <p:sp>
        <p:nvSpPr>
          <p:cNvPr id="340" name="Прямоугольник 339"/>
          <p:cNvSpPr/>
          <p:nvPr/>
        </p:nvSpPr>
        <p:spPr>
          <a:xfrm>
            <a:off x="18426196" y="214778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Общее медицинское и пенсионное страхование</a:t>
            </a:r>
            <a:endParaRPr lang="ru-RU" sz="1400" dirty="0"/>
          </a:p>
        </p:txBody>
      </p:sp>
      <p:sp>
        <p:nvSpPr>
          <p:cNvPr id="347" name="Прямоугольник 346"/>
          <p:cNvSpPr/>
          <p:nvPr/>
        </p:nvSpPr>
        <p:spPr>
          <a:xfrm>
            <a:off x="42681200" y="2292508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Отказаться от  сотрудничества с Японией</a:t>
            </a:r>
            <a:endParaRPr lang="ru-RU" sz="1400" dirty="0"/>
          </a:p>
        </p:txBody>
      </p:sp>
      <p:sp>
        <p:nvSpPr>
          <p:cNvPr id="348" name="Прямоугольник 347"/>
          <p:cNvSpPr/>
          <p:nvPr/>
        </p:nvSpPr>
        <p:spPr>
          <a:xfrm>
            <a:off x="46096323" y="2430094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Уничтожить Сери Тай (Свободное тайское движение)</a:t>
            </a:r>
          </a:p>
        </p:txBody>
      </p:sp>
      <p:sp>
        <p:nvSpPr>
          <p:cNvPr id="351" name="Прямоугольник 350"/>
          <p:cNvSpPr/>
          <p:nvPr/>
        </p:nvSpPr>
        <p:spPr>
          <a:xfrm>
            <a:off x="16022179" y="2579702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Создать </a:t>
            </a:r>
            <a:r>
              <a:rPr lang="ru-RU" sz="1400" dirty="0"/>
              <a:t>Юго-Восточную </a:t>
            </a:r>
            <a:r>
              <a:rPr lang="ru-RU" sz="1400" dirty="0" smtClean="0"/>
              <a:t>лигу</a:t>
            </a:r>
            <a:endParaRPr lang="ru-RU" sz="300" dirty="0"/>
          </a:p>
        </p:txBody>
      </p:sp>
      <p:cxnSp>
        <p:nvCxnSpPr>
          <p:cNvPr id="353" name="Shape 248"/>
          <p:cNvCxnSpPr>
            <a:stCxn id="56" idx="2"/>
            <a:endCxn id="337" idx="0"/>
          </p:cNvCxnSpPr>
          <p:nvPr/>
        </p:nvCxnSpPr>
        <p:spPr>
          <a:xfrm rot="5400000">
            <a:off x="17487237" y="20697389"/>
            <a:ext cx="363082" cy="11977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4" name="Shape 248"/>
          <p:cNvCxnSpPr>
            <a:stCxn id="56" idx="2"/>
            <a:endCxn id="340" idx="0"/>
          </p:cNvCxnSpPr>
          <p:nvPr/>
        </p:nvCxnSpPr>
        <p:spPr>
          <a:xfrm rot="16200000" flipH="1">
            <a:off x="18694371" y="20688038"/>
            <a:ext cx="363082" cy="12164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6" name="Shape 248"/>
          <p:cNvCxnSpPr>
            <a:stCxn id="337" idx="2"/>
            <a:endCxn id="57" idx="0"/>
          </p:cNvCxnSpPr>
          <p:nvPr/>
        </p:nvCxnSpPr>
        <p:spPr>
          <a:xfrm rot="5400000">
            <a:off x="16885125" y="22736738"/>
            <a:ext cx="363676" cy="58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7" name="Shape 248"/>
          <p:cNvCxnSpPr>
            <a:stCxn id="340" idx="2"/>
            <a:endCxn id="57" idx="0"/>
          </p:cNvCxnSpPr>
          <p:nvPr/>
        </p:nvCxnSpPr>
        <p:spPr>
          <a:xfrm rot="5400000">
            <a:off x="18092260" y="21529603"/>
            <a:ext cx="363676" cy="242011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60" name="Прямоугольник 359"/>
          <p:cNvSpPr/>
          <p:nvPr/>
        </p:nvSpPr>
        <p:spPr>
          <a:xfrm>
            <a:off x="13728554" y="272058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страны бывшего Индокитая</a:t>
            </a:r>
            <a:endParaRPr lang="ru-RU" sz="1400" dirty="0"/>
          </a:p>
        </p:txBody>
      </p:sp>
      <p:sp>
        <p:nvSpPr>
          <p:cNvPr id="361" name="Прямоугольник 360"/>
          <p:cNvSpPr/>
          <p:nvPr/>
        </p:nvSpPr>
        <p:spPr>
          <a:xfrm>
            <a:off x="18430158" y="229159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Новая конституция</a:t>
            </a:r>
            <a:endParaRPr lang="ru-RU" sz="1400" dirty="0"/>
          </a:p>
        </p:txBody>
      </p:sp>
      <p:cxnSp>
        <p:nvCxnSpPr>
          <p:cNvPr id="370" name="Shape 248"/>
          <p:cNvCxnSpPr>
            <a:stCxn id="337" idx="2"/>
            <a:endCxn id="361" idx="0"/>
          </p:cNvCxnSpPr>
          <p:nvPr/>
        </p:nvCxnSpPr>
        <p:spPr>
          <a:xfrm rot="16200000" flipH="1">
            <a:off x="18099961" y="21527746"/>
            <a:ext cx="358081" cy="241823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4" name="Прямая со стрелкой 373"/>
          <p:cNvCxnSpPr>
            <a:stCxn id="340" idx="2"/>
            <a:endCxn id="361" idx="0"/>
          </p:cNvCxnSpPr>
          <p:nvPr/>
        </p:nvCxnSpPr>
        <p:spPr>
          <a:xfrm>
            <a:off x="19484155" y="22557822"/>
            <a:ext cx="3962" cy="35808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1" name="Прямоугольник 380"/>
          <p:cNvSpPr/>
          <p:nvPr/>
        </p:nvSpPr>
        <p:spPr>
          <a:xfrm>
            <a:off x="17217621" y="243734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национального экономического совета</a:t>
            </a:r>
            <a:endParaRPr lang="ru-RU" sz="1400" dirty="0"/>
          </a:p>
        </p:txBody>
      </p:sp>
      <p:cxnSp>
        <p:nvCxnSpPr>
          <p:cNvPr id="382" name="Прямая со стрелкой 381"/>
          <p:cNvCxnSpPr>
            <a:stCxn id="56" idx="2"/>
            <a:endCxn id="381" idx="0"/>
          </p:cNvCxnSpPr>
          <p:nvPr/>
        </p:nvCxnSpPr>
        <p:spPr>
          <a:xfrm>
            <a:off x="18267670" y="21114740"/>
            <a:ext cx="7910" cy="32586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7" name="Прямоугольник 386"/>
          <p:cNvSpPr/>
          <p:nvPr/>
        </p:nvSpPr>
        <p:spPr>
          <a:xfrm>
            <a:off x="20732149" y="1704613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Разрешить территориальный спор с Великобританией (</a:t>
            </a:r>
            <a:r>
              <a:rPr lang="ru-RU" sz="1400" dirty="0" err="1" smtClean="0"/>
              <a:t>ист</a:t>
            </a:r>
            <a:r>
              <a:rPr lang="ru-RU" sz="1400" dirty="0" smtClean="0"/>
              <a:t> 1937)</a:t>
            </a:r>
            <a:endParaRPr lang="ru-RU" sz="1400" dirty="0"/>
          </a:p>
        </p:txBody>
      </p:sp>
      <p:cxnSp>
        <p:nvCxnSpPr>
          <p:cNvPr id="401" name="Shape 248"/>
          <p:cNvCxnSpPr>
            <a:stCxn id="55" idx="2"/>
            <a:endCxn id="387" idx="0"/>
          </p:cNvCxnSpPr>
          <p:nvPr/>
        </p:nvCxnSpPr>
        <p:spPr>
          <a:xfrm rot="5400000">
            <a:off x="22823958" y="15634956"/>
            <a:ext cx="377330" cy="2445030"/>
          </a:xfrm>
          <a:prstGeom prst="bentConnector3">
            <a:avLst>
              <a:gd name="adj1" fmla="val 3191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3" name="Shape 248"/>
          <p:cNvCxnSpPr>
            <a:stCxn id="54" idx="2"/>
            <a:endCxn id="387" idx="0"/>
          </p:cNvCxnSpPr>
          <p:nvPr/>
        </p:nvCxnSpPr>
        <p:spPr>
          <a:xfrm rot="16200000" flipH="1">
            <a:off x="20364782" y="15620809"/>
            <a:ext cx="380259" cy="2470394"/>
          </a:xfrm>
          <a:prstGeom prst="bentConnector3">
            <a:avLst>
              <a:gd name="adj1" fmla="val 28466"/>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17" name="Прямоугольник 416"/>
          <p:cNvSpPr/>
          <p:nvPr/>
        </p:nvSpPr>
        <p:spPr>
          <a:xfrm>
            <a:off x="19674190" y="216639"/>
            <a:ext cx="4476816" cy="32262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ИВЕНТ НА ВЫБОРЫ </a:t>
            </a:r>
            <a:r>
              <a:rPr lang="ru-RU" sz="500" dirty="0" smtClean="0"/>
              <a:t>(</a:t>
            </a:r>
            <a:r>
              <a:rPr lang="ru-RU" sz="1600" dirty="0" smtClean="0"/>
              <a:t>Когда </a:t>
            </a:r>
            <a:r>
              <a:rPr lang="ru-RU" sz="1600" dirty="0" err="1" smtClean="0"/>
              <a:t>Пхрая</a:t>
            </a:r>
            <a:r>
              <a:rPr lang="ru-RU" sz="1600" dirty="0" smtClean="0"/>
              <a:t> </a:t>
            </a:r>
            <a:r>
              <a:rPr lang="ru-RU" sz="1600" dirty="0" err="1" smtClean="0"/>
              <a:t>Пахонпхаюхасена</a:t>
            </a:r>
            <a:r>
              <a:rPr lang="ru-RU" sz="1600" dirty="0" smtClean="0"/>
              <a:t> ушел с поста премьер-министра и больше не подавал заявку на эту должность в 1938 году, Народная партия выдвинула четырех человек на пост премьер-министра, включая Приди. Но результат оказался побежденным </a:t>
            </a:r>
            <a:r>
              <a:rPr lang="ru-RU" sz="1600" dirty="0" err="1" smtClean="0"/>
              <a:t>Луанг</a:t>
            </a:r>
            <a:r>
              <a:rPr lang="ru-RU" sz="1600" dirty="0" smtClean="0"/>
              <a:t> </a:t>
            </a:r>
            <a:r>
              <a:rPr lang="ru-RU" sz="1600" dirty="0" err="1" smtClean="0"/>
              <a:t>Фибунсонгкхрамом</a:t>
            </a:r>
            <a:r>
              <a:rPr lang="ru-RU" sz="1600" dirty="0" smtClean="0"/>
              <a:t>. Считается, что отчасти потому, что Приди является прогрессивным и рассматривается как республиканская система [13] : 70-1, а отчасти потому, что необходимо подготовиться к защите страны в условиях нестабильной глобальной ситуации [11] : 124.)</a:t>
            </a:r>
            <a:endParaRPr lang="ru-RU" sz="1600" dirty="0"/>
          </a:p>
        </p:txBody>
      </p:sp>
      <p:sp>
        <p:nvSpPr>
          <p:cNvPr id="419" name="Прямоугольник 418"/>
          <p:cNvSpPr/>
          <p:nvPr/>
        </p:nvSpPr>
        <p:spPr>
          <a:xfrm>
            <a:off x="10764364" y="1325221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табачных ферм и создание фабрик</a:t>
            </a:r>
            <a:endParaRPr lang="ru-RU" sz="1400" dirty="0"/>
          </a:p>
        </p:txBody>
      </p:sp>
      <p:cxnSp>
        <p:nvCxnSpPr>
          <p:cNvPr id="420" name="Shape 248"/>
          <p:cNvCxnSpPr>
            <a:stCxn id="95" idx="2"/>
            <a:endCxn id="419" idx="0"/>
          </p:cNvCxnSpPr>
          <p:nvPr/>
        </p:nvCxnSpPr>
        <p:spPr>
          <a:xfrm rot="16200000" flipH="1">
            <a:off x="9848096" y="11277990"/>
            <a:ext cx="390837" cy="35576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5" name="Прямоугольник 424"/>
          <p:cNvSpPr/>
          <p:nvPr/>
        </p:nvSpPr>
        <p:spPr>
          <a:xfrm>
            <a:off x="11916222" y="1454299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Отправить табак на экспорт</a:t>
            </a:r>
            <a:endParaRPr lang="ru-RU" sz="1400" dirty="0"/>
          </a:p>
        </p:txBody>
      </p:sp>
      <p:cxnSp>
        <p:nvCxnSpPr>
          <p:cNvPr id="426" name="Shape 248"/>
          <p:cNvCxnSpPr>
            <a:stCxn id="419" idx="2"/>
            <a:endCxn id="425" idx="0"/>
          </p:cNvCxnSpPr>
          <p:nvPr/>
        </p:nvCxnSpPr>
        <p:spPr>
          <a:xfrm rot="16200000" flipH="1">
            <a:off x="12292864" y="13861677"/>
            <a:ext cx="210776" cy="11518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1" name="Прямоугольник 430"/>
          <p:cNvSpPr/>
          <p:nvPr/>
        </p:nvSpPr>
        <p:spPr>
          <a:xfrm>
            <a:off x="43827124" y="2431086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Вторжение в Индокитай </a:t>
            </a:r>
            <a:r>
              <a:rPr lang="ru-RU" sz="1100" dirty="0" smtClean="0"/>
              <a:t>(претензии на земли Лаоса и Камбоджи, перед вторжением будет пограничный конфликт) (Октябрь 1940)</a:t>
            </a:r>
            <a:endParaRPr lang="ru-RU" sz="1400" dirty="0"/>
          </a:p>
        </p:txBody>
      </p:sp>
      <p:sp>
        <p:nvSpPr>
          <p:cNvPr id="432" name="Прямоугольник 431"/>
          <p:cNvSpPr/>
          <p:nvPr/>
        </p:nvSpPr>
        <p:spPr>
          <a:xfrm>
            <a:off x="41544667" y="24303777"/>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Тайфикация</a:t>
            </a:r>
            <a:r>
              <a:rPr lang="ru-RU" sz="1400" dirty="0" smtClean="0"/>
              <a:t> Вьетнамских народов</a:t>
            </a:r>
          </a:p>
        </p:txBody>
      </p:sp>
      <p:sp>
        <p:nvSpPr>
          <p:cNvPr id="433" name="Прямоугольник 432"/>
          <p:cNvSpPr/>
          <p:nvPr/>
        </p:nvSpPr>
        <p:spPr>
          <a:xfrm>
            <a:off x="39263266" y="2431086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Национальный банк </a:t>
            </a:r>
            <a:r>
              <a:rPr lang="ru-RU" sz="1400" dirty="0" err="1" smtClean="0"/>
              <a:t>Тайланда</a:t>
            </a:r>
            <a:r>
              <a:rPr lang="ru-RU" sz="1400" dirty="0" smtClean="0"/>
              <a:t> (1940)</a:t>
            </a:r>
            <a:endParaRPr lang="ru-RU" sz="1400" dirty="0"/>
          </a:p>
        </p:txBody>
      </p:sp>
      <p:cxnSp>
        <p:nvCxnSpPr>
          <p:cNvPr id="434" name="Прямая соединительная линия 433"/>
          <p:cNvCxnSpPr>
            <a:stCxn id="245" idx="1"/>
            <a:endCxn id="347" idx="3"/>
          </p:cNvCxnSpPr>
          <p:nvPr/>
        </p:nvCxnSpPr>
        <p:spPr>
          <a:xfrm flipH="1">
            <a:off x="44797118" y="23465085"/>
            <a:ext cx="16055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38" name="Прямоугольник 437"/>
          <p:cNvSpPr/>
          <p:nvPr/>
        </p:nvSpPr>
        <p:spPr>
          <a:xfrm>
            <a:off x="19592232" y="24366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Национального Банка</a:t>
            </a:r>
            <a:endParaRPr lang="ru-RU" sz="1400" dirty="0"/>
          </a:p>
        </p:txBody>
      </p:sp>
      <p:sp>
        <p:nvSpPr>
          <p:cNvPr id="439" name="Прямоугольник 438"/>
          <p:cNvSpPr/>
          <p:nvPr/>
        </p:nvSpPr>
        <p:spPr>
          <a:xfrm>
            <a:off x="14870699" y="2437029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свободного тайского движения (освободить ВСЕХ тайцев)</a:t>
            </a:r>
            <a:endParaRPr lang="ru-RU" sz="1400" dirty="0"/>
          </a:p>
        </p:txBody>
      </p:sp>
      <p:cxnSp>
        <p:nvCxnSpPr>
          <p:cNvPr id="452" name="Прямая со стрелкой 451"/>
          <p:cNvCxnSpPr>
            <a:stCxn id="214" idx="2"/>
            <a:endCxn id="56" idx="0"/>
          </p:cNvCxnSpPr>
          <p:nvPr/>
        </p:nvCxnSpPr>
        <p:spPr>
          <a:xfrm>
            <a:off x="18264914" y="19532089"/>
            <a:ext cx="2756" cy="50265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0" name="Shape 248"/>
          <p:cNvCxnSpPr>
            <a:stCxn id="234" idx="2"/>
            <a:endCxn id="20" idx="0"/>
          </p:cNvCxnSpPr>
          <p:nvPr/>
        </p:nvCxnSpPr>
        <p:spPr>
          <a:xfrm rot="5400000">
            <a:off x="43528287" y="20172743"/>
            <a:ext cx="402351" cy="22863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3" name="Shape 248"/>
          <p:cNvCxnSpPr>
            <a:stCxn id="234" idx="2"/>
            <a:endCxn id="21" idx="0"/>
          </p:cNvCxnSpPr>
          <p:nvPr/>
        </p:nvCxnSpPr>
        <p:spPr>
          <a:xfrm rot="16200000" flipH="1">
            <a:off x="45811829" y="20175545"/>
            <a:ext cx="402351" cy="22807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6" name="Shape 248"/>
          <p:cNvCxnSpPr>
            <a:stCxn id="21" idx="2"/>
            <a:endCxn id="104" idx="0"/>
          </p:cNvCxnSpPr>
          <p:nvPr/>
        </p:nvCxnSpPr>
        <p:spPr>
          <a:xfrm rot="16200000" flipH="1">
            <a:off x="47551850" y="22198615"/>
            <a:ext cx="326715" cy="112366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0" name="Shape 248"/>
          <p:cNvCxnSpPr>
            <a:stCxn id="239" idx="2"/>
            <a:endCxn id="245" idx="0"/>
          </p:cNvCxnSpPr>
          <p:nvPr/>
        </p:nvCxnSpPr>
        <p:spPr>
          <a:xfrm rot="16200000" flipH="1">
            <a:off x="45280137" y="22189588"/>
            <a:ext cx="327994" cy="11430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3" name="Shape 248"/>
          <p:cNvCxnSpPr>
            <a:stCxn id="239" idx="2"/>
            <a:endCxn id="347" idx="0"/>
          </p:cNvCxnSpPr>
          <p:nvPr/>
        </p:nvCxnSpPr>
        <p:spPr>
          <a:xfrm rot="5400000">
            <a:off x="44141900" y="22194351"/>
            <a:ext cx="327994" cy="113347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6" name="Shape 248"/>
          <p:cNvCxnSpPr>
            <a:stCxn id="20" idx="2"/>
            <a:endCxn id="240" idx="0"/>
          </p:cNvCxnSpPr>
          <p:nvPr/>
        </p:nvCxnSpPr>
        <p:spPr>
          <a:xfrm rot="5400000">
            <a:off x="41858073" y="22196868"/>
            <a:ext cx="327994" cy="11284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0" name="Shape 248"/>
          <p:cNvCxnSpPr>
            <a:stCxn id="240" idx="2"/>
            <a:endCxn id="433" idx="0"/>
          </p:cNvCxnSpPr>
          <p:nvPr/>
        </p:nvCxnSpPr>
        <p:spPr>
          <a:xfrm rot="5400000">
            <a:off x="40736648" y="23589663"/>
            <a:ext cx="305781" cy="11366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5" name="Shape 248"/>
          <p:cNvCxnSpPr>
            <a:stCxn id="347" idx="2"/>
            <a:endCxn id="432" idx="0"/>
          </p:cNvCxnSpPr>
          <p:nvPr/>
        </p:nvCxnSpPr>
        <p:spPr>
          <a:xfrm rot="5400000">
            <a:off x="43021547" y="23586165"/>
            <a:ext cx="298692" cy="113653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8" name="Shape 248"/>
          <p:cNvCxnSpPr>
            <a:stCxn id="245" idx="2"/>
            <a:endCxn id="432" idx="0"/>
          </p:cNvCxnSpPr>
          <p:nvPr/>
        </p:nvCxnSpPr>
        <p:spPr>
          <a:xfrm rot="5400000">
            <a:off x="44159784" y="22447927"/>
            <a:ext cx="298692" cy="341300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1" name="Shape 248"/>
          <p:cNvCxnSpPr>
            <a:stCxn id="347" idx="2"/>
            <a:endCxn id="431" idx="0"/>
          </p:cNvCxnSpPr>
          <p:nvPr/>
        </p:nvCxnSpPr>
        <p:spPr>
          <a:xfrm rot="16200000" flipH="1">
            <a:off x="44159231" y="23585013"/>
            <a:ext cx="305780" cy="114592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4" name="Shape 248"/>
          <p:cNvCxnSpPr>
            <a:stCxn id="245" idx="2"/>
            <a:endCxn id="431" idx="0"/>
          </p:cNvCxnSpPr>
          <p:nvPr/>
        </p:nvCxnSpPr>
        <p:spPr>
          <a:xfrm rot="5400000">
            <a:off x="45297469" y="23592700"/>
            <a:ext cx="305780" cy="113055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8" name="Прямая со стрелкой 497"/>
          <p:cNvCxnSpPr>
            <a:stCxn id="227" idx="2"/>
            <a:endCxn id="234" idx="0"/>
          </p:cNvCxnSpPr>
          <p:nvPr/>
        </p:nvCxnSpPr>
        <p:spPr>
          <a:xfrm>
            <a:off x="44872634" y="19531440"/>
            <a:ext cx="0" cy="5033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1" name="Прямая со стрелкой 500"/>
          <p:cNvCxnSpPr>
            <a:stCxn id="234" idx="2"/>
            <a:endCxn id="239" idx="0"/>
          </p:cNvCxnSpPr>
          <p:nvPr/>
        </p:nvCxnSpPr>
        <p:spPr>
          <a:xfrm>
            <a:off x="44872634" y="21114740"/>
            <a:ext cx="0" cy="40235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5" name="Shape 248"/>
          <p:cNvCxnSpPr>
            <a:stCxn id="245" idx="2"/>
            <a:endCxn id="348" idx="0"/>
          </p:cNvCxnSpPr>
          <p:nvPr/>
        </p:nvCxnSpPr>
        <p:spPr>
          <a:xfrm rot="16200000" flipH="1">
            <a:off x="46437028" y="23583691"/>
            <a:ext cx="295861" cy="113864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1" name="Shape 248"/>
          <p:cNvCxnSpPr>
            <a:stCxn id="57" idx="2"/>
            <a:endCxn id="439" idx="0"/>
          </p:cNvCxnSpPr>
          <p:nvPr/>
        </p:nvCxnSpPr>
        <p:spPr>
          <a:xfrm rot="5400000">
            <a:off x="16311954" y="23618203"/>
            <a:ext cx="368792" cy="113538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4" name="Shape 248"/>
          <p:cNvCxnSpPr>
            <a:stCxn id="361" idx="2"/>
            <a:endCxn id="438" idx="0"/>
          </p:cNvCxnSpPr>
          <p:nvPr/>
        </p:nvCxnSpPr>
        <p:spPr>
          <a:xfrm rot="16200000" flipH="1">
            <a:off x="19883940" y="23600080"/>
            <a:ext cx="370429" cy="11620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17" name="Прямоугольник 516"/>
          <p:cNvSpPr/>
          <p:nvPr/>
        </p:nvSpPr>
        <p:spPr>
          <a:xfrm>
            <a:off x="23040966" y="2291317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Открытие филиалов иностранных банков</a:t>
            </a:r>
            <a:endParaRPr lang="ru-RU" sz="1400" dirty="0"/>
          </a:p>
        </p:txBody>
      </p:sp>
      <p:sp>
        <p:nvSpPr>
          <p:cNvPr id="518" name="Прямоугольник 517"/>
          <p:cNvSpPr/>
          <p:nvPr/>
        </p:nvSpPr>
        <p:spPr>
          <a:xfrm>
            <a:off x="20775983" y="2579463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Альянс с США</a:t>
            </a:r>
            <a:endParaRPr lang="ru-RU" sz="1400" dirty="0"/>
          </a:p>
        </p:txBody>
      </p:sp>
      <p:cxnSp>
        <p:nvCxnSpPr>
          <p:cNvPr id="522" name="Shape 248"/>
          <p:cNvCxnSpPr>
            <a:stCxn id="381" idx="2"/>
            <a:endCxn id="518" idx="0"/>
          </p:cNvCxnSpPr>
          <p:nvPr/>
        </p:nvCxnSpPr>
        <p:spPr>
          <a:xfrm rot="16200000" flipH="1">
            <a:off x="19884153" y="23844849"/>
            <a:ext cx="341216" cy="355836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25" name="Прямоугольник 524"/>
          <p:cNvSpPr/>
          <p:nvPr/>
        </p:nvSpPr>
        <p:spPr>
          <a:xfrm>
            <a:off x="20777739" y="272023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Военные советники из штатов</a:t>
            </a:r>
            <a:endParaRPr lang="ru-RU" sz="1400" dirty="0"/>
          </a:p>
        </p:txBody>
      </p:sp>
      <p:cxnSp>
        <p:nvCxnSpPr>
          <p:cNvPr id="526" name="Shape 248"/>
          <p:cNvCxnSpPr>
            <a:stCxn id="381" idx="2"/>
            <a:endCxn id="351" idx="0"/>
          </p:cNvCxnSpPr>
          <p:nvPr/>
        </p:nvCxnSpPr>
        <p:spPr>
          <a:xfrm rot="5400000">
            <a:off x="17506058" y="25027502"/>
            <a:ext cx="343602" cy="119544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9" name="Прямая соединительная линия 528"/>
          <p:cNvCxnSpPr>
            <a:stCxn id="351" idx="3"/>
            <a:endCxn id="518" idx="1"/>
          </p:cNvCxnSpPr>
          <p:nvPr/>
        </p:nvCxnSpPr>
        <p:spPr>
          <a:xfrm flipV="1">
            <a:off x="18138097" y="26334638"/>
            <a:ext cx="2637886" cy="2386"/>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32" name="Прямая соединительная линия 531"/>
          <p:cNvCxnSpPr>
            <a:stCxn id="518" idx="3"/>
            <a:endCxn id="404" idx="1"/>
          </p:cNvCxnSpPr>
          <p:nvPr/>
        </p:nvCxnSpPr>
        <p:spPr>
          <a:xfrm>
            <a:off x="22891901" y="26334638"/>
            <a:ext cx="2461001"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535" name="Прямоугольник 534"/>
          <p:cNvSpPr/>
          <p:nvPr/>
        </p:nvSpPr>
        <p:spPr>
          <a:xfrm>
            <a:off x="18416355" y="2720663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Освободить протектораты Франции</a:t>
            </a:r>
            <a:endParaRPr lang="ru-RU" sz="1400" dirty="0"/>
          </a:p>
        </p:txBody>
      </p:sp>
      <p:sp>
        <p:nvSpPr>
          <p:cNvPr id="536" name="Прямоугольник 535"/>
          <p:cNvSpPr/>
          <p:nvPr/>
        </p:nvSpPr>
        <p:spPr>
          <a:xfrm>
            <a:off x="14877513"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Малайю</a:t>
            </a:r>
            <a:endParaRPr lang="ru-RU" sz="1400" dirty="0"/>
          </a:p>
        </p:txBody>
      </p:sp>
      <p:sp>
        <p:nvSpPr>
          <p:cNvPr id="537" name="Прямоугольник 536"/>
          <p:cNvSpPr/>
          <p:nvPr/>
        </p:nvSpPr>
        <p:spPr>
          <a:xfrm>
            <a:off x="17223863"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Освободить колонии Великобритании</a:t>
            </a:r>
            <a:endParaRPr lang="ru-RU" sz="1400" dirty="0"/>
          </a:p>
        </p:txBody>
      </p:sp>
      <p:sp>
        <p:nvSpPr>
          <p:cNvPr id="538" name="Прямоугольник 537"/>
          <p:cNvSpPr/>
          <p:nvPr/>
        </p:nvSpPr>
        <p:spPr>
          <a:xfrm>
            <a:off x="19592228"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Поддержка оружейной отрасли из Америки</a:t>
            </a:r>
            <a:endParaRPr lang="ru-RU" sz="1400" dirty="0"/>
          </a:p>
        </p:txBody>
      </p:sp>
      <p:sp>
        <p:nvSpPr>
          <p:cNvPr id="539" name="Прямоугольник 538"/>
          <p:cNvSpPr/>
          <p:nvPr/>
        </p:nvSpPr>
        <p:spPr>
          <a:xfrm>
            <a:off x="21960594"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Научный блок с США</a:t>
            </a:r>
            <a:endParaRPr lang="ru-RU" sz="1400" dirty="0"/>
          </a:p>
        </p:txBody>
      </p:sp>
      <p:sp>
        <p:nvSpPr>
          <p:cNvPr id="540" name="Прямоугольник 539"/>
          <p:cNvSpPr/>
          <p:nvPr/>
        </p:nvSpPr>
        <p:spPr>
          <a:xfrm>
            <a:off x="12513665" y="22928453"/>
            <a:ext cx="2115918" cy="1080000"/>
          </a:xfrm>
          <a:prstGeom prst="rect">
            <a:avLst/>
          </a:prstGeom>
          <a:gradFill>
            <a:gsLst>
              <a:gs pos="0">
                <a:srgbClr val="FF0000"/>
              </a:gs>
              <a:gs pos="48000">
                <a:schemeClr val="accent1">
                  <a:lumMod val="97000"/>
                  <a:lumOff val="3000"/>
                </a:schemeClr>
              </a:gs>
              <a:gs pos="100000">
                <a:schemeClr val="accent1">
                  <a:lumMod val="60000"/>
                  <a:lumOff val="40000"/>
                </a:schemeClr>
              </a:gs>
            </a:gsLst>
            <a:lin ang="16200000" scaled="1"/>
          </a:gradFill>
          <a:ln w="28575">
            <a:solidFill>
              <a:schemeClr val="accent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Использование техники в сельском хозяйстве</a:t>
            </a:r>
            <a:endParaRPr lang="ru-RU" sz="700" dirty="0"/>
          </a:p>
        </p:txBody>
      </p:sp>
      <p:sp>
        <p:nvSpPr>
          <p:cNvPr id="544" name="Прямоугольник 543"/>
          <p:cNvSpPr/>
          <p:nvPr/>
        </p:nvSpPr>
        <p:spPr>
          <a:xfrm>
            <a:off x="16019199" y="329505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Федерация </a:t>
            </a:r>
            <a:r>
              <a:rPr lang="ru-RU" sz="1400" dirty="0"/>
              <a:t>Г</a:t>
            </a:r>
            <a:r>
              <a:rPr lang="ru-RU" sz="1400" dirty="0" smtClean="0"/>
              <a:t>осударств Юго-Восточной Азии</a:t>
            </a:r>
            <a:endParaRPr lang="ru-RU" sz="1400" dirty="0"/>
          </a:p>
        </p:txBody>
      </p:sp>
      <p:cxnSp>
        <p:nvCxnSpPr>
          <p:cNvPr id="545" name="Прямая со стрелкой 544"/>
          <p:cNvCxnSpPr>
            <a:stCxn id="518" idx="2"/>
            <a:endCxn id="525" idx="0"/>
          </p:cNvCxnSpPr>
          <p:nvPr/>
        </p:nvCxnSpPr>
        <p:spPr>
          <a:xfrm>
            <a:off x="21833942" y="26874638"/>
            <a:ext cx="1756" cy="3277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9" name="Shape 248"/>
          <p:cNvCxnSpPr>
            <a:stCxn id="525" idx="2"/>
            <a:endCxn id="538" idx="0"/>
          </p:cNvCxnSpPr>
          <p:nvPr/>
        </p:nvCxnSpPr>
        <p:spPr>
          <a:xfrm rot="5400000">
            <a:off x="20994698" y="27937841"/>
            <a:ext cx="496491" cy="11855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4" name="Shape 248"/>
          <p:cNvCxnSpPr>
            <a:stCxn id="525" idx="2"/>
            <a:endCxn id="539" idx="0"/>
          </p:cNvCxnSpPr>
          <p:nvPr/>
        </p:nvCxnSpPr>
        <p:spPr>
          <a:xfrm rot="16200000" flipH="1">
            <a:off x="22178880" y="27939168"/>
            <a:ext cx="496491" cy="118285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93" name="Прямоугольник 392"/>
          <p:cNvSpPr/>
          <p:nvPr/>
        </p:nvSpPr>
        <p:spPr>
          <a:xfrm>
            <a:off x="18415563" y="301694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Лишить США колонии</a:t>
            </a:r>
            <a:endParaRPr lang="ru-RU" sz="1400" dirty="0"/>
          </a:p>
        </p:txBody>
      </p:sp>
      <p:cxnSp>
        <p:nvCxnSpPr>
          <p:cNvPr id="410" name="Shape 248"/>
          <p:cNvCxnSpPr>
            <a:stCxn id="351" idx="2"/>
            <a:endCxn id="360" idx="0"/>
          </p:cNvCxnSpPr>
          <p:nvPr/>
        </p:nvCxnSpPr>
        <p:spPr>
          <a:xfrm rot="5400000">
            <a:off x="15768918" y="25894620"/>
            <a:ext cx="328816" cy="22936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4" name="Shape 248"/>
          <p:cNvCxnSpPr>
            <a:stCxn id="351" idx="2"/>
            <a:endCxn id="535" idx="0"/>
          </p:cNvCxnSpPr>
          <p:nvPr/>
        </p:nvCxnSpPr>
        <p:spPr>
          <a:xfrm rot="16200000" flipH="1">
            <a:off x="18112423" y="25844739"/>
            <a:ext cx="329606" cy="23941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2" name="Shape 248"/>
          <p:cNvCxnSpPr>
            <a:stCxn id="351" idx="2"/>
            <a:endCxn id="536" idx="0"/>
          </p:cNvCxnSpPr>
          <p:nvPr/>
        </p:nvCxnSpPr>
        <p:spPr>
          <a:xfrm rot="5400000">
            <a:off x="15556896" y="27255600"/>
            <a:ext cx="1901818" cy="1144666"/>
          </a:xfrm>
          <a:prstGeom prst="bentConnector3">
            <a:avLst>
              <a:gd name="adj1" fmla="val 862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8" name="Shape 248"/>
          <p:cNvCxnSpPr>
            <a:stCxn id="351" idx="2"/>
            <a:endCxn id="537" idx="0"/>
          </p:cNvCxnSpPr>
          <p:nvPr/>
        </p:nvCxnSpPr>
        <p:spPr>
          <a:xfrm rot="16200000" flipH="1">
            <a:off x="16730071" y="27227091"/>
            <a:ext cx="1901818" cy="1201684"/>
          </a:xfrm>
          <a:prstGeom prst="bentConnector3">
            <a:avLst>
              <a:gd name="adj1" fmla="val 8629"/>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5" name="Прямоугольник 434"/>
          <p:cNvSpPr/>
          <p:nvPr/>
        </p:nvSpPr>
        <p:spPr>
          <a:xfrm>
            <a:off x="14870240" y="3155997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Индонезию</a:t>
            </a:r>
            <a:endParaRPr lang="ru-RU" sz="1400" dirty="0"/>
          </a:p>
        </p:txBody>
      </p:sp>
      <p:sp>
        <p:nvSpPr>
          <p:cNvPr id="437" name="Прямоугольник 436"/>
          <p:cNvSpPr/>
          <p:nvPr/>
        </p:nvSpPr>
        <p:spPr>
          <a:xfrm>
            <a:off x="17230427" y="3155997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Уничтожить остатки голландского </a:t>
            </a:r>
            <a:r>
              <a:rPr lang="ru-RU" sz="1400" dirty="0" err="1" smtClean="0"/>
              <a:t>колонизма</a:t>
            </a:r>
            <a:endParaRPr lang="ru-RU" sz="1400" dirty="0"/>
          </a:p>
        </p:txBody>
      </p:sp>
      <p:sp>
        <p:nvSpPr>
          <p:cNvPr id="440" name="Прямоугольник 439"/>
          <p:cNvSpPr/>
          <p:nvPr/>
        </p:nvSpPr>
        <p:spPr>
          <a:xfrm>
            <a:off x="13728554" y="301694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Филиппины</a:t>
            </a:r>
            <a:endParaRPr lang="ru-RU" sz="1400" dirty="0"/>
          </a:p>
        </p:txBody>
      </p:sp>
      <p:sp>
        <p:nvSpPr>
          <p:cNvPr id="443" name="Прямоугольник 442"/>
          <p:cNvSpPr/>
          <p:nvPr/>
        </p:nvSpPr>
        <p:spPr>
          <a:xfrm>
            <a:off x="16019199" y="301694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Бирму</a:t>
            </a:r>
            <a:endParaRPr lang="ru-RU" sz="1400" dirty="0"/>
          </a:p>
        </p:txBody>
      </p:sp>
      <p:cxnSp>
        <p:nvCxnSpPr>
          <p:cNvPr id="445" name="Прямая со стрелкой 444"/>
          <p:cNvCxnSpPr>
            <a:stCxn id="537" idx="2"/>
            <a:endCxn id="437" idx="0"/>
          </p:cNvCxnSpPr>
          <p:nvPr/>
        </p:nvCxnSpPr>
        <p:spPr>
          <a:xfrm>
            <a:off x="18281822" y="29858842"/>
            <a:ext cx="6564" cy="17011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7" name="Прямая со стрелкой 456"/>
          <p:cNvCxnSpPr>
            <a:stCxn id="536" idx="2"/>
            <a:endCxn id="435" idx="0"/>
          </p:cNvCxnSpPr>
          <p:nvPr/>
        </p:nvCxnSpPr>
        <p:spPr>
          <a:xfrm flipH="1">
            <a:off x="15928199" y="29858842"/>
            <a:ext cx="7273" cy="17011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1" name="Прямая со стрелкой 460"/>
          <p:cNvCxnSpPr>
            <a:stCxn id="360" idx="2"/>
            <a:endCxn id="440" idx="0"/>
          </p:cNvCxnSpPr>
          <p:nvPr/>
        </p:nvCxnSpPr>
        <p:spPr>
          <a:xfrm>
            <a:off x="14786513" y="28285840"/>
            <a:ext cx="0" cy="188356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1" name="Shape 248"/>
          <p:cNvCxnSpPr>
            <a:stCxn id="536" idx="2"/>
            <a:endCxn id="443" idx="0"/>
          </p:cNvCxnSpPr>
          <p:nvPr/>
        </p:nvCxnSpPr>
        <p:spPr>
          <a:xfrm rot="16200000" flipH="1">
            <a:off x="16351032" y="29443282"/>
            <a:ext cx="310566" cy="114168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75" name="Shape 248"/>
          <p:cNvCxnSpPr>
            <a:stCxn id="537" idx="2"/>
            <a:endCxn id="443" idx="0"/>
          </p:cNvCxnSpPr>
          <p:nvPr/>
        </p:nvCxnSpPr>
        <p:spPr>
          <a:xfrm rot="5400000">
            <a:off x="17524207" y="29411793"/>
            <a:ext cx="310566" cy="12046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1" name="Прямая со стрелкой 480"/>
          <p:cNvCxnSpPr>
            <a:stCxn id="443" idx="2"/>
            <a:endCxn id="544" idx="0"/>
          </p:cNvCxnSpPr>
          <p:nvPr/>
        </p:nvCxnSpPr>
        <p:spPr>
          <a:xfrm>
            <a:off x="17077158" y="31249408"/>
            <a:ext cx="0" cy="17011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1" name="Прямоугольник 410"/>
          <p:cNvSpPr/>
          <p:nvPr/>
        </p:nvSpPr>
        <p:spPr>
          <a:xfrm>
            <a:off x="27650945" y="21473284"/>
            <a:ext cx="1057959" cy="1080000"/>
          </a:xfrm>
          <a:prstGeom prst="rect">
            <a:avLst/>
          </a:prstGeom>
          <a:solidFill>
            <a:schemeClr val="accent1">
              <a:lumMod val="60000"/>
              <a:lumOff val="40000"/>
            </a:schemeClr>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16" name="Прямоугольник 415"/>
          <p:cNvSpPr/>
          <p:nvPr/>
        </p:nvSpPr>
        <p:spPr>
          <a:xfrm>
            <a:off x="28708904" y="21473284"/>
            <a:ext cx="1057959" cy="1080000"/>
          </a:xfrm>
          <a:prstGeom prst="rect">
            <a:avLst/>
          </a:prstGeom>
          <a:solidFill>
            <a:srgbClr val="CC00CC"/>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23" name="Прямоугольник 422"/>
          <p:cNvSpPr/>
          <p:nvPr/>
        </p:nvSpPr>
        <p:spPr>
          <a:xfrm>
            <a:off x="27655736" y="2147328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военные посты принцам (</a:t>
            </a:r>
            <a:r>
              <a:rPr lang="th-TH" sz="1400" dirty="0"/>
              <a:t>พระวรวงศ์เธอ พระองค์เจ้าบวร</a:t>
            </a:r>
            <a:r>
              <a:rPr lang="th-TH" sz="1400" dirty="0" smtClean="0"/>
              <a:t>เดช</a:t>
            </a:r>
            <a:r>
              <a:rPr lang="ru-RU" sz="1400" dirty="0" smtClean="0"/>
              <a:t>)</a:t>
            </a:r>
          </a:p>
        </p:txBody>
      </p:sp>
      <p:cxnSp>
        <p:nvCxnSpPr>
          <p:cNvPr id="429" name="Shape 248"/>
          <p:cNvCxnSpPr>
            <a:stCxn id="448" idx="2"/>
            <a:endCxn id="423" idx="0"/>
          </p:cNvCxnSpPr>
          <p:nvPr/>
        </p:nvCxnSpPr>
        <p:spPr>
          <a:xfrm rot="16200000" flipH="1">
            <a:off x="27385440" y="20145027"/>
            <a:ext cx="350575" cy="230593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6" name="Прямая со стрелкой 445"/>
          <p:cNvCxnSpPr>
            <a:stCxn id="403" idx="2"/>
            <a:endCxn id="402" idx="0"/>
          </p:cNvCxnSpPr>
          <p:nvPr/>
        </p:nvCxnSpPr>
        <p:spPr>
          <a:xfrm>
            <a:off x="24098925" y="21134640"/>
            <a:ext cx="0" cy="33864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3" name="Прямая со стрелкой 452"/>
          <p:cNvCxnSpPr>
            <a:stCxn id="448" idx="2"/>
            <a:endCxn id="388" idx="0"/>
          </p:cNvCxnSpPr>
          <p:nvPr/>
        </p:nvCxnSpPr>
        <p:spPr>
          <a:xfrm flipH="1">
            <a:off x="26406310" y="21122708"/>
            <a:ext cx="1450" cy="3511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4" name="Shape 248"/>
          <p:cNvCxnSpPr>
            <a:stCxn id="384" idx="2"/>
            <a:endCxn id="403" idx="0"/>
          </p:cNvCxnSpPr>
          <p:nvPr/>
        </p:nvCxnSpPr>
        <p:spPr>
          <a:xfrm rot="5400000">
            <a:off x="24413702" y="19215332"/>
            <a:ext cx="524531" cy="11540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6" name="Shape 248"/>
          <p:cNvCxnSpPr>
            <a:stCxn id="384" idx="2"/>
            <a:endCxn id="448" idx="0"/>
          </p:cNvCxnSpPr>
          <p:nvPr/>
        </p:nvCxnSpPr>
        <p:spPr>
          <a:xfrm rot="16200000" flipH="1">
            <a:off x="25574085" y="19209032"/>
            <a:ext cx="512599" cy="115475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8" name="Прямая со стрелкой 457"/>
          <p:cNvCxnSpPr>
            <a:stCxn id="402" idx="2"/>
            <a:endCxn id="517" idx="0"/>
          </p:cNvCxnSpPr>
          <p:nvPr/>
        </p:nvCxnSpPr>
        <p:spPr>
          <a:xfrm>
            <a:off x="24098925" y="22553283"/>
            <a:ext cx="0" cy="35989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9" name="Shape 248"/>
          <p:cNvCxnSpPr>
            <a:stCxn id="402" idx="2"/>
            <a:endCxn id="627" idx="0"/>
          </p:cNvCxnSpPr>
          <p:nvPr/>
        </p:nvCxnSpPr>
        <p:spPr>
          <a:xfrm rot="16200000" flipH="1">
            <a:off x="25073572" y="21578635"/>
            <a:ext cx="358039" cy="230733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2" name="Прямоугольник 461"/>
          <p:cNvSpPr/>
          <p:nvPr/>
        </p:nvSpPr>
        <p:spPr>
          <a:xfrm>
            <a:off x="27661608" y="2436713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Политика восстановления </a:t>
            </a:r>
            <a:r>
              <a:rPr lang="ru-RU" sz="1400" dirty="0"/>
              <a:t>тайских традиций </a:t>
            </a:r>
            <a:r>
              <a:rPr lang="ru-RU" sz="300" dirty="0"/>
              <a:t>(</a:t>
            </a:r>
            <a:r>
              <a:rPr lang="ru-RU" sz="300" dirty="0" err="1"/>
              <a:t>айских</a:t>
            </a:r>
            <a:r>
              <a:rPr lang="ru-RU" sz="300" dirty="0"/>
              <a:t> традиций в следующих </a:t>
            </a:r>
            <a:r>
              <a:rPr lang="ru-RU" sz="300" dirty="0" err="1"/>
              <a:t>областях:Фестиваль</a:t>
            </a:r>
            <a:r>
              <a:rPr lang="ru-RU" sz="300" dirty="0"/>
              <a:t> </a:t>
            </a:r>
            <a:r>
              <a:rPr lang="ru-RU" sz="300" dirty="0" err="1"/>
              <a:t>Сонгкран</a:t>
            </a:r>
            <a:r>
              <a:rPr lang="ru-RU" sz="300" dirty="0"/>
              <a:t> является традиционным тайским Новым годом наряду с Международным Новым </a:t>
            </a:r>
            <a:r>
              <a:rPr lang="ru-RU" sz="300" dirty="0" err="1"/>
              <a:t>годом.Отмена</a:t>
            </a:r>
            <a:r>
              <a:rPr lang="ru-RU" sz="300" dirty="0"/>
              <a:t> отмены языка, используемого со времен маршала. Кампания поощряет правильное использование </a:t>
            </a:r>
            <a:r>
              <a:rPr lang="ru-RU" sz="300" dirty="0" err="1"/>
              <a:t>тайского.Тайские</a:t>
            </a:r>
            <a:r>
              <a:rPr lang="ru-RU" sz="300" dirty="0"/>
              <a:t> саки были повторно использованы и почести были возвращены тем, кто был отменен. Восстановлены Королевский закон о </a:t>
            </a:r>
            <a:r>
              <a:rPr lang="ru-RU" sz="300" dirty="0" err="1"/>
              <a:t>Иссарияпорне</a:t>
            </a:r>
            <a:r>
              <a:rPr lang="ru-RU" sz="300" dirty="0"/>
              <a:t> и право на получение пенсионных и пенсионных пособий. Буддийская эра 1946 года для амнистии политических </a:t>
            </a:r>
            <a:r>
              <a:rPr lang="ru-RU" sz="300" dirty="0" err="1"/>
              <a:t>наказанийОживить</a:t>
            </a:r>
            <a:r>
              <a:rPr lang="ru-RU" sz="300" dirty="0"/>
              <a:t> народные виды спорта, такие как </a:t>
            </a:r>
            <a:r>
              <a:rPr lang="ru-RU" sz="300" dirty="0" smtClean="0"/>
              <a:t>петухи)</a:t>
            </a:r>
            <a:endParaRPr lang="ru-RU" sz="300" dirty="0"/>
          </a:p>
        </p:txBody>
      </p:sp>
      <p:cxnSp>
        <p:nvCxnSpPr>
          <p:cNvPr id="464" name="Прямая со стрелкой 463"/>
          <p:cNvCxnSpPr>
            <a:stCxn id="423" idx="2"/>
            <a:endCxn id="462" idx="0"/>
          </p:cNvCxnSpPr>
          <p:nvPr/>
        </p:nvCxnSpPr>
        <p:spPr>
          <a:xfrm>
            <a:off x="28713695" y="22553283"/>
            <a:ext cx="5872" cy="181385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5" name="Прямоугольник 464"/>
          <p:cNvSpPr/>
          <p:nvPr/>
        </p:nvSpPr>
        <p:spPr>
          <a:xfrm>
            <a:off x="23040966" y="2437342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Закон о ценах </a:t>
            </a:r>
            <a:r>
              <a:rPr lang="ru-RU" sz="1400" dirty="0"/>
              <a:t>потребительских товаров</a:t>
            </a:r>
            <a:r>
              <a:rPr lang="ru-RU" sz="700" dirty="0"/>
              <a:t> (Совет принял законопроект, защищающий расходы людей в жестком состоянии (Закон о потребительских товарах цена тегов, или "Липкий Закон о маркировке риса")</a:t>
            </a:r>
          </a:p>
        </p:txBody>
      </p:sp>
      <p:cxnSp>
        <p:nvCxnSpPr>
          <p:cNvPr id="467" name="Прямая со стрелкой 466"/>
          <p:cNvCxnSpPr>
            <a:stCxn id="517" idx="2"/>
            <a:endCxn id="465" idx="0"/>
          </p:cNvCxnSpPr>
          <p:nvPr/>
        </p:nvCxnSpPr>
        <p:spPr>
          <a:xfrm>
            <a:off x="24098925" y="23993173"/>
            <a:ext cx="0" cy="3802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8" name="Прямоугольник 467"/>
          <p:cNvSpPr/>
          <p:nvPr/>
        </p:nvSpPr>
        <p:spPr>
          <a:xfrm>
            <a:off x="28811102" y="25795111"/>
            <a:ext cx="1057959" cy="1080000"/>
          </a:xfrm>
          <a:prstGeom prst="rect">
            <a:avLst/>
          </a:prstGeom>
          <a:solidFill>
            <a:schemeClr val="accent1">
              <a:lumMod val="60000"/>
              <a:lumOff val="40000"/>
            </a:schemeClr>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69" name="Прямоугольник 468"/>
          <p:cNvSpPr/>
          <p:nvPr/>
        </p:nvSpPr>
        <p:spPr>
          <a:xfrm>
            <a:off x="29869061" y="25795111"/>
            <a:ext cx="1057959" cy="1080000"/>
          </a:xfrm>
          <a:prstGeom prst="rect">
            <a:avLst/>
          </a:prstGeom>
          <a:solidFill>
            <a:srgbClr val="CC00CC"/>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72" name="Прямоугольник 471"/>
          <p:cNvSpPr/>
          <p:nvPr/>
        </p:nvSpPr>
        <p:spPr>
          <a:xfrm>
            <a:off x="28815893" y="2579511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Придерживаться нейтралитета</a:t>
            </a:r>
          </a:p>
        </p:txBody>
      </p:sp>
      <p:cxnSp>
        <p:nvCxnSpPr>
          <p:cNvPr id="474" name="Прямая соединительная линия 473"/>
          <p:cNvCxnSpPr>
            <a:stCxn id="404" idx="3"/>
            <a:endCxn id="472" idx="1"/>
          </p:cNvCxnSpPr>
          <p:nvPr/>
        </p:nvCxnSpPr>
        <p:spPr>
          <a:xfrm>
            <a:off x="27468820" y="26334638"/>
            <a:ext cx="1347073" cy="47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50" name="Прямоугольник 449"/>
          <p:cNvSpPr/>
          <p:nvPr/>
        </p:nvSpPr>
        <p:spPr>
          <a:xfrm>
            <a:off x="25348351" y="2437342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Продолжить политику </a:t>
            </a:r>
            <a:r>
              <a:rPr lang="ru-RU" sz="1400" dirty="0" err="1" smtClean="0"/>
              <a:t>западнизации</a:t>
            </a:r>
            <a:endParaRPr lang="ru-RU" sz="1400" dirty="0"/>
          </a:p>
        </p:txBody>
      </p:sp>
      <p:cxnSp>
        <p:nvCxnSpPr>
          <p:cNvPr id="455" name="Shape 248"/>
          <p:cNvCxnSpPr>
            <a:stCxn id="450" idx="2"/>
            <a:endCxn id="472" idx="0"/>
          </p:cNvCxnSpPr>
          <p:nvPr/>
        </p:nvCxnSpPr>
        <p:spPr>
          <a:xfrm rot="16200000" flipH="1">
            <a:off x="27969237" y="23890494"/>
            <a:ext cx="341689" cy="346754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77" name="Прямая со стрелкой 476"/>
          <p:cNvCxnSpPr>
            <a:stCxn id="450" idx="2"/>
            <a:endCxn id="404" idx="0"/>
          </p:cNvCxnSpPr>
          <p:nvPr/>
        </p:nvCxnSpPr>
        <p:spPr>
          <a:xfrm>
            <a:off x="26406310" y="25453421"/>
            <a:ext cx="4551" cy="34121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2" name="Shape 248"/>
          <p:cNvCxnSpPr>
            <a:stCxn id="404" idx="2"/>
            <a:endCxn id="406" idx="0"/>
          </p:cNvCxnSpPr>
          <p:nvPr/>
        </p:nvCxnSpPr>
        <p:spPr>
          <a:xfrm rot="16200000" flipH="1">
            <a:off x="26820841" y="26464658"/>
            <a:ext cx="338261" cy="115822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3" name="Shape 248"/>
          <p:cNvCxnSpPr>
            <a:stCxn id="404" idx="2"/>
            <a:endCxn id="405" idx="0"/>
          </p:cNvCxnSpPr>
          <p:nvPr/>
        </p:nvCxnSpPr>
        <p:spPr>
          <a:xfrm rot="5400000">
            <a:off x="25659391" y="26458902"/>
            <a:ext cx="335734" cy="11672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9" name="Shape 248"/>
          <p:cNvCxnSpPr>
            <a:stCxn id="405" idx="2"/>
            <a:endCxn id="447" idx="0"/>
          </p:cNvCxnSpPr>
          <p:nvPr/>
        </p:nvCxnSpPr>
        <p:spPr>
          <a:xfrm rot="16200000" flipH="1">
            <a:off x="25582100" y="27951926"/>
            <a:ext cx="488469" cy="116535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4" name="Shape 248"/>
          <p:cNvCxnSpPr>
            <a:stCxn id="406" idx="2"/>
            <a:endCxn id="447" idx="0"/>
          </p:cNvCxnSpPr>
          <p:nvPr/>
        </p:nvCxnSpPr>
        <p:spPr>
          <a:xfrm rot="5400000">
            <a:off x="26746077" y="27955837"/>
            <a:ext cx="485942" cy="116006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6" name="Shape 248"/>
          <p:cNvCxnSpPr>
            <a:stCxn id="450" idx="2"/>
            <a:endCxn id="518" idx="0"/>
          </p:cNvCxnSpPr>
          <p:nvPr/>
        </p:nvCxnSpPr>
        <p:spPr>
          <a:xfrm rot="5400000">
            <a:off x="23949518" y="23337845"/>
            <a:ext cx="341217" cy="457236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03" name="Прямоугольник 502"/>
          <p:cNvSpPr/>
          <p:nvPr/>
        </p:nvSpPr>
        <p:spPr>
          <a:xfrm>
            <a:off x="4713091" y="18865943"/>
            <a:ext cx="616554" cy="597714"/>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32</a:t>
            </a:r>
            <a:endParaRPr lang="ru-RU" sz="2400" dirty="0"/>
          </a:p>
        </p:txBody>
      </p:sp>
      <p:sp>
        <p:nvSpPr>
          <p:cNvPr id="504" name="Прямоугольник 503"/>
          <p:cNvSpPr/>
          <p:nvPr/>
        </p:nvSpPr>
        <p:spPr>
          <a:xfrm>
            <a:off x="21457694" y="18258323"/>
            <a:ext cx="616554" cy="597714"/>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53</a:t>
            </a:r>
            <a:endParaRPr lang="ru-RU" sz="2400" dirty="0"/>
          </a:p>
        </p:txBody>
      </p:sp>
      <p:sp>
        <p:nvSpPr>
          <p:cNvPr id="506" name="Прямоугольник 505"/>
          <p:cNvSpPr/>
          <p:nvPr/>
        </p:nvSpPr>
        <p:spPr>
          <a:xfrm>
            <a:off x="44974656" y="25762464"/>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Спасти тайцев из Бирмы </a:t>
            </a:r>
            <a:r>
              <a:rPr lang="ru-RU" sz="1100" dirty="0" smtClean="0"/>
              <a:t>(Тайцы и японцы согласились, что государства </a:t>
            </a:r>
            <a:r>
              <a:rPr lang="ru-RU" sz="1100" dirty="0" err="1" smtClean="0"/>
              <a:t>Шан</a:t>
            </a:r>
            <a:r>
              <a:rPr lang="ru-RU" sz="1100" dirty="0" smtClean="0"/>
              <a:t> и штат Кая должны быть под контролем Таиланда.)</a:t>
            </a:r>
            <a:endParaRPr lang="ru-RU" sz="1100" dirty="0"/>
          </a:p>
        </p:txBody>
      </p:sp>
      <p:sp>
        <p:nvSpPr>
          <p:cNvPr id="507" name="Прямоугольник 506"/>
          <p:cNvSpPr/>
          <p:nvPr/>
        </p:nvSpPr>
        <p:spPr>
          <a:xfrm>
            <a:off x="40409786" y="25749433"/>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Модернизация в западном стиле</a:t>
            </a:r>
            <a:endParaRPr lang="ru-RU" sz="1400" dirty="0"/>
          </a:p>
        </p:txBody>
      </p:sp>
      <p:sp>
        <p:nvSpPr>
          <p:cNvPr id="513" name="Прямоугольник 512"/>
          <p:cNvSpPr/>
          <p:nvPr/>
        </p:nvSpPr>
        <p:spPr>
          <a:xfrm>
            <a:off x="47240851" y="25748154"/>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Социальная эволюция</a:t>
            </a:r>
            <a:endParaRPr lang="ru-RU" sz="1400" dirty="0"/>
          </a:p>
        </p:txBody>
      </p:sp>
      <p:sp>
        <p:nvSpPr>
          <p:cNvPr id="520" name="Прямоугольник 519"/>
          <p:cNvSpPr/>
          <p:nvPr/>
        </p:nvSpPr>
        <p:spPr>
          <a:xfrm>
            <a:off x="39273166" y="27147089"/>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Выпуск новых банкнот</a:t>
            </a:r>
            <a:endParaRPr lang="ru-RU" sz="1400" dirty="0"/>
          </a:p>
        </p:txBody>
      </p:sp>
      <p:cxnSp>
        <p:nvCxnSpPr>
          <p:cNvPr id="527" name="Shape 248"/>
          <p:cNvCxnSpPr>
            <a:stCxn id="433" idx="2"/>
            <a:endCxn id="507" idx="0"/>
          </p:cNvCxnSpPr>
          <p:nvPr/>
        </p:nvCxnSpPr>
        <p:spPr>
          <a:xfrm rot="16200000" flipH="1">
            <a:off x="40715202" y="24996889"/>
            <a:ext cx="358567" cy="114652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4" name="Shape 248"/>
          <p:cNvCxnSpPr>
            <a:stCxn id="347" idx="2"/>
            <a:endCxn id="506" idx="0"/>
          </p:cNvCxnSpPr>
          <p:nvPr/>
        </p:nvCxnSpPr>
        <p:spPr>
          <a:xfrm rot="16200000" flipH="1">
            <a:off x="44007198" y="23737046"/>
            <a:ext cx="1757379" cy="2293456"/>
          </a:xfrm>
          <a:prstGeom prst="bentConnector3">
            <a:avLst>
              <a:gd name="adj1" fmla="val 878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8" name="Прямая со стрелкой 547"/>
          <p:cNvCxnSpPr>
            <a:stCxn id="245" idx="2"/>
            <a:endCxn id="506" idx="0"/>
          </p:cNvCxnSpPr>
          <p:nvPr/>
        </p:nvCxnSpPr>
        <p:spPr>
          <a:xfrm>
            <a:off x="46015634" y="24005085"/>
            <a:ext cx="16981" cy="1757379"/>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52" name="Прямоугольник 551"/>
          <p:cNvSpPr/>
          <p:nvPr/>
        </p:nvSpPr>
        <p:spPr>
          <a:xfrm>
            <a:off x="42694594" y="25750588"/>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себе север Малайи</a:t>
            </a:r>
            <a:endParaRPr lang="ru-RU" sz="1400" dirty="0"/>
          </a:p>
        </p:txBody>
      </p:sp>
      <p:sp>
        <p:nvSpPr>
          <p:cNvPr id="563" name="Прямоугольник 562"/>
          <p:cNvSpPr/>
          <p:nvPr/>
        </p:nvSpPr>
        <p:spPr>
          <a:xfrm>
            <a:off x="43832646" y="2713802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Провозглашение Великого </a:t>
            </a:r>
            <a:r>
              <a:rPr lang="ru-RU" sz="1400" dirty="0" err="1" smtClean="0"/>
              <a:t>Тайланда</a:t>
            </a:r>
            <a:r>
              <a:rPr lang="ru-RU" sz="1400" dirty="0" smtClean="0"/>
              <a:t>!</a:t>
            </a:r>
            <a:endParaRPr lang="ru-RU" sz="1400" dirty="0"/>
          </a:p>
        </p:txBody>
      </p:sp>
      <p:cxnSp>
        <p:nvCxnSpPr>
          <p:cNvPr id="564" name="Shape 248"/>
          <p:cNvCxnSpPr>
            <a:stCxn id="552" idx="2"/>
            <a:endCxn id="563" idx="0"/>
          </p:cNvCxnSpPr>
          <p:nvPr/>
        </p:nvCxnSpPr>
        <p:spPr>
          <a:xfrm rot="16200000" flipH="1">
            <a:off x="44167863" y="26415278"/>
            <a:ext cx="307433" cy="113805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68" name="Shape 248"/>
          <p:cNvCxnSpPr>
            <a:stCxn id="506" idx="2"/>
            <a:endCxn id="563" idx="0"/>
          </p:cNvCxnSpPr>
          <p:nvPr/>
        </p:nvCxnSpPr>
        <p:spPr>
          <a:xfrm rot="5400000">
            <a:off x="45313832" y="26419237"/>
            <a:ext cx="295557" cy="114201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1" name="Shape 248"/>
          <p:cNvCxnSpPr>
            <a:stCxn id="245" idx="2"/>
            <a:endCxn id="552" idx="0"/>
          </p:cNvCxnSpPr>
          <p:nvPr/>
        </p:nvCxnSpPr>
        <p:spPr>
          <a:xfrm rot="5400000">
            <a:off x="44011343" y="23746296"/>
            <a:ext cx="1745503" cy="2263081"/>
          </a:xfrm>
          <a:prstGeom prst="bentConnector3">
            <a:avLst>
              <a:gd name="adj1" fmla="val 918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6" name="Прямая со стрелкой 575"/>
          <p:cNvCxnSpPr>
            <a:stCxn id="347" idx="2"/>
            <a:endCxn id="552" idx="0"/>
          </p:cNvCxnSpPr>
          <p:nvPr/>
        </p:nvCxnSpPr>
        <p:spPr>
          <a:xfrm>
            <a:off x="43739159" y="24005085"/>
            <a:ext cx="13394" cy="1745503"/>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79" name="Прямоугольник 578"/>
          <p:cNvSpPr/>
          <p:nvPr/>
        </p:nvSpPr>
        <p:spPr>
          <a:xfrm>
            <a:off x="42702510" y="28489829"/>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Организация новой столицы</a:t>
            </a:r>
            <a:endParaRPr lang="ru-RU" sz="1400" dirty="0"/>
          </a:p>
        </p:txBody>
      </p:sp>
      <p:sp>
        <p:nvSpPr>
          <p:cNvPr id="580" name="Прямоугольник 579"/>
          <p:cNvSpPr/>
          <p:nvPr/>
        </p:nvSpPr>
        <p:spPr>
          <a:xfrm>
            <a:off x="44968722" y="2848785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Постройка буддистского города</a:t>
            </a:r>
            <a:endParaRPr lang="ru-RU" sz="600" dirty="0"/>
          </a:p>
        </p:txBody>
      </p:sp>
      <p:cxnSp>
        <p:nvCxnSpPr>
          <p:cNvPr id="581" name="Shape 248"/>
          <p:cNvCxnSpPr>
            <a:stCxn id="563" idx="2"/>
            <a:endCxn id="579" idx="0"/>
          </p:cNvCxnSpPr>
          <p:nvPr/>
        </p:nvCxnSpPr>
        <p:spPr>
          <a:xfrm rot="5400000">
            <a:off x="44189633" y="27788857"/>
            <a:ext cx="271808" cy="113013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84" name="Shape 248"/>
          <p:cNvCxnSpPr>
            <a:stCxn id="563" idx="2"/>
            <a:endCxn id="580" idx="0"/>
          </p:cNvCxnSpPr>
          <p:nvPr/>
        </p:nvCxnSpPr>
        <p:spPr>
          <a:xfrm rot="16200000" flipH="1">
            <a:off x="45323728" y="27784898"/>
            <a:ext cx="269830" cy="11360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87" name="Прямоугольник 586"/>
          <p:cNvSpPr/>
          <p:nvPr/>
        </p:nvSpPr>
        <p:spPr>
          <a:xfrm>
            <a:off x="43842544" y="2984361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родину тайцев</a:t>
            </a:r>
            <a:endParaRPr lang="ru-RU" sz="1400" dirty="0"/>
          </a:p>
        </p:txBody>
      </p:sp>
      <p:cxnSp>
        <p:nvCxnSpPr>
          <p:cNvPr id="588" name="Прямая со стрелкой 587"/>
          <p:cNvCxnSpPr>
            <a:stCxn id="563" idx="2"/>
            <a:endCxn id="587" idx="0"/>
          </p:cNvCxnSpPr>
          <p:nvPr/>
        </p:nvCxnSpPr>
        <p:spPr>
          <a:xfrm>
            <a:off x="44890605" y="28218021"/>
            <a:ext cx="9898" cy="162559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91" name="Прямая со стрелкой 590"/>
          <p:cNvCxnSpPr>
            <a:stCxn id="433" idx="2"/>
            <a:endCxn id="520" idx="0"/>
          </p:cNvCxnSpPr>
          <p:nvPr/>
        </p:nvCxnSpPr>
        <p:spPr>
          <a:xfrm>
            <a:off x="40321225" y="25390866"/>
            <a:ext cx="9900" cy="17562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94" name="Прямоугольник 593"/>
          <p:cNvSpPr/>
          <p:nvPr/>
        </p:nvSpPr>
        <p:spPr>
          <a:xfrm>
            <a:off x="33863168" y="18170608"/>
            <a:ext cx="616554" cy="597714"/>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24</a:t>
            </a:r>
            <a:endParaRPr lang="ru-RU" sz="2400" dirty="0"/>
          </a:p>
        </p:txBody>
      </p:sp>
      <p:sp>
        <p:nvSpPr>
          <p:cNvPr id="487" name="Прямоугольник 486"/>
          <p:cNvSpPr/>
          <p:nvPr/>
        </p:nvSpPr>
        <p:spPr>
          <a:xfrm>
            <a:off x="31131013" y="214730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Контрреволюционная агентурная сеть</a:t>
            </a:r>
            <a:endParaRPr lang="ru-RU" sz="1400" dirty="0"/>
          </a:p>
        </p:txBody>
      </p:sp>
      <p:sp>
        <p:nvSpPr>
          <p:cNvPr id="489" name="Прямоугольник 488"/>
          <p:cNvSpPr/>
          <p:nvPr/>
        </p:nvSpPr>
        <p:spPr>
          <a:xfrm>
            <a:off x="29965106" y="20043028"/>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Ослабить конституцию дл королевской власти (</a:t>
            </a:r>
            <a:r>
              <a:rPr lang="ru-RU" sz="1400" dirty="0" err="1" smtClean="0"/>
              <a:t>дуалка</a:t>
            </a:r>
            <a:r>
              <a:rPr lang="ru-RU" sz="1400" dirty="0" smtClean="0"/>
              <a:t>)</a:t>
            </a:r>
            <a:endParaRPr lang="ru-RU" sz="1400" dirty="0"/>
          </a:p>
        </p:txBody>
      </p:sp>
      <p:cxnSp>
        <p:nvCxnSpPr>
          <p:cNvPr id="492" name="Shape 248"/>
          <p:cNvCxnSpPr>
            <a:stCxn id="489" idx="2"/>
            <a:endCxn id="423" idx="0"/>
          </p:cNvCxnSpPr>
          <p:nvPr/>
        </p:nvCxnSpPr>
        <p:spPr>
          <a:xfrm rot="5400000">
            <a:off x="29693253" y="20143470"/>
            <a:ext cx="350255" cy="230937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5" name="Shape 248"/>
          <p:cNvCxnSpPr>
            <a:stCxn id="139" idx="2"/>
            <a:endCxn id="489" idx="0"/>
          </p:cNvCxnSpPr>
          <p:nvPr/>
        </p:nvCxnSpPr>
        <p:spPr>
          <a:xfrm rot="5400000">
            <a:off x="33072243" y="17479931"/>
            <a:ext cx="513919" cy="46122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6" name="Прямая со стрелкой 495"/>
          <p:cNvCxnSpPr>
            <a:stCxn id="139" idx="2"/>
            <a:endCxn id="140" idx="0"/>
          </p:cNvCxnSpPr>
          <p:nvPr/>
        </p:nvCxnSpPr>
        <p:spPr>
          <a:xfrm>
            <a:off x="35635339" y="19529109"/>
            <a:ext cx="0" cy="5162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7" name="Прямоугольник 496"/>
          <p:cNvSpPr/>
          <p:nvPr/>
        </p:nvSpPr>
        <p:spPr>
          <a:xfrm>
            <a:off x="38042224" y="2146352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Поддержание </a:t>
            </a:r>
            <a:r>
              <a:rPr lang="ru-RU" sz="1400" dirty="0"/>
              <a:t>западного побережья </a:t>
            </a:r>
            <a:r>
              <a:rPr lang="ru-RU" sz="900" dirty="0"/>
              <a:t>(Он учредил совет по поддержанию западного побережья. Чтобы воспитать </a:t>
            </a:r>
            <a:r>
              <a:rPr lang="ru-RU" sz="900" dirty="0" err="1"/>
              <a:t>Хуа</a:t>
            </a:r>
            <a:r>
              <a:rPr lang="ru-RU" sz="900" dirty="0"/>
              <a:t> Хин и его окрестности, чтобы стать морским курортом</a:t>
            </a:r>
            <a:r>
              <a:rPr lang="ru-RU" sz="900" dirty="0" smtClean="0"/>
              <a:t>.)</a:t>
            </a:r>
            <a:endParaRPr lang="ru-RU" sz="900" dirty="0"/>
          </a:p>
        </p:txBody>
      </p:sp>
      <p:cxnSp>
        <p:nvCxnSpPr>
          <p:cNvPr id="502" name="Прямая со стрелкой 501"/>
          <p:cNvCxnSpPr>
            <a:stCxn id="140" idx="2"/>
            <a:endCxn id="451" idx="0"/>
          </p:cNvCxnSpPr>
          <p:nvPr/>
        </p:nvCxnSpPr>
        <p:spPr>
          <a:xfrm>
            <a:off x="35635339" y="21125372"/>
            <a:ext cx="0" cy="467341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9" name="Shape 248"/>
          <p:cNvCxnSpPr>
            <a:stCxn id="139" idx="2"/>
            <a:endCxn id="449" idx="0"/>
          </p:cNvCxnSpPr>
          <p:nvPr/>
        </p:nvCxnSpPr>
        <p:spPr>
          <a:xfrm rot="16200000" flipH="1">
            <a:off x="36531679" y="18632768"/>
            <a:ext cx="514705" cy="2307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0" name="Shape 248"/>
          <p:cNvCxnSpPr>
            <a:stCxn id="140" idx="2"/>
            <a:endCxn id="497" idx="0"/>
          </p:cNvCxnSpPr>
          <p:nvPr/>
        </p:nvCxnSpPr>
        <p:spPr>
          <a:xfrm rot="16200000" flipH="1">
            <a:off x="37198686" y="19562025"/>
            <a:ext cx="338150" cy="34648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6" name="Shape 248"/>
          <p:cNvCxnSpPr>
            <a:stCxn id="449" idx="2"/>
            <a:endCxn id="497" idx="0"/>
          </p:cNvCxnSpPr>
          <p:nvPr/>
        </p:nvCxnSpPr>
        <p:spPr>
          <a:xfrm rot="16200000" flipH="1">
            <a:off x="38351599" y="20714938"/>
            <a:ext cx="339708" cy="11574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19" name="Прямоугольник 518"/>
          <p:cNvSpPr/>
          <p:nvPr/>
        </p:nvSpPr>
        <p:spPr>
          <a:xfrm>
            <a:off x="32269727" y="20045955"/>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Установить абсолютную власть </a:t>
            </a:r>
            <a:r>
              <a:rPr lang="ru-RU" sz="1400" dirty="0" err="1" smtClean="0"/>
              <a:t>Чакри</a:t>
            </a:r>
            <a:endParaRPr lang="ru-RU" sz="1400" dirty="0"/>
          </a:p>
        </p:txBody>
      </p:sp>
      <p:sp>
        <p:nvSpPr>
          <p:cNvPr id="521" name="Прямоугольник 520"/>
          <p:cNvSpPr/>
          <p:nvPr/>
        </p:nvSpPr>
        <p:spPr>
          <a:xfrm>
            <a:off x="33423689" y="214730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Коронация нового короля</a:t>
            </a:r>
          </a:p>
        </p:txBody>
      </p:sp>
      <p:sp>
        <p:nvSpPr>
          <p:cNvPr id="523" name="Прямоугольник 522"/>
          <p:cNvSpPr/>
          <p:nvPr/>
        </p:nvSpPr>
        <p:spPr>
          <a:xfrm>
            <a:off x="35741764" y="214730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endParaRPr lang="ru-RU" sz="1400" dirty="0"/>
          </a:p>
        </p:txBody>
      </p:sp>
      <p:cxnSp>
        <p:nvCxnSpPr>
          <p:cNvPr id="528" name="Shape 248"/>
          <p:cNvCxnSpPr>
            <a:stCxn id="140" idx="2"/>
            <a:endCxn id="523" idx="0"/>
          </p:cNvCxnSpPr>
          <p:nvPr/>
        </p:nvCxnSpPr>
        <p:spPr>
          <a:xfrm rot="16200000" flipH="1">
            <a:off x="36043694" y="20717017"/>
            <a:ext cx="347675" cy="11643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0" name="Shape 248"/>
          <p:cNvCxnSpPr>
            <a:stCxn id="140" idx="2"/>
            <a:endCxn id="521" idx="0"/>
          </p:cNvCxnSpPr>
          <p:nvPr/>
        </p:nvCxnSpPr>
        <p:spPr>
          <a:xfrm rot="5400000">
            <a:off x="34884657" y="20722364"/>
            <a:ext cx="347675" cy="115369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1" name="Shape 248"/>
          <p:cNvCxnSpPr>
            <a:stCxn id="139" idx="2"/>
            <a:endCxn id="519" idx="0"/>
          </p:cNvCxnSpPr>
          <p:nvPr/>
        </p:nvCxnSpPr>
        <p:spPr>
          <a:xfrm rot="5400000">
            <a:off x="34223090" y="18633706"/>
            <a:ext cx="516846" cy="230765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3" name="Прямая соединительная линия 532"/>
          <p:cNvCxnSpPr>
            <a:stCxn id="469" idx="3"/>
            <a:endCxn id="451" idx="1"/>
          </p:cNvCxnSpPr>
          <p:nvPr/>
        </p:nvCxnSpPr>
        <p:spPr>
          <a:xfrm>
            <a:off x="30927020" y="26335111"/>
            <a:ext cx="3650360" cy="367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572" name="Прямоугольник 571"/>
          <p:cNvSpPr/>
          <p:nvPr/>
        </p:nvSpPr>
        <p:spPr>
          <a:xfrm>
            <a:off x="39204356" y="20043028"/>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Синяя армия</a:t>
            </a:r>
            <a:endParaRPr lang="ru-RU" sz="1400" dirty="0"/>
          </a:p>
        </p:txBody>
      </p:sp>
      <p:cxnSp>
        <p:nvCxnSpPr>
          <p:cNvPr id="573" name="Shape 248"/>
          <p:cNvCxnSpPr>
            <a:stCxn id="489" idx="2"/>
            <a:endCxn id="487" idx="0"/>
          </p:cNvCxnSpPr>
          <p:nvPr/>
        </p:nvCxnSpPr>
        <p:spPr>
          <a:xfrm rot="16200000" flipH="1">
            <a:off x="31431009" y="20715083"/>
            <a:ext cx="350019" cy="116590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8" name="Shape 248"/>
          <p:cNvCxnSpPr>
            <a:stCxn id="519" idx="2"/>
            <a:endCxn id="487" idx="0"/>
          </p:cNvCxnSpPr>
          <p:nvPr/>
        </p:nvCxnSpPr>
        <p:spPr>
          <a:xfrm rot="5400000">
            <a:off x="32584783" y="20730144"/>
            <a:ext cx="347092" cy="11387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5" name="Прямая соединительная линия 584"/>
          <p:cNvCxnSpPr>
            <a:stCxn id="489" idx="3"/>
            <a:endCxn id="519" idx="1"/>
          </p:cNvCxnSpPr>
          <p:nvPr/>
        </p:nvCxnSpPr>
        <p:spPr>
          <a:xfrm>
            <a:off x="32081024" y="20583028"/>
            <a:ext cx="188703" cy="2927"/>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90" name="Shape 248"/>
          <p:cNvCxnSpPr>
            <a:stCxn id="139" idx="2"/>
            <a:endCxn id="572" idx="0"/>
          </p:cNvCxnSpPr>
          <p:nvPr/>
        </p:nvCxnSpPr>
        <p:spPr>
          <a:xfrm rot="16200000" flipH="1">
            <a:off x="37691868" y="17472580"/>
            <a:ext cx="513919" cy="46269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95" name="Прямоугольник 594"/>
          <p:cNvSpPr/>
          <p:nvPr/>
        </p:nvSpPr>
        <p:spPr>
          <a:xfrm>
            <a:off x="29450397" y="211391"/>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Рама </a:t>
            </a:r>
            <a:r>
              <a:rPr lang="en-US" sz="1400" dirty="0" smtClean="0"/>
              <a:t>IX</a:t>
            </a:r>
            <a:r>
              <a:rPr lang="ru-RU" sz="1400" dirty="0" smtClean="0"/>
              <a:t> </a:t>
            </a:r>
            <a:r>
              <a:rPr lang="ru-RU" sz="500" dirty="0" smtClean="0"/>
              <a:t>(Порядок наследования трона в Таиланде был довольно сложным, и принц </a:t>
            </a:r>
            <a:r>
              <a:rPr lang="ru-RU" sz="500" dirty="0" err="1" smtClean="0"/>
              <a:t>Ананта</a:t>
            </a:r>
            <a:r>
              <a:rPr lang="ru-RU" sz="500" dirty="0" smtClean="0"/>
              <a:t>́ </a:t>
            </a:r>
            <a:r>
              <a:rPr lang="ru-RU" sz="500" dirty="0" err="1" smtClean="0"/>
              <a:t>Махидо́н</a:t>
            </a:r>
            <a:r>
              <a:rPr lang="ru-RU" sz="500" dirty="0" smtClean="0"/>
              <a:t> был первым в линии наследования, но его соперник, принц </a:t>
            </a:r>
            <a:r>
              <a:rPr lang="ru-RU" sz="500" dirty="0" err="1" smtClean="0">
                <a:hlinkClick r:id="rId3" tooltip="Чулачакрапонгсе (страница отсутствует)"/>
              </a:rPr>
              <a:t>Чулачакрапонгсе</a:t>
            </a:r>
            <a:r>
              <a:rPr lang="ru-RU" sz="500" dirty="0" smtClean="0"/>
              <a:t>, был ранее исключён из наследования и считал это исключение незаконным. Вопрос о наследовании решал кабинет министров, который интерпретировал закон в пользу </a:t>
            </a:r>
            <a:r>
              <a:rPr lang="ru-RU" sz="500" dirty="0" err="1" smtClean="0"/>
              <a:t>Ананты</a:t>
            </a:r>
            <a:r>
              <a:rPr lang="ru-RU" sz="500" dirty="0" smtClean="0"/>
              <a:t>́ </a:t>
            </a:r>
            <a:r>
              <a:rPr lang="ru-RU" sz="500" dirty="0" err="1" smtClean="0"/>
              <a:t>Махидо́на</a:t>
            </a:r>
            <a:r>
              <a:rPr lang="ru-RU" sz="500" dirty="0" smtClean="0"/>
              <a:t>.)(</a:t>
            </a:r>
            <a:r>
              <a:rPr lang="en-US" sz="500" dirty="0" smtClean="0">
                <a:hlinkClick r:id="rId4"/>
              </a:rPr>
              <a:t>https://ru.wikipedia.org/wiki/</a:t>
            </a:r>
            <a:r>
              <a:rPr lang="ru-RU" sz="500" dirty="0" err="1" smtClean="0">
                <a:hlinkClick r:id="rId4"/>
              </a:rPr>
              <a:t>Чула_Чакрабон</a:t>
            </a:r>
            <a:r>
              <a:rPr lang="ru-RU" sz="500" dirty="0" smtClean="0"/>
              <a:t>) </a:t>
            </a:r>
            <a:endParaRPr lang="ru-RU" sz="1400" dirty="0"/>
          </a:p>
        </p:txBody>
      </p:sp>
      <p:sp>
        <p:nvSpPr>
          <p:cNvPr id="596" name="Прямоугольник 595"/>
          <p:cNvSpPr/>
          <p:nvPr/>
        </p:nvSpPr>
        <p:spPr>
          <a:xfrm>
            <a:off x="26827522" y="173291"/>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трон Раме </a:t>
            </a:r>
            <a:r>
              <a:rPr lang="en-US" sz="1400" dirty="0" smtClean="0"/>
              <a:t>VIII (</a:t>
            </a:r>
            <a:r>
              <a:rPr lang="ru-RU" sz="1400" dirty="0" smtClean="0"/>
              <a:t>Ананда </a:t>
            </a:r>
            <a:r>
              <a:rPr lang="ru-RU" sz="1400" dirty="0" err="1" smtClean="0"/>
              <a:t>Махидон</a:t>
            </a:r>
            <a:r>
              <a:rPr lang="en-US" sz="1400" dirty="0" smtClean="0"/>
              <a:t>)</a:t>
            </a:r>
            <a:endParaRPr lang="ru-RU" sz="1400" dirty="0" smtClean="0"/>
          </a:p>
        </p:txBody>
      </p:sp>
      <p:sp>
        <p:nvSpPr>
          <p:cNvPr id="598" name="Прямоугольник 597"/>
          <p:cNvSpPr/>
          <p:nvPr/>
        </p:nvSpPr>
        <p:spPr>
          <a:xfrm>
            <a:off x="29979139" y="229208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Реформирование армии принцем </a:t>
            </a:r>
            <a:r>
              <a:rPr lang="ru-RU" sz="1400" dirty="0" err="1" smtClean="0"/>
              <a:t>Бовондежем</a:t>
            </a:r>
            <a:endParaRPr lang="ru-RU" sz="1400" dirty="0"/>
          </a:p>
        </p:txBody>
      </p:sp>
      <p:cxnSp>
        <p:nvCxnSpPr>
          <p:cNvPr id="599" name="Shape 248"/>
          <p:cNvCxnSpPr>
            <a:stCxn id="423" idx="2"/>
            <a:endCxn id="598" idx="0"/>
          </p:cNvCxnSpPr>
          <p:nvPr/>
        </p:nvCxnSpPr>
        <p:spPr>
          <a:xfrm rot="16200000" flipH="1">
            <a:off x="29691614" y="21575363"/>
            <a:ext cx="367564" cy="23234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05" name="Shape 248"/>
          <p:cNvCxnSpPr>
            <a:stCxn id="519" idx="2"/>
            <a:endCxn id="423" idx="0"/>
          </p:cNvCxnSpPr>
          <p:nvPr/>
        </p:nvCxnSpPr>
        <p:spPr>
          <a:xfrm rot="5400000">
            <a:off x="30847027" y="18992624"/>
            <a:ext cx="347328" cy="461399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608" name="Прямоугольник 607"/>
          <p:cNvSpPr/>
          <p:nvPr/>
        </p:nvSpPr>
        <p:spPr>
          <a:xfrm>
            <a:off x="35741764" y="2289227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Миграционный закон </a:t>
            </a:r>
            <a:r>
              <a:rPr lang="ru-RU" sz="400" dirty="0" smtClean="0"/>
              <a:t>(Закон о гражданстве 1913 года предусматривал, что любой ребенок, рожденный от тайского родителя в Сиаме или за границей, является гражданином Таиланда в соответствии с законодательством Таиланда. Все, кто родился в Сиаме, независимо от происхождения, считались тайцами. Это привело к контролируемому подходу к иммиграции, который был в основном ориентирован на мигрирующих китайцев и был введен из-за массовых опасений, что китайская иммиграция создаст угрозу коренному населению)</a:t>
            </a:r>
            <a:endParaRPr lang="ru-RU" sz="400" dirty="0"/>
          </a:p>
        </p:txBody>
      </p:sp>
      <p:sp>
        <p:nvSpPr>
          <p:cNvPr id="614" name="Прямоугольник 613"/>
          <p:cNvSpPr/>
          <p:nvPr/>
        </p:nvSpPr>
        <p:spPr>
          <a:xfrm>
            <a:off x="29979139" y="2419719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Расширить набор в скаутские организации</a:t>
            </a:r>
            <a:endParaRPr lang="ru-RU" sz="1400" dirty="0"/>
          </a:p>
        </p:txBody>
      </p:sp>
      <p:cxnSp>
        <p:nvCxnSpPr>
          <p:cNvPr id="615" name="Прямая со стрелкой 614"/>
          <p:cNvCxnSpPr>
            <a:stCxn id="523" idx="2"/>
            <a:endCxn id="608" idx="0"/>
          </p:cNvCxnSpPr>
          <p:nvPr/>
        </p:nvCxnSpPr>
        <p:spPr>
          <a:xfrm>
            <a:off x="36799723" y="22553047"/>
            <a:ext cx="0" cy="3392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21" name="Прямоугольник 620"/>
          <p:cNvSpPr/>
          <p:nvPr/>
        </p:nvSpPr>
        <p:spPr>
          <a:xfrm>
            <a:off x="36884765" y="2433598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Общенациональная ирригационная система </a:t>
            </a:r>
            <a:r>
              <a:rPr lang="ru-RU" sz="700" dirty="0" smtClean="0"/>
              <a:t>(</a:t>
            </a:r>
            <a:r>
              <a:rPr lang="ru-RU" sz="700" dirty="0" err="1" smtClean="0"/>
              <a:t>оздал</a:t>
            </a:r>
            <a:r>
              <a:rPr lang="ru-RU" sz="700" dirty="0" smtClean="0"/>
              <a:t> общенациональную ирригационную систему, поднявшую продуктивность рисоводства и способствовавшую выходу Таиланда на первые места в мире по экспорту риса)</a:t>
            </a:r>
          </a:p>
        </p:txBody>
      </p:sp>
      <p:cxnSp>
        <p:nvCxnSpPr>
          <p:cNvPr id="629" name="Прямая со стрелкой 628"/>
          <p:cNvCxnSpPr>
            <a:stCxn id="598" idx="2"/>
            <a:endCxn id="614" idx="0"/>
          </p:cNvCxnSpPr>
          <p:nvPr/>
        </p:nvCxnSpPr>
        <p:spPr>
          <a:xfrm>
            <a:off x="31037098" y="24000847"/>
            <a:ext cx="0" cy="19635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4" name="Shape 248"/>
          <p:cNvCxnSpPr>
            <a:stCxn id="608" idx="2"/>
            <a:endCxn id="621" idx="0"/>
          </p:cNvCxnSpPr>
          <p:nvPr/>
        </p:nvCxnSpPr>
        <p:spPr>
          <a:xfrm rot="16200000" flipH="1">
            <a:off x="37189369" y="23582625"/>
            <a:ext cx="363708" cy="11430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7" name="Shape 248"/>
          <p:cNvCxnSpPr>
            <a:stCxn id="497" idx="2"/>
            <a:endCxn id="621" idx="0"/>
          </p:cNvCxnSpPr>
          <p:nvPr/>
        </p:nvCxnSpPr>
        <p:spPr>
          <a:xfrm rot="5400000">
            <a:off x="37625225" y="22861022"/>
            <a:ext cx="1792458" cy="1157459"/>
          </a:xfrm>
          <a:prstGeom prst="bentConnector3">
            <a:avLst>
              <a:gd name="adj1" fmla="val 9646"/>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42" name="Прямоугольник 641"/>
          <p:cNvSpPr/>
          <p:nvPr/>
        </p:nvSpPr>
        <p:spPr>
          <a:xfrm>
            <a:off x="32299739" y="2291132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Королевский культ</a:t>
            </a:r>
          </a:p>
        </p:txBody>
      </p:sp>
      <p:cxnSp>
        <p:nvCxnSpPr>
          <p:cNvPr id="643" name="Shape 248"/>
          <p:cNvCxnSpPr>
            <a:stCxn id="487" idx="2"/>
            <a:endCxn id="642" idx="0"/>
          </p:cNvCxnSpPr>
          <p:nvPr/>
        </p:nvCxnSpPr>
        <p:spPr>
          <a:xfrm rot="16200000" flipH="1">
            <a:off x="32594198" y="22147821"/>
            <a:ext cx="358275" cy="11687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43" name="Прямоугольник 542"/>
          <p:cNvSpPr/>
          <p:nvPr/>
        </p:nvSpPr>
        <p:spPr>
          <a:xfrm>
            <a:off x="34577380" y="2720704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Южный вопрос</a:t>
            </a:r>
            <a:endParaRPr lang="ru-RU" sz="1400" dirty="0"/>
          </a:p>
        </p:txBody>
      </p:sp>
      <p:sp>
        <p:nvSpPr>
          <p:cNvPr id="546" name="Прямоугольник 545"/>
          <p:cNvSpPr/>
          <p:nvPr/>
        </p:nvSpPr>
        <p:spPr>
          <a:xfrm>
            <a:off x="32299739" y="27202349"/>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Камбоджу под свою руку</a:t>
            </a:r>
            <a:endParaRPr lang="ru-RU" sz="1400" dirty="0"/>
          </a:p>
        </p:txBody>
      </p:sp>
      <p:sp>
        <p:nvSpPr>
          <p:cNvPr id="547" name="Прямоугольник 546"/>
          <p:cNvSpPr/>
          <p:nvPr/>
        </p:nvSpPr>
        <p:spPr>
          <a:xfrm>
            <a:off x="36884765" y="27212899"/>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земли в Бирме</a:t>
            </a:r>
            <a:endParaRPr lang="ru-RU" sz="1400" dirty="0"/>
          </a:p>
        </p:txBody>
      </p:sp>
      <p:sp>
        <p:nvSpPr>
          <p:cNvPr id="550" name="Прямоугольник 549"/>
          <p:cNvSpPr/>
          <p:nvPr/>
        </p:nvSpPr>
        <p:spPr>
          <a:xfrm>
            <a:off x="33423689" y="2877884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Захват Лаоса</a:t>
            </a:r>
            <a:endParaRPr lang="ru-RU" sz="1400" dirty="0"/>
          </a:p>
        </p:txBody>
      </p:sp>
      <p:sp>
        <p:nvSpPr>
          <p:cNvPr id="551" name="Прямоугольник 550"/>
          <p:cNvSpPr/>
          <p:nvPr/>
        </p:nvSpPr>
        <p:spPr>
          <a:xfrm>
            <a:off x="35741764" y="2877884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Интегрировать север Вьетнама</a:t>
            </a:r>
            <a:endParaRPr lang="ru-RU" sz="1400" dirty="0"/>
          </a:p>
        </p:txBody>
      </p:sp>
      <p:cxnSp>
        <p:nvCxnSpPr>
          <p:cNvPr id="553" name="Shape 248"/>
          <p:cNvCxnSpPr>
            <a:stCxn id="140" idx="2"/>
            <a:endCxn id="472" idx="0"/>
          </p:cNvCxnSpPr>
          <p:nvPr/>
        </p:nvCxnSpPr>
        <p:spPr>
          <a:xfrm rot="5400000">
            <a:off x="30419727" y="20579498"/>
            <a:ext cx="4669738" cy="5761487"/>
          </a:xfrm>
          <a:prstGeom prst="bentConnector3">
            <a:avLst>
              <a:gd name="adj1" fmla="val 353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55" name="Shape 248"/>
          <p:cNvCxnSpPr>
            <a:stCxn id="451" idx="2"/>
            <a:endCxn id="547" idx="0"/>
          </p:cNvCxnSpPr>
          <p:nvPr/>
        </p:nvCxnSpPr>
        <p:spPr>
          <a:xfrm rot="16200000" flipH="1">
            <a:off x="36621973" y="25892148"/>
            <a:ext cx="334116" cy="2307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6" name="Shape 248"/>
          <p:cNvCxnSpPr>
            <a:stCxn id="451" idx="2"/>
            <a:endCxn id="546" idx="0"/>
          </p:cNvCxnSpPr>
          <p:nvPr/>
        </p:nvCxnSpPr>
        <p:spPr>
          <a:xfrm rot="5400000">
            <a:off x="34334736" y="25901746"/>
            <a:ext cx="323566" cy="227764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7" name="Shape 248"/>
          <p:cNvCxnSpPr>
            <a:stCxn id="451" idx="2"/>
            <a:endCxn id="550" idx="0"/>
          </p:cNvCxnSpPr>
          <p:nvPr/>
        </p:nvCxnSpPr>
        <p:spPr>
          <a:xfrm rot="5400000">
            <a:off x="34108466" y="27251966"/>
            <a:ext cx="1900057" cy="1153691"/>
          </a:xfrm>
          <a:prstGeom prst="bentConnector3">
            <a:avLst>
              <a:gd name="adj1" fmla="val 834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8" name="Shape 248"/>
          <p:cNvCxnSpPr>
            <a:stCxn id="451" idx="2"/>
            <a:endCxn id="551" idx="0"/>
          </p:cNvCxnSpPr>
          <p:nvPr/>
        </p:nvCxnSpPr>
        <p:spPr>
          <a:xfrm rot="16200000" flipH="1">
            <a:off x="35267503" y="27246619"/>
            <a:ext cx="1900057" cy="1164384"/>
          </a:xfrm>
          <a:prstGeom prst="bentConnector3">
            <a:avLst>
              <a:gd name="adj1" fmla="val 834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9" name="Прямая со стрелкой 558"/>
          <p:cNvCxnSpPr>
            <a:stCxn id="451" idx="2"/>
            <a:endCxn id="543" idx="0"/>
          </p:cNvCxnSpPr>
          <p:nvPr/>
        </p:nvCxnSpPr>
        <p:spPr>
          <a:xfrm>
            <a:off x="35635339" y="26878783"/>
            <a:ext cx="0" cy="3282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0" name="Прямоугольник 559"/>
          <p:cNvSpPr/>
          <p:nvPr/>
        </p:nvSpPr>
        <p:spPr>
          <a:xfrm>
            <a:off x="31131013" y="2878163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Союз с королями реваншистами</a:t>
            </a:r>
            <a:endParaRPr lang="ru-RU" sz="1400" dirty="0"/>
          </a:p>
        </p:txBody>
      </p:sp>
      <p:cxnSp>
        <p:nvCxnSpPr>
          <p:cNvPr id="561" name="Shape 248"/>
          <p:cNvCxnSpPr>
            <a:stCxn id="451" idx="2"/>
            <a:endCxn id="560" idx="0"/>
          </p:cNvCxnSpPr>
          <p:nvPr/>
        </p:nvCxnSpPr>
        <p:spPr>
          <a:xfrm rot="5400000">
            <a:off x="32960733" y="26107023"/>
            <a:ext cx="1902847" cy="3446367"/>
          </a:xfrm>
          <a:prstGeom prst="bentConnector3">
            <a:avLst>
              <a:gd name="adj1" fmla="val 7684"/>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6" name="Прямоугольник 565"/>
          <p:cNvSpPr/>
          <p:nvPr/>
        </p:nvSpPr>
        <p:spPr>
          <a:xfrm>
            <a:off x="43106868" y="18286328"/>
            <a:ext cx="616554" cy="597714"/>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24</a:t>
            </a:r>
            <a:endParaRPr lang="ru-RU" sz="2400" dirty="0"/>
          </a:p>
        </p:txBody>
      </p:sp>
      <p:sp>
        <p:nvSpPr>
          <p:cNvPr id="569" name="Прямоугольник 568"/>
          <p:cNvSpPr/>
          <p:nvPr/>
        </p:nvSpPr>
        <p:spPr>
          <a:xfrm>
            <a:off x="20701002" y="1415455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200" dirty="0" smtClean="0"/>
              <a:t>157 </a:t>
            </a:r>
            <a:r>
              <a:rPr lang="ru-RU" sz="3200" dirty="0" smtClean="0"/>
              <a:t>фокусов</a:t>
            </a:r>
            <a:endParaRPr lang="ru-RU" sz="3200" dirty="0"/>
          </a:p>
        </p:txBody>
      </p:sp>
      <p:cxnSp>
        <p:nvCxnSpPr>
          <p:cNvPr id="512" name="Shape 248"/>
          <p:cNvCxnSpPr>
            <a:stCxn id="207" idx="2"/>
            <a:endCxn id="27" idx="0"/>
          </p:cNvCxnSpPr>
          <p:nvPr/>
        </p:nvCxnSpPr>
        <p:spPr>
          <a:xfrm rot="5400000">
            <a:off x="3269486" y="5933618"/>
            <a:ext cx="491768" cy="24133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24" name="Shape 248"/>
          <p:cNvCxnSpPr>
            <a:stCxn id="207" idx="2"/>
            <a:endCxn id="29" idx="0"/>
          </p:cNvCxnSpPr>
          <p:nvPr/>
        </p:nvCxnSpPr>
        <p:spPr>
          <a:xfrm rot="16200000" flipH="1">
            <a:off x="5651016" y="5965459"/>
            <a:ext cx="496316" cy="235423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2" name="Shape 248"/>
          <p:cNvCxnSpPr>
            <a:stCxn id="207" idx="2"/>
            <a:endCxn id="30" idx="0"/>
          </p:cNvCxnSpPr>
          <p:nvPr/>
        </p:nvCxnSpPr>
        <p:spPr>
          <a:xfrm rot="16200000" flipH="1">
            <a:off x="6831547" y="4784929"/>
            <a:ext cx="484943" cy="470392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62" name="Shape 248"/>
          <p:cNvCxnSpPr>
            <a:stCxn id="210" idx="2"/>
            <a:endCxn id="27" idx="0"/>
          </p:cNvCxnSpPr>
          <p:nvPr/>
        </p:nvCxnSpPr>
        <p:spPr>
          <a:xfrm rot="5400000">
            <a:off x="4447093" y="4756629"/>
            <a:ext cx="491150" cy="476796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65" name="Shape 248"/>
          <p:cNvCxnSpPr>
            <a:stCxn id="210" idx="2"/>
            <a:endCxn id="28" idx="0"/>
          </p:cNvCxnSpPr>
          <p:nvPr/>
        </p:nvCxnSpPr>
        <p:spPr>
          <a:xfrm rot="5400000">
            <a:off x="5661741" y="5959903"/>
            <a:ext cx="479776" cy="23500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0" name="Shape 248"/>
          <p:cNvCxnSpPr>
            <a:stCxn id="210" idx="2"/>
            <a:endCxn id="30" idx="0"/>
          </p:cNvCxnSpPr>
          <p:nvPr/>
        </p:nvCxnSpPr>
        <p:spPr>
          <a:xfrm rot="16200000" flipH="1">
            <a:off x="8009154" y="5962536"/>
            <a:ext cx="484325" cy="234932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4" name="Прямая со стрелкой 573"/>
          <p:cNvCxnSpPr>
            <a:stCxn id="207" idx="2"/>
            <a:endCxn id="28" idx="0"/>
          </p:cNvCxnSpPr>
          <p:nvPr/>
        </p:nvCxnSpPr>
        <p:spPr>
          <a:xfrm>
            <a:off x="4722056" y="6894420"/>
            <a:ext cx="4549" cy="480394"/>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5" name="Прямая со стрелкой 574"/>
          <p:cNvCxnSpPr>
            <a:stCxn id="210" idx="2"/>
            <a:endCxn id="29" idx="0"/>
          </p:cNvCxnSpPr>
          <p:nvPr/>
        </p:nvCxnSpPr>
        <p:spPr>
          <a:xfrm flipH="1">
            <a:off x="7076293" y="6895038"/>
            <a:ext cx="359" cy="495698"/>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7" name="Shape 248"/>
          <p:cNvCxnSpPr>
            <a:stCxn id="117" idx="2"/>
            <a:endCxn id="113" idx="0"/>
          </p:cNvCxnSpPr>
          <p:nvPr/>
        </p:nvCxnSpPr>
        <p:spPr>
          <a:xfrm rot="16200000" flipH="1">
            <a:off x="13265320" y="6547739"/>
            <a:ext cx="480393" cy="117375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2" name="Shape 248"/>
          <p:cNvCxnSpPr>
            <a:stCxn id="146" idx="2"/>
            <a:endCxn id="113" idx="0"/>
          </p:cNvCxnSpPr>
          <p:nvPr/>
        </p:nvCxnSpPr>
        <p:spPr>
          <a:xfrm rot="5400000">
            <a:off x="14439074" y="6547740"/>
            <a:ext cx="480393" cy="117375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3" name="Shape 248"/>
          <p:cNvCxnSpPr>
            <a:stCxn id="148" idx="2"/>
            <a:endCxn id="102" idx="0"/>
          </p:cNvCxnSpPr>
          <p:nvPr/>
        </p:nvCxnSpPr>
        <p:spPr>
          <a:xfrm rot="5400000">
            <a:off x="16783372" y="6544532"/>
            <a:ext cx="480394" cy="118016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6" name="Shape 248"/>
          <p:cNvCxnSpPr>
            <a:stCxn id="146" idx="2"/>
            <a:endCxn id="102" idx="0"/>
          </p:cNvCxnSpPr>
          <p:nvPr/>
        </p:nvCxnSpPr>
        <p:spPr>
          <a:xfrm rot="16200000" flipH="1">
            <a:off x="15609619" y="6550946"/>
            <a:ext cx="480393" cy="116733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9" name="Shape 248"/>
          <p:cNvCxnSpPr>
            <a:stCxn id="166" idx="2"/>
            <a:endCxn id="233" idx="0"/>
          </p:cNvCxnSpPr>
          <p:nvPr/>
        </p:nvCxnSpPr>
        <p:spPr>
          <a:xfrm rot="16200000" flipH="1">
            <a:off x="16855885" y="9802715"/>
            <a:ext cx="385444" cy="358210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92" name="Shape 248"/>
          <p:cNvCxnSpPr>
            <a:stCxn id="167" idx="2"/>
            <a:endCxn id="233" idx="0"/>
          </p:cNvCxnSpPr>
          <p:nvPr/>
        </p:nvCxnSpPr>
        <p:spPr>
          <a:xfrm rot="16200000" flipH="1">
            <a:off x="15682453" y="8629283"/>
            <a:ext cx="393394" cy="592102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93" name="Прямоугольник 592"/>
          <p:cNvSpPr/>
          <p:nvPr/>
        </p:nvSpPr>
        <p:spPr>
          <a:xfrm>
            <a:off x="31973036" y="736861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Переобучение артиллерийских офицеров</a:t>
            </a:r>
            <a:endParaRPr lang="ru-RU" sz="1400" dirty="0"/>
          </a:p>
        </p:txBody>
      </p:sp>
      <p:cxnSp>
        <p:nvCxnSpPr>
          <p:cNvPr id="597" name="Прямая со стрелкой 596"/>
          <p:cNvCxnSpPr>
            <a:stCxn id="593" idx="2"/>
            <a:endCxn id="228" idx="0"/>
          </p:cNvCxnSpPr>
          <p:nvPr/>
        </p:nvCxnSpPr>
        <p:spPr>
          <a:xfrm>
            <a:off x="33030995" y="8448617"/>
            <a:ext cx="3347" cy="185650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00" name="Прямоугольник 599"/>
          <p:cNvSpPr/>
          <p:nvPr/>
        </p:nvSpPr>
        <p:spPr>
          <a:xfrm>
            <a:off x="-5667146" y="18452089"/>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Военное правительство </a:t>
            </a:r>
            <a:r>
              <a:rPr lang="ru-RU" sz="1400" dirty="0" err="1" smtClean="0"/>
              <a:t>Прайи</a:t>
            </a:r>
            <a:r>
              <a:rPr lang="ru-RU" sz="1400" dirty="0" smtClean="0"/>
              <a:t> </a:t>
            </a:r>
            <a:r>
              <a:rPr lang="ru-RU" sz="1400" dirty="0" err="1" smtClean="0"/>
              <a:t>Сонгсурадета</a:t>
            </a:r>
            <a:endParaRPr lang="ru-RU" sz="1400" dirty="0"/>
          </a:p>
        </p:txBody>
      </p:sp>
      <p:cxnSp>
        <p:nvCxnSpPr>
          <p:cNvPr id="601" name="Прямая соединительная линия 600"/>
          <p:cNvCxnSpPr>
            <a:stCxn id="600" idx="3"/>
            <a:endCxn id="478" idx="1"/>
          </p:cNvCxnSpPr>
          <p:nvPr/>
        </p:nvCxnSpPr>
        <p:spPr>
          <a:xfrm flipV="1">
            <a:off x="-3551228" y="18985162"/>
            <a:ext cx="10075983" cy="6927"/>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602" name="Прямоугольник 601"/>
          <p:cNvSpPr/>
          <p:nvPr/>
        </p:nvSpPr>
        <p:spPr>
          <a:xfrm>
            <a:off x="-3258107" y="20033181"/>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железнодорожных путей</a:t>
            </a:r>
            <a:endParaRPr lang="ru-RU" sz="1400" dirty="0"/>
          </a:p>
        </p:txBody>
      </p:sp>
      <p:sp>
        <p:nvSpPr>
          <p:cNvPr id="603" name="Прямоугольник 602"/>
          <p:cNvSpPr/>
          <p:nvPr/>
        </p:nvSpPr>
        <p:spPr>
          <a:xfrm>
            <a:off x="-8114498" y="20033394"/>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Проведение </a:t>
            </a:r>
            <a:r>
              <a:rPr lang="ru-RU" sz="1400" dirty="0"/>
              <a:t>военных реформ (чтобы они были равны цивилизованным странам)</a:t>
            </a:r>
          </a:p>
        </p:txBody>
      </p:sp>
      <p:sp>
        <p:nvSpPr>
          <p:cNvPr id="604" name="Прямоугольник 603"/>
          <p:cNvSpPr/>
          <p:nvPr/>
        </p:nvSpPr>
        <p:spPr>
          <a:xfrm>
            <a:off x="-6882347" y="21462820"/>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Новые военные школы</a:t>
            </a:r>
            <a:endParaRPr lang="ru-RU" sz="1400" dirty="0"/>
          </a:p>
        </p:txBody>
      </p:sp>
      <p:sp>
        <p:nvSpPr>
          <p:cNvPr id="606" name="Прямоугольник 605"/>
          <p:cNvSpPr/>
          <p:nvPr/>
        </p:nvSpPr>
        <p:spPr>
          <a:xfrm>
            <a:off x="-9333488" y="21462820"/>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Развитие тайской бронетехники</a:t>
            </a:r>
            <a:endParaRPr lang="ru-RU" sz="1400" dirty="0"/>
          </a:p>
        </p:txBody>
      </p:sp>
      <p:sp>
        <p:nvSpPr>
          <p:cNvPr id="607" name="Прямоугольник 606"/>
          <p:cNvSpPr/>
          <p:nvPr/>
        </p:nvSpPr>
        <p:spPr>
          <a:xfrm>
            <a:off x="-8114498" y="24310865"/>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Профессиональная </a:t>
            </a:r>
            <a:r>
              <a:rPr lang="ru-RU" sz="1400" dirty="0"/>
              <a:t>армия </a:t>
            </a:r>
            <a:r>
              <a:rPr lang="ru-RU" sz="900" dirty="0"/>
              <a:t>(сокращение многих частей бюджета в армии, уменьшение размера армии до меньшего размера без военного присутствия</a:t>
            </a:r>
            <a:r>
              <a:rPr lang="ru-RU" sz="900" dirty="0" smtClean="0"/>
              <a:t>.)</a:t>
            </a:r>
            <a:endParaRPr lang="ru-RU" sz="900" dirty="0"/>
          </a:p>
        </p:txBody>
      </p:sp>
      <p:sp>
        <p:nvSpPr>
          <p:cNvPr id="609" name="Прямоугольник 608"/>
          <p:cNvSpPr/>
          <p:nvPr/>
        </p:nvSpPr>
        <p:spPr>
          <a:xfrm>
            <a:off x="-6882347" y="22911321"/>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Боевая школа </a:t>
            </a:r>
            <a:r>
              <a:rPr lang="ru-RU" sz="1400" dirty="0" err="1" smtClean="0"/>
              <a:t>Чангмая</a:t>
            </a:r>
            <a:r>
              <a:rPr lang="ru-RU" sz="1400" dirty="0" smtClean="0"/>
              <a:t> (там обучались элитные солдаты)</a:t>
            </a:r>
            <a:endParaRPr lang="ru-RU" sz="1400" dirty="0"/>
          </a:p>
        </p:txBody>
      </p:sp>
      <p:sp>
        <p:nvSpPr>
          <p:cNvPr id="610" name="Прямоугольник 609"/>
          <p:cNvSpPr/>
          <p:nvPr/>
        </p:nvSpPr>
        <p:spPr>
          <a:xfrm>
            <a:off x="19592228" y="3155997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Остановить империализм Японии</a:t>
            </a:r>
            <a:endParaRPr lang="ru-RU" sz="1400" dirty="0"/>
          </a:p>
        </p:txBody>
      </p:sp>
      <p:cxnSp>
        <p:nvCxnSpPr>
          <p:cNvPr id="611" name="Shape 248"/>
          <p:cNvCxnSpPr>
            <a:stCxn id="538" idx="2"/>
            <a:endCxn id="610" idx="0"/>
          </p:cNvCxnSpPr>
          <p:nvPr/>
        </p:nvCxnSpPr>
        <p:spPr>
          <a:xfrm rot="5400000">
            <a:off x="19799621" y="30709408"/>
            <a:ext cx="1701132" cy="127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12" name="Shape 248"/>
          <p:cNvCxnSpPr>
            <a:stCxn id="393" idx="2"/>
            <a:endCxn id="610" idx="0"/>
          </p:cNvCxnSpPr>
          <p:nvPr/>
        </p:nvCxnSpPr>
        <p:spPr>
          <a:xfrm rot="16200000" flipH="1">
            <a:off x="19906571" y="30816358"/>
            <a:ext cx="310566" cy="11766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13" name="Прямая со стрелкой 612"/>
          <p:cNvCxnSpPr>
            <a:stCxn id="535" idx="2"/>
            <a:endCxn id="393" idx="0"/>
          </p:cNvCxnSpPr>
          <p:nvPr/>
        </p:nvCxnSpPr>
        <p:spPr>
          <a:xfrm flipH="1">
            <a:off x="19473522" y="28286630"/>
            <a:ext cx="792" cy="188277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16" name="Прямоугольник 615"/>
          <p:cNvSpPr/>
          <p:nvPr/>
        </p:nvSpPr>
        <p:spPr>
          <a:xfrm>
            <a:off x="16028796" y="2720663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Научная группа Юго-Восточной </a:t>
            </a:r>
            <a:r>
              <a:rPr lang="ru-RU" sz="1400" dirty="0"/>
              <a:t>Л</a:t>
            </a:r>
            <a:r>
              <a:rPr lang="ru-RU" sz="1400" dirty="0" smtClean="0"/>
              <a:t>иги</a:t>
            </a:r>
            <a:endParaRPr lang="ru-RU" sz="1400" dirty="0"/>
          </a:p>
        </p:txBody>
      </p:sp>
      <p:cxnSp>
        <p:nvCxnSpPr>
          <p:cNvPr id="617" name="Прямая со стрелкой 616"/>
          <p:cNvCxnSpPr>
            <a:stCxn id="351" idx="2"/>
            <a:endCxn id="616" idx="0"/>
          </p:cNvCxnSpPr>
          <p:nvPr/>
        </p:nvCxnSpPr>
        <p:spPr>
          <a:xfrm>
            <a:off x="17080138" y="26877024"/>
            <a:ext cx="6617" cy="32961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18" name="Прямоугольник 617"/>
          <p:cNvSpPr/>
          <p:nvPr/>
        </p:nvSpPr>
        <p:spPr>
          <a:xfrm>
            <a:off x="14801577" y="2003339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Подавить крыло роялистов в партии</a:t>
            </a:r>
            <a:endParaRPr lang="ru-RU" sz="1400" dirty="0"/>
          </a:p>
        </p:txBody>
      </p:sp>
      <p:cxnSp>
        <p:nvCxnSpPr>
          <p:cNvPr id="619" name="Shape 248"/>
          <p:cNvCxnSpPr>
            <a:stCxn id="214" idx="2"/>
            <a:endCxn id="618" idx="0"/>
          </p:cNvCxnSpPr>
          <p:nvPr/>
        </p:nvCxnSpPr>
        <p:spPr>
          <a:xfrm rot="5400000">
            <a:off x="16811572" y="18580053"/>
            <a:ext cx="501306" cy="240537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20" name="Прямоугольник 619"/>
          <p:cNvSpPr/>
          <p:nvPr/>
        </p:nvSpPr>
        <p:spPr>
          <a:xfrm>
            <a:off x="12512519" y="2003318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Достичь консенсуса с роялистами</a:t>
            </a:r>
            <a:endParaRPr lang="ru-RU" sz="1400" dirty="0"/>
          </a:p>
        </p:txBody>
      </p:sp>
      <p:cxnSp>
        <p:nvCxnSpPr>
          <p:cNvPr id="622" name="Прямая соединительная линия 621"/>
          <p:cNvCxnSpPr>
            <a:stCxn id="620" idx="3"/>
            <a:endCxn id="618" idx="1"/>
          </p:cNvCxnSpPr>
          <p:nvPr/>
        </p:nvCxnSpPr>
        <p:spPr>
          <a:xfrm>
            <a:off x="14628437" y="20573181"/>
            <a:ext cx="173140" cy="21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623" name="Shape 248"/>
          <p:cNvCxnSpPr>
            <a:stCxn id="214" idx="2"/>
            <a:endCxn id="620" idx="0"/>
          </p:cNvCxnSpPr>
          <p:nvPr/>
        </p:nvCxnSpPr>
        <p:spPr>
          <a:xfrm rot="5400000">
            <a:off x="15667150" y="17435417"/>
            <a:ext cx="501092" cy="469443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24" name="Прямоугольник 623"/>
          <p:cNvSpPr/>
          <p:nvPr/>
        </p:nvSpPr>
        <p:spPr>
          <a:xfrm>
            <a:off x="13655485" y="2147966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Судьба короны</a:t>
            </a:r>
            <a:endParaRPr lang="ru-RU" sz="1400" dirty="0"/>
          </a:p>
        </p:txBody>
      </p:sp>
      <p:cxnSp>
        <p:nvCxnSpPr>
          <p:cNvPr id="625" name="Shape 248"/>
          <p:cNvCxnSpPr>
            <a:stCxn id="620" idx="2"/>
            <a:endCxn id="624" idx="0"/>
          </p:cNvCxnSpPr>
          <p:nvPr/>
        </p:nvCxnSpPr>
        <p:spPr>
          <a:xfrm rot="16200000" flipH="1">
            <a:off x="13958720" y="20724939"/>
            <a:ext cx="366482" cy="114296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26" name="Shape 248"/>
          <p:cNvCxnSpPr>
            <a:stCxn id="618" idx="2"/>
            <a:endCxn id="624" idx="0"/>
          </p:cNvCxnSpPr>
          <p:nvPr/>
        </p:nvCxnSpPr>
        <p:spPr>
          <a:xfrm rot="5400000">
            <a:off x="15103356" y="20723483"/>
            <a:ext cx="366268" cy="114609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03" name="Прямоугольник 302"/>
          <p:cNvSpPr/>
          <p:nvPr/>
        </p:nvSpPr>
        <p:spPr>
          <a:xfrm rot="16200000">
            <a:off x="5438063" y="18462221"/>
            <a:ext cx="1080000" cy="1045882"/>
          </a:xfrm>
          <a:prstGeom prst="rect">
            <a:avLst/>
          </a:prstGeom>
          <a:solidFill>
            <a:srgbClr val="7030A0"/>
          </a:solidFill>
          <a:ln w="28575"/>
        </p:spPr>
        <p:style>
          <a:lnRef idx="2">
            <a:schemeClr val="accent1"/>
          </a:lnRef>
          <a:fillRef idx="1">
            <a:schemeClr val="lt1"/>
          </a:fillRef>
          <a:effectRef idx="0">
            <a:schemeClr val="accent1"/>
          </a:effectRef>
          <a:fontRef idx="minor">
            <a:schemeClr val="dk1"/>
          </a:fontRef>
        </p:style>
        <p:txBody>
          <a:bodyPr lIns="36000" tIns="62367" rIns="36000"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r>
              <a:rPr lang="ru-RU" sz="1600" dirty="0" smtClean="0"/>
              <a:t>Тонг </a:t>
            </a:r>
            <a:r>
              <a:rPr lang="ru-RU" sz="1600" dirty="0" err="1"/>
              <a:t>Ч</a:t>
            </a:r>
            <a:r>
              <a:rPr lang="ru-RU" sz="1600" dirty="0" err="1" smtClean="0"/>
              <a:t>амсри</a:t>
            </a:r>
            <a:r>
              <a:rPr lang="ru-RU" sz="1600" dirty="0" smtClean="0"/>
              <a:t/>
            </a:r>
            <a:br>
              <a:rPr lang="ru-RU" sz="1600" dirty="0" smtClean="0"/>
            </a:br>
            <a:r>
              <a:rPr lang="en-US" sz="1600" dirty="0" smtClean="0"/>
              <a:t>Tong</a:t>
            </a:r>
            <a:r>
              <a:rPr lang="ru-RU" sz="1600" dirty="0" smtClean="0"/>
              <a:t/>
            </a:r>
            <a:br>
              <a:rPr lang="ru-RU" sz="1600" dirty="0" smtClean="0"/>
            </a:br>
            <a:r>
              <a:rPr lang="en-US" sz="1600" dirty="0" err="1"/>
              <a:t>Chaemsri</a:t>
            </a:r>
            <a:endParaRPr lang="en-US" sz="1600" dirty="0"/>
          </a:p>
        </p:txBody>
      </p:sp>
      <p:sp>
        <p:nvSpPr>
          <p:cNvPr id="627" name="Прямоугольник 626"/>
          <p:cNvSpPr/>
          <p:nvPr/>
        </p:nvSpPr>
        <p:spPr>
          <a:xfrm>
            <a:off x="25348299" y="229113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Основание демократической партии Сиама </a:t>
            </a:r>
            <a:r>
              <a:rPr lang="ru-RU" sz="800" dirty="0" smtClean="0"/>
              <a:t>(или «Конституционный фронт», либеральное крыло народной партии, </a:t>
            </a:r>
            <a:r>
              <a:rPr lang="ru-RU" sz="800" dirty="0" err="1" smtClean="0"/>
              <a:t>подъидеология</a:t>
            </a:r>
            <a:r>
              <a:rPr lang="ru-RU" sz="800" dirty="0" smtClean="0"/>
              <a:t> консервативный либерализм) (</a:t>
            </a:r>
            <a:r>
              <a:rPr lang="th-TH" sz="800" dirty="0"/>
              <a:t>ควง อภัย</a:t>
            </a:r>
            <a:r>
              <a:rPr lang="th-TH" sz="800" dirty="0" smtClean="0"/>
              <a:t>วงศ์</a:t>
            </a:r>
            <a:r>
              <a:rPr lang="ru-RU" sz="800" dirty="0" smtClean="0"/>
              <a:t>)</a:t>
            </a:r>
            <a:endParaRPr lang="ru-RU" sz="1000" dirty="0"/>
          </a:p>
        </p:txBody>
      </p:sp>
      <p:cxnSp>
        <p:nvCxnSpPr>
          <p:cNvPr id="628" name="Прямая со стрелкой 627"/>
          <p:cNvCxnSpPr>
            <a:stCxn id="388" idx="2"/>
            <a:endCxn id="627" idx="0"/>
          </p:cNvCxnSpPr>
          <p:nvPr/>
        </p:nvCxnSpPr>
        <p:spPr>
          <a:xfrm flipH="1">
            <a:off x="26406258" y="22553868"/>
            <a:ext cx="52" cy="35745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0" name="Прямая со стрелкой 629"/>
          <p:cNvCxnSpPr>
            <a:stCxn id="627" idx="2"/>
            <a:endCxn id="450" idx="0"/>
          </p:cNvCxnSpPr>
          <p:nvPr/>
        </p:nvCxnSpPr>
        <p:spPr>
          <a:xfrm>
            <a:off x="26406258" y="23991322"/>
            <a:ext cx="52" cy="38209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1" name="Shape 248"/>
          <p:cNvCxnSpPr>
            <a:stCxn id="627" idx="2"/>
            <a:endCxn id="465" idx="0"/>
          </p:cNvCxnSpPr>
          <p:nvPr/>
        </p:nvCxnSpPr>
        <p:spPr>
          <a:xfrm rot="5400000">
            <a:off x="25061543" y="23028705"/>
            <a:ext cx="382099" cy="230733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2" name="Shape 248"/>
          <p:cNvCxnSpPr>
            <a:stCxn id="627" idx="2"/>
            <a:endCxn id="462" idx="0"/>
          </p:cNvCxnSpPr>
          <p:nvPr/>
        </p:nvCxnSpPr>
        <p:spPr>
          <a:xfrm rot="16200000" flipH="1">
            <a:off x="27375004" y="23022575"/>
            <a:ext cx="375816" cy="231330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33" name="Прямоугольник 632"/>
          <p:cNvSpPr/>
          <p:nvPr/>
        </p:nvSpPr>
        <p:spPr>
          <a:xfrm>
            <a:off x="-5666241" y="20042708"/>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Чистка среди генералитета</a:t>
            </a:r>
            <a:endParaRPr lang="ru-RU" sz="1400" dirty="0"/>
          </a:p>
        </p:txBody>
      </p:sp>
      <p:sp>
        <p:nvSpPr>
          <p:cNvPr id="635" name="Прямоугольник 634"/>
          <p:cNvSpPr/>
          <p:nvPr/>
        </p:nvSpPr>
        <p:spPr>
          <a:xfrm>
            <a:off x="-9328579" y="22911321"/>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Милитаризация промышленности</a:t>
            </a:r>
            <a:endParaRPr lang="ru-RU" sz="1400" dirty="0"/>
          </a:p>
        </p:txBody>
      </p:sp>
      <p:cxnSp>
        <p:nvCxnSpPr>
          <p:cNvPr id="636" name="Shape 248"/>
          <p:cNvCxnSpPr>
            <a:stCxn id="231" idx="2"/>
            <a:endCxn id="277" idx="0"/>
          </p:cNvCxnSpPr>
          <p:nvPr/>
        </p:nvCxnSpPr>
        <p:spPr>
          <a:xfrm rot="16200000" flipH="1">
            <a:off x="28144448" y="11882214"/>
            <a:ext cx="398977" cy="23675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38" name="Прямоугольник 637"/>
          <p:cNvSpPr/>
          <p:nvPr/>
        </p:nvSpPr>
        <p:spPr>
          <a:xfrm>
            <a:off x="-4463449" y="21462820"/>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Укрепить границы на востоке</a:t>
            </a:r>
            <a:endParaRPr lang="ru-RU" sz="1400" dirty="0"/>
          </a:p>
        </p:txBody>
      </p:sp>
      <p:sp>
        <p:nvSpPr>
          <p:cNvPr id="639" name="Прямоугольник 638"/>
          <p:cNvSpPr/>
          <p:nvPr/>
        </p:nvSpPr>
        <p:spPr>
          <a:xfrm>
            <a:off x="-2041220" y="21462820"/>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Укрепить границы на западе и юге</a:t>
            </a:r>
            <a:endParaRPr lang="ru-RU" sz="1400" dirty="0"/>
          </a:p>
        </p:txBody>
      </p:sp>
      <p:sp>
        <p:nvSpPr>
          <p:cNvPr id="644" name="Прямоугольник 643"/>
          <p:cNvSpPr/>
          <p:nvPr/>
        </p:nvSpPr>
        <p:spPr>
          <a:xfrm>
            <a:off x="-3258107" y="22918508"/>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Строительство новых мостов</a:t>
            </a:r>
            <a:endParaRPr lang="ru-RU" sz="1400" dirty="0"/>
          </a:p>
        </p:txBody>
      </p:sp>
      <p:cxnSp>
        <p:nvCxnSpPr>
          <p:cNvPr id="645" name="Прямая со стрелкой 644"/>
          <p:cNvCxnSpPr>
            <a:stCxn id="602" idx="2"/>
            <a:endCxn id="644" idx="0"/>
          </p:cNvCxnSpPr>
          <p:nvPr/>
        </p:nvCxnSpPr>
        <p:spPr>
          <a:xfrm>
            <a:off x="-2200148" y="21113181"/>
            <a:ext cx="0" cy="180532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46" name="Shape 248"/>
          <p:cNvCxnSpPr>
            <a:stCxn id="600" idx="2"/>
            <a:endCxn id="603" idx="0"/>
          </p:cNvCxnSpPr>
          <p:nvPr/>
        </p:nvCxnSpPr>
        <p:spPr>
          <a:xfrm rot="5400000">
            <a:off x="-6083515" y="18559065"/>
            <a:ext cx="501305" cy="244735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47" name="Shape 248"/>
          <p:cNvCxnSpPr>
            <a:stCxn id="600" idx="2"/>
            <a:endCxn id="602" idx="0"/>
          </p:cNvCxnSpPr>
          <p:nvPr/>
        </p:nvCxnSpPr>
        <p:spPr>
          <a:xfrm rot="16200000" flipH="1">
            <a:off x="-3655214" y="18578115"/>
            <a:ext cx="501092" cy="24090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48" name="Прямая со стрелкой 647"/>
          <p:cNvCxnSpPr>
            <a:stCxn id="600" idx="2"/>
            <a:endCxn id="633" idx="0"/>
          </p:cNvCxnSpPr>
          <p:nvPr/>
        </p:nvCxnSpPr>
        <p:spPr>
          <a:xfrm>
            <a:off x="-4609187" y="19532089"/>
            <a:ext cx="905" cy="51061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49" name="Shape 248"/>
          <p:cNvCxnSpPr>
            <a:stCxn id="602" idx="2"/>
            <a:endCxn id="639" idx="0"/>
          </p:cNvCxnSpPr>
          <p:nvPr/>
        </p:nvCxnSpPr>
        <p:spPr>
          <a:xfrm rot="16200000" flipH="1">
            <a:off x="-1766524" y="20679556"/>
            <a:ext cx="349639" cy="121688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0" name="Shape 248"/>
          <p:cNvCxnSpPr>
            <a:stCxn id="602" idx="2"/>
            <a:endCxn id="638" idx="0"/>
          </p:cNvCxnSpPr>
          <p:nvPr/>
        </p:nvCxnSpPr>
        <p:spPr>
          <a:xfrm rot="5400000">
            <a:off x="-2977638" y="20685329"/>
            <a:ext cx="349639" cy="120534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1" name="Shape 248"/>
          <p:cNvCxnSpPr>
            <a:stCxn id="603" idx="2"/>
            <a:endCxn id="604" idx="0"/>
          </p:cNvCxnSpPr>
          <p:nvPr/>
        </p:nvCxnSpPr>
        <p:spPr>
          <a:xfrm rot="16200000" flipH="1">
            <a:off x="-6615177" y="20672031"/>
            <a:ext cx="349426" cy="123215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2" name="Shape 248"/>
          <p:cNvCxnSpPr>
            <a:stCxn id="603" idx="2"/>
            <a:endCxn id="606" idx="0"/>
          </p:cNvCxnSpPr>
          <p:nvPr/>
        </p:nvCxnSpPr>
        <p:spPr>
          <a:xfrm rot="5400000">
            <a:off x="-7840747" y="20678612"/>
            <a:ext cx="349426" cy="121899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3" name="Shape 248"/>
          <p:cNvCxnSpPr>
            <a:stCxn id="609" idx="2"/>
            <a:endCxn id="607" idx="0"/>
          </p:cNvCxnSpPr>
          <p:nvPr/>
        </p:nvCxnSpPr>
        <p:spPr>
          <a:xfrm rot="5400000">
            <a:off x="-6600235" y="23535018"/>
            <a:ext cx="319544" cy="123215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4" name="Shape 248"/>
          <p:cNvCxnSpPr>
            <a:stCxn id="606" idx="2"/>
            <a:endCxn id="607" idx="0"/>
          </p:cNvCxnSpPr>
          <p:nvPr/>
        </p:nvCxnSpPr>
        <p:spPr>
          <a:xfrm rot="16200000" flipH="1">
            <a:off x="-8550056" y="22817347"/>
            <a:ext cx="1768045" cy="1218990"/>
          </a:xfrm>
          <a:prstGeom prst="bentConnector3">
            <a:avLst>
              <a:gd name="adj1" fmla="val 851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5" name="Прямая со стрелкой 654"/>
          <p:cNvCxnSpPr>
            <a:stCxn id="606" idx="2"/>
            <a:endCxn id="635" idx="0"/>
          </p:cNvCxnSpPr>
          <p:nvPr/>
        </p:nvCxnSpPr>
        <p:spPr>
          <a:xfrm>
            <a:off x="-8275529" y="22542820"/>
            <a:ext cx="4909" cy="36850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6" name="Прямая со стрелкой 655"/>
          <p:cNvCxnSpPr>
            <a:stCxn id="604" idx="2"/>
            <a:endCxn id="609" idx="0"/>
          </p:cNvCxnSpPr>
          <p:nvPr/>
        </p:nvCxnSpPr>
        <p:spPr>
          <a:xfrm>
            <a:off x="-5824388" y="22542820"/>
            <a:ext cx="0" cy="36850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57" name="Прямоугольник 656"/>
          <p:cNvSpPr/>
          <p:nvPr/>
        </p:nvSpPr>
        <p:spPr>
          <a:xfrm>
            <a:off x="-5667077" y="24300945"/>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Индокитайского блока поддержи</a:t>
            </a:r>
            <a:endParaRPr lang="ru-RU" sz="1400" dirty="0"/>
          </a:p>
        </p:txBody>
      </p:sp>
      <p:cxnSp>
        <p:nvCxnSpPr>
          <p:cNvPr id="658" name="Прямая со стрелкой 657"/>
          <p:cNvCxnSpPr>
            <a:stCxn id="633" idx="2"/>
            <a:endCxn id="657" idx="0"/>
          </p:cNvCxnSpPr>
          <p:nvPr/>
        </p:nvCxnSpPr>
        <p:spPr>
          <a:xfrm flipH="1">
            <a:off x="-4609118" y="21122708"/>
            <a:ext cx="836" cy="31782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59" name="Прямоугольник 658"/>
          <p:cNvSpPr/>
          <p:nvPr/>
        </p:nvSpPr>
        <p:spPr>
          <a:xfrm>
            <a:off x="-3258107" y="25788065"/>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Возродить связи с Германской империей</a:t>
            </a:r>
            <a:endParaRPr lang="ru-RU" sz="1400" dirty="0"/>
          </a:p>
        </p:txBody>
      </p:sp>
      <p:sp>
        <p:nvSpPr>
          <p:cNvPr id="660" name="Прямоугольник 659"/>
          <p:cNvSpPr/>
          <p:nvPr/>
        </p:nvSpPr>
        <p:spPr>
          <a:xfrm>
            <a:off x="-8112020" y="25788065"/>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Индокитайского блока поддержи</a:t>
            </a:r>
          </a:p>
        </p:txBody>
      </p:sp>
      <p:cxnSp>
        <p:nvCxnSpPr>
          <p:cNvPr id="661" name="Прямая соединительная линия 660"/>
          <p:cNvCxnSpPr>
            <a:stCxn id="660" idx="3"/>
            <a:endCxn id="665" idx="1"/>
          </p:cNvCxnSpPr>
          <p:nvPr/>
        </p:nvCxnSpPr>
        <p:spPr>
          <a:xfrm>
            <a:off x="-5996102" y="26328065"/>
            <a:ext cx="330921" cy="306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662" name="Shape 248"/>
          <p:cNvCxnSpPr>
            <a:stCxn id="657" idx="2"/>
            <a:endCxn id="660" idx="0"/>
          </p:cNvCxnSpPr>
          <p:nvPr/>
        </p:nvCxnSpPr>
        <p:spPr>
          <a:xfrm rot="5400000">
            <a:off x="-6035149" y="24362034"/>
            <a:ext cx="407120" cy="24449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63" name="Shape 248"/>
          <p:cNvCxnSpPr>
            <a:stCxn id="657" idx="2"/>
            <a:endCxn id="659" idx="0"/>
          </p:cNvCxnSpPr>
          <p:nvPr/>
        </p:nvCxnSpPr>
        <p:spPr>
          <a:xfrm rot="16200000" flipH="1">
            <a:off x="-3608193" y="24380020"/>
            <a:ext cx="407120" cy="24089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64" name="Прямоугольник 663"/>
          <p:cNvSpPr/>
          <p:nvPr/>
        </p:nvSpPr>
        <p:spPr>
          <a:xfrm>
            <a:off x="-5667147" y="28687624"/>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Научное сотрудничество</a:t>
            </a:r>
            <a:endParaRPr lang="ru-RU" sz="1400" dirty="0"/>
          </a:p>
        </p:txBody>
      </p:sp>
      <p:sp>
        <p:nvSpPr>
          <p:cNvPr id="665" name="Прямоугольник 664"/>
          <p:cNvSpPr/>
          <p:nvPr/>
        </p:nvSpPr>
        <p:spPr>
          <a:xfrm>
            <a:off x="-5665181" y="25791126"/>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Сохранять нейтралитет</a:t>
            </a:r>
            <a:endParaRPr lang="ru-RU" sz="1400" dirty="0"/>
          </a:p>
        </p:txBody>
      </p:sp>
      <p:cxnSp>
        <p:nvCxnSpPr>
          <p:cNvPr id="666" name="Прямая соединительная линия 665"/>
          <p:cNvCxnSpPr>
            <a:stCxn id="665" idx="3"/>
            <a:endCxn id="659" idx="1"/>
          </p:cNvCxnSpPr>
          <p:nvPr/>
        </p:nvCxnSpPr>
        <p:spPr>
          <a:xfrm flipV="1">
            <a:off x="-3549263" y="26328065"/>
            <a:ext cx="291156" cy="306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667" name="Прямая со стрелкой 666"/>
          <p:cNvCxnSpPr>
            <a:stCxn id="657" idx="2"/>
            <a:endCxn id="665" idx="0"/>
          </p:cNvCxnSpPr>
          <p:nvPr/>
        </p:nvCxnSpPr>
        <p:spPr>
          <a:xfrm>
            <a:off x="-4609118" y="25380945"/>
            <a:ext cx="1896" cy="41018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68" name="Shape 248"/>
          <p:cNvCxnSpPr>
            <a:stCxn id="671" idx="2"/>
            <a:endCxn id="664" idx="0"/>
          </p:cNvCxnSpPr>
          <p:nvPr/>
        </p:nvCxnSpPr>
        <p:spPr>
          <a:xfrm rot="16200000" flipH="1">
            <a:off x="-6011719" y="27285092"/>
            <a:ext cx="355587" cy="244947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69" name="Shape 248"/>
          <p:cNvCxnSpPr>
            <a:stCxn id="670" idx="2"/>
            <a:endCxn id="664" idx="0"/>
          </p:cNvCxnSpPr>
          <p:nvPr/>
        </p:nvCxnSpPr>
        <p:spPr>
          <a:xfrm rot="5400000">
            <a:off x="-3570551" y="27314299"/>
            <a:ext cx="334689" cy="24119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670" name="Прямоугольник 669"/>
          <p:cNvSpPr/>
          <p:nvPr/>
        </p:nvSpPr>
        <p:spPr>
          <a:xfrm>
            <a:off x="-3255186" y="27272935"/>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Военные советники из Германской Империи</a:t>
            </a:r>
            <a:endParaRPr lang="ru-RU" sz="1400" dirty="0"/>
          </a:p>
        </p:txBody>
      </p:sp>
      <p:sp>
        <p:nvSpPr>
          <p:cNvPr id="671" name="Прямоугольник 670"/>
          <p:cNvSpPr/>
          <p:nvPr/>
        </p:nvSpPr>
        <p:spPr>
          <a:xfrm>
            <a:off x="-8116623" y="27252037"/>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Военный союз</a:t>
            </a:r>
            <a:endParaRPr lang="ru-RU" sz="1400" dirty="0"/>
          </a:p>
        </p:txBody>
      </p:sp>
      <p:cxnSp>
        <p:nvCxnSpPr>
          <p:cNvPr id="672" name="Прямая со стрелкой 671"/>
          <p:cNvCxnSpPr>
            <a:stCxn id="660" idx="2"/>
            <a:endCxn id="671" idx="0"/>
          </p:cNvCxnSpPr>
          <p:nvPr/>
        </p:nvCxnSpPr>
        <p:spPr>
          <a:xfrm flipH="1">
            <a:off x="-7058664" y="26868065"/>
            <a:ext cx="4603" cy="3839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73" name="Прямая со стрелкой 672"/>
          <p:cNvCxnSpPr>
            <a:stCxn id="659" idx="2"/>
            <a:endCxn id="670" idx="0"/>
          </p:cNvCxnSpPr>
          <p:nvPr/>
        </p:nvCxnSpPr>
        <p:spPr>
          <a:xfrm>
            <a:off x="-2200148" y="26868065"/>
            <a:ext cx="2921" cy="4048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74" name="Прямоугольник 673"/>
          <p:cNvSpPr/>
          <p:nvPr/>
        </p:nvSpPr>
        <p:spPr>
          <a:xfrm>
            <a:off x="-2019723" y="28687624"/>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Поделить Индокитайские колонии</a:t>
            </a:r>
            <a:endParaRPr lang="ru-RU" sz="1400" dirty="0"/>
          </a:p>
        </p:txBody>
      </p:sp>
      <p:cxnSp>
        <p:nvCxnSpPr>
          <p:cNvPr id="676" name="Shape 248"/>
          <p:cNvCxnSpPr>
            <a:stCxn id="659" idx="2"/>
            <a:endCxn id="674" idx="0"/>
          </p:cNvCxnSpPr>
          <p:nvPr/>
        </p:nvCxnSpPr>
        <p:spPr>
          <a:xfrm rot="16200000" flipH="1">
            <a:off x="-2490735" y="27158652"/>
            <a:ext cx="1819559" cy="1238384"/>
          </a:xfrm>
          <a:prstGeom prst="bentConnector3">
            <a:avLst>
              <a:gd name="adj1" fmla="val 10216"/>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77" name="Прямоугольник 676"/>
          <p:cNvSpPr/>
          <p:nvPr/>
        </p:nvSpPr>
        <p:spPr>
          <a:xfrm>
            <a:off x="-8116250" y="28687624"/>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Бирму</a:t>
            </a:r>
            <a:endParaRPr lang="ru-RU" sz="1400" dirty="0"/>
          </a:p>
        </p:txBody>
      </p:sp>
      <p:cxnSp>
        <p:nvCxnSpPr>
          <p:cNvPr id="678" name="Прямая со стрелкой 677"/>
          <p:cNvCxnSpPr>
            <a:stCxn id="671" idx="2"/>
            <a:endCxn id="677" idx="0"/>
          </p:cNvCxnSpPr>
          <p:nvPr/>
        </p:nvCxnSpPr>
        <p:spPr>
          <a:xfrm>
            <a:off x="-7058664" y="28332037"/>
            <a:ext cx="373" cy="3555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79" name="Прямоугольник 678"/>
          <p:cNvSpPr/>
          <p:nvPr/>
        </p:nvSpPr>
        <p:spPr>
          <a:xfrm>
            <a:off x="-791167" y="27240307"/>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Поделить Малайзию</a:t>
            </a:r>
            <a:endParaRPr lang="ru-RU" sz="1400" dirty="0"/>
          </a:p>
        </p:txBody>
      </p:sp>
      <p:cxnSp>
        <p:nvCxnSpPr>
          <p:cNvPr id="680" name="Shape 248"/>
          <p:cNvCxnSpPr>
            <a:stCxn id="659" idx="2"/>
            <a:endCxn id="679" idx="0"/>
          </p:cNvCxnSpPr>
          <p:nvPr/>
        </p:nvCxnSpPr>
        <p:spPr>
          <a:xfrm rot="16200000" flipH="1">
            <a:off x="-1152799" y="25820716"/>
            <a:ext cx="372242" cy="24669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81" name="Прямоугольник 680"/>
          <p:cNvSpPr/>
          <p:nvPr/>
        </p:nvSpPr>
        <p:spPr>
          <a:xfrm>
            <a:off x="-5645952" y="27272935"/>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Открытие совместных предприятий</a:t>
            </a:r>
            <a:endParaRPr lang="ru-RU" sz="1400" dirty="0"/>
          </a:p>
        </p:txBody>
      </p:sp>
      <p:cxnSp>
        <p:nvCxnSpPr>
          <p:cNvPr id="682" name="Shape 248"/>
          <p:cNvCxnSpPr>
            <a:stCxn id="660" idx="2"/>
            <a:endCxn id="681" idx="0"/>
          </p:cNvCxnSpPr>
          <p:nvPr/>
        </p:nvCxnSpPr>
        <p:spPr>
          <a:xfrm rot="16200000" flipH="1">
            <a:off x="-6023462" y="25837466"/>
            <a:ext cx="404870" cy="246606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83" name="Прямоугольник 682"/>
          <p:cNvSpPr/>
          <p:nvPr/>
        </p:nvSpPr>
        <p:spPr>
          <a:xfrm>
            <a:off x="-3258107" y="24278102"/>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Укрепить защиту с моря</a:t>
            </a:r>
            <a:endParaRPr lang="ru-RU" sz="1400" dirty="0"/>
          </a:p>
        </p:txBody>
      </p:sp>
      <p:cxnSp>
        <p:nvCxnSpPr>
          <p:cNvPr id="684" name="Прямая со стрелкой 683"/>
          <p:cNvCxnSpPr>
            <a:stCxn id="644" idx="2"/>
            <a:endCxn id="683" idx="0"/>
          </p:cNvCxnSpPr>
          <p:nvPr/>
        </p:nvCxnSpPr>
        <p:spPr>
          <a:xfrm>
            <a:off x="-2200148" y="23998508"/>
            <a:ext cx="0" cy="2795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40" name="Shape 248"/>
          <p:cNvCxnSpPr>
            <a:stCxn id="54" idx="2"/>
            <a:endCxn id="600" idx="0"/>
          </p:cNvCxnSpPr>
          <p:nvPr/>
        </p:nvCxnSpPr>
        <p:spPr>
          <a:xfrm rot="5400000">
            <a:off x="6462158" y="5594533"/>
            <a:ext cx="1786212" cy="23928901"/>
          </a:xfrm>
          <a:prstGeom prst="bentConnector3">
            <a:avLst>
              <a:gd name="adj1" fmla="val 9046"/>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41" name="Shape 248"/>
          <p:cNvCxnSpPr>
            <a:stCxn id="55" idx="2"/>
            <a:endCxn id="600" idx="0"/>
          </p:cNvCxnSpPr>
          <p:nvPr/>
        </p:nvCxnSpPr>
        <p:spPr>
          <a:xfrm rot="5400000">
            <a:off x="8921335" y="3138285"/>
            <a:ext cx="1783283" cy="28844325"/>
          </a:xfrm>
          <a:prstGeom prst="bentConnector3">
            <a:avLst>
              <a:gd name="adj1" fmla="val 8979"/>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675" name="Прямоугольник 674"/>
          <p:cNvSpPr/>
          <p:nvPr/>
        </p:nvSpPr>
        <p:spPr>
          <a:xfrm>
            <a:off x="41525617" y="2004270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Военная бюрократия </a:t>
            </a:r>
            <a:r>
              <a:rPr lang="ru-RU" sz="1400" dirty="0" err="1" smtClean="0"/>
              <a:t>Пибуна</a:t>
            </a:r>
            <a:r>
              <a:rPr lang="ru-RU" sz="1400" dirty="0" smtClean="0"/>
              <a:t> </a:t>
            </a:r>
            <a:r>
              <a:rPr lang="ru-RU" sz="1400" dirty="0" err="1" smtClean="0"/>
              <a:t>Сонгкрама</a:t>
            </a:r>
            <a:endParaRPr lang="ru-RU" sz="1400" dirty="0"/>
          </a:p>
        </p:txBody>
      </p:sp>
      <p:cxnSp>
        <p:nvCxnSpPr>
          <p:cNvPr id="685" name="Shape 248"/>
          <p:cNvCxnSpPr>
            <a:stCxn id="227" idx="2"/>
            <a:endCxn id="675" idx="0"/>
          </p:cNvCxnSpPr>
          <p:nvPr/>
        </p:nvCxnSpPr>
        <p:spPr>
          <a:xfrm rot="5400000">
            <a:off x="43472472" y="18642544"/>
            <a:ext cx="511266" cy="22890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86" name="Прямая со стрелкой 685"/>
          <p:cNvCxnSpPr>
            <a:stCxn id="675" idx="2"/>
            <a:endCxn id="20" idx="0"/>
          </p:cNvCxnSpPr>
          <p:nvPr/>
        </p:nvCxnSpPr>
        <p:spPr>
          <a:xfrm>
            <a:off x="42583576" y="21122706"/>
            <a:ext cx="2714" cy="3943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87" name="Прямая со стрелкой 686"/>
          <p:cNvCxnSpPr>
            <a:stCxn id="104" idx="2"/>
            <a:endCxn id="513" idx="0"/>
          </p:cNvCxnSpPr>
          <p:nvPr/>
        </p:nvCxnSpPr>
        <p:spPr>
          <a:xfrm>
            <a:off x="48277040" y="24003806"/>
            <a:ext cx="21770" cy="17443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88" name="Прямоугольник 687"/>
          <p:cNvSpPr/>
          <p:nvPr/>
        </p:nvSpPr>
        <p:spPr>
          <a:xfrm>
            <a:off x="48392591" y="2430094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Тайное сотрудничество с </a:t>
            </a:r>
            <a:r>
              <a:rPr lang="ru-RU" sz="1400" dirty="0"/>
              <a:t>Сери Тай (Свободное тайское движение)</a:t>
            </a:r>
          </a:p>
        </p:txBody>
      </p:sp>
      <p:cxnSp>
        <p:nvCxnSpPr>
          <p:cNvPr id="689" name="Прямая соединительная линия 688"/>
          <p:cNvCxnSpPr>
            <a:stCxn id="688" idx="1"/>
            <a:endCxn id="348" idx="3"/>
          </p:cNvCxnSpPr>
          <p:nvPr/>
        </p:nvCxnSpPr>
        <p:spPr>
          <a:xfrm flipH="1">
            <a:off x="48212241" y="24840945"/>
            <a:ext cx="180350" cy="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690" name="Shape 248"/>
          <p:cNvCxnSpPr>
            <a:stCxn id="245" idx="2"/>
            <a:endCxn id="688" idx="0"/>
          </p:cNvCxnSpPr>
          <p:nvPr/>
        </p:nvCxnSpPr>
        <p:spPr>
          <a:xfrm rot="16200000" flipH="1">
            <a:off x="47585162" y="22435557"/>
            <a:ext cx="295860" cy="343491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91" name="Прямоугольник 690"/>
          <p:cNvSpPr/>
          <p:nvPr/>
        </p:nvSpPr>
        <p:spPr>
          <a:xfrm>
            <a:off x="-6561330" y="18699328"/>
            <a:ext cx="616554" cy="597714"/>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24</a:t>
            </a:r>
            <a:endParaRPr lang="ru-RU" sz="2400" dirty="0"/>
          </a:p>
        </p:txBody>
      </p:sp>
      <p:cxnSp>
        <p:nvCxnSpPr>
          <p:cNvPr id="692" name="Shape 248"/>
          <p:cNvCxnSpPr>
            <a:stCxn id="337" idx="2"/>
            <a:endCxn id="540" idx="0"/>
          </p:cNvCxnSpPr>
          <p:nvPr/>
        </p:nvCxnSpPr>
        <p:spPr>
          <a:xfrm rot="5400000">
            <a:off x="15135440" y="20994007"/>
            <a:ext cx="370631" cy="34982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93" name="Shape 248"/>
          <p:cNvCxnSpPr>
            <a:stCxn id="289" idx="2"/>
            <a:endCxn id="540" idx="0"/>
          </p:cNvCxnSpPr>
          <p:nvPr/>
        </p:nvCxnSpPr>
        <p:spPr>
          <a:xfrm rot="16200000" flipH="1">
            <a:off x="12272122" y="21628950"/>
            <a:ext cx="307907" cy="229109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694" name="Прямоугольник 693"/>
          <p:cNvSpPr/>
          <p:nvPr/>
        </p:nvSpPr>
        <p:spPr>
          <a:xfrm>
            <a:off x="20729084" y="2291698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Вложить средства в науку</a:t>
            </a:r>
            <a:endParaRPr lang="ru-RU" sz="1400" dirty="0"/>
          </a:p>
        </p:txBody>
      </p:sp>
      <p:cxnSp>
        <p:nvCxnSpPr>
          <p:cNvPr id="696" name="Shape 248"/>
          <p:cNvCxnSpPr>
            <a:stCxn id="56" idx="2"/>
            <a:endCxn id="407" idx="0"/>
          </p:cNvCxnSpPr>
          <p:nvPr/>
        </p:nvCxnSpPr>
        <p:spPr>
          <a:xfrm rot="16200000" flipH="1">
            <a:off x="19848064" y="19534346"/>
            <a:ext cx="363082" cy="352387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97" name="Shape 248"/>
          <p:cNvCxnSpPr>
            <a:stCxn id="403" idx="2"/>
            <a:endCxn id="407" idx="0"/>
          </p:cNvCxnSpPr>
          <p:nvPr/>
        </p:nvCxnSpPr>
        <p:spPr>
          <a:xfrm rot="5400000">
            <a:off x="22773642" y="20152539"/>
            <a:ext cx="343182" cy="23073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98" name="Shape 248"/>
          <p:cNvCxnSpPr>
            <a:stCxn id="340" idx="2"/>
            <a:endCxn id="694" idx="0"/>
          </p:cNvCxnSpPr>
          <p:nvPr/>
        </p:nvCxnSpPr>
        <p:spPr>
          <a:xfrm rot="16200000" flipH="1">
            <a:off x="20456018" y="21585959"/>
            <a:ext cx="359163" cy="230288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99" name="Shape 248"/>
          <p:cNvCxnSpPr>
            <a:stCxn id="402" idx="2"/>
            <a:endCxn id="694" idx="0"/>
          </p:cNvCxnSpPr>
          <p:nvPr/>
        </p:nvCxnSpPr>
        <p:spPr>
          <a:xfrm rot="5400000">
            <a:off x="22761133" y="21579193"/>
            <a:ext cx="363702" cy="231188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700" name="Прямоугольник 699"/>
          <p:cNvSpPr/>
          <p:nvPr/>
        </p:nvSpPr>
        <p:spPr>
          <a:xfrm>
            <a:off x="4847540" y="145576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Институт имени короля </a:t>
            </a:r>
            <a:r>
              <a:rPr lang="ru-RU" sz="1400" dirty="0" err="1" smtClean="0"/>
              <a:t>Монгкута</a:t>
            </a:r>
            <a:endParaRPr lang="ru-RU" sz="1400" dirty="0"/>
          </a:p>
        </p:txBody>
      </p:sp>
      <p:cxnSp>
        <p:nvCxnSpPr>
          <p:cNvPr id="701" name="Прямая со стрелкой 700"/>
          <p:cNvCxnSpPr>
            <a:stCxn id="89" idx="2"/>
            <a:endCxn id="700" idx="0"/>
          </p:cNvCxnSpPr>
          <p:nvPr/>
        </p:nvCxnSpPr>
        <p:spPr>
          <a:xfrm flipH="1">
            <a:off x="5905499" y="14342155"/>
            <a:ext cx="4009" cy="21546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03" name="Shape 248"/>
          <p:cNvCxnSpPr>
            <a:stCxn id="60" idx="2"/>
            <a:endCxn id="236" idx="0"/>
          </p:cNvCxnSpPr>
          <p:nvPr/>
        </p:nvCxnSpPr>
        <p:spPr>
          <a:xfrm rot="16200000" flipH="1">
            <a:off x="5713620" y="7761919"/>
            <a:ext cx="325718" cy="476069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04" name="Shape 248"/>
          <p:cNvCxnSpPr>
            <a:stCxn id="213" idx="2"/>
            <a:endCxn id="236" idx="0"/>
          </p:cNvCxnSpPr>
          <p:nvPr/>
        </p:nvCxnSpPr>
        <p:spPr>
          <a:xfrm rot="5400000">
            <a:off x="8092881" y="10141079"/>
            <a:ext cx="327992" cy="10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05" name="Прямая соединительная линия 704"/>
          <p:cNvCxnSpPr>
            <a:stCxn id="58" idx="3"/>
            <a:endCxn id="236" idx="1"/>
          </p:cNvCxnSpPr>
          <p:nvPr/>
        </p:nvCxnSpPr>
        <p:spPr>
          <a:xfrm flipV="1">
            <a:off x="6969744" y="10845125"/>
            <a:ext cx="229123" cy="23"/>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706" name="Прямая со стрелкой 705"/>
          <p:cNvCxnSpPr>
            <a:stCxn id="131" idx="2"/>
            <a:endCxn id="132" idx="0"/>
          </p:cNvCxnSpPr>
          <p:nvPr/>
        </p:nvCxnSpPr>
        <p:spPr>
          <a:xfrm>
            <a:off x="10633811" y="11401047"/>
            <a:ext cx="2275" cy="3825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07" name="Shape 248"/>
          <p:cNvCxnSpPr>
            <a:stCxn id="58" idx="2"/>
            <a:endCxn id="127" idx="0"/>
          </p:cNvCxnSpPr>
          <p:nvPr/>
        </p:nvCxnSpPr>
        <p:spPr>
          <a:xfrm rot="5400000">
            <a:off x="4527451" y="10399320"/>
            <a:ext cx="398507" cy="237016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08" name="Shape 248"/>
          <p:cNvCxnSpPr>
            <a:stCxn id="58" idx="2"/>
            <a:endCxn id="126" idx="0"/>
          </p:cNvCxnSpPr>
          <p:nvPr/>
        </p:nvCxnSpPr>
        <p:spPr>
          <a:xfrm rot="16200000" flipH="1">
            <a:off x="9218548" y="8078385"/>
            <a:ext cx="393329" cy="700685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09" name="Shape 248"/>
          <p:cNvCxnSpPr>
            <a:stCxn id="58" idx="2"/>
            <a:endCxn id="95" idx="0"/>
          </p:cNvCxnSpPr>
          <p:nvPr/>
        </p:nvCxnSpPr>
        <p:spPr>
          <a:xfrm rot="16200000" flipH="1">
            <a:off x="6890129" y="10406804"/>
            <a:ext cx="396233" cy="235292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10" name="Shape 248"/>
          <p:cNvCxnSpPr>
            <a:stCxn id="58" idx="2"/>
            <a:endCxn id="96" idx="0"/>
          </p:cNvCxnSpPr>
          <p:nvPr/>
        </p:nvCxnSpPr>
        <p:spPr>
          <a:xfrm rot="16200000" flipH="1">
            <a:off x="5714810" y="11582122"/>
            <a:ext cx="398500" cy="455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11" name="Shape 248"/>
          <p:cNvCxnSpPr>
            <a:stCxn id="236" idx="2"/>
            <a:endCxn id="127" idx="0"/>
          </p:cNvCxnSpPr>
          <p:nvPr/>
        </p:nvCxnSpPr>
        <p:spPr>
          <a:xfrm rot="5400000">
            <a:off x="5699960" y="9226789"/>
            <a:ext cx="398530" cy="47152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12" name="Shape 248"/>
          <p:cNvCxnSpPr>
            <a:stCxn id="236" idx="2"/>
            <a:endCxn id="96" idx="0"/>
          </p:cNvCxnSpPr>
          <p:nvPr/>
        </p:nvCxnSpPr>
        <p:spPr>
          <a:xfrm rot="5400000">
            <a:off x="6887320" y="10414141"/>
            <a:ext cx="398523" cy="234049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13" name="Shape 248"/>
          <p:cNvCxnSpPr>
            <a:stCxn id="236" idx="2"/>
            <a:endCxn id="95" idx="0"/>
          </p:cNvCxnSpPr>
          <p:nvPr/>
        </p:nvCxnSpPr>
        <p:spPr>
          <a:xfrm rot="16200000" flipH="1">
            <a:off x="8062637" y="11579313"/>
            <a:ext cx="396256" cy="787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14" name="Shape 248"/>
          <p:cNvCxnSpPr>
            <a:stCxn id="236" idx="2"/>
            <a:endCxn id="126" idx="0"/>
          </p:cNvCxnSpPr>
          <p:nvPr/>
        </p:nvCxnSpPr>
        <p:spPr>
          <a:xfrm rot="16200000" flipH="1">
            <a:off x="10391056" y="9250894"/>
            <a:ext cx="393352" cy="466181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15" name="Shape 248"/>
          <p:cNvCxnSpPr>
            <a:stCxn id="236" idx="2"/>
            <a:endCxn id="132" idx="0"/>
          </p:cNvCxnSpPr>
          <p:nvPr/>
        </p:nvCxnSpPr>
        <p:spPr>
          <a:xfrm rot="16200000" flipH="1">
            <a:off x="9247203" y="10394748"/>
            <a:ext cx="398507" cy="23792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95" name="Прямоугольник 694"/>
          <p:cNvSpPr/>
          <p:nvPr/>
        </p:nvSpPr>
        <p:spPr>
          <a:xfrm>
            <a:off x="20786616" y="30169407"/>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Предоставить военную базу США</a:t>
            </a:r>
            <a:endParaRPr lang="ru-RU" sz="1400" dirty="0"/>
          </a:p>
        </p:txBody>
      </p:sp>
      <p:cxnSp>
        <p:nvCxnSpPr>
          <p:cNvPr id="702" name="Shape 248"/>
          <p:cNvCxnSpPr>
            <a:stCxn id="538" idx="2"/>
            <a:endCxn id="716" idx="0"/>
          </p:cNvCxnSpPr>
          <p:nvPr/>
        </p:nvCxnSpPr>
        <p:spPr>
          <a:xfrm rot="16200000" flipH="1">
            <a:off x="22269157" y="28239871"/>
            <a:ext cx="306283" cy="35442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16" name="Прямоугольник 715"/>
          <p:cNvSpPr/>
          <p:nvPr/>
        </p:nvSpPr>
        <p:spPr>
          <a:xfrm>
            <a:off x="23136451" y="3016512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Получить лицензии на современную технику</a:t>
            </a:r>
            <a:endParaRPr lang="ru-RU" sz="1400" dirty="0"/>
          </a:p>
        </p:txBody>
      </p:sp>
      <p:cxnSp>
        <p:nvCxnSpPr>
          <p:cNvPr id="718" name="Прямая со стрелкой 717"/>
          <p:cNvCxnSpPr>
            <a:stCxn id="525" idx="2"/>
            <a:endCxn id="695" idx="0"/>
          </p:cNvCxnSpPr>
          <p:nvPr/>
        </p:nvCxnSpPr>
        <p:spPr>
          <a:xfrm>
            <a:off x="21835698" y="28282351"/>
            <a:ext cx="8877" cy="188705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19" name="Прямоугольник 718"/>
          <p:cNvSpPr/>
          <p:nvPr/>
        </p:nvSpPr>
        <p:spPr>
          <a:xfrm>
            <a:off x="21964662" y="3155850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Экономическая помощь США</a:t>
            </a:r>
            <a:endParaRPr lang="ru-RU" sz="1400" dirty="0"/>
          </a:p>
        </p:txBody>
      </p:sp>
      <p:cxnSp>
        <p:nvCxnSpPr>
          <p:cNvPr id="720" name="Прямая со стрелкой 719"/>
          <p:cNvCxnSpPr>
            <a:stCxn id="539" idx="2"/>
            <a:endCxn id="719" idx="0"/>
          </p:cNvCxnSpPr>
          <p:nvPr/>
        </p:nvCxnSpPr>
        <p:spPr>
          <a:xfrm>
            <a:off x="23018553" y="29858842"/>
            <a:ext cx="4068" cy="16996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17" name="Shape 248"/>
          <p:cNvCxnSpPr>
            <a:stCxn id="140" idx="2"/>
            <a:endCxn id="407" idx="0"/>
          </p:cNvCxnSpPr>
          <p:nvPr/>
        </p:nvCxnSpPr>
        <p:spPr>
          <a:xfrm rot="5400000">
            <a:off x="28537215" y="14379698"/>
            <a:ext cx="352450" cy="1384379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723" name="Прямоугольник 722"/>
          <p:cNvSpPr/>
          <p:nvPr/>
        </p:nvSpPr>
        <p:spPr>
          <a:xfrm>
            <a:off x="27647295" y="2005255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Дорога в </a:t>
            </a:r>
            <a:r>
              <a:rPr lang="ru-RU" sz="1400" dirty="0" err="1" smtClean="0"/>
              <a:t>Кентунг</a:t>
            </a:r>
            <a:endParaRPr lang="ru-RU" sz="1400" dirty="0"/>
          </a:p>
        </p:txBody>
      </p:sp>
      <p:cxnSp>
        <p:nvCxnSpPr>
          <p:cNvPr id="724" name="Shape 248"/>
          <p:cNvCxnSpPr>
            <a:stCxn id="384" idx="2"/>
            <a:endCxn id="723" idx="0"/>
          </p:cNvCxnSpPr>
          <p:nvPr/>
        </p:nvCxnSpPr>
        <p:spPr>
          <a:xfrm rot="16200000" flipH="1">
            <a:off x="26717909" y="18065208"/>
            <a:ext cx="522444" cy="345224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25" name="Прямоугольник 724"/>
          <p:cNvSpPr/>
          <p:nvPr/>
        </p:nvSpPr>
        <p:spPr>
          <a:xfrm>
            <a:off x="26528173" y="1701232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Основать министерство транспорта (</a:t>
            </a:r>
            <a:r>
              <a:rPr lang="ru-RU" sz="1400" dirty="0" err="1" smtClean="0"/>
              <a:t>ист</a:t>
            </a:r>
            <a:r>
              <a:rPr lang="ru-RU" sz="1400" dirty="0" smtClean="0"/>
              <a:t> 1941)</a:t>
            </a:r>
            <a:endParaRPr lang="ru-RU" sz="1400" dirty="0"/>
          </a:p>
        </p:txBody>
      </p:sp>
      <p:cxnSp>
        <p:nvCxnSpPr>
          <p:cNvPr id="727" name="Shape 248"/>
          <p:cNvCxnSpPr>
            <a:stCxn id="54" idx="2"/>
            <a:endCxn id="725" idx="0"/>
          </p:cNvCxnSpPr>
          <p:nvPr/>
        </p:nvCxnSpPr>
        <p:spPr>
          <a:xfrm rot="16200000" flipH="1">
            <a:off x="23279697" y="12705894"/>
            <a:ext cx="346452" cy="826641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28" name="Shape 248"/>
          <p:cNvCxnSpPr>
            <a:stCxn id="55" idx="2"/>
            <a:endCxn id="725" idx="0"/>
          </p:cNvCxnSpPr>
          <p:nvPr/>
        </p:nvCxnSpPr>
        <p:spPr>
          <a:xfrm rot="16200000" flipH="1">
            <a:off x="25738874" y="15165070"/>
            <a:ext cx="343523" cy="335099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26225</TotalTime>
  <Words>2276</Words>
  <Application>Microsoft Office PowerPoint</Application>
  <PresentationFormat>Произвольный</PresentationFormat>
  <Paragraphs>263</Paragraphs>
  <Slides>1</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vt:i4>
      </vt:variant>
    </vt:vector>
  </HeadingPairs>
  <TitlesOfParts>
    <vt:vector size="6" baseType="lpstr">
      <vt:lpstr>Arial</vt:lpstr>
      <vt:lpstr>Calibri</vt:lpstr>
      <vt:lpstr>Calibri Light</vt:lpstr>
      <vt:lpstr>Cordia New</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Mihail</cp:lastModifiedBy>
  <cp:revision>1682</cp:revision>
  <dcterms:created xsi:type="dcterms:W3CDTF">2018-10-23T08:09:21Z</dcterms:created>
  <dcterms:modified xsi:type="dcterms:W3CDTF">2021-08-18T19:32:48Z</dcterms:modified>
</cp:coreProperties>
</file>