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160" d="100"/>
          <a:sy n="160" d="100"/>
        </p:scale>
        <p:origin x="-18090" y="-330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294</a:t>
            </a:r>
            <a:endParaRPr lang="ru-RU" sz="3600" b="1" dirty="0"/>
          </a:p>
        </p:txBody>
      </p:sp>
      <p:cxnSp>
        <p:nvCxnSpPr>
          <p:cNvPr id="614" name="Соединительная линия уступом 613"/>
          <p:cNvCxnSpPr>
            <a:stCxn id="801" idx="2"/>
            <a:endCxn id="828" idx="0"/>
          </p:cNvCxnSpPr>
          <p:nvPr/>
        </p:nvCxnSpPr>
        <p:spPr>
          <a:xfrm rot="16200000" flipH="1">
            <a:off x="23993161" y="2569913"/>
            <a:ext cx="265236" cy="38763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stCxn id="801" idx="3"/>
            <a:endCxn id="822" idx="1"/>
          </p:cNvCxnSpPr>
          <p:nvPr/>
        </p:nvCxnSpPr>
        <p:spPr>
          <a:xfrm flipV="1">
            <a:off x="22650791" y="4097051"/>
            <a:ext cx="27629284" cy="8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Соединительная линия уступом 825"/>
          <p:cNvCxnSpPr/>
          <p:nvPr/>
        </p:nvCxnSpPr>
        <p:spPr>
          <a:xfrm rot="16200000" flipH="1">
            <a:off x="16003394" y="1102284"/>
            <a:ext cx="3300637" cy="1554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Прямоугольник 800"/>
          <p:cNvSpPr/>
          <p:nvPr/>
        </p:nvSpPr>
        <p:spPr>
          <a:xfrm>
            <a:off x="21724466" y="383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Народного фронта</a:t>
            </a:r>
            <a:endParaRPr lang="ru-RU" sz="700" dirty="0"/>
          </a:p>
        </p:txBody>
      </p:sp>
      <p:sp>
        <p:nvSpPr>
          <p:cNvPr id="808" name="Прямоугольник 807"/>
          <p:cNvSpPr/>
          <p:nvPr/>
        </p:nvSpPr>
        <p:spPr>
          <a:xfrm>
            <a:off x="21723878" y="286298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1936</a:t>
            </a:r>
            <a:endParaRPr lang="ru-RU" sz="700" dirty="0"/>
          </a:p>
        </p:txBody>
      </p:sp>
      <p:sp>
        <p:nvSpPr>
          <p:cNvPr id="822" name="Прямоугольник 821"/>
          <p:cNvSpPr/>
          <p:nvPr/>
        </p:nvSpPr>
        <p:spPr>
          <a:xfrm>
            <a:off x="50280075" y="38270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военного положения</a:t>
            </a:r>
          </a:p>
        </p:txBody>
      </p:sp>
      <p:cxnSp>
        <p:nvCxnSpPr>
          <p:cNvPr id="824" name="Соединительная линия уступом 823"/>
          <p:cNvCxnSpPr>
            <a:stCxn id="808" idx="2"/>
            <a:endCxn id="822" idx="0"/>
          </p:cNvCxnSpPr>
          <p:nvPr/>
        </p:nvCxnSpPr>
        <p:spPr>
          <a:xfrm rot="16200000" flipH="1">
            <a:off x="36253108" y="-10663079"/>
            <a:ext cx="424062" cy="28556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Прямая со стрелкой 826"/>
          <p:cNvCxnSpPr>
            <a:stCxn id="808" idx="2"/>
            <a:endCxn id="801" idx="0"/>
          </p:cNvCxnSpPr>
          <p:nvPr/>
        </p:nvCxnSpPr>
        <p:spPr>
          <a:xfrm>
            <a:off x="22187041" y="3402989"/>
            <a:ext cx="588" cy="4324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25600767" y="464068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Жёсткая цензура прессы</a:t>
            </a:r>
            <a:endParaRPr lang="ru-RU" sz="500" dirty="0"/>
          </a:p>
        </p:txBody>
      </p:sp>
      <p:sp>
        <p:nvSpPr>
          <p:cNvPr id="829" name="Прямоугольник 828"/>
          <p:cNvSpPr/>
          <p:nvPr/>
        </p:nvSpPr>
        <p:spPr>
          <a:xfrm>
            <a:off x="21723878" y="46366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Амнистия политзаключённых</a:t>
            </a:r>
            <a:endParaRPr lang="ru-RU" sz="500" dirty="0"/>
          </a:p>
        </p:txBody>
      </p:sp>
      <p:cxnSp>
        <p:nvCxnSpPr>
          <p:cNvPr id="831" name="Соединительная линия уступом 830"/>
          <p:cNvCxnSpPr>
            <a:stCxn id="801" idx="2"/>
            <a:endCxn id="829" idx="0"/>
          </p:cNvCxnSpPr>
          <p:nvPr/>
        </p:nvCxnSpPr>
        <p:spPr>
          <a:xfrm rot="5400000">
            <a:off x="22056734" y="4505753"/>
            <a:ext cx="261203" cy="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Прямоугольник 835"/>
          <p:cNvSpPr/>
          <p:nvPr/>
        </p:nvSpPr>
        <p:spPr>
          <a:xfrm>
            <a:off x="18323621" y="46366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работу института аграрной </a:t>
            </a:r>
            <a:r>
              <a:rPr lang="ru-RU" sz="700" dirty="0"/>
              <a:t>реформы </a:t>
            </a:r>
            <a:r>
              <a:rPr lang="ru-RU" sz="200" dirty="0"/>
              <a:t>(От 50 до 75 тысяч крестьян (главным образом в Эстремадуре) еще до конца марта под </a:t>
            </a:r>
            <a:r>
              <a:rPr lang="ru-RU" sz="200" dirty="0" err="1"/>
              <a:t>покро</a:t>
            </a:r>
            <a:r>
              <a:rPr lang="ru-RU" sz="200" dirty="0"/>
              <a:t>- </a:t>
            </a:r>
            <a:r>
              <a:rPr lang="ru-RU" sz="200" dirty="0" err="1"/>
              <a:t>вительством</a:t>
            </a:r>
            <a:r>
              <a:rPr lang="ru-RU" sz="200" dirty="0"/>
              <a:t> института обзавелись своими участками земли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837" name="Соединительная линия уступом 836"/>
          <p:cNvCxnSpPr>
            <a:stCxn id="801" idx="2"/>
            <a:endCxn id="836" idx="0"/>
          </p:cNvCxnSpPr>
          <p:nvPr/>
        </p:nvCxnSpPr>
        <p:spPr>
          <a:xfrm rot="5400000">
            <a:off x="20356606" y="2805625"/>
            <a:ext cx="261203" cy="34008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4538115" y="4636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чрезвычайного положение</a:t>
            </a:r>
            <a:endParaRPr lang="ru-RU" sz="700" dirty="0"/>
          </a:p>
        </p:txBody>
      </p:sp>
      <p:cxnSp>
        <p:nvCxnSpPr>
          <p:cNvPr id="839" name="Соединительная линия уступом 838"/>
          <p:cNvCxnSpPr>
            <a:stCxn id="801" idx="2"/>
            <a:endCxn id="838" idx="0"/>
          </p:cNvCxnSpPr>
          <p:nvPr/>
        </p:nvCxnSpPr>
        <p:spPr>
          <a:xfrm rot="16200000" flipH="1">
            <a:off x="23463851" y="3099223"/>
            <a:ext cx="261204" cy="28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1723877" y="543785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Провести выборы в Каталонии (автономия для Каталонии)</a:t>
            </a:r>
            <a:endParaRPr lang="ru-RU" sz="7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0048307" y="5443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Возместить убытки </a:t>
            </a:r>
            <a:r>
              <a:rPr lang="ru-RU" sz="700" dirty="0"/>
              <a:t>Астурийским рабочим </a:t>
            </a:r>
            <a:r>
              <a:rPr lang="ru-RU" sz="100" dirty="0"/>
              <a:t>(еще до конца марта под </a:t>
            </a:r>
            <a:r>
              <a:rPr lang="ru-RU" sz="100" dirty="0" err="1"/>
              <a:t>покро</a:t>
            </a:r>
            <a:r>
              <a:rPr lang="ru-RU" sz="100" dirty="0"/>
              <a:t>- </a:t>
            </a:r>
            <a:r>
              <a:rPr lang="ru-RU" sz="100" dirty="0" err="1"/>
              <a:t>вительством</a:t>
            </a:r>
            <a:r>
              <a:rPr lang="ru-RU" sz="100" dirty="0"/>
              <a:t> института обзавелись своими участками земли. Были представлены на </a:t>
            </a:r>
            <a:r>
              <a:rPr lang="ru-RU" sz="100" dirty="0" err="1"/>
              <a:t>рассмот</a:t>
            </a:r>
            <a:r>
              <a:rPr lang="ru-RU" sz="100" dirty="0"/>
              <a:t>- </a:t>
            </a:r>
            <a:r>
              <a:rPr lang="ru-RU" sz="100" dirty="0" err="1"/>
              <a:t>рение</a:t>
            </a:r>
            <a:r>
              <a:rPr lang="ru-RU" sz="100" dirty="0"/>
              <a:t> и другие меры, связанные с указом об амнистии. Среди них, в частности, предписание хозяевам принять обратно на работу тех, кого они выгнали после стачек 1934 года, а также компенсировать им потерянную зарплату. Вместе с этим хозяевам предоставлялся выбор: взять ли человека на прежнее место или выплатить ему компенсацию. Эта непростая ситуация </a:t>
            </a:r>
            <a:r>
              <a:rPr lang="ru-RU" sz="100" dirty="0" err="1"/>
              <a:t>гово</a:t>
            </a:r>
            <a:r>
              <a:rPr lang="ru-RU" sz="100" dirty="0"/>
              <a:t>- </a:t>
            </a:r>
            <a:r>
              <a:rPr lang="ru-RU" sz="100" dirty="0" err="1"/>
              <a:t>рила</a:t>
            </a:r>
            <a:r>
              <a:rPr lang="ru-RU" sz="100" dirty="0"/>
              <a:t> об отношении нового правительства к испанской индустрии. В результате всех этих мер стоимость песеты упала, ведущие финансисты стали переводить свои средства из страны и уезжать </a:t>
            </a:r>
            <a:r>
              <a:rPr lang="ru-RU" sz="100" dirty="0" smtClean="0"/>
              <a:t>сами.)</a:t>
            </a:r>
            <a:endParaRPr lang="ru-RU" sz="100" dirty="0"/>
          </a:p>
        </p:txBody>
      </p:sp>
      <p:cxnSp>
        <p:nvCxnSpPr>
          <p:cNvPr id="50" name="Соединительная линия уступом 49"/>
          <p:cNvCxnSpPr>
            <a:stCxn id="829" idx="2"/>
            <a:endCxn id="49" idx="0"/>
          </p:cNvCxnSpPr>
          <p:nvPr/>
        </p:nvCxnSpPr>
        <p:spPr>
          <a:xfrm rot="5400000">
            <a:off x="21215617" y="4472503"/>
            <a:ext cx="267278" cy="16755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829" idx="2"/>
            <a:endCxn id="48" idx="0"/>
          </p:cNvCxnSpPr>
          <p:nvPr/>
        </p:nvCxnSpPr>
        <p:spPr>
          <a:xfrm rot="5400000">
            <a:off x="22056440" y="5307250"/>
            <a:ext cx="261203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5068689" y="544563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</a:t>
            </a:r>
            <a:r>
              <a:rPr lang="ru-RU" sz="700" dirty="0"/>
              <a:t>нового президента </a:t>
            </a:r>
            <a:r>
              <a:rPr lang="ru-RU" sz="100" dirty="0"/>
              <a:t>(10 мая 1936 года </a:t>
            </a:r>
            <a:r>
              <a:rPr lang="ru-RU" sz="100" dirty="0" err="1"/>
              <a:t>Мануэль</a:t>
            </a:r>
            <a:r>
              <a:rPr lang="ru-RU" sz="100" dirty="0"/>
              <a:t> </a:t>
            </a:r>
            <a:r>
              <a:rPr lang="ru-RU" sz="100" dirty="0" err="1"/>
              <a:t>Асанья</a:t>
            </a:r>
            <a:r>
              <a:rPr lang="ru-RU" sz="100" dirty="0"/>
              <a:t> был избран президентом Испанской республики </a:t>
            </a:r>
            <a:r>
              <a:rPr lang="ru-RU" sz="100" dirty="0" err="1"/>
              <a:t>вме</a:t>
            </a:r>
            <a:r>
              <a:rPr lang="ru-RU" sz="100" dirty="0"/>
              <a:t>- сто </a:t>
            </a:r>
            <a:r>
              <a:rPr lang="ru-RU" sz="100" dirty="0" err="1"/>
              <a:t>Алькалы</a:t>
            </a:r>
            <a:r>
              <a:rPr lang="ru-RU" sz="100" dirty="0"/>
              <a:t> </a:t>
            </a:r>
            <a:r>
              <a:rPr lang="ru-RU" sz="100" dirty="0" err="1"/>
              <a:t>Саморы</a:t>
            </a:r>
            <a:r>
              <a:rPr lang="ru-RU" sz="100" dirty="0"/>
              <a:t>. В коллегии выборщиков, собравшихся во дворце </a:t>
            </a:r>
            <a:r>
              <a:rPr lang="ru-RU" sz="100" dirty="0" err="1"/>
              <a:t>Ретиро</a:t>
            </a:r>
            <a:r>
              <a:rPr lang="ru-RU" sz="100" dirty="0"/>
              <a:t>, за него про- голосовало 238 человек и лишь пять – против. Избрание прошло тихо и спокойно, если не считать драки в коридоре между </a:t>
            </a:r>
            <a:r>
              <a:rPr lang="ru-RU" sz="100" dirty="0" err="1"/>
              <a:t>Аракистайном</a:t>
            </a:r>
            <a:r>
              <a:rPr lang="ru-RU" sz="100" dirty="0"/>
              <a:t>, все еще поддерживавшим Ларго Кабальеро, и </a:t>
            </a:r>
            <a:r>
              <a:rPr lang="ru-RU" sz="100" dirty="0" err="1"/>
              <a:t>Хулианом</a:t>
            </a:r>
            <a:r>
              <a:rPr lang="ru-RU" sz="100" dirty="0"/>
              <a:t> </a:t>
            </a:r>
            <a:r>
              <a:rPr lang="ru-RU" sz="100" dirty="0" err="1"/>
              <a:t>Сугасагойтиа</a:t>
            </a:r>
            <a:r>
              <a:rPr lang="ru-RU" sz="100" dirty="0"/>
              <a:t>, издателем газеты </a:t>
            </a:r>
            <a:r>
              <a:rPr lang="ru-RU" sz="100" dirty="0" err="1"/>
              <a:t>Прието</a:t>
            </a:r>
            <a:r>
              <a:rPr lang="ru-RU" sz="100" dirty="0"/>
              <a:t> «Эль </a:t>
            </a:r>
            <a:r>
              <a:rPr lang="ru-RU" sz="100" dirty="0" err="1"/>
              <a:t>Сосьялиста</a:t>
            </a:r>
            <a:r>
              <a:rPr lang="ru-RU" sz="100" dirty="0"/>
              <a:t>». CEDA и другие правые партии не выдвигали своего кандидата и воздержались при голосовании. Через несколько дней премьер-министром стал </a:t>
            </a:r>
            <a:r>
              <a:rPr lang="ru-RU" sz="100" dirty="0" err="1"/>
              <a:t>Касарес</a:t>
            </a:r>
            <a:r>
              <a:rPr lang="ru-RU" sz="100" dirty="0"/>
              <a:t> </a:t>
            </a:r>
            <a:r>
              <a:rPr lang="ru-RU" sz="100" dirty="0" err="1"/>
              <a:t>Кирога</a:t>
            </a:r>
            <a:r>
              <a:rPr lang="ru-RU" sz="100" dirty="0"/>
              <a:t>, возглавив почти такой же, как при </a:t>
            </a:r>
            <a:r>
              <a:rPr lang="ru-RU" sz="100" dirty="0" err="1"/>
              <a:t>Асанье</a:t>
            </a:r>
            <a:r>
              <a:rPr lang="ru-RU" sz="100" dirty="0"/>
              <a:t>, </a:t>
            </a:r>
            <a:r>
              <a:rPr lang="ru-RU" sz="100" dirty="0" err="1"/>
              <a:t>каби</a:t>
            </a:r>
            <a:r>
              <a:rPr lang="ru-RU" sz="100" dirty="0"/>
              <a:t>- нет. Отношение </a:t>
            </a:r>
            <a:r>
              <a:rPr lang="ru-RU" sz="100" dirty="0" err="1"/>
              <a:t>Асаньи</a:t>
            </a:r>
            <a:r>
              <a:rPr lang="ru-RU" sz="100" dirty="0"/>
              <a:t> к своему избранию удивило многих его сторонников, поскольку было странным, что он согласился оставить пост главы правительства в такой момент, когда рядом не было ни одного государственного деятеля подобного масштаба. Все же стало ясно, что он с удовольствием воспользовался возможностью сменить тревожный хаос кортесов на уединен- </a:t>
            </a:r>
            <a:r>
              <a:rPr lang="ru-RU" sz="100" dirty="0" err="1"/>
              <a:t>ное</a:t>
            </a:r>
            <a:r>
              <a:rPr lang="ru-RU" sz="100" dirty="0"/>
              <a:t> величие Национального дворца. Скорее всего, </a:t>
            </a:r>
            <a:r>
              <a:rPr lang="ru-RU" sz="100" dirty="0" err="1"/>
              <a:t>Асанья</a:t>
            </a:r>
            <a:r>
              <a:rPr lang="ru-RU" sz="100" dirty="0"/>
              <a:t> убедил себя, что, став главой </a:t>
            </a:r>
            <a:r>
              <a:rPr lang="ru-RU" sz="100" dirty="0" err="1"/>
              <a:t>госу</a:t>
            </a:r>
            <a:r>
              <a:rPr lang="ru-RU" sz="100" dirty="0"/>
              <a:t>- </a:t>
            </a:r>
            <a:r>
              <a:rPr lang="ru-RU" sz="100" dirty="0" err="1"/>
              <a:t>дарства</a:t>
            </a:r>
            <a:r>
              <a:rPr lang="ru-RU" sz="100" dirty="0"/>
              <a:t>, он тем самым успокоит средний класс, опасающийся революции. Но устранить эти страхи было не так легко. Женщина-депутат от социалистов, эмигрировавшая из Германии, Маргарита </a:t>
            </a:r>
            <a:r>
              <a:rPr lang="ru-RU" sz="100" dirty="0" err="1"/>
              <a:t>Нелькен</a:t>
            </a:r>
            <a:r>
              <a:rPr lang="ru-RU" sz="100" dirty="0"/>
              <a:t>, объявила: «Мы хотим революции, но не такой, как русская, которая может служить нам лишь моделью, ибо мы должны разжечь огромное пламя, отсветы которого будут видны по всему миру, и от потоков крови покраснеют моря». 24 мая Ларго Кабальеро </a:t>
            </a:r>
            <a:r>
              <a:rPr lang="ru-RU" sz="100" dirty="0" err="1"/>
              <a:t>произ</a:t>
            </a:r>
            <a:r>
              <a:rPr lang="ru-RU" sz="100" dirty="0"/>
              <a:t>- нес в Кадисе большую речь. «Когда Народный фронт расколется, – заявил он, – что неизбежно последует, станет очевидным триумф пролетариата. Затем мы установим диктатуру пролета- </a:t>
            </a:r>
            <a:r>
              <a:rPr lang="ru-RU" sz="100" dirty="0" err="1"/>
              <a:t>риата</a:t>
            </a:r>
            <a:r>
              <a:rPr lang="ru-RU" sz="100" dirty="0"/>
              <a:t>, что означает репрессии в адрес капиталистов и буржуазных классов!» В то время уже составлялись заговоры и обдумывались планы их претворения в жизнь. Несмотря на тот факт, что установление коммунистического режима в Испании противоречило сдержанной внешней политике Сталина того времени, Коммунистическая партия Испании, возбужденная </a:t>
            </a:r>
            <a:r>
              <a:rPr lang="ru-RU" sz="100" dirty="0" err="1"/>
              <a:t>присо</a:t>
            </a:r>
            <a:r>
              <a:rPr lang="ru-RU" sz="100" dirty="0"/>
              <a:t>- единением «Социалистической молодежи», продолжала кормить Ларго откровенной лестью, заставляя его делать все более и более экстремистские заявления17. Тем временем в Сарагосе состоялся ежегодный конгресс CNT. Раздоры с FAI успешно разрешились. Конгресс </a:t>
            </a:r>
            <a:r>
              <a:rPr lang="ru-RU" sz="100" dirty="0" err="1"/>
              <a:t>потребо</a:t>
            </a:r>
            <a:r>
              <a:rPr lang="ru-RU" sz="100" dirty="0"/>
              <a:t>- вал продолжения предупредительных забастовок, усиления борьбы против UGT и «</a:t>
            </a:r>
            <a:r>
              <a:rPr lang="ru-RU" sz="100" dirty="0" err="1"/>
              <a:t>буржуаз</a:t>
            </a:r>
            <a:r>
              <a:rPr lang="ru-RU" sz="100" dirty="0"/>
              <a:t>- </a:t>
            </a:r>
            <a:r>
              <a:rPr lang="ru-RU" sz="100" dirty="0" err="1"/>
              <a:t>ного</a:t>
            </a:r>
            <a:r>
              <a:rPr lang="ru-RU" sz="100" dirty="0"/>
              <a:t>» правительства, 36-часовой рабочей недели, месячного оплачиваемого отпуска, повыше- </a:t>
            </a:r>
            <a:r>
              <a:rPr lang="ru-RU" sz="100" dirty="0" err="1"/>
              <a:t>ния</a:t>
            </a:r>
            <a:r>
              <a:rPr lang="ru-RU" sz="100" dirty="0"/>
              <a:t> зарплаты18 и, наконец, «</a:t>
            </a:r>
            <a:r>
              <a:rPr lang="ru-RU" sz="100" dirty="0" err="1"/>
              <a:t>либертарианского</a:t>
            </a:r>
            <a:r>
              <a:rPr lang="ru-RU" sz="100" dirty="0"/>
              <a:t> коммунизма</a:t>
            </a:r>
            <a:r>
              <a:rPr lang="ru-RU" sz="100" dirty="0" smtClean="0"/>
              <a:t>».)</a:t>
            </a:r>
            <a:endParaRPr lang="ru-RU" sz="100" dirty="0"/>
          </a:p>
        </p:txBody>
      </p:sp>
      <p:cxnSp>
        <p:nvCxnSpPr>
          <p:cNvPr id="57" name="Соединительная линия уступом 56"/>
          <p:cNvCxnSpPr>
            <a:stCxn id="828" idx="2"/>
            <a:endCxn id="56" idx="0"/>
          </p:cNvCxnSpPr>
          <p:nvPr/>
        </p:nvCxnSpPr>
        <p:spPr>
          <a:xfrm rot="5400000">
            <a:off x="25665414" y="5047120"/>
            <a:ext cx="264954" cy="532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838" idx="2"/>
            <a:endCxn id="56" idx="0"/>
          </p:cNvCxnSpPr>
          <p:nvPr/>
        </p:nvCxnSpPr>
        <p:spPr>
          <a:xfrm rot="16200000" flipH="1">
            <a:off x="25132072" y="5045856"/>
            <a:ext cx="268986" cy="530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25068689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Назначить премьер-министром Ларго </a:t>
            </a:r>
            <a:r>
              <a:rPr lang="ru-RU" sz="400" dirty="0" smtClean="0"/>
              <a:t>(исторически сентябрь 1936, если он займёт пост раньше, то начнётся вторая </a:t>
            </a:r>
            <a:r>
              <a:rPr lang="ru-RU" sz="400" dirty="0" err="1" smtClean="0"/>
              <a:t>Санхурада</a:t>
            </a:r>
            <a:r>
              <a:rPr lang="ru-RU" sz="400" dirty="0" smtClean="0"/>
              <a:t>)</a:t>
            </a:r>
            <a:endParaRPr lang="ru-RU" sz="200" dirty="0"/>
          </a:p>
        </p:txBody>
      </p:sp>
      <p:cxnSp>
        <p:nvCxnSpPr>
          <p:cNvPr id="66" name="Прямая со стрелкой 65"/>
          <p:cNvCxnSpPr>
            <a:stCxn id="56" idx="2"/>
            <a:endCxn id="63" idx="0"/>
          </p:cNvCxnSpPr>
          <p:nvPr/>
        </p:nvCxnSpPr>
        <p:spPr>
          <a:xfrm>
            <a:off x="25531852" y="5985636"/>
            <a:ext cx="0" cy="2736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836" idx="2"/>
            <a:endCxn id="49" idx="0"/>
          </p:cNvCxnSpPr>
          <p:nvPr/>
        </p:nvCxnSpPr>
        <p:spPr>
          <a:xfrm rot="16200000" flipH="1">
            <a:off x="19515488" y="4447945"/>
            <a:ext cx="267278" cy="1724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1153124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Разработать устройство федеративной республики </a:t>
            </a:r>
            <a:r>
              <a:rPr lang="ru-RU" sz="400" dirty="0" smtClean="0"/>
              <a:t>(решения на вмешательство в выборы республик)</a:t>
            </a:r>
            <a:endParaRPr lang="ru-RU" sz="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2309529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централизации Республики</a:t>
            </a:r>
            <a:endParaRPr lang="ru-RU" sz="700" dirty="0"/>
          </a:p>
        </p:txBody>
      </p:sp>
      <p:cxnSp>
        <p:nvCxnSpPr>
          <p:cNvPr id="39" name="Прямая соединительная линия 38"/>
          <p:cNvCxnSpPr>
            <a:stCxn id="37" idx="3"/>
            <a:endCxn id="38" idx="1"/>
          </p:cNvCxnSpPr>
          <p:nvPr/>
        </p:nvCxnSpPr>
        <p:spPr>
          <a:xfrm>
            <a:off x="22079449" y="6529267"/>
            <a:ext cx="2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48" idx="2"/>
            <a:endCxn id="37" idx="0"/>
          </p:cNvCxnSpPr>
          <p:nvPr/>
        </p:nvCxnSpPr>
        <p:spPr>
          <a:xfrm rot="5400000">
            <a:off x="21760957" y="5833183"/>
            <a:ext cx="281415" cy="5707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8" idx="2"/>
            <a:endCxn id="38" idx="0"/>
          </p:cNvCxnSpPr>
          <p:nvPr/>
        </p:nvCxnSpPr>
        <p:spPr>
          <a:xfrm rot="16200000" flipH="1">
            <a:off x="22339159" y="5825733"/>
            <a:ext cx="281415" cy="5856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1153123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Особый статут </a:t>
            </a:r>
            <a:r>
              <a:rPr lang="ru-RU" sz="700" dirty="0" err="1" smtClean="0"/>
              <a:t>Басконии</a:t>
            </a:r>
            <a:r>
              <a:rPr lang="ru-RU" sz="700" dirty="0" smtClean="0"/>
              <a:t> (автономия для </a:t>
            </a:r>
            <a:r>
              <a:rPr lang="ru-RU" sz="700" dirty="0" err="1" smtClean="0"/>
              <a:t>Басконии</a:t>
            </a:r>
            <a:r>
              <a:rPr lang="ru-RU" sz="700" dirty="0"/>
              <a:t>)</a:t>
            </a:r>
            <a:endParaRPr lang="ru-RU" sz="700" dirty="0"/>
          </a:p>
        </p:txBody>
      </p:sp>
      <p:cxnSp>
        <p:nvCxnSpPr>
          <p:cNvPr id="54" name="Соединительная линия уступом 53"/>
          <p:cNvCxnSpPr>
            <a:stCxn id="37" idx="2"/>
            <a:endCxn id="52" idx="0"/>
          </p:cNvCxnSpPr>
          <p:nvPr/>
        </p:nvCxnSpPr>
        <p:spPr>
          <a:xfrm rot="5400000">
            <a:off x="21481287" y="693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1153122" y="787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сталелитейной промышленности </a:t>
            </a:r>
            <a:r>
              <a:rPr lang="ru-RU" sz="700" dirty="0" err="1" smtClean="0"/>
              <a:t>Басконии</a:t>
            </a:r>
            <a:endParaRPr lang="ru-RU" sz="700" dirty="0"/>
          </a:p>
        </p:txBody>
      </p:sp>
      <p:cxnSp>
        <p:nvCxnSpPr>
          <p:cNvPr id="61" name="Соединительная линия уступом 60"/>
          <p:cNvCxnSpPr>
            <a:stCxn id="52" idx="2"/>
            <a:endCxn id="59" idx="0"/>
          </p:cNvCxnSpPr>
          <p:nvPr/>
        </p:nvCxnSpPr>
        <p:spPr>
          <a:xfrm rot="5400000">
            <a:off x="21481286" y="774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21153121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Взаимное сотрудничество во флоте</a:t>
            </a:r>
            <a:endParaRPr lang="ru-RU" sz="700" dirty="0"/>
          </a:p>
        </p:txBody>
      </p:sp>
      <p:cxnSp>
        <p:nvCxnSpPr>
          <p:cNvPr id="65" name="Соединительная линия уступом 64"/>
          <p:cNvCxnSpPr>
            <a:stCxn id="59" idx="2"/>
            <a:endCxn id="64" idx="0"/>
          </p:cNvCxnSpPr>
          <p:nvPr/>
        </p:nvCxnSpPr>
        <p:spPr>
          <a:xfrm rot="5400000">
            <a:off x="21481285" y="855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20048306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Отдать долг Астурийским рабочим (автономия для Астурии)</a:t>
            </a:r>
            <a:endParaRPr lang="ru-RU" sz="700" dirty="0"/>
          </a:p>
        </p:txBody>
      </p:sp>
      <p:cxnSp>
        <p:nvCxnSpPr>
          <p:cNvPr id="68" name="Соединительная линия уступом 67"/>
          <p:cNvCxnSpPr>
            <a:stCxn id="37" idx="2"/>
            <a:endCxn id="67" idx="0"/>
          </p:cNvCxnSpPr>
          <p:nvPr/>
        </p:nvCxnSpPr>
        <p:spPr>
          <a:xfrm rot="5400000">
            <a:off x="20928878" y="6381858"/>
            <a:ext cx="270000" cy="11048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20048305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20048306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0600302" y="942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Каталонии фишки</a:t>
            </a:r>
            <a:endParaRPr lang="ru-RU" sz="7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20600301" y="1023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Каталонии фишки</a:t>
            </a:r>
            <a:endParaRPr lang="ru-RU" sz="700" dirty="0"/>
          </a:p>
        </p:txBody>
      </p:sp>
      <p:cxnSp>
        <p:nvCxnSpPr>
          <p:cNvPr id="75" name="Соединительная линия уступом 74"/>
          <p:cNvCxnSpPr>
            <a:stCxn id="73" idx="2"/>
            <a:endCxn id="74" idx="0"/>
          </p:cNvCxnSpPr>
          <p:nvPr/>
        </p:nvCxnSpPr>
        <p:spPr>
          <a:xfrm rot="5400000">
            <a:off x="20928465" y="10096009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67" idx="2"/>
            <a:endCxn id="71" idx="0"/>
          </p:cNvCxnSpPr>
          <p:nvPr/>
        </p:nvCxnSpPr>
        <p:spPr>
          <a:xfrm rot="5400000">
            <a:off x="20375906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71" idx="2"/>
            <a:endCxn id="72" idx="0"/>
          </p:cNvCxnSpPr>
          <p:nvPr/>
        </p:nvCxnSpPr>
        <p:spPr>
          <a:xfrm rot="16200000" flipH="1">
            <a:off x="20377031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8323621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кооперативов (наше, но эффект под вопросом)</a:t>
            </a:r>
            <a:endParaRPr lang="ru-RU" sz="5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18891932" y="54491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Раздача помещичьих земель (наше но эффект сменить)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7735557" y="54479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Проведение стачек (пока наше, но нужно сменить всё)</a:t>
            </a:r>
            <a:endParaRPr lang="ru-RU" sz="500" dirty="0"/>
          </a:p>
        </p:txBody>
      </p:sp>
      <p:cxnSp>
        <p:nvCxnSpPr>
          <p:cNvPr id="96" name="Соединительная линия уступом 95"/>
          <p:cNvCxnSpPr>
            <a:stCxn id="836" idx="2"/>
            <a:endCxn id="94" idx="0"/>
          </p:cNvCxnSpPr>
          <p:nvPr/>
        </p:nvCxnSpPr>
        <p:spPr>
          <a:xfrm rot="16200000" flipH="1">
            <a:off x="18934667" y="5028765"/>
            <a:ext cx="272545" cy="568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836" idx="2"/>
            <a:endCxn id="95" idx="0"/>
          </p:cNvCxnSpPr>
          <p:nvPr/>
        </p:nvCxnSpPr>
        <p:spPr>
          <a:xfrm rot="5400000">
            <a:off x="18357097" y="5018272"/>
            <a:ext cx="271310" cy="588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19485995" y="6263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Распределение земли (наше, но эффект сменить)</a:t>
            </a:r>
            <a:endParaRPr lang="ru-RU" sz="500" dirty="0"/>
          </a:p>
        </p:txBody>
      </p:sp>
      <p:cxnSp>
        <p:nvCxnSpPr>
          <p:cNvPr id="105" name="Соединительная линия уступом 104"/>
          <p:cNvCxnSpPr>
            <a:stCxn id="49" idx="2"/>
            <a:endCxn id="67" idx="0"/>
          </p:cNvCxnSpPr>
          <p:nvPr/>
        </p:nvCxnSpPr>
        <p:spPr>
          <a:xfrm rot="5400000">
            <a:off x="19968800" y="6526597"/>
            <a:ext cx="108534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7189998" y="6263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предприятий (наше)</a:t>
            </a:r>
            <a:endParaRPr lang="ru-RU" sz="500" dirty="0"/>
          </a:p>
        </p:txBody>
      </p:sp>
      <p:cxnSp>
        <p:nvCxnSpPr>
          <p:cNvPr id="109" name="Соединительная линия уступом 108"/>
          <p:cNvCxnSpPr>
            <a:stCxn id="94" idx="2"/>
            <a:endCxn id="103" idx="0"/>
          </p:cNvCxnSpPr>
          <p:nvPr/>
        </p:nvCxnSpPr>
        <p:spPr>
          <a:xfrm rot="16200000" flipH="1">
            <a:off x="19515166" y="5829122"/>
            <a:ext cx="273921" cy="594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95" idx="2"/>
            <a:endCxn id="108" idx="0"/>
          </p:cNvCxnSpPr>
          <p:nvPr/>
        </p:nvCxnSpPr>
        <p:spPr>
          <a:xfrm rot="5400000">
            <a:off x="17788363" y="5852758"/>
            <a:ext cx="275156" cy="545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95" idx="2"/>
            <a:endCxn id="93" idx="0"/>
          </p:cNvCxnSpPr>
          <p:nvPr/>
        </p:nvCxnSpPr>
        <p:spPr>
          <a:xfrm rot="16200000" flipH="1">
            <a:off x="18357098" y="5829581"/>
            <a:ext cx="271308" cy="588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94" idx="2"/>
            <a:endCxn id="93" idx="0"/>
          </p:cNvCxnSpPr>
          <p:nvPr/>
        </p:nvCxnSpPr>
        <p:spPr>
          <a:xfrm rot="5400000">
            <a:off x="18935904" y="5840075"/>
            <a:ext cx="270073" cy="568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37" idx="2"/>
            <a:endCxn id="73" idx="0"/>
          </p:cNvCxnSpPr>
          <p:nvPr/>
        </p:nvCxnSpPr>
        <p:spPr>
          <a:xfrm rot="5400000">
            <a:off x="20029005" y="7833727"/>
            <a:ext cx="2621742" cy="552822"/>
          </a:xfrm>
          <a:prstGeom prst="bentConnector3">
            <a:avLst>
              <a:gd name="adj1" fmla="val 53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23362577" y="464473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Разрыв конкордата с Ватиканом</a:t>
            </a:r>
            <a:endParaRPr lang="ru-RU" sz="500" dirty="0"/>
          </a:p>
        </p:txBody>
      </p:sp>
      <p:cxnSp>
        <p:nvCxnSpPr>
          <p:cNvPr id="126" name="Соединительная линия уступом 125"/>
          <p:cNvCxnSpPr>
            <a:stCxn id="801" idx="2"/>
            <a:endCxn id="125" idx="0"/>
          </p:cNvCxnSpPr>
          <p:nvPr/>
        </p:nvCxnSpPr>
        <p:spPr>
          <a:xfrm rot="16200000" flipH="1">
            <a:off x="22872038" y="3691036"/>
            <a:ext cx="269292" cy="1638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/>
          <p:cNvSpPr/>
          <p:nvPr/>
        </p:nvSpPr>
        <p:spPr>
          <a:xfrm>
            <a:off x="23361050" y="54378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Секуляризация церковных земель</a:t>
            </a:r>
            <a:endParaRPr lang="ru-RU" sz="500" dirty="0"/>
          </a:p>
        </p:txBody>
      </p:sp>
      <p:cxnSp>
        <p:nvCxnSpPr>
          <p:cNvPr id="133" name="Соединительная линия уступом 132"/>
          <p:cNvCxnSpPr>
            <a:stCxn id="125" idx="2"/>
            <a:endCxn id="129" idx="0"/>
          </p:cNvCxnSpPr>
          <p:nvPr/>
        </p:nvCxnSpPr>
        <p:spPr>
          <a:xfrm rot="5400000">
            <a:off x="23698421" y="5310531"/>
            <a:ext cx="253113" cy="1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Прямоугольник 135"/>
          <p:cNvSpPr/>
          <p:nvPr/>
        </p:nvSpPr>
        <p:spPr>
          <a:xfrm>
            <a:off x="18890398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Галисии (автономия для Галисии)</a:t>
            </a:r>
            <a:endParaRPr lang="ru-RU" sz="7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8890397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8890398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39" name="Соединительная линия уступом 138"/>
          <p:cNvCxnSpPr>
            <a:stCxn id="136" idx="2"/>
            <a:endCxn id="137" idx="0"/>
          </p:cNvCxnSpPr>
          <p:nvPr/>
        </p:nvCxnSpPr>
        <p:spPr>
          <a:xfrm rot="5400000">
            <a:off x="19217998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37" idx="2"/>
            <a:endCxn id="138" idx="0"/>
          </p:cNvCxnSpPr>
          <p:nvPr/>
        </p:nvCxnSpPr>
        <p:spPr>
          <a:xfrm rot="16200000" flipH="1">
            <a:off x="19219123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37" idx="2"/>
            <a:endCxn id="136" idx="0"/>
          </p:cNvCxnSpPr>
          <p:nvPr/>
        </p:nvCxnSpPr>
        <p:spPr>
          <a:xfrm rot="5400000">
            <a:off x="20349924" y="5802904"/>
            <a:ext cx="270000" cy="22627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Прямоугольник 143"/>
          <p:cNvSpPr/>
          <p:nvPr/>
        </p:nvSpPr>
        <p:spPr>
          <a:xfrm>
            <a:off x="19485995" y="942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Арагона (автономия для Арагона)</a:t>
            </a:r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9485994" y="1023213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9485995" y="1104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47" name="Соединительная линия уступом 146"/>
          <p:cNvCxnSpPr>
            <a:stCxn id="144" idx="2"/>
            <a:endCxn id="145" idx="0"/>
          </p:cNvCxnSpPr>
          <p:nvPr/>
        </p:nvCxnSpPr>
        <p:spPr>
          <a:xfrm rot="5400000">
            <a:off x="19813595" y="10096572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145" idx="2"/>
            <a:endCxn id="146" idx="0"/>
          </p:cNvCxnSpPr>
          <p:nvPr/>
        </p:nvCxnSpPr>
        <p:spPr>
          <a:xfrm rot="16200000" flipH="1">
            <a:off x="19814720" y="10906571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37" idx="2"/>
            <a:endCxn id="144" idx="0"/>
          </p:cNvCxnSpPr>
          <p:nvPr/>
        </p:nvCxnSpPr>
        <p:spPr>
          <a:xfrm rot="5400000">
            <a:off x="19471852" y="7276574"/>
            <a:ext cx="2621742" cy="1667129"/>
          </a:xfrm>
          <a:prstGeom prst="bentConnector3">
            <a:avLst>
              <a:gd name="adj1" fmla="val 53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17735558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Валенсии (автономия для Валенсии)</a:t>
            </a:r>
            <a:endParaRPr lang="ru-RU" sz="700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17735557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7735558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62" name="Соединительная линия уступом 161"/>
          <p:cNvCxnSpPr>
            <a:stCxn id="159" idx="2"/>
            <a:endCxn id="160" idx="0"/>
          </p:cNvCxnSpPr>
          <p:nvPr/>
        </p:nvCxnSpPr>
        <p:spPr>
          <a:xfrm rot="5400000">
            <a:off x="18063158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160" idx="2"/>
            <a:endCxn id="161" idx="0"/>
          </p:cNvCxnSpPr>
          <p:nvPr/>
        </p:nvCxnSpPr>
        <p:spPr>
          <a:xfrm rot="16200000" flipH="1">
            <a:off x="18064283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ная линия уступом 163"/>
          <p:cNvCxnSpPr>
            <a:stCxn id="37" idx="2"/>
            <a:endCxn id="159" idx="0"/>
          </p:cNvCxnSpPr>
          <p:nvPr/>
        </p:nvCxnSpPr>
        <p:spPr>
          <a:xfrm rot="5400000">
            <a:off x="19772504" y="5225484"/>
            <a:ext cx="270000" cy="34175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/>
          <p:cNvSpPr/>
          <p:nvPr/>
        </p:nvSpPr>
        <p:spPr>
          <a:xfrm>
            <a:off x="18323621" y="94273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</a:t>
            </a:r>
            <a:r>
              <a:rPr lang="ru-RU" sz="700" dirty="0" err="1" smtClean="0"/>
              <a:t>Сантандера</a:t>
            </a:r>
            <a:r>
              <a:rPr lang="ru-RU" sz="700" dirty="0" smtClean="0"/>
              <a:t> (автономия для </a:t>
            </a:r>
            <a:r>
              <a:rPr lang="ru-RU" sz="700" dirty="0" err="1" smtClean="0"/>
              <a:t>Сантандера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68" name="Прямоугольник 167"/>
          <p:cNvSpPr/>
          <p:nvPr/>
        </p:nvSpPr>
        <p:spPr>
          <a:xfrm>
            <a:off x="18323620" y="1023847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9" name="Прямоугольник 168"/>
          <p:cNvSpPr/>
          <p:nvPr/>
        </p:nvSpPr>
        <p:spPr>
          <a:xfrm>
            <a:off x="18323621" y="110473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70" name="Соединительная линия уступом 169"/>
          <p:cNvCxnSpPr>
            <a:stCxn id="167" idx="2"/>
            <a:endCxn id="168" idx="0"/>
          </p:cNvCxnSpPr>
          <p:nvPr/>
        </p:nvCxnSpPr>
        <p:spPr>
          <a:xfrm rot="5400000">
            <a:off x="18651221" y="10102909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68" idx="2"/>
            <a:endCxn id="169" idx="0"/>
          </p:cNvCxnSpPr>
          <p:nvPr/>
        </p:nvCxnSpPr>
        <p:spPr>
          <a:xfrm rot="16200000" flipH="1">
            <a:off x="18652346" y="10912908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37" idx="2"/>
            <a:endCxn id="167" idx="0"/>
          </p:cNvCxnSpPr>
          <p:nvPr/>
        </p:nvCxnSpPr>
        <p:spPr>
          <a:xfrm rot="5400000">
            <a:off x="18887497" y="6698555"/>
            <a:ext cx="2628079" cy="2829503"/>
          </a:xfrm>
          <a:prstGeom prst="bentConnector3">
            <a:avLst>
              <a:gd name="adj1" fmla="val 49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34906</TotalTime>
  <Words>726</Words>
  <Application>Microsoft Office PowerPoint</Application>
  <PresentationFormat>Произвольный</PresentationFormat>
  <Paragraphs>32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2049</cp:revision>
  <dcterms:created xsi:type="dcterms:W3CDTF">2018-10-23T08:09:21Z</dcterms:created>
  <dcterms:modified xsi:type="dcterms:W3CDTF">2021-09-15T20:09:39Z</dcterms:modified>
</cp:coreProperties>
</file>