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2" r:id="rId1"/>
  </p:sldMasterIdLst>
  <p:notesMasterIdLst>
    <p:notesMasterId r:id="rId3"/>
  </p:notesMasterIdLst>
  <p:sldIdLst>
    <p:sldId id="259" r:id="rId2"/>
  </p:sldIdLst>
  <p:sldSz cx="51206400" cy="36018788"/>
  <p:notesSz cx="6858000" cy="9144000"/>
  <p:defaultTextStyle>
    <a:defPPr>
      <a:defRPr lang="ru-RU"/>
    </a:defPPr>
    <a:lvl1pPr marL="0" algn="l" defTabSz="1532289" rtl="0" eaLnBrk="1" latinLnBrk="0" hangingPunct="1">
      <a:defRPr sz="3000" kern="1200">
        <a:solidFill>
          <a:schemeClr val="tx1"/>
        </a:solidFill>
        <a:latin typeface="+mn-lt"/>
        <a:ea typeface="+mn-ea"/>
        <a:cs typeface="+mn-cs"/>
      </a:defRPr>
    </a:lvl1pPr>
    <a:lvl2pPr marL="766144" algn="l" defTabSz="1532289" rtl="0" eaLnBrk="1" latinLnBrk="0" hangingPunct="1">
      <a:defRPr sz="3000" kern="1200">
        <a:solidFill>
          <a:schemeClr val="tx1"/>
        </a:solidFill>
        <a:latin typeface="+mn-lt"/>
        <a:ea typeface="+mn-ea"/>
        <a:cs typeface="+mn-cs"/>
      </a:defRPr>
    </a:lvl2pPr>
    <a:lvl3pPr marL="1532289" algn="l" defTabSz="1532289" rtl="0" eaLnBrk="1" latinLnBrk="0" hangingPunct="1">
      <a:defRPr sz="3000" kern="1200">
        <a:solidFill>
          <a:schemeClr val="tx1"/>
        </a:solidFill>
        <a:latin typeface="+mn-lt"/>
        <a:ea typeface="+mn-ea"/>
        <a:cs typeface="+mn-cs"/>
      </a:defRPr>
    </a:lvl3pPr>
    <a:lvl4pPr marL="2298433" algn="l" defTabSz="1532289" rtl="0" eaLnBrk="1" latinLnBrk="0" hangingPunct="1">
      <a:defRPr sz="3000" kern="1200">
        <a:solidFill>
          <a:schemeClr val="tx1"/>
        </a:solidFill>
        <a:latin typeface="+mn-lt"/>
        <a:ea typeface="+mn-ea"/>
        <a:cs typeface="+mn-cs"/>
      </a:defRPr>
    </a:lvl4pPr>
    <a:lvl5pPr marL="3064578" algn="l" defTabSz="1532289" rtl="0" eaLnBrk="1" latinLnBrk="0" hangingPunct="1">
      <a:defRPr sz="3000" kern="1200">
        <a:solidFill>
          <a:schemeClr val="tx1"/>
        </a:solidFill>
        <a:latin typeface="+mn-lt"/>
        <a:ea typeface="+mn-ea"/>
        <a:cs typeface="+mn-cs"/>
      </a:defRPr>
    </a:lvl5pPr>
    <a:lvl6pPr marL="3830722" algn="l" defTabSz="1532289" rtl="0" eaLnBrk="1" latinLnBrk="0" hangingPunct="1">
      <a:defRPr sz="3000" kern="1200">
        <a:solidFill>
          <a:schemeClr val="tx1"/>
        </a:solidFill>
        <a:latin typeface="+mn-lt"/>
        <a:ea typeface="+mn-ea"/>
        <a:cs typeface="+mn-cs"/>
      </a:defRPr>
    </a:lvl6pPr>
    <a:lvl7pPr marL="4596867" algn="l" defTabSz="1532289" rtl="0" eaLnBrk="1" latinLnBrk="0" hangingPunct="1">
      <a:defRPr sz="3000" kern="1200">
        <a:solidFill>
          <a:schemeClr val="tx1"/>
        </a:solidFill>
        <a:latin typeface="+mn-lt"/>
        <a:ea typeface="+mn-ea"/>
        <a:cs typeface="+mn-cs"/>
      </a:defRPr>
    </a:lvl7pPr>
    <a:lvl8pPr marL="5363011" algn="l" defTabSz="1532289" rtl="0" eaLnBrk="1" latinLnBrk="0" hangingPunct="1">
      <a:defRPr sz="3000" kern="1200">
        <a:solidFill>
          <a:schemeClr val="tx1"/>
        </a:solidFill>
        <a:latin typeface="+mn-lt"/>
        <a:ea typeface="+mn-ea"/>
        <a:cs typeface="+mn-cs"/>
      </a:defRPr>
    </a:lvl8pPr>
    <a:lvl9pPr marL="6129155" algn="l" defTabSz="1532289" rtl="0" eaLnBrk="1" latinLnBrk="0" hangingPunct="1">
      <a:defRPr sz="30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1344">
          <p15:clr>
            <a:srgbClr val="A4A3A4"/>
          </p15:clr>
        </p15:guide>
        <p15:guide id="2" pos="16127">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CC00CC"/>
    <a:srgbClr val="F13FB1"/>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05" autoAdjust="0"/>
    <p:restoredTop sz="96270" autoAdjust="0"/>
  </p:normalViewPr>
  <p:slideViewPr>
    <p:cSldViewPr snapToGrid="0">
      <p:cViewPr>
        <p:scale>
          <a:sx n="170" d="100"/>
          <a:sy n="170" d="100"/>
        </p:scale>
        <p:origin x="-13938" y="-10716"/>
      </p:cViewPr>
      <p:guideLst>
        <p:guide orient="horz" pos="11344"/>
        <p:guide pos="16127"/>
      </p:guideLst>
    </p:cSldViewPr>
  </p:slideViewPr>
  <p:outlineViewPr>
    <p:cViewPr>
      <p:scale>
        <a:sx n="33" d="100"/>
        <a:sy n="33" d="100"/>
      </p:scale>
      <p:origin x="0" y="0"/>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Верхний колонтитул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ru-RU"/>
          </a:p>
        </p:txBody>
      </p:sp>
      <p:sp>
        <p:nvSpPr>
          <p:cNvPr id="3" name="Дата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3E3D7F9-E251-484C-A6FF-FA958879DF69}" type="datetimeFigureOut">
              <a:rPr lang="ru-RU" smtClean="0"/>
              <a:pPr/>
              <a:t>27.08.2021</a:t>
            </a:fld>
            <a:endParaRPr lang="ru-RU"/>
          </a:p>
        </p:txBody>
      </p:sp>
      <p:sp>
        <p:nvSpPr>
          <p:cNvPr id="4" name="Образ слайда 3"/>
          <p:cNvSpPr>
            <a:spLocks noGrp="1" noRot="1" noChangeAspect="1"/>
          </p:cNvSpPr>
          <p:nvPr>
            <p:ph type="sldImg" idx="2"/>
          </p:nvPr>
        </p:nvSpPr>
        <p:spPr>
          <a:xfrm>
            <a:off x="1236663" y="1143000"/>
            <a:ext cx="4384675" cy="3086100"/>
          </a:xfrm>
          <a:prstGeom prst="rect">
            <a:avLst/>
          </a:prstGeom>
          <a:noFill/>
          <a:ln w="12700">
            <a:solidFill>
              <a:prstClr val="black"/>
            </a:solidFill>
          </a:ln>
        </p:spPr>
        <p:txBody>
          <a:bodyPr vert="horz" lIns="91440" tIns="45720" rIns="91440" bIns="45720" rtlCol="0" anchor="ctr"/>
          <a:lstStyle/>
          <a:p>
            <a:endParaRPr lang="ru-RU"/>
          </a:p>
        </p:txBody>
      </p:sp>
      <p:sp>
        <p:nvSpPr>
          <p:cNvPr id="5" name="Заметки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6" name="Нижний колонтитул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ru-RU"/>
          </a:p>
        </p:txBody>
      </p:sp>
      <p:sp>
        <p:nvSpPr>
          <p:cNvPr id="7" name="Номер слайда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B86EE9E-3817-4644-8752-DBAA6FA3C802}" type="slidenum">
              <a:rPr lang="ru-RU" smtClean="0"/>
              <a:pPr/>
              <a:t>‹#›</a:t>
            </a:fld>
            <a:endParaRPr lang="ru-RU"/>
          </a:p>
        </p:txBody>
      </p:sp>
    </p:spTree>
    <p:extLst>
      <p:ext uri="{BB962C8B-B14F-4D97-AF65-F5344CB8AC3E}">
        <p14:creationId xmlns:p14="http://schemas.microsoft.com/office/powerpoint/2010/main" val="1928360652"/>
      </p:ext>
    </p:extLst>
  </p:cSld>
  <p:clrMap bg1="lt1" tx1="dk1" bg2="lt2" tx2="dk2" accent1="accent1" accent2="accent2" accent3="accent3" accent4="accent4" accent5="accent5" accent6="accent6" hlink="hlink" folHlink="folHlink"/>
  <p:notesStyle>
    <a:lvl1pPr marL="0" algn="l" defTabSz="1247333" rtl="0" eaLnBrk="1" latinLnBrk="0" hangingPunct="1">
      <a:defRPr sz="1600" kern="1200">
        <a:solidFill>
          <a:schemeClr val="tx1"/>
        </a:solidFill>
        <a:latin typeface="+mn-lt"/>
        <a:ea typeface="+mn-ea"/>
        <a:cs typeface="+mn-cs"/>
      </a:defRPr>
    </a:lvl1pPr>
    <a:lvl2pPr marL="623667" algn="l" defTabSz="1247333" rtl="0" eaLnBrk="1" latinLnBrk="0" hangingPunct="1">
      <a:defRPr sz="1600" kern="1200">
        <a:solidFill>
          <a:schemeClr val="tx1"/>
        </a:solidFill>
        <a:latin typeface="+mn-lt"/>
        <a:ea typeface="+mn-ea"/>
        <a:cs typeface="+mn-cs"/>
      </a:defRPr>
    </a:lvl2pPr>
    <a:lvl3pPr marL="1247333" algn="l" defTabSz="1247333" rtl="0" eaLnBrk="1" latinLnBrk="0" hangingPunct="1">
      <a:defRPr sz="1600" kern="1200">
        <a:solidFill>
          <a:schemeClr val="tx1"/>
        </a:solidFill>
        <a:latin typeface="+mn-lt"/>
        <a:ea typeface="+mn-ea"/>
        <a:cs typeface="+mn-cs"/>
      </a:defRPr>
    </a:lvl3pPr>
    <a:lvl4pPr marL="1871000" algn="l" defTabSz="1247333" rtl="0" eaLnBrk="1" latinLnBrk="0" hangingPunct="1">
      <a:defRPr sz="1600" kern="1200">
        <a:solidFill>
          <a:schemeClr val="tx1"/>
        </a:solidFill>
        <a:latin typeface="+mn-lt"/>
        <a:ea typeface="+mn-ea"/>
        <a:cs typeface="+mn-cs"/>
      </a:defRPr>
    </a:lvl4pPr>
    <a:lvl5pPr marL="2494666" algn="l" defTabSz="1247333" rtl="0" eaLnBrk="1" latinLnBrk="0" hangingPunct="1">
      <a:defRPr sz="1600" kern="1200">
        <a:solidFill>
          <a:schemeClr val="tx1"/>
        </a:solidFill>
        <a:latin typeface="+mn-lt"/>
        <a:ea typeface="+mn-ea"/>
        <a:cs typeface="+mn-cs"/>
      </a:defRPr>
    </a:lvl5pPr>
    <a:lvl6pPr marL="3118333" algn="l" defTabSz="1247333" rtl="0" eaLnBrk="1" latinLnBrk="0" hangingPunct="1">
      <a:defRPr sz="1600" kern="1200">
        <a:solidFill>
          <a:schemeClr val="tx1"/>
        </a:solidFill>
        <a:latin typeface="+mn-lt"/>
        <a:ea typeface="+mn-ea"/>
        <a:cs typeface="+mn-cs"/>
      </a:defRPr>
    </a:lvl6pPr>
    <a:lvl7pPr marL="3741999" algn="l" defTabSz="1247333" rtl="0" eaLnBrk="1" latinLnBrk="0" hangingPunct="1">
      <a:defRPr sz="1600" kern="1200">
        <a:solidFill>
          <a:schemeClr val="tx1"/>
        </a:solidFill>
        <a:latin typeface="+mn-lt"/>
        <a:ea typeface="+mn-ea"/>
        <a:cs typeface="+mn-cs"/>
      </a:defRPr>
    </a:lvl7pPr>
    <a:lvl8pPr marL="4365666" algn="l" defTabSz="1247333" rtl="0" eaLnBrk="1" latinLnBrk="0" hangingPunct="1">
      <a:defRPr sz="1600" kern="1200">
        <a:solidFill>
          <a:schemeClr val="tx1"/>
        </a:solidFill>
        <a:latin typeface="+mn-lt"/>
        <a:ea typeface="+mn-ea"/>
        <a:cs typeface="+mn-cs"/>
      </a:defRPr>
    </a:lvl8pPr>
    <a:lvl9pPr marL="4989332" algn="l" defTabSz="1247333" rtl="0" eaLnBrk="1" latinLnBrk="0" hangingPunct="1">
      <a:defRPr sz="16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Образ слайда 1"/>
          <p:cNvSpPr>
            <a:spLocks noGrp="1" noRot="1" noChangeAspect="1"/>
          </p:cNvSpPr>
          <p:nvPr>
            <p:ph type="sldImg"/>
          </p:nvPr>
        </p:nvSpPr>
        <p:spPr>
          <a:xfrm>
            <a:off x="1236663" y="1143000"/>
            <a:ext cx="4384675" cy="3086100"/>
          </a:xfrm>
        </p:spPr>
      </p:sp>
      <p:sp>
        <p:nvSpPr>
          <p:cNvPr id="3" name="Заметки 2"/>
          <p:cNvSpPr>
            <a:spLocks noGrp="1"/>
          </p:cNvSpPr>
          <p:nvPr>
            <p:ph type="body" idx="1"/>
          </p:nvPr>
        </p:nvSpPr>
        <p:spPr/>
        <p:txBody>
          <a:bodyPr/>
          <a:lstStyle/>
          <a:p>
            <a:endParaRPr lang="ru-RU" dirty="0"/>
          </a:p>
        </p:txBody>
      </p:sp>
      <p:sp>
        <p:nvSpPr>
          <p:cNvPr id="4" name="Номер слайда 3"/>
          <p:cNvSpPr>
            <a:spLocks noGrp="1"/>
          </p:cNvSpPr>
          <p:nvPr>
            <p:ph type="sldNum" sz="quarter" idx="10"/>
          </p:nvPr>
        </p:nvSpPr>
        <p:spPr/>
        <p:txBody>
          <a:bodyPr/>
          <a:lstStyle/>
          <a:p>
            <a:fld id="{2B86EE9E-3817-4644-8752-DBAA6FA3C802}" type="slidenum">
              <a:rPr lang="ru-RU" smtClean="0"/>
              <a:pPr/>
              <a:t>1</a:t>
            </a:fld>
            <a:endParaRPr lang="ru-RU"/>
          </a:p>
        </p:txBody>
      </p:sp>
    </p:spTree>
    <p:extLst>
      <p:ext uri="{BB962C8B-B14F-4D97-AF65-F5344CB8AC3E}">
        <p14:creationId xmlns:p14="http://schemas.microsoft.com/office/powerpoint/2010/main" val="239776712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Title 1"/>
          <p:cNvSpPr>
            <a:spLocks noGrp="1"/>
          </p:cNvSpPr>
          <p:nvPr>
            <p:ph type="ctrTitle"/>
          </p:nvPr>
        </p:nvSpPr>
        <p:spPr>
          <a:xfrm>
            <a:off x="6400801" y="5894744"/>
            <a:ext cx="38404800" cy="12539874"/>
          </a:xfrm>
        </p:spPr>
        <p:txBody>
          <a:bodyPr anchor="b"/>
          <a:lstStyle>
            <a:lvl1pPr algn="ctr">
              <a:defRPr sz="24700"/>
            </a:lvl1pPr>
          </a:lstStyle>
          <a:p>
            <a:r>
              <a:rPr lang="ru-RU" smtClean="0"/>
              <a:t>Образец заголовка</a:t>
            </a:r>
            <a:endParaRPr lang="en-US" dirty="0"/>
          </a:p>
        </p:txBody>
      </p:sp>
      <p:sp>
        <p:nvSpPr>
          <p:cNvPr id="3" name="Subtitle 2"/>
          <p:cNvSpPr>
            <a:spLocks noGrp="1"/>
          </p:cNvSpPr>
          <p:nvPr>
            <p:ph type="subTitle" idx="1"/>
          </p:nvPr>
        </p:nvSpPr>
        <p:spPr>
          <a:xfrm>
            <a:off x="6400801" y="18918204"/>
            <a:ext cx="38404800" cy="8696200"/>
          </a:xfrm>
        </p:spPr>
        <p:txBody>
          <a:bodyPr/>
          <a:lstStyle>
            <a:lvl1pPr marL="0" indent="0" algn="ctr">
              <a:buNone/>
              <a:defRPr sz="9900"/>
            </a:lvl1pPr>
            <a:lvl2pPr marL="1878359" indent="0" algn="ctr">
              <a:buNone/>
              <a:defRPr sz="8200"/>
            </a:lvl2pPr>
            <a:lvl3pPr marL="3756718" indent="0" algn="ctr">
              <a:buNone/>
              <a:defRPr sz="7400"/>
            </a:lvl3pPr>
            <a:lvl4pPr marL="5635077" indent="0" algn="ctr">
              <a:buNone/>
              <a:defRPr sz="6600"/>
            </a:lvl4pPr>
            <a:lvl5pPr marL="7513436" indent="0" algn="ctr">
              <a:buNone/>
              <a:defRPr sz="6600"/>
            </a:lvl5pPr>
            <a:lvl6pPr marL="9391794" indent="0" algn="ctr">
              <a:buNone/>
              <a:defRPr sz="6600"/>
            </a:lvl6pPr>
            <a:lvl7pPr marL="11270153" indent="0" algn="ctr">
              <a:buNone/>
              <a:defRPr sz="6600"/>
            </a:lvl7pPr>
            <a:lvl8pPr marL="13148512" indent="0" algn="ctr">
              <a:buNone/>
              <a:defRPr sz="6600"/>
            </a:lvl8pPr>
            <a:lvl9pPr marL="15026871" indent="0" algn="ctr">
              <a:buNone/>
              <a:defRPr sz="6600"/>
            </a:lvl9pPr>
          </a:lstStyle>
          <a:p>
            <a:r>
              <a:rPr lang="ru-RU" smtClean="0"/>
              <a:t>Образец подзаголовка</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27.08.2021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2018547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Vertical Text Placeholder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27.08.2021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5871970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644580" y="1917668"/>
            <a:ext cx="11041380" cy="30524258"/>
          </a:xfrm>
        </p:spPr>
        <p:txBody>
          <a:bodyPr vert="eaVert"/>
          <a:lstStyle/>
          <a:p>
            <a:r>
              <a:rPr lang="ru-RU" smtClean="0"/>
              <a:t>Образец заголовка</a:t>
            </a:r>
            <a:endParaRPr lang="en-US" dirty="0"/>
          </a:p>
        </p:txBody>
      </p:sp>
      <p:sp>
        <p:nvSpPr>
          <p:cNvPr id="3" name="Vertical Text Placeholder 2"/>
          <p:cNvSpPr>
            <a:spLocks noGrp="1"/>
          </p:cNvSpPr>
          <p:nvPr>
            <p:ph type="body" orient="vert" idx="1"/>
          </p:nvPr>
        </p:nvSpPr>
        <p:spPr>
          <a:xfrm>
            <a:off x="3520443" y="1917668"/>
            <a:ext cx="32484061" cy="30524258"/>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27.08.2021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72949768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10"/>
          </p:nvPr>
        </p:nvSpPr>
        <p:spPr/>
        <p:txBody>
          <a:bodyPr/>
          <a:lstStyle/>
          <a:p>
            <a:fld id="{85A5DE44-605B-4D3B-B2B7-94543DF81A36}" type="datetimeFigureOut">
              <a:rPr lang="ru-RU" smtClean="0"/>
              <a:pPr/>
              <a:t>27.08.2021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8135520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Title 1"/>
          <p:cNvSpPr>
            <a:spLocks noGrp="1"/>
          </p:cNvSpPr>
          <p:nvPr>
            <p:ph type="title"/>
          </p:nvPr>
        </p:nvSpPr>
        <p:spPr>
          <a:xfrm>
            <a:off x="3493774" y="8979693"/>
            <a:ext cx="44165519" cy="14982813"/>
          </a:xfrm>
        </p:spPr>
        <p:txBody>
          <a:bodyPr anchor="b"/>
          <a:lstStyle>
            <a:lvl1pPr>
              <a:defRPr sz="24700"/>
            </a:lvl1pPr>
          </a:lstStyle>
          <a:p>
            <a:r>
              <a:rPr lang="ru-RU" smtClean="0"/>
              <a:t>Образец заголовка</a:t>
            </a:r>
            <a:endParaRPr lang="en-US" dirty="0"/>
          </a:p>
        </p:txBody>
      </p:sp>
      <p:sp>
        <p:nvSpPr>
          <p:cNvPr id="3" name="Text Placeholder 2"/>
          <p:cNvSpPr>
            <a:spLocks noGrp="1"/>
          </p:cNvSpPr>
          <p:nvPr>
            <p:ph type="body" idx="1"/>
          </p:nvPr>
        </p:nvSpPr>
        <p:spPr>
          <a:xfrm>
            <a:off x="3493774" y="24104247"/>
            <a:ext cx="44165519" cy="7879108"/>
          </a:xfrm>
        </p:spPr>
        <p:txBody>
          <a:bodyPr/>
          <a:lstStyle>
            <a:lvl1pPr marL="0" indent="0">
              <a:buNone/>
              <a:defRPr sz="9900">
                <a:solidFill>
                  <a:schemeClr val="tx1">
                    <a:tint val="75000"/>
                  </a:schemeClr>
                </a:solidFill>
              </a:defRPr>
            </a:lvl1pPr>
            <a:lvl2pPr marL="1878359" indent="0">
              <a:buNone/>
              <a:defRPr sz="8200">
                <a:solidFill>
                  <a:schemeClr val="tx1">
                    <a:tint val="75000"/>
                  </a:schemeClr>
                </a:solidFill>
              </a:defRPr>
            </a:lvl2pPr>
            <a:lvl3pPr marL="3756718" indent="0">
              <a:buNone/>
              <a:defRPr sz="7400">
                <a:solidFill>
                  <a:schemeClr val="tx1">
                    <a:tint val="75000"/>
                  </a:schemeClr>
                </a:solidFill>
              </a:defRPr>
            </a:lvl3pPr>
            <a:lvl4pPr marL="5635077" indent="0">
              <a:buNone/>
              <a:defRPr sz="6600">
                <a:solidFill>
                  <a:schemeClr val="tx1">
                    <a:tint val="75000"/>
                  </a:schemeClr>
                </a:solidFill>
              </a:defRPr>
            </a:lvl4pPr>
            <a:lvl5pPr marL="7513436" indent="0">
              <a:buNone/>
              <a:defRPr sz="6600">
                <a:solidFill>
                  <a:schemeClr val="tx1">
                    <a:tint val="75000"/>
                  </a:schemeClr>
                </a:solidFill>
              </a:defRPr>
            </a:lvl5pPr>
            <a:lvl6pPr marL="9391794" indent="0">
              <a:buNone/>
              <a:defRPr sz="6600">
                <a:solidFill>
                  <a:schemeClr val="tx1">
                    <a:tint val="75000"/>
                  </a:schemeClr>
                </a:solidFill>
              </a:defRPr>
            </a:lvl6pPr>
            <a:lvl7pPr marL="11270153" indent="0">
              <a:buNone/>
              <a:defRPr sz="6600">
                <a:solidFill>
                  <a:schemeClr val="tx1">
                    <a:tint val="75000"/>
                  </a:schemeClr>
                </a:solidFill>
              </a:defRPr>
            </a:lvl7pPr>
            <a:lvl8pPr marL="13148512" indent="0">
              <a:buNone/>
              <a:defRPr sz="6600">
                <a:solidFill>
                  <a:schemeClr val="tx1">
                    <a:tint val="75000"/>
                  </a:schemeClr>
                </a:solidFill>
              </a:defRPr>
            </a:lvl8pPr>
            <a:lvl9pPr marL="15026871" indent="0">
              <a:buNone/>
              <a:defRPr sz="6600">
                <a:solidFill>
                  <a:schemeClr val="tx1">
                    <a:tint val="75000"/>
                  </a:schemeClr>
                </a:solidFill>
              </a:defRPr>
            </a:lvl9pPr>
          </a:lstStyle>
          <a:p>
            <a:pPr lvl="0"/>
            <a:r>
              <a:rPr lang="ru-RU" smtClean="0"/>
              <a:t>Образец текста</a:t>
            </a:r>
          </a:p>
        </p:txBody>
      </p:sp>
      <p:sp>
        <p:nvSpPr>
          <p:cNvPr id="4" name="Date Placeholder 3"/>
          <p:cNvSpPr>
            <a:spLocks noGrp="1"/>
          </p:cNvSpPr>
          <p:nvPr>
            <p:ph type="dt" sz="half" idx="10"/>
          </p:nvPr>
        </p:nvSpPr>
        <p:spPr/>
        <p:txBody>
          <a:bodyPr/>
          <a:lstStyle/>
          <a:p>
            <a:fld id="{85A5DE44-605B-4D3B-B2B7-94543DF81A36}" type="datetimeFigureOut">
              <a:rPr lang="ru-RU" smtClean="0"/>
              <a:pPr/>
              <a:t>27.08.2021</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172442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Content Placeholder 2"/>
          <p:cNvSpPr>
            <a:spLocks noGrp="1"/>
          </p:cNvSpPr>
          <p:nvPr>
            <p:ph sz="half" idx="1"/>
          </p:nvPr>
        </p:nvSpPr>
        <p:spPr>
          <a:xfrm>
            <a:off x="3520442"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Content Placeholder 3"/>
          <p:cNvSpPr>
            <a:spLocks noGrp="1"/>
          </p:cNvSpPr>
          <p:nvPr>
            <p:ph sz="half" idx="2"/>
          </p:nvPr>
        </p:nvSpPr>
        <p:spPr>
          <a:xfrm>
            <a:off x="25923241" y="9588334"/>
            <a:ext cx="21762720" cy="22853590"/>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Date Placeholder 4"/>
          <p:cNvSpPr>
            <a:spLocks noGrp="1"/>
          </p:cNvSpPr>
          <p:nvPr>
            <p:ph type="dt" sz="half" idx="10"/>
          </p:nvPr>
        </p:nvSpPr>
        <p:spPr/>
        <p:txBody>
          <a:bodyPr/>
          <a:lstStyle/>
          <a:p>
            <a:fld id="{85A5DE44-605B-4D3B-B2B7-94543DF81A36}" type="datetimeFigureOut">
              <a:rPr lang="ru-RU" smtClean="0"/>
              <a:pPr/>
              <a:t>27.08.2021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6354675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Title 1"/>
          <p:cNvSpPr>
            <a:spLocks noGrp="1"/>
          </p:cNvSpPr>
          <p:nvPr>
            <p:ph type="title"/>
          </p:nvPr>
        </p:nvSpPr>
        <p:spPr>
          <a:xfrm>
            <a:off x="3527113" y="1917674"/>
            <a:ext cx="44165519" cy="6961967"/>
          </a:xfrm>
        </p:spPr>
        <p:txBody>
          <a:bodyPr/>
          <a:lstStyle/>
          <a:p>
            <a:r>
              <a:rPr lang="ru-RU" smtClean="0"/>
              <a:t>Образец заголовка</a:t>
            </a:r>
            <a:endParaRPr lang="en-US" dirty="0"/>
          </a:p>
        </p:txBody>
      </p:sp>
      <p:sp>
        <p:nvSpPr>
          <p:cNvPr id="3" name="Text Placeholder 2"/>
          <p:cNvSpPr>
            <a:spLocks noGrp="1"/>
          </p:cNvSpPr>
          <p:nvPr>
            <p:ph type="body" idx="1"/>
          </p:nvPr>
        </p:nvSpPr>
        <p:spPr>
          <a:xfrm>
            <a:off x="3527112" y="8829610"/>
            <a:ext cx="21662706"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4" name="Content Placeholder 3"/>
          <p:cNvSpPr>
            <a:spLocks noGrp="1"/>
          </p:cNvSpPr>
          <p:nvPr>
            <p:ph sz="half" idx="2"/>
          </p:nvPr>
        </p:nvSpPr>
        <p:spPr>
          <a:xfrm>
            <a:off x="3527112" y="13156863"/>
            <a:ext cx="21662706"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5" name="Text Placeholder 4"/>
          <p:cNvSpPr>
            <a:spLocks noGrp="1"/>
          </p:cNvSpPr>
          <p:nvPr>
            <p:ph type="body" sz="quarter" idx="3"/>
          </p:nvPr>
        </p:nvSpPr>
        <p:spPr>
          <a:xfrm>
            <a:off x="25923240" y="8829610"/>
            <a:ext cx="21769390" cy="4327254"/>
          </a:xfrm>
        </p:spPr>
        <p:txBody>
          <a:bodyPr anchor="b"/>
          <a:lstStyle>
            <a:lvl1pPr marL="0" indent="0">
              <a:buNone/>
              <a:defRPr sz="9900" b="1"/>
            </a:lvl1pPr>
            <a:lvl2pPr marL="1878359" indent="0">
              <a:buNone/>
              <a:defRPr sz="8200" b="1"/>
            </a:lvl2pPr>
            <a:lvl3pPr marL="3756718" indent="0">
              <a:buNone/>
              <a:defRPr sz="7400" b="1"/>
            </a:lvl3pPr>
            <a:lvl4pPr marL="5635077" indent="0">
              <a:buNone/>
              <a:defRPr sz="6600" b="1"/>
            </a:lvl4pPr>
            <a:lvl5pPr marL="7513436" indent="0">
              <a:buNone/>
              <a:defRPr sz="6600" b="1"/>
            </a:lvl5pPr>
            <a:lvl6pPr marL="9391794" indent="0">
              <a:buNone/>
              <a:defRPr sz="6600" b="1"/>
            </a:lvl6pPr>
            <a:lvl7pPr marL="11270153" indent="0">
              <a:buNone/>
              <a:defRPr sz="6600" b="1"/>
            </a:lvl7pPr>
            <a:lvl8pPr marL="13148512" indent="0">
              <a:buNone/>
              <a:defRPr sz="6600" b="1"/>
            </a:lvl8pPr>
            <a:lvl9pPr marL="15026871" indent="0">
              <a:buNone/>
              <a:defRPr sz="6600" b="1"/>
            </a:lvl9pPr>
          </a:lstStyle>
          <a:p>
            <a:pPr lvl="0"/>
            <a:r>
              <a:rPr lang="ru-RU" smtClean="0"/>
              <a:t>Образец текста</a:t>
            </a:r>
          </a:p>
        </p:txBody>
      </p:sp>
      <p:sp>
        <p:nvSpPr>
          <p:cNvPr id="6" name="Content Placeholder 5"/>
          <p:cNvSpPr>
            <a:spLocks noGrp="1"/>
          </p:cNvSpPr>
          <p:nvPr>
            <p:ph sz="quarter" idx="4"/>
          </p:nvPr>
        </p:nvSpPr>
        <p:spPr>
          <a:xfrm>
            <a:off x="25923240" y="13156863"/>
            <a:ext cx="21769390" cy="19351764"/>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7" name="Date Placeholder 6"/>
          <p:cNvSpPr>
            <a:spLocks noGrp="1"/>
          </p:cNvSpPr>
          <p:nvPr>
            <p:ph type="dt" sz="half" idx="10"/>
          </p:nvPr>
        </p:nvSpPr>
        <p:spPr/>
        <p:txBody>
          <a:bodyPr/>
          <a:lstStyle/>
          <a:p>
            <a:fld id="{85A5DE44-605B-4D3B-B2B7-94543DF81A36}" type="datetimeFigureOut">
              <a:rPr lang="ru-RU" smtClean="0"/>
              <a:pPr/>
              <a:t>27.08.2021</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99556360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ru-RU" smtClean="0"/>
              <a:t>Образец заголовка</a:t>
            </a:r>
            <a:endParaRPr lang="en-US" dirty="0"/>
          </a:p>
        </p:txBody>
      </p:sp>
      <p:sp>
        <p:nvSpPr>
          <p:cNvPr id="3" name="Date Placeholder 2"/>
          <p:cNvSpPr>
            <a:spLocks noGrp="1"/>
          </p:cNvSpPr>
          <p:nvPr>
            <p:ph type="dt" sz="half" idx="10"/>
          </p:nvPr>
        </p:nvSpPr>
        <p:spPr/>
        <p:txBody>
          <a:bodyPr/>
          <a:lstStyle/>
          <a:p>
            <a:fld id="{85A5DE44-605B-4D3B-B2B7-94543DF81A36}" type="datetimeFigureOut">
              <a:rPr lang="ru-RU" smtClean="0"/>
              <a:pPr/>
              <a:t>27.08.2021</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8274863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5A5DE44-605B-4D3B-B2B7-94543DF81A36}" type="datetimeFigureOut">
              <a:rPr lang="ru-RU" smtClean="0"/>
              <a:pPr/>
              <a:t>27.08.2021</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229108348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Content Placeholder 2"/>
          <p:cNvSpPr>
            <a:spLocks noGrp="1"/>
          </p:cNvSpPr>
          <p:nvPr>
            <p:ph idx="1"/>
          </p:nvPr>
        </p:nvSpPr>
        <p:spPr>
          <a:xfrm>
            <a:off x="21769390" y="5186042"/>
            <a:ext cx="25923240" cy="25596684"/>
          </a:xfrm>
        </p:spPr>
        <p:txBody>
          <a:bodyPr/>
          <a:lstStyle>
            <a:lvl1pPr>
              <a:defRPr sz="13100"/>
            </a:lvl1pPr>
            <a:lvl2pPr>
              <a:defRPr sz="11500"/>
            </a:lvl2pPr>
            <a:lvl3pPr>
              <a:defRPr sz="9900"/>
            </a:lvl3pPr>
            <a:lvl4pPr>
              <a:defRPr sz="8200"/>
            </a:lvl4pPr>
            <a:lvl5pPr>
              <a:defRPr sz="8200"/>
            </a:lvl5pPr>
            <a:lvl6pPr>
              <a:defRPr sz="8200"/>
            </a:lvl6pPr>
            <a:lvl7pPr>
              <a:defRPr sz="8200"/>
            </a:lvl7pPr>
            <a:lvl8pPr>
              <a:defRPr sz="8200"/>
            </a:lvl8pPr>
            <a:lvl9pPr>
              <a:defRPr sz="82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27.08.2021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33694521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Title 1"/>
          <p:cNvSpPr>
            <a:spLocks noGrp="1"/>
          </p:cNvSpPr>
          <p:nvPr>
            <p:ph type="title"/>
          </p:nvPr>
        </p:nvSpPr>
        <p:spPr>
          <a:xfrm>
            <a:off x="3527116" y="2401252"/>
            <a:ext cx="16515395" cy="8404384"/>
          </a:xfrm>
        </p:spPr>
        <p:txBody>
          <a:bodyPr anchor="b"/>
          <a:lstStyle>
            <a:lvl1pPr>
              <a:defRPr sz="13100"/>
            </a:lvl1pPr>
          </a:lstStyle>
          <a:p>
            <a:r>
              <a:rPr lang="ru-RU" smtClean="0"/>
              <a:t>Образец заголовка</a:t>
            </a:r>
            <a:endParaRPr lang="en-US" dirty="0"/>
          </a:p>
        </p:txBody>
      </p:sp>
      <p:sp>
        <p:nvSpPr>
          <p:cNvPr id="3" name="Picture Placeholder 2"/>
          <p:cNvSpPr>
            <a:spLocks noGrp="1" noChangeAspect="1"/>
          </p:cNvSpPr>
          <p:nvPr>
            <p:ph type="pic" idx="1"/>
          </p:nvPr>
        </p:nvSpPr>
        <p:spPr>
          <a:xfrm>
            <a:off x="21769390" y="5186042"/>
            <a:ext cx="25923240" cy="25596684"/>
          </a:xfrm>
        </p:spPr>
        <p:txBody>
          <a:bodyPr anchor="t"/>
          <a:lstStyle>
            <a:lvl1pPr marL="0" indent="0">
              <a:buNone/>
              <a:defRPr sz="13100"/>
            </a:lvl1pPr>
            <a:lvl2pPr marL="1878359" indent="0">
              <a:buNone/>
              <a:defRPr sz="11500"/>
            </a:lvl2pPr>
            <a:lvl3pPr marL="3756718" indent="0">
              <a:buNone/>
              <a:defRPr sz="9900"/>
            </a:lvl3pPr>
            <a:lvl4pPr marL="5635077" indent="0">
              <a:buNone/>
              <a:defRPr sz="8200"/>
            </a:lvl4pPr>
            <a:lvl5pPr marL="7513436" indent="0">
              <a:buNone/>
              <a:defRPr sz="8200"/>
            </a:lvl5pPr>
            <a:lvl6pPr marL="9391794" indent="0">
              <a:buNone/>
              <a:defRPr sz="8200"/>
            </a:lvl6pPr>
            <a:lvl7pPr marL="11270153" indent="0">
              <a:buNone/>
              <a:defRPr sz="8200"/>
            </a:lvl7pPr>
            <a:lvl8pPr marL="13148512" indent="0">
              <a:buNone/>
              <a:defRPr sz="8200"/>
            </a:lvl8pPr>
            <a:lvl9pPr marL="15026871" indent="0">
              <a:buNone/>
              <a:defRPr sz="8200"/>
            </a:lvl9pPr>
          </a:lstStyle>
          <a:p>
            <a:r>
              <a:rPr lang="ru-RU" smtClean="0"/>
              <a:t>Вставка рисунка</a:t>
            </a:r>
            <a:endParaRPr lang="en-US" dirty="0"/>
          </a:p>
        </p:txBody>
      </p:sp>
      <p:sp>
        <p:nvSpPr>
          <p:cNvPr id="4" name="Text Placeholder 3"/>
          <p:cNvSpPr>
            <a:spLocks noGrp="1"/>
          </p:cNvSpPr>
          <p:nvPr>
            <p:ph type="body" sz="half" idx="2"/>
          </p:nvPr>
        </p:nvSpPr>
        <p:spPr>
          <a:xfrm>
            <a:off x="3527116" y="10805639"/>
            <a:ext cx="16515395" cy="20018778"/>
          </a:xfrm>
        </p:spPr>
        <p:txBody>
          <a:bodyPr/>
          <a:lstStyle>
            <a:lvl1pPr marL="0" indent="0">
              <a:buNone/>
              <a:defRPr sz="6600"/>
            </a:lvl1pPr>
            <a:lvl2pPr marL="1878359" indent="0">
              <a:buNone/>
              <a:defRPr sz="5800"/>
            </a:lvl2pPr>
            <a:lvl3pPr marL="3756718" indent="0">
              <a:buNone/>
              <a:defRPr sz="4900"/>
            </a:lvl3pPr>
            <a:lvl4pPr marL="5635077" indent="0">
              <a:buNone/>
              <a:defRPr sz="4100"/>
            </a:lvl4pPr>
            <a:lvl5pPr marL="7513436" indent="0">
              <a:buNone/>
              <a:defRPr sz="4100"/>
            </a:lvl5pPr>
            <a:lvl6pPr marL="9391794" indent="0">
              <a:buNone/>
              <a:defRPr sz="4100"/>
            </a:lvl6pPr>
            <a:lvl7pPr marL="11270153" indent="0">
              <a:buNone/>
              <a:defRPr sz="4100"/>
            </a:lvl7pPr>
            <a:lvl8pPr marL="13148512" indent="0">
              <a:buNone/>
              <a:defRPr sz="4100"/>
            </a:lvl8pPr>
            <a:lvl9pPr marL="15026871" indent="0">
              <a:buNone/>
              <a:defRPr sz="4100"/>
            </a:lvl9pPr>
          </a:lstStyle>
          <a:p>
            <a:pPr lvl="0"/>
            <a:r>
              <a:rPr lang="ru-RU" smtClean="0"/>
              <a:t>Образец текста</a:t>
            </a:r>
          </a:p>
        </p:txBody>
      </p:sp>
      <p:sp>
        <p:nvSpPr>
          <p:cNvPr id="5" name="Date Placeholder 4"/>
          <p:cNvSpPr>
            <a:spLocks noGrp="1"/>
          </p:cNvSpPr>
          <p:nvPr>
            <p:ph type="dt" sz="half" idx="10"/>
          </p:nvPr>
        </p:nvSpPr>
        <p:spPr/>
        <p:txBody>
          <a:bodyPr/>
          <a:lstStyle/>
          <a:p>
            <a:fld id="{85A5DE44-605B-4D3B-B2B7-94543DF81A36}" type="datetimeFigureOut">
              <a:rPr lang="ru-RU" smtClean="0"/>
              <a:pPr/>
              <a:t>27.08.2021</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4F3E878-C7D4-455C-B7B2-78E3A4BD70DA}" type="slidenum">
              <a:rPr lang="ru-RU" smtClean="0"/>
              <a:pPr/>
              <a:t>‹#›</a:t>
            </a:fld>
            <a:endParaRPr lang="ru-RU"/>
          </a:p>
        </p:txBody>
      </p:sp>
    </p:spTree>
    <p:extLst>
      <p:ext uri="{BB962C8B-B14F-4D97-AF65-F5344CB8AC3E}">
        <p14:creationId xmlns:p14="http://schemas.microsoft.com/office/powerpoint/2010/main" val="17420752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520444" y="1917674"/>
            <a:ext cx="44165519" cy="6961967"/>
          </a:xfrm>
          <a:prstGeom prst="rect">
            <a:avLst/>
          </a:prstGeom>
        </p:spPr>
        <p:txBody>
          <a:bodyPr vert="horz" lIns="124733" tIns="62367" rIns="124733" bIns="62367" rtlCol="0" anchor="ctr">
            <a:normAutofit/>
          </a:bodyPr>
          <a:lstStyle/>
          <a:p>
            <a:r>
              <a:rPr lang="ru-RU" smtClean="0"/>
              <a:t>Образец заголовка</a:t>
            </a:r>
            <a:endParaRPr lang="en-US" dirty="0"/>
          </a:p>
        </p:txBody>
      </p:sp>
      <p:sp>
        <p:nvSpPr>
          <p:cNvPr id="3" name="Text Placeholder 2"/>
          <p:cNvSpPr>
            <a:spLocks noGrp="1"/>
          </p:cNvSpPr>
          <p:nvPr>
            <p:ph type="body" idx="1"/>
          </p:nvPr>
        </p:nvSpPr>
        <p:spPr>
          <a:xfrm>
            <a:off x="3520444" y="9588334"/>
            <a:ext cx="44165519" cy="22853590"/>
          </a:xfrm>
          <a:prstGeom prst="rect">
            <a:avLst/>
          </a:prstGeom>
        </p:spPr>
        <p:txBody>
          <a:bodyPr vert="horz" lIns="124733" tIns="62367" rIns="124733" bIns="62367" rtlCol="0">
            <a:normAutofit/>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en-US" dirty="0"/>
          </a:p>
        </p:txBody>
      </p:sp>
      <p:sp>
        <p:nvSpPr>
          <p:cNvPr id="4" name="Date Placeholder 3"/>
          <p:cNvSpPr>
            <a:spLocks noGrp="1"/>
          </p:cNvSpPr>
          <p:nvPr>
            <p:ph type="dt" sz="half" idx="2"/>
          </p:nvPr>
        </p:nvSpPr>
        <p:spPr>
          <a:xfrm>
            <a:off x="3520442" y="33384083"/>
            <a:ext cx="11521440" cy="1917666"/>
          </a:xfrm>
          <a:prstGeom prst="rect">
            <a:avLst/>
          </a:prstGeom>
        </p:spPr>
        <p:txBody>
          <a:bodyPr vert="horz" lIns="124733" tIns="62367" rIns="124733" bIns="62367" rtlCol="0" anchor="ctr"/>
          <a:lstStyle>
            <a:lvl1pPr algn="l">
              <a:defRPr sz="4900">
                <a:solidFill>
                  <a:schemeClr val="tx1">
                    <a:tint val="75000"/>
                  </a:schemeClr>
                </a:solidFill>
              </a:defRPr>
            </a:lvl1pPr>
          </a:lstStyle>
          <a:p>
            <a:fld id="{85A5DE44-605B-4D3B-B2B7-94543DF81A36}" type="datetimeFigureOut">
              <a:rPr lang="ru-RU" smtClean="0"/>
              <a:pPr/>
              <a:t>27.08.2021</a:t>
            </a:fld>
            <a:endParaRPr lang="ru-RU"/>
          </a:p>
        </p:txBody>
      </p:sp>
      <p:sp>
        <p:nvSpPr>
          <p:cNvPr id="5" name="Footer Placeholder 4"/>
          <p:cNvSpPr>
            <a:spLocks noGrp="1"/>
          </p:cNvSpPr>
          <p:nvPr>
            <p:ph type="ftr" sz="quarter" idx="3"/>
          </p:nvPr>
        </p:nvSpPr>
        <p:spPr>
          <a:xfrm>
            <a:off x="16962125" y="33384083"/>
            <a:ext cx="17282159" cy="1917666"/>
          </a:xfrm>
          <a:prstGeom prst="rect">
            <a:avLst/>
          </a:prstGeom>
        </p:spPr>
        <p:txBody>
          <a:bodyPr vert="horz" lIns="124733" tIns="62367" rIns="124733" bIns="62367" rtlCol="0" anchor="ctr"/>
          <a:lstStyle>
            <a:lvl1pPr algn="ctr">
              <a:defRPr sz="49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36164520" y="33384083"/>
            <a:ext cx="11521440" cy="1917666"/>
          </a:xfrm>
          <a:prstGeom prst="rect">
            <a:avLst/>
          </a:prstGeom>
        </p:spPr>
        <p:txBody>
          <a:bodyPr vert="horz" lIns="124733" tIns="62367" rIns="124733" bIns="62367" rtlCol="0" anchor="ctr"/>
          <a:lstStyle>
            <a:lvl1pPr algn="r">
              <a:defRPr sz="4900">
                <a:solidFill>
                  <a:schemeClr val="tx1">
                    <a:tint val="75000"/>
                  </a:schemeClr>
                </a:solidFill>
              </a:defRPr>
            </a:lvl1pPr>
          </a:lstStyle>
          <a:p>
            <a:fld id="{84F3E878-C7D4-455C-B7B2-78E3A4BD70DA}" type="slidenum">
              <a:rPr lang="ru-RU" smtClean="0"/>
              <a:pPr/>
              <a:t>‹#›</a:t>
            </a:fld>
            <a:endParaRPr lang="ru-RU"/>
          </a:p>
        </p:txBody>
      </p:sp>
    </p:spTree>
    <p:extLst>
      <p:ext uri="{BB962C8B-B14F-4D97-AF65-F5344CB8AC3E}">
        <p14:creationId xmlns:p14="http://schemas.microsoft.com/office/powerpoint/2010/main" val="1744105568"/>
      </p:ext>
    </p:extLst>
  </p:cSld>
  <p:clrMap bg1="lt1" tx1="dk1" bg2="lt2" tx2="dk2" accent1="accent1" accent2="accent2" accent3="accent3" accent4="accent4" accent5="accent5" accent6="accent6" hlink="hlink" folHlink="folHlink"/>
  <p:sldLayoutIdLst>
    <p:sldLayoutId id="2147483733" r:id="rId1"/>
    <p:sldLayoutId id="2147483734" r:id="rId2"/>
    <p:sldLayoutId id="2147483735" r:id="rId3"/>
    <p:sldLayoutId id="2147483736" r:id="rId4"/>
    <p:sldLayoutId id="2147483737" r:id="rId5"/>
    <p:sldLayoutId id="2147483738" r:id="rId6"/>
    <p:sldLayoutId id="2147483739" r:id="rId7"/>
    <p:sldLayoutId id="2147483740" r:id="rId8"/>
    <p:sldLayoutId id="2147483741" r:id="rId9"/>
    <p:sldLayoutId id="2147483742" r:id="rId10"/>
    <p:sldLayoutId id="2147483743" r:id="rId11"/>
  </p:sldLayoutIdLst>
  <p:txStyles>
    <p:titleStyle>
      <a:lvl1pPr algn="l" defTabSz="3756718" rtl="0" eaLnBrk="1" latinLnBrk="0" hangingPunct="1">
        <a:lnSpc>
          <a:spcPct val="90000"/>
        </a:lnSpc>
        <a:spcBef>
          <a:spcPct val="0"/>
        </a:spcBef>
        <a:buNone/>
        <a:defRPr sz="18100" kern="1200">
          <a:solidFill>
            <a:schemeClr val="tx1"/>
          </a:solidFill>
          <a:latin typeface="+mj-lt"/>
          <a:ea typeface="+mj-ea"/>
          <a:cs typeface="+mj-cs"/>
        </a:defRPr>
      </a:lvl1pPr>
    </p:titleStyle>
    <p:bodyStyle>
      <a:lvl1pPr marL="939179" indent="-939179" algn="l" defTabSz="3756718" rtl="0" eaLnBrk="1" latinLnBrk="0" hangingPunct="1">
        <a:lnSpc>
          <a:spcPct val="90000"/>
        </a:lnSpc>
        <a:spcBef>
          <a:spcPts val="4109"/>
        </a:spcBef>
        <a:buFont typeface="Arial" panose="020B0604020202020204" pitchFamily="34" charset="0"/>
        <a:buChar char="•"/>
        <a:defRPr sz="11500" kern="1200">
          <a:solidFill>
            <a:schemeClr val="tx1"/>
          </a:solidFill>
          <a:latin typeface="+mn-lt"/>
          <a:ea typeface="+mn-ea"/>
          <a:cs typeface="+mn-cs"/>
        </a:defRPr>
      </a:lvl1pPr>
      <a:lvl2pPr marL="2817538" indent="-939179" algn="l" defTabSz="3756718" rtl="0" eaLnBrk="1" latinLnBrk="0" hangingPunct="1">
        <a:lnSpc>
          <a:spcPct val="90000"/>
        </a:lnSpc>
        <a:spcBef>
          <a:spcPts val="2054"/>
        </a:spcBef>
        <a:buFont typeface="Arial" panose="020B0604020202020204" pitchFamily="34" charset="0"/>
        <a:buChar char="•"/>
        <a:defRPr sz="9900" kern="1200">
          <a:solidFill>
            <a:schemeClr val="tx1"/>
          </a:solidFill>
          <a:latin typeface="+mn-lt"/>
          <a:ea typeface="+mn-ea"/>
          <a:cs typeface="+mn-cs"/>
        </a:defRPr>
      </a:lvl2pPr>
      <a:lvl3pPr marL="4695897" indent="-939179" algn="l" defTabSz="3756718" rtl="0" eaLnBrk="1" latinLnBrk="0" hangingPunct="1">
        <a:lnSpc>
          <a:spcPct val="90000"/>
        </a:lnSpc>
        <a:spcBef>
          <a:spcPts val="2054"/>
        </a:spcBef>
        <a:buFont typeface="Arial" panose="020B0604020202020204" pitchFamily="34" charset="0"/>
        <a:buChar char="•"/>
        <a:defRPr sz="8200" kern="1200">
          <a:solidFill>
            <a:schemeClr val="tx1"/>
          </a:solidFill>
          <a:latin typeface="+mn-lt"/>
          <a:ea typeface="+mn-ea"/>
          <a:cs typeface="+mn-cs"/>
        </a:defRPr>
      </a:lvl3pPr>
      <a:lvl4pPr marL="6574255"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4pPr>
      <a:lvl5pPr marL="8452614"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5pPr>
      <a:lvl6pPr marL="10330973"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6pPr>
      <a:lvl7pPr marL="12209332"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7pPr>
      <a:lvl8pPr marL="14087691"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8pPr>
      <a:lvl9pPr marL="15966050" indent="-939179" algn="l" defTabSz="3756718" rtl="0" eaLnBrk="1" latinLnBrk="0" hangingPunct="1">
        <a:lnSpc>
          <a:spcPct val="90000"/>
        </a:lnSpc>
        <a:spcBef>
          <a:spcPts val="2054"/>
        </a:spcBef>
        <a:buFont typeface="Arial" panose="020B0604020202020204" pitchFamily="34" charset="0"/>
        <a:buChar char="•"/>
        <a:defRPr sz="7400" kern="1200">
          <a:solidFill>
            <a:schemeClr val="tx1"/>
          </a:solidFill>
          <a:latin typeface="+mn-lt"/>
          <a:ea typeface="+mn-ea"/>
          <a:cs typeface="+mn-cs"/>
        </a:defRPr>
      </a:lvl9pPr>
    </p:bodyStyle>
    <p:otherStyle>
      <a:defPPr>
        <a:defRPr lang="en-US"/>
      </a:defPPr>
      <a:lvl1pPr marL="0" algn="l" defTabSz="3756718" rtl="0" eaLnBrk="1" latinLnBrk="0" hangingPunct="1">
        <a:defRPr sz="7400" kern="1200">
          <a:solidFill>
            <a:schemeClr val="tx1"/>
          </a:solidFill>
          <a:latin typeface="+mn-lt"/>
          <a:ea typeface="+mn-ea"/>
          <a:cs typeface="+mn-cs"/>
        </a:defRPr>
      </a:lvl1pPr>
      <a:lvl2pPr marL="1878359" algn="l" defTabSz="3756718" rtl="0" eaLnBrk="1" latinLnBrk="0" hangingPunct="1">
        <a:defRPr sz="7400" kern="1200">
          <a:solidFill>
            <a:schemeClr val="tx1"/>
          </a:solidFill>
          <a:latin typeface="+mn-lt"/>
          <a:ea typeface="+mn-ea"/>
          <a:cs typeface="+mn-cs"/>
        </a:defRPr>
      </a:lvl2pPr>
      <a:lvl3pPr marL="3756718" algn="l" defTabSz="3756718" rtl="0" eaLnBrk="1" latinLnBrk="0" hangingPunct="1">
        <a:defRPr sz="7400" kern="1200">
          <a:solidFill>
            <a:schemeClr val="tx1"/>
          </a:solidFill>
          <a:latin typeface="+mn-lt"/>
          <a:ea typeface="+mn-ea"/>
          <a:cs typeface="+mn-cs"/>
        </a:defRPr>
      </a:lvl3pPr>
      <a:lvl4pPr marL="5635077" algn="l" defTabSz="3756718" rtl="0" eaLnBrk="1" latinLnBrk="0" hangingPunct="1">
        <a:defRPr sz="7400" kern="1200">
          <a:solidFill>
            <a:schemeClr val="tx1"/>
          </a:solidFill>
          <a:latin typeface="+mn-lt"/>
          <a:ea typeface="+mn-ea"/>
          <a:cs typeface="+mn-cs"/>
        </a:defRPr>
      </a:lvl4pPr>
      <a:lvl5pPr marL="7513436" algn="l" defTabSz="3756718" rtl="0" eaLnBrk="1" latinLnBrk="0" hangingPunct="1">
        <a:defRPr sz="7400" kern="1200">
          <a:solidFill>
            <a:schemeClr val="tx1"/>
          </a:solidFill>
          <a:latin typeface="+mn-lt"/>
          <a:ea typeface="+mn-ea"/>
          <a:cs typeface="+mn-cs"/>
        </a:defRPr>
      </a:lvl5pPr>
      <a:lvl6pPr marL="9391794" algn="l" defTabSz="3756718" rtl="0" eaLnBrk="1" latinLnBrk="0" hangingPunct="1">
        <a:defRPr sz="7400" kern="1200">
          <a:solidFill>
            <a:schemeClr val="tx1"/>
          </a:solidFill>
          <a:latin typeface="+mn-lt"/>
          <a:ea typeface="+mn-ea"/>
          <a:cs typeface="+mn-cs"/>
        </a:defRPr>
      </a:lvl6pPr>
      <a:lvl7pPr marL="11270153" algn="l" defTabSz="3756718" rtl="0" eaLnBrk="1" latinLnBrk="0" hangingPunct="1">
        <a:defRPr sz="7400" kern="1200">
          <a:solidFill>
            <a:schemeClr val="tx1"/>
          </a:solidFill>
          <a:latin typeface="+mn-lt"/>
          <a:ea typeface="+mn-ea"/>
          <a:cs typeface="+mn-cs"/>
        </a:defRPr>
      </a:lvl7pPr>
      <a:lvl8pPr marL="13148512" algn="l" defTabSz="3756718" rtl="0" eaLnBrk="1" latinLnBrk="0" hangingPunct="1">
        <a:defRPr sz="7400" kern="1200">
          <a:solidFill>
            <a:schemeClr val="tx1"/>
          </a:solidFill>
          <a:latin typeface="+mn-lt"/>
          <a:ea typeface="+mn-ea"/>
          <a:cs typeface="+mn-cs"/>
        </a:defRPr>
      </a:lvl8pPr>
      <a:lvl9pPr marL="15026871" algn="l" defTabSz="3756718" rtl="0" eaLnBrk="1" latinLnBrk="0" hangingPunct="1">
        <a:defRPr sz="74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 name="Прямоугольник 614"/>
          <p:cNvSpPr/>
          <p:nvPr/>
        </p:nvSpPr>
        <p:spPr>
          <a:xfrm>
            <a:off x="555905" y="229384"/>
            <a:ext cx="971265" cy="675564"/>
          </a:xfrm>
          <a:prstGeom prst="rect">
            <a:avLst/>
          </a:prstGeom>
          <a:ln w="28575"/>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3600" b="1" dirty="0" smtClean="0"/>
              <a:t>292</a:t>
            </a:r>
            <a:endParaRPr lang="ru-RU" sz="3600" b="1" dirty="0"/>
          </a:p>
        </p:txBody>
      </p:sp>
      <p:sp>
        <p:nvSpPr>
          <p:cNvPr id="759" name="Прямоугольник 758"/>
          <p:cNvSpPr/>
          <p:nvPr/>
        </p:nvSpPr>
        <p:spPr>
          <a:xfrm>
            <a:off x="2509374" y="33571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Да здравствует Уникальная и Бессмертная Испания!</a:t>
            </a:r>
          </a:p>
        </p:txBody>
      </p:sp>
      <p:sp>
        <p:nvSpPr>
          <p:cNvPr id="714" name="Прямоугольник 713"/>
          <p:cNvSpPr/>
          <p:nvPr/>
        </p:nvSpPr>
        <p:spPr>
          <a:xfrm>
            <a:off x="2510251" y="49002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Конкиста во имя </a:t>
            </a:r>
            <a:r>
              <a:rPr lang="ru-RU" sz="700" dirty="0" err="1" smtClean="0"/>
              <a:t>Санхуро</a:t>
            </a:r>
            <a:r>
              <a:rPr lang="ru-RU" sz="700" dirty="0" smtClean="0"/>
              <a:t> </a:t>
            </a:r>
            <a:endParaRPr lang="ru-RU" sz="700" dirty="0"/>
          </a:p>
        </p:txBody>
      </p:sp>
      <p:sp>
        <p:nvSpPr>
          <p:cNvPr id="719" name="Прямоугольник 718"/>
          <p:cNvSpPr/>
          <p:nvPr/>
        </p:nvSpPr>
        <p:spPr>
          <a:xfrm>
            <a:off x="2509375" y="25824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Вторая </a:t>
            </a:r>
            <a:r>
              <a:rPr lang="ru-RU" sz="700" dirty="0" err="1"/>
              <a:t>Санхурада</a:t>
            </a:r>
            <a:endParaRPr lang="ru-RU" sz="700" dirty="0"/>
          </a:p>
        </p:txBody>
      </p:sp>
      <p:sp>
        <p:nvSpPr>
          <p:cNvPr id="777" name="Прямоугольник 776"/>
          <p:cNvSpPr/>
          <p:nvPr/>
        </p:nvSpPr>
        <p:spPr>
          <a:xfrm>
            <a:off x="5498918" y="297166"/>
            <a:ext cx="926325" cy="540000"/>
          </a:xfrm>
          <a:prstGeom prst="rect">
            <a:avLst/>
          </a:prstGeom>
          <a:solidFill>
            <a:schemeClr val="bg1"/>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НД «нехватка школ», в 1930 80000к детей не училось в школах</a:t>
            </a:r>
          </a:p>
        </p:txBody>
      </p:sp>
      <p:sp>
        <p:nvSpPr>
          <p:cNvPr id="18" name="Прямоугольник 17"/>
          <p:cNvSpPr/>
          <p:nvPr/>
        </p:nvSpPr>
        <p:spPr>
          <a:xfrm>
            <a:off x="421319" y="335636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Привлечь </a:t>
            </a:r>
            <a:r>
              <a:rPr lang="ru-RU" sz="700" dirty="0" err="1" smtClean="0"/>
              <a:t>рекетэ</a:t>
            </a:r>
            <a:endParaRPr lang="ru-RU" sz="700" dirty="0"/>
          </a:p>
        </p:txBody>
      </p:sp>
      <p:sp>
        <p:nvSpPr>
          <p:cNvPr id="19" name="Прямоугольник 18"/>
          <p:cNvSpPr/>
          <p:nvPr/>
        </p:nvSpPr>
        <p:spPr>
          <a:xfrm>
            <a:off x="4681815" y="3344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Новый визит в Германию</a:t>
            </a:r>
            <a:endParaRPr lang="ru-RU" sz="700" dirty="0"/>
          </a:p>
        </p:txBody>
      </p:sp>
      <p:sp>
        <p:nvSpPr>
          <p:cNvPr id="20" name="Прямоугольник 19"/>
          <p:cNvSpPr/>
          <p:nvPr/>
        </p:nvSpPr>
        <p:spPr>
          <a:xfrm>
            <a:off x="4116665" y="4106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оружием из Германии</a:t>
            </a:r>
            <a:endParaRPr lang="ru-RU" sz="700" dirty="0"/>
          </a:p>
        </p:txBody>
      </p:sp>
      <p:sp>
        <p:nvSpPr>
          <p:cNvPr id="21" name="Прямоугольник 20"/>
          <p:cNvSpPr/>
          <p:nvPr/>
        </p:nvSpPr>
        <p:spPr>
          <a:xfrm>
            <a:off x="5251803" y="4106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Построить военные заводы по германскому образцу</a:t>
            </a:r>
            <a:endParaRPr lang="ru-RU" sz="700" dirty="0"/>
          </a:p>
        </p:txBody>
      </p:sp>
      <p:sp>
        <p:nvSpPr>
          <p:cNvPr id="22" name="Прямоугольник 21"/>
          <p:cNvSpPr/>
          <p:nvPr/>
        </p:nvSpPr>
        <p:spPr>
          <a:xfrm>
            <a:off x="4681815" y="564028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a:t>
            </a:r>
            <a:endParaRPr lang="ru-RU" sz="700" dirty="0"/>
          </a:p>
        </p:txBody>
      </p:sp>
      <p:cxnSp>
        <p:nvCxnSpPr>
          <p:cNvPr id="23" name="Прямая со стрелкой 22"/>
          <p:cNvCxnSpPr>
            <a:stCxn id="19" idx="2"/>
            <a:endCxn id="22" idx="0"/>
          </p:cNvCxnSpPr>
          <p:nvPr/>
        </p:nvCxnSpPr>
        <p:spPr>
          <a:xfrm>
            <a:off x="5144978" y="3884488"/>
            <a:ext cx="0" cy="17557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 name="Прямоугольник 25"/>
          <p:cNvSpPr/>
          <p:nvPr/>
        </p:nvSpPr>
        <p:spPr>
          <a:xfrm>
            <a:off x="929319" y="411283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Договориться о правительстве с </a:t>
            </a:r>
            <a:r>
              <a:rPr lang="ru-RU" sz="700" dirty="0" err="1" smtClean="0"/>
              <a:t>Фаль</a:t>
            </a:r>
            <a:r>
              <a:rPr lang="ru-RU" sz="700" dirty="0" smtClean="0"/>
              <a:t> </a:t>
            </a:r>
            <a:r>
              <a:rPr lang="ru-RU" sz="700" dirty="0" err="1" smtClean="0"/>
              <a:t>Конде</a:t>
            </a:r>
            <a:r>
              <a:rPr lang="ru-RU" sz="700" dirty="0" smtClean="0"/>
              <a:t> </a:t>
            </a:r>
            <a:r>
              <a:rPr lang="ru-RU" sz="300" dirty="0" smtClean="0"/>
              <a:t>(обсуждали что во главе будет президент, министр промышленности и министр образования)</a:t>
            </a:r>
            <a:endParaRPr lang="ru-RU" sz="300" dirty="0"/>
          </a:p>
        </p:txBody>
      </p:sp>
      <p:cxnSp>
        <p:nvCxnSpPr>
          <p:cNvPr id="27" name="Соединительная линия уступом 26"/>
          <p:cNvCxnSpPr>
            <a:stCxn id="19" idx="2"/>
            <a:endCxn id="21" idx="0"/>
          </p:cNvCxnSpPr>
          <p:nvPr/>
        </p:nvCxnSpPr>
        <p:spPr>
          <a:xfrm rot="16200000" flipH="1">
            <a:off x="5318972" y="3710494"/>
            <a:ext cx="222000" cy="5699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 name="Прямая со стрелкой 37"/>
          <p:cNvCxnSpPr>
            <a:stCxn id="719" idx="2"/>
            <a:endCxn id="759" idx="0"/>
          </p:cNvCxnSpPr>
          <p:nvPr/>
        </p:nvCxnSpPr>
        <p:spPr>
          <a:xfrm flipH="1">
            <a:off x="2972537" y="3122488"/>
            <a:ext cx="1" cy="2347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2" name="Прямая со стрелкой 41"/>
          <p:cNvCxnSpPr>
            <a:stCxn id="759" idx="2"/>
            <a:endCxn id="714" idx="0"/>
          </p:cNvCxnSpPr>
          <p:nvPr/>
        </p:nvCxnSpPr>
        <p:spPr>
          <a:xfrm>
            <a:off x="2972537" y="3897188"/>
            <a:ext cx="877" cy="100305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 name="Прямоугольник 31"/>
          <p:cNvSpPr/>
          <p:nvPr/>
        </p:nvSpPr>
        <p:spPr>
          <a:xfrm>
            <a:off x="144257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Избавиться от партийной системы</a:t>
            </a:r>
            <a:endParaRPr lang="ru-RU" sz="700" dirty="0"/>
          </a:p>
        </p:txBody>
      </p:sp>
      <p:sp>
        <p:nvSpPr>
          <p:cNvPr id="33" name="Прямоугольник 32"/>
          <p:cNvSpPr/>
          <p:nvPr/>
        </p:nvSpPr>
        <p:spPr>
          <a:xfrm>
            <a:off x="1950574" y="411283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Верность новому вождю</a:t>
            </a:r>
            <a:endParaRPr lang="ru-RU" sz="700" dirty="0"/>
          </a:p>
        </p:txBody>
      </p:sp>
      <p:sp>
        <p:nvSpPr>
          <p:cNvPr id="35" name="Прямоугольник 34"/>
          <p:cNvSpPr/>
          <p:nvPr/>
        </p:nvSpPr>
        <p:spPr>
          <a:xfrm>
            <a:off x="925582" y="563650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Новый испанский режим</a:t>
            </a:r>
            <a:endParaRPr lang="ru-RU" sz="700" dirty="0"/>
          </a:p>
        </p:txBody>
      </p:sp>
      <p:sp>
        <p:nvSpPr>
          <p:cNvPr id="36" name="Прямоугольник 35"/>
          <p:cNvSpPr/>
          <p:nvPr/>
        </p:nvSpPr>
        <p:spPr>
          <a:xfrm>
            <a:off x="3576174" y="3357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Избавиться от либералов</a:t>
            </a:r>
            <a:endParaRPr lang="ru-RU" sz="700" dirty="0"/>
          </a:p>
        </p:txBody>
      </p:sp>
      <p:sp>
        <p:nvSpPr>
          <p:cNvPr id="37" name="Прямоугольник 36"/>
          <p:cNvSpPr/>
          <p:nvPr/>
        </p:nvSpPr>
        <p:spPr>
          <a:xfrm>
            <a:off x="3042774" y="41191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Репрессии против левых</a:t>
            </a:r>
            <a:endParaRPr lang="ru-RU" sz="700" dirty="0"/>
          </a:p>
        </p:txBody>
      </p:sp>
      <p:sp>
        <p:nvSpPr>
          <p:cNvPr id="39" name="Прямоугольник 38"/>
          <p:cNvSpPr/>
          <p:nvPr/>
        </p:nvSpPr>
        <p:spPr>
          <a:xfrm>
            <a:off x="3588874" y="4906588"/>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Торжество традиционных ценностей</a:t>
            </a:r>
            <a:endParaRPr lang="ru-RU" sz="700" dirty="0"/>
          </a:p>
        </p:txBody>
      </p:sp>
      <p:sp>
        <p:nvSpPr>
          <p:cNvPr id="41" name="Прямоугольник 40"/>
          <p:cNvSpPr/>
          <p:nvPr/>
        </p:nvSpPr>
        <p:spPr>
          <a:xfrm>
            <a:off x="2510251" y="56401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Великая </a:t>
            </a:r>
            <a:r>
              <a:rPr lang="ru-RU" sz="700" dirty="0" err="1" smtClean="0"/>
              <a:t>Испани</a:t>
            </a:r>
            <a:r>
              <a:rPr lang="ru-RU" sz="700" dirty="0" smtClean="0"/>
              <a:t> (армада у </a:t>
            </a:r>
            <a:r>
              <a:rPr lang="ru-RU" sz="700" dirty="0" err="1" smtClean="0"/>
              <a:t>кири</a:t>
            </a:r>
            <a:r>
              <a:rPr lang="ru-RU" sz="700" dirty="0" smtClean="0"/>
              <a:t>)я </a:t>
            </a:r>
            <a:r>
              <a:rPr lang="ru-RU" sz="500" dirty="0" smtClean="0"/>
              <a:t>(право на создание альянсов) (решения на поиск союзника в </a:t>
            </a:r>
            <a:r>
              <a:rPr lang="ru-RU" sz="500" dirty="0" err="1" smtClean="0"/>
              <a:t>карибском</a:t>
            </a:r>
            <a:r>
              <a:rPr lang="ru-RU" sz="500" dirty="0" smtClean="0"/>
              <a:t> море)</a:t>
            </a:r>
            <a:endParaRPr lang="ru-RU" sz="500" dirty="0"/>
          </a:p>
        </p:txBody>
      </p:sp>
      <p:sp>
        <p:nvSpPr>
          <p:cNvPr id="43" name="Прямоугольник 42"/>
          <p:cNvSpPr/>
          <p:nvPr/>
        </p:nvSpPr>
        <p:spPr>
          <a:xfrm>
            <a:off x="3590906" y="6426347"/>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Бывшие земли Арагона</a:t>
            </a:r>
            <a:endParaRPr lang="ru-RU" sz="700" dirty="0"/>
          </a:p>
        </p:txBody>
      </p:sp>
      <p:sp>
        <p:nvSpPr>
          <p:cNvPr id="44" name="Прямоугольник 43"/>
          <p:cNvSpPr/>
          <p:nvPr/>
        </p:nvSpPr>
        <p:spPr>
          <a:xfrm>
            <a:off x="1449801" y="6427580"/>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Возвращение новой Испании (клейм на </a:t>
            </a:r>
            <a:r>
              <a:rPr lang="ru-RU" sz="700" dirty="0" err="1" smtClean="0"/>
              <a:t>мексику</a:t>
            </a:r>
            <a:r>
              <a:rPr lang="ru-RU" sz="700" dirty="0" smtClean="0"/>
              <a:t>)</a:t>
            </a:r>
            <a:endParaRPr lang="ru-RU" sz="700" dirty="0"/>
          </a:p>
        </p:txBody>
      </p:sp>
      <p:sp>
        <p:nvSpPr>
          <p:cNvPr id="47" name="Прямоугольник 46"/>
          <p:cNvSpPr/>
          <p:nvPr/>
        </p:nvSpPr>
        <p:spPr>
          <a:xfrm>
            <a:off x="3608799" y="7947621"/>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Нидерланды</a:t>
            </a:r>
            <a:endParaRPr lang="ru-RU" sz="700" dirty="0"/>
          </a:p>
        </p:txBody>
      </p:sp>
      <p:cxnSp>
        <p:nvCxnSpPr>
          <p:cNvPr id="50" name="Соединительная линия уступом 49"/>
          <p:cNvCxnSpPr>
            <a:stCxn id="18" idx="2"/>
            <a:endCxn id="26" idx="0"/>
          </p:cNvCxnSpPr>
          <p:nvPr/>
        </p:nvCxnSpPr>
        <p:spPr>
          <a:xfrm rot="16200000" flipH="1">
            <a:off x="1030245" y="3750601"/>
            <a:ext cx="216474" cy="5080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 name="Соединительная линия уступом 52"/>
          <p:cNvCxnSpPr>
            <a:stCxn id="719" idx="2"/>
            <a:endCxn id="18" idx="0"/>
          </p:cNvCxnSpPr>
          <p:nvPr/>
        </p:nvCxnSpPr>
        <p:spPr>
          <a:xfrm rot="5400000">
            <a:off x="1811572" y="2195398"/>
            <a:ext cx="233876" cy="208805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6" name="Соединительная линия уступом 55"/>
          <p:cNvCxnSpPr>
            <a:stCxn id="719" idx="2"/>
            <a:endCxn id="32" idx="0"/>
          </p:cNvCxnSpPr>
          <p:nvPr/>
        </p:nvCxnSpPr>
        <p:spPr>
          <a:xfrm rot="5400000">
            <a:off x="2321788" y="2706438"/>
            <a:ext cx="234700" cy="10668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 name="Соединительная линия уступом 58"/>
          <p:cNvCxnSpPr>
            <a:stCxn id="719" idx="2"/>
            <a:endCxn id="36" idx="0"/>
          </p:cNvCxnSpPr>
          <p:nvPr/>
        </p:nvCxnSpPr>
        <p:spPr>
          <a:xfrm rot="16200000" flipH="1">
            <a:off x="3388587" y="2706438"/>
            <a:ext cx="234700" cy="10667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 name="Соединительная линия уступом 61"/>
          <p:cNvCxnSpPr>
            <a:stCxn id="719" idx="2"/>
            <a:endCxn id="19" idx="0"/>
          </p:cNvCxnSpPr>
          <p:nvPr/>
        </p:nvCxnSpPr>
        <p:spPr>
          <a:xfrm rot="16200000" flipH="1">
            <a:off x="3947758" y="2147268"/>
            <a:ext cx="222000" cy="21724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5" name="Соединительная линия уступом 64"/>
          <p:cNvCxnSpPr>
            <a:stCxn id="719" idx="2"/>
            <a:endCxn id="20" idx="0"/>
          </p:cNvCxnSpPr>
          <p:nvPr/>
        </p:nvCxnSpPr>
        <p:spPr>
          <a:xfrm rot="16200000" flipH="1">
            <a:off x="3284183" y="2810843"/>
            <a:ext cx="984000" cy="1607290"/>
          </a:xfrm>
          <a:prstGeom prst="bentConnector3">
            <a:avLst>
              <a:gd name="adj1" fmla="val 1128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 name="Соединительная линия уступом 68"/>
          <p:cNvCxnSpPr>
            <a:stCxn id="32" idx="2"/>
            <a:endCxn id="33" idx="0"/>
          </p:cNvCxnSpPr>
          <p:nvPr/>
        </p:nvCxnSpPr>
        <p:spPr>
          <a:xfrm rot="16200000" flipH="1">
            <a:off x="2051912" y="3751013"/>
            <a:ext cx="215650" cy="5080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 name="Соединительная линия уступом 71"/>
          <p:cNvCxnSpPr>
            <a:stCxn id="26" idx="2"/>
            <a:endCxn id="461" idx="0"/>
          </p:cNvCxnSpPr>
          <p:nvPr/>
        </p:nvCxnSpPr>
        <p:spPr>
          <a:xfrm rot="5400000">
            <a:off x="1002948" y="4518538"/>
            <a:ext cx="255234" cy="5238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 name="Соединительная линия уступом 74"/>
          <p:cNvCxnSpPr>
            <a:stCxn id="33" idx="2"/>
            <a:endCxn id="460" idx="0"/>
          </p:cNvCxnSpPr>
          <p:nvPr/>
        </p:nvCxnSpPr>
        <p:spPr>
          <a:xfrm rot="5400000">
            <a:off x="2033121" y="4529436"/>
            <a:ext cx="257214" cy="5040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 name="Соединительная линия уступом 77"/>
          <p:cNvCxnSpPr>
            <a:stCxn id="37" idx="2"/>
            <a:endCxn id="39" idx="0"/>
          </p:cNvCxnSpPr>
          <p:nvPr/>
        </p:nvCxnSpPr>
        <p:spPr>
          <a:xfrm rot="16200000" flipH="1">
            <a:off x="3655287" y="4509838"/>
            <a:ext cx="247400" cy="5461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 name="Соединительная линия уступом 80"/>
          <p:cNvCxnSpPr>
            <a:stCxn id="36" idx="2"/>
            <a:endCxn id="37" idx="0"/>
          </p:cNvCxnSpPr>
          <p:nvPr/>
        </p:nvCxnSpPr>
        <p:spPr>
          <a:xfrm rot="5400000">
            <a:off x="3661637" y="3741488"/>
            <a:ext cx="222000" cy="53340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 name="Прямая со стрелкой 95"/>
          <p:cNvCxnSpPr>
            <a:stCxn id="714" idx="2"/>
            <a:endCxn id="41" idx="0"/>
          </p:cNvCxnSpPr>
          <p:nvPr/>
        </p:nvCxnSpPr>
        <p:spPr>
          <a:xfrm>
            <a:off x="2973414" y="5440238"/>
            <a:ext cx="0" cy="19994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5" name="Прямоугольник 104"/>
          <p:cNvSpPr/>
          <p:nvPr/>
        </p:nvSpPr>
        <p:spPr>
          <a:xfrm>
            <a:off x="23217686" y="797678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Реставрация монархии</a:t>
            </a:r>
            <a:endParaRPr lang="ru-RU" sz="700" dirty="0"/>
          </a:p>
        </p:txBody>
      </p:sp>
      <p:sp>
        <p:nvSpPr>
          <p:cNvPr id="106" name="Прямоугольник 105"/>
          <p:cNvSpPr/>
          <p:nvPr/>
        </p:nvSpPr>
        <p:spPr>
          <a:xfrm>
            <a:off x="23217686" y="642167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Восстание под монархическими флагами</a:t>
            </a:r>
            <a:endParaRPr lang="ru-RU" sz="700" dirty="0"/>
          </a:p>
        </p:txBody>
      </p:sp>
      <p:sp>
        <p:nvSpPr>
          <p:cNvPr id="107" name="Прямоугольник 106"/>
          <p:cNvSpPr/>
          <p:nvPr/>
        </p:nvSpPr>
        <p:spPr>
          <a:xfrm>
            <a:off x="19573383"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Карлос </a:t>
            </a:r>
            <a:r>
              <a:rPr lang="en-US" sz="700" dirty="0" smtClean="0"/>
              <a:t>VIII</a:t>
            </a:r>
            <a:r>
              <a:rPr lang="ru-RU" sz="700" dirty="0" smtClean="0"/>
              <a:t> (Карл </a:t>
            </a:r>
            <a:r>
              <a:rPr lang="ru-RU" sz="700" dirty="0" err="1" smtClean="0"/>
              <a:t>Пио</a:t>
            </a:r>
            <a:r>
              <a:rPr lang="ru-RU" sz="700" dirty="0" smtClean="0"/>
              <a:t> Габсбург-</a:t>
            </a:r>
            <a:r>
              <a:rPr lang="ru-RU" sz="700" dirty="0" err="1" smtClean="0"/>
              <a:t>Бурбонский</a:t>
            </a:r>
            <a:r>
              <a:rPr lang="ru-RU" sz="700" dirty="0" smtClean="0"/>
              <a:t>)</a:t>
            </a:r>
          </a:p>
        </p:txBody>
      </p:sp>
      <p:sp>
        <p:nvSpPr>
          <p:cNvPr id="108" name="Прямоугольник 107"/>
          <p:cNvSpPr/>
          <p:nvPr/>
        </p:nvSpPr>
        <p:spPr>
          <a:xfrm>
            <a:off x="21688271"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Хавьер</a:t>
            </a:r>
            <a:r>
              <a:rPr lang="en-US" sz="700" dirty="0" smtClean="0"/>
              <a:t> I</a:t>
            </a:r>
            <a:r>
              <a:rPr lang="ru-RU" sz="700" dirty="0" smtClean="0"/>
              <a:t> (Хавьер де Бурбон-Парма)</a:t>
            </a:r>
            <a:endParaRPr lang="ru-RU" sz="700" dirty="0"/>
          </a:p>
        </p:txBody>
      </p:sp>
      <p:sp>
        <p:nvSpPr>
          <p:cNvPr id="109" name="Прямоугольник 108"/>
          <p:cNvSpPr/>
          <p:nvPr/>
        </p:nvSpPr>
        <p:spPr>
          <a:xfrm>
            <a:off x="24872974"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Хуан </a:t>
            </a:r>
            <a:r>
              <a:rPr lang="en-US" sz="700" dirty="0" smtClean="0"/>
              <a:t>III</a:t>
            </a:r>
            <a:r>
              <a:rPr lang="ru-RU" sz="700" dirty="0" smtClean="0"/>
              <a:t> (Хуан де Бурбон)</a:t>
            </a:r>
            <a:endParaRPr lang="ru-RU" sz="700" dirty="0"/>
          </a:p>
        </p:txBody>
      </p:sp>
      <p:sp>
        <p:nvSpPr>
          <p:cNvPr id="110" name="Прямоугольник 109"/>
          <p:cNvSpPr/>
          <p:nvPr/>
        </p:nvSpPr>
        <p:spPr>
          <a:xfrm>
            <a:off x="27120065" y="872227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Альфонс </a:t>
            </a:r>
            <a:r>
              <a:rPr lang="en-US" sz="700" dirty="0" smtClean="0"/>
              <a:t>XIII</a:t>
            </a:r>
            <a:endParaRPr lang="ru-RU" sz="700" dirty="0"/>
          </a:p>
        </p:txBody>
      </p:sp>
      <p:sp>
        <p:nvSpPr>
          <p:cNvPr id="111" name="Прямоугольник 110"/>
          <p:cNvSpPr/>
          <p:nvPr/>
        </p:nvSpPr>
        <p:spPr>
          <a:xfrm>
            <a:off x="27120064" y="719058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smtClean="0"/>
              <a:t>Renovación</a:t>
            </a:r>
            <a:r>
              <a:rPr lang="en-US" sz="700" dirty="0" smtClean="0"/>
              <a:t> </a:t>
            </a:r>
            <a:r>
              <a:rPr lang="en-US" sz="700" dirty="0" err="1" smtClean="0"/>
              <a:t>Española</a:t>
            </a:r>
            <a:endParaRPr lang="ru-RU" sz="700" dirty="0"/>
          </a:p>
        </p:txBody>
      </p:sp>
      <p:sp>
        <p:nvSpPr>
          <p:cNvPr id="112" name="Прямоугольник 111"/>
          <p:cNvSpPr/>
          <p:nvPr/>
        </p:nvSpPr>
        <p:spPr>
          <a:xfrm>
            <a:off x="24872974"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Национальный блок </a:t>
            </a:r>
            <a:r>
              <a:rPr lang="ru-RU" sz="300" dirty="0" smtClean="0"/>
              <a:t>(Компромисс между  </a:t>
            </a:r>
            <a:r>
              <a:rPr lang="en-US" sz="300" dirty="0" err="1" smtClean="0"/>
              <a:t>Renovación</a:t>
            </a:r>
            <a:r>
              <a:rPr lang="en-US" sz="300" dirty="0" smtClean="0"/>
              <a:t> </a:t>
            </a:r>
            <a:r>
              <a:rPr lang="en-US" sz="300" dirty="0" err="1" smtClean="0"/>
              <a:t>Española</a:t>
            </a:r>
            <a:r>
              <a:rPr lang="ru-RU" sz="300" dirty="0" smtClean="0"/>
              <a:t> и </a:t>
            </a:r>
            <a:r>
              <a:rPr lang="ru-RU" sz="300" dirty="0" err="1" smtClean="0"/>
              <a:t>карлистами</a:t>
            </a:r>
            <a:r>
              <a:rPr lang="ru-RU" sz="300" dirty="0"/>
              <a:t> (Хосе </a:t>
            </a:r>
            <a:r>
              <a:rPr lang="ru-RU" sz="300" dirty="0" err="1"/>
              <a:t>Кальво</a:t>
            </a:r>
            <a:r>
              <a:rPr lang="ru-RU" sz="300" dirty="0"/>
              <a:t> </a:t>
            </a:r>
            <a:r>
              <a:rPr lang="ru-RU" sz="300" dirty="0" err="1" smtClean="0"/>
              <a:t>Сотело</a:t>
            </a:r>
            <a:r>
              <a:rPr lang="ru-RU" sz="300" dirty="0" smtClean="0"/>
              <a:t> должен выжить)</a:t>
            </a:r>
          </a:p>
        </p:txBody>
      </p:sp>
      <p:sp>
        <p:nvSpPr>
          <p:cNvPr id="120" name="Прямоугольник 119"/>
          <p:cNvSpPr/>
          <p:nvPr/>
        </p:nvSpPr>
        <p:spPr>
          <a:xfrm>
            <a:off x="19573383"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крестоносцы</a:t>
            </a:r>
            <a:endParaRPr lang="ru-RU" sz="700" dirty="0"/>
          </a:p>
        </p:txBody>
      </p:sp>
      <p:sp>
        <p:nvSpPr>
          <p:cNvPr id="121" name="Прямоугольник 120"/>
          <p:cNvSpPr/>
          <p:nvPr/>
        </p:nvSpPr>
        <p:spPr>
          <a:xfrm>
            <a:off x="21688271" y="71900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Традиционалисты</a:t>
            </a:r>
          </a:p>
        </p:txBody>
      </p:sp>
      <p:cxnSp>
        <p:nvCxnSpPr>
          <p:cNvPr id="134" name="Прямая соединительная линия 133"/>
          <p:cNvCxnSpPr>
            <a:stCxn id="121" idx="3"/>
            <a:endCxn id="112" idx="1"/>
          </p:cNvCxnSpPr>
          <p:nvPr/>
        </p:nvCxnSpPr>
        <p:spPr>
          <a:xfrm>
            <a:off x="22614596" y="7460027"/>
            <a:ext cx="225837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7" name="Прямая соединительная линия 136"/>
          <p:cNvCxnSpPr>
            <a:stCxn id="112" idx="3"/>
            <a:endCxn id="111" idx="1"/>
          </p:cNvCxnSpPr>
          <p:nvPr/>
        </p:nvCxnSpPr>
        <p:spPr>
          <a:xfrm>
            <a:off x="25799299" y="7460027"/>
            <a:ext cx="1320765" cy="55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0" name="Прямая со стрелкой 139"/>
          <p:cNvCxnSpPr>
            <a:stCxn id="120" idx="2"/>
            <a:endCxn id="107" idx="0"/>
          </p:cNvCxnSpPr>
          <p:nvPr/>
        </p:nvCxnSpPr>
        <p:spPr>
          <a:xfrm>
            <a:off x="20036546"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3" name="Прямая со стрелкой 142"/>
          <p:cNvCxnSpPr>
            <a:stCxn id="121" idx="2"/>
            <a:endCxn id="108" idx="0"/>
          </p:cNvCxnSpPr>
          <p:nvPr/>
        </p:nvCxnSpPr>
        <p:spPr>
          <a:xfrm>
            <a:off x="22151434"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6" name="Прямая со стрелкой 145"/>
          <p:cNvCxnSpPr>
            <a:stCxn id="112" idx="2"/>
            <a:endCxn id="109" idx="0"/>
          </p:cNvCxnSpPr>
          <p:nvPr/>
        </p:nvCxnSpPr>
        <p:spPr>
          <a:xfrm>
            <a:off x="25336137" y="7730027"/>
            <a:ext cx="0" cy="99224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49" name="Прямая со стрелкой 148"/>
          <p:cNvCxnSpPr>
            <a:stCxn id="111" idx="2"/>
            <a:endCxn id="110" idx="0"/>
          </p:cNvCxnSpPr>
          <p:nvPr/>
        </p:nvCxnSpPr>
        <p:spPr>
          <a:xfrm>
            <a:off x="27583227" y="7730582"/>
            <a:ext cx="1" cy="991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2" name="Прямая со стрелкой 151"/>
          <p:cNvCxnSpPr>
            <a:stCxn id="106" idx="2"/>
            <a:endCxn id="105" idx="0"/>
          </p:cNvCxnSpPr>
          <p:nvPr/>
        </p:nvCxnSpPr>
        <p:spPr>
          <a:xfrm>
            <a:off x="23680849" y="6961677"/>
            <a:ext cx="0" cy="1015107"/>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58" name="Соединительная линия уступом 157"/>
          <p:cNvCxnSpPr>
            <a:stCxn id="105" idx="2"/>
            <a:endCxn id="107" idx="0"/>
          </p:cNvCxnSpPr>
          <p:nvPr/>
        </p:nvCxnSpPr>
        <p:spPr>
          <a:xfrm rot="5400000">
            <a:off x="21755954" y="6797377"/>
            <a:ext cx="205489"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2" name="Соединительная линия уступом 161"/>
          <p:cNvCxnSpPr>
            <a:stCxn id="105" idx="2"/>
            <a:endCxn id="110" idx="0"/>
          </p:cNvCxnSpPr>
          <p:nvPr/>
        </p:nvCxnSpPr>
        <p:spPr>
          <a:xfrm rot="16200000" flipH="1">
            <a:off x="25529294" y="6668338"/>
            <a:ext cx="205489" cy="390237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5" name="Соединительная линия уступом 164"/>
          <p:cNvCxnSpPr>
            <a:stCxn id="105" idx="2"/>
            <a:endCxn id="108" idx="0"/>
          </p:cNvCxnSpPr>
          <p:nvPr/>
        </p:nvCxnSpPr>
        <p:spPr>
          <a:xfrm rot="5400000">
            <a:off x="22813398" y="7854821"/>
            <a:ext cx="205489"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8" name="Соединительная линия уступом 167"/>
          <p:cNvCxnSpPr>
            <a:stCxn id="105" idx="2"/>
            <a:endCxn id="109" idx="0"/>
          </p:cNvCxnSpPr>
          <p:nvPr/>
        </p:nvCxnSpPr>
        <p:spPr>
          <a:xfrm rot="16200000" flipH="1">
            <a:off x="24405749" y="7791884"/>
            <a:ext cx="205489"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1" name="Соединительная линия уступом 170"/>
          <p:cNvCxnSpPr>
            <a:stCxn id="106" idx="2"/>
            <a:endCxn id="120" idx="0"/>
          </p:cNvCxnSpPr>
          <p:nvPr/>
        </p:nvCxnSpPr>
        <p:spPr>
          <a:xfrm rot="5400000">
            <a:off x="21744523" y="5253701"/>
            <a:ext cx="228350" cy="36443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74" name="Соединительная линия уступом 173"/>
          <p:cNvCxnSpPr>
            <a:stCxn id="106" idx="2"/>
            <a:endCxn id="112" idx="0"/>
          </p:cNvCxnSpPr>
          <p:nvPr/>
        </p:nvCxnSpPr>
        <p:spPr>
          <a:xfrm rot="16200000" flipH="1">
            <a:off x="24394318" y="6248208"/>
            <a:ext cx="228350" cy="1655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0" name="Соединительная линия уступом 179"/>
          <p:cNvCxnSpPr>
            <a:stCxn id="106" idx="2"/>
            <a:endCxn id="121" idx="0"/>
          </p:cNvCxnSpPr>
          <p:nvPr/>
        </p:nvCxnSpPr>
        <p:spPr>
          <a:xfrm rot="5400000">
            <a:off x="22801967" y="6311145"/>
            <a:ext cx="228350" cy="1529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 name="Прямоугольник 78"/>
          <p:cNvSpPr/>
          <p:nvPr/>
        </p:nvSpPr>
        <p:spPr>
          <a:xfrm>
            <a:off x="20119308" y="797106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Женская секция </a:t>
            </a:r>
            <a:r>
              <a:rPr lang="ru-RU" sz="700" dirty="0"/>
              <a:t>«Маргаритки» </a:t>
            </a:r>
            <a:r>
              <a:rPr lang="ru-RU" sz="200" dirty="0"/>
              <a:t>(Таким образом, </a:t>
            </a:r>
            <a:r>
              <a:rPr lang="ru-RU" sz="200" dirty="0" err="1"/>
              <a:t>карлизм</a:t>
            </a:r>
            <a:r>
              <a:rPr lang="ru-RU" sz="200" dirty="0"/>
              <a:t> вступил в фазу расширения, увеличивая активность и количество кругов или создавая женские секции («Маргаритки»))</a:t>
            </a:r>
          </a:p>
        </p:txBody>
      </p:sp>
      <p:sp>
        <p:nvSpPr>
          <p:cNvPr id="80" name="Прямоугольник 79"/>
          <p:cNvSpPr/>
          <p:nvPr/>
        </p:nvSpPr>
        <p:spPr>
          <a:xfrm>
            <a:off x="20632105" y="950300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Пулемёт и католический молитвенник</a:t>
            </a:r>
            <a:endParaRPr lang="ru-RU" sz="700" dirty="0"/>
          </a:p>
        </p:txBody>
      </p:sp>
      <p:sp>
        <p:nvSpPr>
          <p:cNvPr id="82" name="Прямоугольник 81"/>
          <p:cNvSpPr/>
          <p:nvPr/>
        </p:nvSpPr>
        <p:spPr>
          <a:xfrm>
            <a:off x="21689530" y="950300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Карлистская Королевская военная академия </a:t>
            </a:r>
            <a:r>
              <a:rPr lang="ru-RU" sz="100" dirty="0" smtClean="0"/>
              <a:t>(</a:t>
            </a:r>
            <a:r>
              <a:rPr lang="ru-RU" sz="100" dirty="0" err="1" smtClean="0"/>
              <a:t>Мануэль</a:t>
            </a:r>
            <a:r>
              <a:rPr lang="ru-RU" sz="100" dirty="0" smtClean="0"/>
              <a:t> Фал </a:t>
            </a:r>
            <a:r>
              <a:rPr lang="ru-RU" sz="100" dirty="0" err="1" smtClean="0"/>
              <a:t>Конде</a:t>
            </a:r>
            <a:r>
              <a:rPr lang="ru-RU" sz="100" dirty="0"/>
              <a:t> Во время Гражданской войны он был вынужден уехать в изгнание в Португалию после попытки создать Карлистскую Королевскую военную академию, в которой он обучал офицеров </a:t>
            </a:r>
            <a:r>
              <a:rPr lang="ru-RU" sz="100" dirty="0" err="1"/>
              <a:t>реквета</a:t>
            </a:r>
            <a:r>
              <a:rPr lang="ru-RU" sz="100" dirty="0"/>
              <a:t> в политическом и военном </a:t>
            </a:r>
            <a:r>
              <a:rPr lang="ru-RU" sz="100" dirty="0" smtClean="0"/>
              <a:t>отношении)</a:t>
            </a:r>
            <a:endParaRPr lang="ru-RU" sz="100" dirty="0"/>
          </a:p>
        </p:txBody>
      </p:sp>
      <p:sp>
        <p:nvSpPr>
          <p:cNvPr id="83" name="Прямоугольник 82"/>
          <p:cNvSpPr/>
          <p:nvPr/>
        </p:nvSpPr>
        <p:spPr>
          <a:xfrm>
            <a:off x="21690634"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Голубой </a:t>
            </a:r>
            <a:r>
              <a:rPr lang="ru-RU" sz="700" dirty="0"/>
              <a:t>дивизион </a:t>
            </a:r>
            <a:r>
              <a:rPr lang="ru-RU" sz="100" dirty="0"/>
              <a:t>(Двести пятидесятая пехотная дивизия , официально называется испанский доброволец Отдел в Испании и 250 стрелковых-</a:t>
            </a:r>
            <a:r>
              <a:rPr lang="ru-RU" sz="100" dirty="0" err="1"/>
              <a:t>Division</a:t>
            </a:r>
            <a:r>
              <a:rPr lang="ru-RU" sz="100" dirty="0"/>
              <a:t> в Германии , более известный как Голубая дивизия или </a:t>
            </a:r>
            <a:r>
              <a:rPr lang="ru-RU" sz="100" dirty="0" err="1"/>
              <a:t>Blaue</a:t>
            </a:r>
            <a:r>
              <a:rPr lang="ru-RU" sz="100" dirty="0"/>
              <a:t> отдел в немецком языке , была единицей испанцев, некоторые добровольцев, а другие вынуждены не-добровольцы. режимом Франко, который сформировал пехотную дивизию для борьбы с Советским Союзом во Второй мировой войне . Она была оформлена в </a:t>
            </a:r>
            <a:r>
              <a:rPr lang="ru-RU" sz="100" dirty="0" err="1"/>
              <a:t>Хир</a:t>
            </a:r>
            <a:r>
              <a:rPr lang="ru-RU" sz="100" dirty="0"/>
              <a:t> , в армии из нацистской Германии . Между 1941 и 1943 </a:t>
            </a:r>
            <a:r>
              <a:rPr lang="ru-RU" sz="100" dirty="0" err="1"/>
              <a:t>годамиОколо</a:t>
            </a:r>
            <a:r>
              <a:rPr lang="ru-RU" sz="100" dirty="0"/>
              <a:t> 50 000 испанских солдат и часть португальцев участвовали в различных сражениях, в основном связанных с блокадой </a:t>
            </a:r>
            <a:r>
              <a:rPr lang="ru-RU" sz="100" dirty="0" smtClean="0"/>
              <a:t>Ленинграда.)</a:t>
            </a:r>
            <a:endParaRPr lang="ru-RU" sz="100" dirty="0"/>
          </a:p>
        </p:txBody>
      </p:sp>
      <p:cxnSp>
        <p:nvCxnSpPr>
          <p:cNvPr id="85" name="Прямая со стрелкой 84"/>
          <p:cNvCxnSpPr>
            <a:stCxn id="82" idx="2"/>
            <a:endCxn id="83" idx="0"/>
          </p:cNvCxnSpPr>
          <p:nvPr/>
        </p:nvCxnSpPr>
        <p:spPr>
          <a:xfrm>
            <a:off x="22152693" y="10043004"/>
            <a:ext cx="1104" cy="2116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 name="Прямоугольник 99"/>
          <p:cNvSpPr/>
          <p:nvPr/>
        </p:nvSpPr>
        <p:spPr>
          <a:xfrm>
            <a:off x="8463326" y="643490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Испанская фаланга</a:t>
            </a:r>
            <a:endParaRPr lang="ru-RU" sz="700" dirty="0"/>
          </a:p>
        </p:txBody>
      </p:sp>
      <p:sp>
        <p:nvSpPr>
          <p:cNvPr id="104" name="Прямоугольник 103"/>
          <p:cNvSpPr/>
          <p:nvPr/>
        </p:nvSpPr>
        <p:spPr>
          <a:xfrm>
            <a:off x="21163946" y="797337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a:t>
            </a:r>
            <a:r>
              <a:rPr lang="ru-RU" sz="700" dirty="0" err="1" smtClean="0"/>
              <a:t>Рекете</a:t>
            </a:r>
            <a:endParaRPr lang="ru-RU" sz="700" dirty="0"/>
          </a:p>
        </p:txBody>
      </p:sp>
      <p:cxnSp>
        <p:nvCxnSpPr>
          <p:cNvPr id="113" name="Прямая соединительная линия 112"/>
          <p:cNvCxnSpPr>
            <a:stCxn id="121" idx="1"/>
            <a:endCxn id="120" idx="3"/>
          </p:cNvCxnSpPr>
          <p:nvPr/>
        </p:nvCxnSpPr>
        <p:spPr>
          <a:xfrm flipH="1">
            <a:off x="20499708" y="7460027"/>
            <a:ext cx="1188563"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5" name="Соединительная линия уступом 114"/>
          <p:cNvCxnSpPr>
            <a:stCxn id="121" idx="2"/>
            <a:endCxn id="104" idx="0"/>
          </p:cNvCxnSpPr>
          <p:nvPr/>
        </p:nvCxnSpPr>
        <p:spPr>
          <a:xfrm rot="5400000">
            <a:off x="21767600" y="7589537"/>
            <a:ext cx="243344" cy="5243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6" name="Соединительная линия уступом 115"/>
          <p:cNvCxnSpPr>
            <a:stCxn id="121" idx="2"/>
            <a:endCxn id="79" idx="0"/>
          </p:cNvCxnSpPr>
          <p:nvPr/>
        </p:nvCxnSpPr>
        <p:spPr>
          <a:xfrm rot="5400000">
            <a:off x="21246435" y="7066064"/>
            <a:ext cx="241037" cy="15689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18" name="Соединительная линия уступом 117"/>
          <p:cNvCxnSpPr>
            <a:stCxn id="120" idx="2"/>
            <a:endCxn id="79" idx="0"/>
          </p:cNvCxnSpPr>
          <p:nvPr/>
        </p:nvCxnSpPr>
        <p:spPr>
          <a:xfrm rot="16200000" flipH="1">
            <a:off x="20188990" y="7577582"/>
            <a:ext cx="241037" cy="5459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2" name="Соединительная линия уступом 121"/>
          <p:cNvCxnSpPr>
            <a:stCxn id="120" idx="2"/>
            <a:endCxn id="104" idx="0"/>
          </p:cNvCxnSpPr>
          <p:nvPr/>
        </p:nvCxnSpPr>
        <p:spPr>
          <a:xfrm rot="16200000" flipH="1">
            <a:off x="20710155" y="7056417"/>
            <a:ext cx="243344" cy="15905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28" name="Соединительная линия уступом 127"/>
          <p:cNvCxnSpPr>
            <a:stCxn id="107" idx="2"/>
          </p:cNvCxnSpPr>
          <p:nvPr/>
        </p:nvCxnSpPr>
        <p:spPr>
          <a:xfrm rot="16200000" flipH="1">
            <a:off x="20445541" y="8853278"/>
            <a:ext cx="240732" cy="105872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1" name="Соединительная линия уступом 130"/>
          <p:cNvCxnSpPr>
            <a:stCxn id="108" idx="2"/>
          </p:cNvCxnSpPr>
          <p:nvPr/>
        </p:nvCxnSpPr>
        <p:spPr>
          <a:xfrm rot="5400000">
            <a:off x="21502985" y="8854556"/>
            <a:ext cx="240732" cy="105616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35" name="Прямая соединительная линия 134"/>
          <p:cNvCxnSpPr>
            <a:stCxn id="106" idx="1"/>
            <a:endCxn id="192" idx="3"/>
          </p:cNvCxnSpPr>
          <p:nvPr/>
        </p:nvCxnSpPr>
        <p:spPr>
          <a:xfrm flipH="1">
            <a:off x="15465003" y="6691677"/>
            <a:ext cx="7752683" cy="1322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138" name="Прямоугольник 137"/>
          <p:cNvSpPr/>
          <p:nvPr/>
        </p:nvSpPr>
        <p:spPr>
          <a:xfrm>
            <a:off x="25996928" y="950777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Католический корпоративизм (</a:t>
            </a:r>
            <a:r>
              <a:rPr lang="ru-RU" sz="700" dirty="0" err="1" smtClean="0"/>
              <a:t>карпоративистская</a:t>
            </a:r>
            <a:r>
              <a:rPr lang="ru-RU" sz="700" dirty="0" smtClean="0"/>
              <a:t> монархия)</a:t>
            </a:r>
            <a:endParaRPr lang="ru-RU" sz="700" dirty="0"/>
          </a:p>
        </p:txBody>
      </p:sp>
      <p:sp>
        <p:nvSpPr>
          <p:cNvPr id="139" name="Прямоугольник 138"/>
          <p:cNvSpPr/>
          <p:nvPr/>
        </p:nvSpPr>
        <p:spPr>
          <a:xfrm>
            <a:off x="25996931" y="797123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a:t>
            </a:r>
            <a:r>
              <a:rPr lang="ru-RU" sz="700" dirty="0"/>
              <a:t>«Испанских партизан» </a:t>
            </a:r>
            <a:r>
              <a:rPr lang="ru-RU" sz="100" dirty="0"/>
              <a:t>(В Партизаны Испании была небольшой военизированная организацией крайнего правой активной во время Второй Испанской Республики , который действовал на орбите Национального блока в Хосе </a:t>
            </a:r>
            <a:r>
              <a:rPr lang="ru-RU" sz="100" dirty="0" err="1"/>
              <a:t>Кальво</a:t>
            </a:r>
            <a:r>
              <a:rPr lang="ru-RU" sz="100" dirty="0"/>
              <a:t> </a:t>
            </a:r>
            <a:r>
              <a:rPr lang="ru-RU" sz="100" dirty="0" err="1"/>
              <a:t>Сотел</a:t>
            </a:r>
            <a:r>
              <a:rPr lang="ru-RU" sz="100" dirty="0"/>
              <a:t> . На них была серая рубашка, шляпа легионера и крест Сан-Фернандо . [ 1 ] Созданная в 1935 году, когда было принято решение о формировании ополчения из молодежных кадров </a:t>
            </a:r>
            <a:r>
              <a:rPr lang="ru-RU" sz="100" dirty="0" err="1"/>
              <a:t>Renovación</a:t>
            </a:r>
            <a:r>
              <a:rPr lang="ru-RU" sz="100" dirty="0"/>
              <a:t> </a:t>
            </a:r>
            <a:r>
              <a:rPr lang="ru-RU" sz="100" dirty="0" err="1"/>
              <a:t>Española</a:t>
            </a:r>
            <a:r>
              <a:rPr lang="ru-RU" sz="100" dirty="0"/>
              <a:t> , [ 2 ] одним из его инструкторов был Хуан Антонио </a:t>
            </a:r>
            <a:r>
              <a:rPr lang="ru-RU" sz="100" dirty="0" err="1"/>
              <a:t>Ансальдо</a:t>
            </a:r>
            <a:r>
              <a:rPr lang="ru-RU" sz="100" dirty="0"/>
              <a:t> . [ 1 ]С уличным </a:t>
            </a:r>
            <a:r>
              <a:rPr lang="ru-RU" sz="100" dirty="0" err="1"/>
              <a:t>активизмом</a:t>
            </a:r>
            <a:r>
              <a:rPr lang="ru-RU" sz="100" dirty="0"/>
              <a:t>, в конечном счете ограниченным [ 1 ], после выборов в феврале 1936 года и открытого процесса разложения радикального альфонса , члены партизан, как правило, отказались от своей воинственности в организации.)</a:t>
            </a:r>
          </a:p>
        </p:txBody>
      </p:sp>
      <p:cxnSp>
        <p:nvCxnSpPr>
          <p:cNvPr id="141" name="Прямая со стрелкой 140"/>
          <p:cNvCxnSpPr>
            <a:stCxn id="107" idx="2"/>
            <a:endCxn id="155" idx="0"/>
          </p:cNvCxnSpPr>
          <p:nvPr/>
        </p:nvCxnSpPr>
        <p:spPr>
          <a:xfrm>
            <a:off x="20036546" y="9262273"/>
            <a:ext cx="582" cy="23868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42" name="Прямоугольник 141"/>
          <p:cNvSpPr/>
          <p:nvPr/>
        </p:nvSpPr>
        <p:spPr>
          <a:xfrm>
            <a:off x="24872973"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Прогрессивный подоходный налог</a:t>
            </a:r>
            <a:endParaRPr lang="ru-RU" sz="700" dirty="0"/>
          </a:p>
        </p:txBody>
      </p:sp>
      <p:sp>
        <p:nvSpPr>
          <p:cNvPr id="144" name="Прямоугольник 143"/>
          <p:cNvSpPr/>
          <p:nvPr/>
        </p:nvSpPr>
        <p:spPr>
          <a:xfrm>
            <a:off x="24872973" y="1177043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Универсализация социального обеспечения</a:t>
            </a:r>
            <a:endParaRPr lang="ru-RU" sz="700" dirty="0"/>
          </a:p>
        </p:txBody>
      </p:sp>
      <p:sp>
        <p:nvSpPr>
          <p:cNvPr id="145" name="Прямоугольник 144"/>
          <p:cNvSpPr/>
          <p:nvPr/>
        </p:nvSpPr>
        <p:spPr>
          <a:xfrm>
            <a:off x="23756659" y="9508610"/>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Коллективная аренда ферм</a:t>
            </a:r>
            <a:endParaRPr lang="ru-RU" sz="700" dirty="0"/>
          </a:p>
        </p:txBody>
      </p:sp>
      <p:sp>
        <p:nvSpPr>
          <p:cNvPr id="147" name="Прямоугольник 146"/>
          <p:cNvSpPr/>
          <p:nvPr/>
        </p:nvSpPr>
        <p:spPr>
          <a:xfrm>
            <a:off x="25996931"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Ограничение финансовых полномочий олигархов</a:t>
            </a:r>
            <a:endParaRPr lang="ru-RU" sz="700" dirty="0"/>
          </a:p>
        </p:txBody>
      </p:sp>
      <p:sp>
        <p:nvSpPr>
          <p:cNvPr id="148" name="Прямоугольник 147"/>
          <p:cNvSpPr/>
          <p:nvPr/>
        </p:nvSpPr>
        <p:spPr>
          <a:xfrm>
            <a:off x="23756660"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Акционеры-рабочие</a:t>
            </a:r>
            <a:endParaRPr lang="ru-RU" sz="700" dirty="0"/>
          </a:p>
        </p:txBody>
      </p:sp>
      <p:cxnSp>
        <p:nvCxnSpPr>
          <p:cNvPr id="150" name="Соединительная линия уступом 149"/>
          <p:cNvCxnSpPr>
            <a:stCxn id="109" idx="2"/>
            <a:endCxn id="145" idx="0"/>
          </p:cNvCxnSpPr>
          <p:nvPr/>
        </p:nvCxnSpPr>
        <p:spPr>
          <a:xfrm rot="5400000">
            <a:off x="24654812" y="8827284"/>
            <a:ext cx="246337" cy="11163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51" name="Соединительная линия уступом 150"/>
          <p:cNvCxnSpPr>
            <a:stCxn id="109" idx="2"/>
            <a:endCxn id="138" idx="0"/>
          </p:cNvCxnSpPr>
          <p:nvPr/>
        </p:nvCxnSpPr>
        <p:spPr>
          <a:xfrm rot="16200000" flipH="1">
            <a:off x="25775362" y="8823048"/>
            <a:ext cx="245504" cy="112395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66" name="Соединительная линия уступом 165"/>
          <p:cNvCxnSpPr>
            <a:stCxn id="138" idx="2"/>
            <a:endCxn id="142" idx="0"/>
          </p:cNvCxnSpPr>
          <p:nvPr/>
        </p:nvCxnSpPr>
        <p:spPr>
          <a:xfrm rot="5400000">
            <a:off x="25794681" y="9589233"/>
            <a:ext cx="206867" cy="11239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69" name="Соединительная линия уступом 168"/>
          <p:cNvCxnSpPr>
            <a:stCxn id="145" idx="2"/>
            <a:endCxn id="142" idx="0"/>
          </p:cNvCxnSpPr>
          <p:nvPr/>
        </p:nvCxnSpPr>
        <p:spPr>
          <a:xfrm rot="16200000" flipH="1">
            <a:off x="24674962" y="9593470"/>
            <a:ext cx="206034" cy="11163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72" name="Прямая со стрелкой 171"/>
          <p:cNvCxnSpPr>
            <a:stCxn id="142" idx="2"/>
            <a:endCxn id="144" idx="0"/>
          </p:cNvCxnSpPr>
          <p:nvPr/>
        </p:nvCxnSpPr>
        <p:spPr>
          <a:xfrm>
            <a:off x="25336136" y="10794644"/>
            <a:ext cx="0" cy="97579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5" name="Прямоугольник 174"/>
          <p:cNvSpPr/>
          <p:nvPr/>
        </p:nvSpPr>
        <p:spPr>
          <a:xfrm>
            <a:off x="29360826"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Запросить помощь в Италии</a:t>
            </a:r>
            <a:endParaRPr lang="ru-RU" sz="700" dirty="0"/>
          </a:p>
        </p:txBody>
      </p:sp>
      <p:sp>
        <p:nvSpPr>
          <p:cNvPr id="176" name="Прямоугольник 175"/>
          <p:cNvSpPr/>
          <p:nvPr/>
        </p:nvSpPr>
        <p:spPr>
          <a:xfrm>
            <a:off x="22196933" y="1335203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Крестовый поход против революции </a:t>
            </a:r>
            <a:r>
              <a:rPr lang="ru-RU" sz="600" dirty="0" smtClean="0"/>
              <a:t>(ваниль но другие эффекты НД)</a:t>
            </a:r>
            <a:endParaRPr lang="ru-RU" sz="600" dirty="0"/>
          </a:p>
        </p:txBody>
      </p:sp>
      <p:sp>
        <p:nvSpPr>
          <p:cNvPr id="178" name="Прямоугольник 177"/>
          <p:cNvSpPr/>
          <p:nvPr/>
        </p:nvSpPr>
        <p:spPr>
          <a:xfrm>
            <a:off x="27120067" y="950860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smtClean="0"/>
              <a:t>Неотрадиционализм</a:t>
            </a:r>
            <a:endParaRPr lang="ru-RU" sz="700" dirty="0"/>
          </a:p>
        </p:txBody>
      </p:sp>
      <p:sp>
        <p:nvSpPr>
          <p:cNvPr id="179" name="Прямоугольник 178"/>
          <p:cNvSpPr/>
          <p:nvPr/>
        </p:nvSpPr>
        <p:spPr>
          <a:xfrm>
            <a:off x="27120066"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Превознесения национальных ценностей</a:t>
            </a:r>
            <a:endParaRPr lang="ru-RU" sz="700" dirty="0"/>
          </a:p>
        </p:txBody>
      </p:sp>
      <p:sp>
        <p:nvSpPr>
          <p:cNvPr id="181" name="Прямоугольник 180"/>
          <p:cNvSpPr/>
          <p:nvPr/>
        </p:nvSpPr>
        <p:spPr>
          <a:xfrm>
            <a:off x="28243203" y="950300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Содействие сельскохозяйственной кооперации</a:t>
            </a:r>
            <a:endParaRPr lang="ru-RU" sz="700" dirty="0"/>
          </a:p>
        </p:txBody>
      </p:sp>
      <p:sp>
        <p:nvSpPr>
          <p:cNvPr id="193" name="Прямоугольник 192"/>
          <p:cNvSpPr/>
          <p:nvPr/>
        </p:nvSpPr>
        <p:spPr>
          <a:xfrm>
            <a:off x="28243201"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Аграрный национализм</a:t>
            </a:r>
            <a:endParaRPr lang="ru-RU" sz="700" dirty="0"/>
          </a:p>
        </p:txBody>
      </p:sp>
      <p:sp>
        <p:nvSpPr>
          <p:cNvPr id="194" name="Прямоугольник 193"/>
          <p:cNvSpPr/>
          <p:nvPr/>
        </p:nvSpPr>
        <p:spPr>
          <a:xfrm>
            <a:off x="29360825"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Национализация служб здравоохранения и социальной помощи</a:t>
            </a:r>
            <a:endParaRPr lang="ru-RU" sz="700" dirty="0"/>
          </a:p>
        </p:txBody>
      </p:sp>
      <p:sp>
        <p:nvSpPr>
          <p:cNvPr id="195" name="Прямоугольник 194"/>
          <p:cNvSpPr/>
          <p:nvPr/>
        </p:nvSpPr>
        <p:spPr>
          <a:xfrm>
            <a:off x="28804872" y="1106382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Ввести бесплатное </a:t>
            </a:r>
            <a:r>
              <a:rPr lang="ru-RU" sz="700" dirty="0"/>
              <a:t>начальное образование </a:t>
            </a:r>
            <a:r>
              <a:rPr lang="ru-RU" sz="200" dirty="0"/>
              <a:t>(Бесплатное начальное образование и доступ для популярных классов к среднему и высшему образованию</a:t>
            </a:r>
            <a:r>
              <a:rPr lang="ru-RU" sz="200" dirty="0" smtClean="0"/>
              <a:t>.)</a:t>
            </a:r>
            <a:endParaRPr lang="ru-RU" sz="200" dirty="0"/>
          </a:p>
        </p:txBody>
      </p:sp>
      <p:cxnSp>
        <p:nvCxnSpPr>
          <p:cNvPr id="196" name="Соединительная линия уступом 195"/>
          <p:cNvCxnSpPr>
            <a:stCxn id="110" idx="2"/>
            <a:endCxn id="175" idx="0"/>
          </p:cNvCxnSpPr>
          <p:nvPr/>
        </p:nvCxnSpPr>
        <p:spPr>
          <a:xfrm rot="16200000" flipH="1">
            <a:off x="28583242" y="8262258"/>
            <a:ext cx="240733" cy="224076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99" name="Соединительная линия уступом 198"/>
          <p:cNvCxnSpPr>
            <a:stCxn id="110" idx="2"/>
            <a:endCxn id="181" idx="0"/>
          </p:cNvCxnSpPr>
          <p:nvPr/>
        </p:nvCxnSpPr>
        <p:spPr>
          <a:xfrm rot="16200000" flipH="1">
            <a:off x="28024431" y="8821070"/>
            <a:ext cx="240733" cy="112313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2" name="Прямая со стрелкой 201"/>
          <p:cNvCxnSpPr>
            <a:stCxn id="110" idx="2"/>
            <a:endCxn id="178" idx="0"/>
          </p:cNvCxnSpPr>
          <p:nvPr/>
        </p:nvCxnSpPr>
        <p:spPr>
          <a:xfrm>
            <a:off x="27583228" y="9262273"/>
            <a:ext cx="2" cy="24633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5" name="Прямая со стрелкой 204"/>
          <p:cNvCxnSpPr>
            <a:stCxn id="178" idx="2"/>
            <a:endCxn id="179" idx="0"/>
          </p:cNvCxnSpPr>
          <p:nvPr/>
        </p:nvCxnSpPr>
        <p:spPr>
          <a:xfrm flipH="1">
            <a:off x="27583229" y="10048609"/>
            <a:ext cx="1" cy="2060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1" name="Прямая со стрелкой 210"/>
          <p:cNvCxnSpPr>
            <a:stCxn id="181" idx="2"/>
            <a:endCxn id="193" idx="0"/>
          </p:cNvCxnSpPr>
          <p:nvPr/>
        </p:nvCxnSpPr>
        <p:spPr>
          <a:xfrm flipH="1">
            <a:off x="28706364" y="10043006"/>
            <a:ext cx="2" cy="2116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4" name="Соединительная линия уступом 213"/>
          <p:cNvCxnSpPr>
            <a:stCxn id="181" idx="2"/>
            <a:endCxn id="194" idx="0"/>
          </p:cNvCxnSpPr>
          <p:nvPr/>
        </p:nvCxnSpPr>
        <p:spPr>
          <a:xfrm rot="16200000" flipH="1">
            <a:off x="29159358" y="9590014"/>
            <a:ext cx="211638" cy="11176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24" name="Прямоугольник 123"/>
          <p:cNvSpPr/>
          <p:nvPr/>
        </p:nvSpPr>
        <p:spPr>
          <a:xfrm>
            <a:off x="22678971" y="1025819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Португальский престол матери</a:t>
            </a:r>
            <a:endParaRPr lang="ru-RU" sz="700" dirty="0"/>
          </a:p>
        </p:txBody>
      </p:sp>
      <p:cxnSp>
        <p:nvCxnSpPr>
          <p:cNvPr id="125" name="Соединительная линия уступом 124"/>
          <p:cNvCxnSpPr>
            <a:stCxn id="107" idx="2"/>
            <a:endCxn id="163" idx="0"/>
          </p:cNvCxnSpPr>
          <p:nvPr/>
        </p:nvCxnSpPr>
        <p:spPr>
          <a:xfrm rot="5400000">
            <a:off x="19388674" y="8853081"/>
            <a:ext cx="238680" cy="10570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4" name="Прямоугольник 153"/>
          <p:cNvSpPr/>
          <p:nvPr/>
        </p:nvSpPr>
        <p:spPr>
          <a:xfrm>
            <a:off x="22692519" y="95014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Забрать Французский престол</a:t>
            </a:r>
            <a:endParaRPr lang="ru-RU" sz="700" dirty="0"/>
          </a:p>
        </p:txBody>
      </p:sp>
      <p:cxnSp>
        <p:nvCxnSpPr>
          <p:cNvPr id="161" name="Соединительная линия уступом 160"/>
          <p:cNvCxnSpPr>
            <a:stCxn id="108" idx="2"/>
            <a:endCxn id="154" idx="0"/>
          </p:cNvCxnSpPr>
          <p:nvPr/>
        </p:nvCxnSpPr>
        <p:spPr>
          <a:xfrm rot="16200000" flipH="1">
            <a:off x="22533981" y="8879726"/>
            <a:ext cx="239154" cy="100424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67" name="Прямая со стрелкой 166"/>
          <p:cNvCxnSpPr>
            <a:stCxn id="108" idx="2"/>
            <a:endCxn id="82" idx="0"/>
          </p:cNvCxnSpPr>
          <p:nvPr/>
        </p:nvCxnSpPr>
        <p:spPr>
          <a:xfrm>
            <a:off x="22151434" y="9262273"/>
            <a:ext cx="1259" cy="24073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2" name="Соединительная линия уступом 124"/>
          <p:cNvCxnSpPr>
            <a:stCxn id="82" idx="2"/>
            <a:endCxn id="124" idx="0"/>
          </p:cNvCxnSpPr>
          <p:nvPr/>
        </p:nvCxnSpPr>
        <p:spPr>
          <a:xfrm rot="16200000" flipH="1">
            <a:off x="22539816" y="9655880"/>
            <a:ext cx="215194" cy="9894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5" name="Соединительная линия уступом 184"/>
          <p:cNvCxnSpPr>
            <a:stCxn id="111" idx="2"/>
            <a:endCxn id="139" idx="0"/>
          </p:cNvCxnSpPr>
          <p:nvPr/>
        </p:nvCxnSpPr>
        <p:spPr>
          <a:xfrm rot="5400000">
            <a:off x="26901333" y="7289344"/>
            <a:ext cx="240656" cy="1123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88" name="Соединительная линия уступом 187"/>
          <p:cNvCxnSpPr>
            <a:stCxn id="112" idx="2"/>
            <a:endCxn id="139" idx="0"/>
          </p:cNvCxnSpPr>
          <p:nvPr/>
        </p:nvCxnSpPr>
        <p:spPr>
          <a:xfrm rot="16200000" flipH="1">
            <a:off x="25777510" y="7288653"/>
            <a:ext cx="241211" cy="112395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32" name="Прямоугольник 131"/>
          <p:cNvSpPr/>
          <p:nvPr/>
        </p:nvSpPr>
        <p:spPr>
          <a:xfrm>
            <a:off x="22678971" y="1105343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Бразильский престол матери</a:t>
            </a:r>
            <a:endParaRPr lang="ru-RU" sz="700" dirty="0"/>
          </a:p>
        </p:txBody>
      </p:sp>
      <p:cxnSp>
        <p:nvCxnSpPr>
          <p:cNvPr id="133" name="Прямая со стрелкой 132"/>
          <p:cNvCxnSpPr>
            <a:stCxn id="124" idx="2"/>
            <a:endCxn id="132" idx="0"/>
          </p:cNvCxnSpPr>
          <p:nvPr/>
        </p:nvCxnSpPr>
        <p:spPr>
          <a:xfrm>
            <a:off x="23142134" y="10798198"/>
            <a:ext cx="0" cy="25524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59" name="Прямоугольник 158"/>
          <p:cNvSpPr/>
          <p:nvPr/>
        </p:nvSpPr>
        <p:spPr>
          <a:xfrm>
            <a:off x="20632104"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титул короля двух </a:t>
            </a:r>
            <a:r>
              <a:rPr lang="ru-RU" sz="700" dirty="0" err="1" smtClean="0"/>
              <a:t>Сицилий</a:t>
            </a:r>
            <a:endParaRPr lang="ru-RU" sz="700" dirty="0"/>
          </a:p>
        </p:txBody>
      </p:sp>
      <p:cxnSp>
        <p:nvCxnSpPr>
          <p:cNvPr id="160" name="Соединительная линия уступом 124"/>
          <p:cNvCxnSpPr>
            <a:stCxn id="82" idx="2"/>
            <a:endCxn id="159" idx="0"/>
          </p:cNvCxnSpPr>
          <p:nvPr/>
        </p:nvCxnSpPr>
        <p:spPr>
          <a:xfrm rot="5400000">
            <a:off x="21518160" y="9620111"/>
            <a:ext cx="211640" cy="10574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70" name="Прямоугольник 169"/>
          <p:cNvSpPr/>
          <p:nvPr/>
        </p:nvSpPr>
        <p:spPr>
          <a:xfrm>
            <a:off x="23217686" y="117747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Подтверждение легитимности</a:t>
            </a:r>
            <a:endParaRPr lang="ru-RU" sz="700" dirty="0"/>
          </a:p>
        </p:txBody>
      </p:sp>
      <p:cxnSp>
        <p:nvCxnSpPr>
          <p:cNvPr id="173" name="Прямая со стрелкой 172"/>
          <p:cNvCxnSpPr>
            <a:stCxn id="105" idx="2"/>
            <a:endCxn id="170" idx="0"/>
          </p:cNvCxnSpPr>
          <p:nvPr/>
        </p:nvCxnSpPr>
        <p:spPr>
          <a:xfrm>
            <a:off x="23680849" y="8516784"/>
            <a:ext cx="0" cy="3257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63" name="Прямоугольник 162"/>
          <p:cNvSpPr/>
          <p:nvPr/>
        </p:nvSpPr>
        <p:spPr>
          <a:xfrm>
            <a:off x="18516318" y="950095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Испанский </a:t>
            </a:r>
            <a:r>
              <a:rPr lang="ru-RU" sz="700" dirty="0" err="1" smtClean="0"/>
              <a:t>средиземноморный</a:t>
            </a:r>
            <a:r>
              <a:rPr lang="ru-RU" sz="700" dirty="0" smtClean="0"/>
              <a:t> флот</a:t>
            </a:r>
            <a:endParaRPr lang="ru-RU" sz="700" dirty="0"/>
          </a:p>
        </p:txBody>
      </p:sp>
      <p:sp>
        <p:nvSpPr>
          <p:cNvPr id="155" name="Прямоугольник 154"/>
          <p:cNvSpPr/>
          <p:nvPr/>
        </p:nvSpPr>
        <p:spPr>
          <a:xfrm>
            <a:off x="19573965" y="950095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a:t>
            </a:r>
            <a:r>
              <a:rPr lang="ru-RU" sz="700" dirty="0" err="1" smtClean="0"/>
              <a:t>католико</a:t>
            </a:r>
            <a:r>
              <a:rPr lang="ru-RU" sz="700" dirty="0" smtClean="0"/>
              <a:t>-монархической общины</a:t>
            </a:r>
          </a:p>
        </p:txBody>
      </p:sp>
      <p:sp>
        <p:nvSpPr>
          <p:cNvPr id="156" name="Прямоугольник 155"/>
          <p:cNvSpPr/>
          <p:nvPr/>
        </p:nvSpPr>
        <p:spPr>
          <a:xfrm>
            <a:off x="18516318" y="1025489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Претензии на </a:t>
            </a:r>
            <a:r>
              <a:rPr lang="ru-RU" sz="700" dirty="0" err="1" smtClean="0"/>
              <a:t>Габсбургские</a:t>
            </a:r>
            <a:r>
              <a:rPr lang="ru-RU" sz="700" dirty="0" smtClean="0"/>
              <a:t> земли</a:t>
            </a:r>
            <a:endParaRPr lang="ru-RU" sz="700" dirty="0"/>
          </a:p>
        </p:txBody>
      </p:sp>
      <p:cxnSp>
        <p:nvCxnSpPr>
          <p:cNvPr id="164" name="Прямая со стрелкой 163"/>
          <p:cNvCxnSpPr>
            <a:stCxn id="163" idx="2"/>
            <a:endCxn id="156" idx="0"/>
          </p:cNvCxnSpPr>
          <p:nvPr/>
        </p:nvCxnSpPr>
        <p:spPr>
          <a:xfrm>
            <a:off x="18979481" y="10040953"/>
            <a:ext cx="0" cy="21394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83" name="Прямоугольник 182"/>
          <p:cNvSpPr/>
          <p:nvPr/>
        </p:nvSpPr>
        <p:spPr>
          <a:xfrm>
            <a:off x="19572185" y="10254644"/>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Идея превыше всего!</a:t>
            </a:r>
          </a:p>
        </p:txBody>
      </p:sp>
      <p:cxnSp>
        <p:nvCxnSpPr>
          <p:cNvPr id="184" name="Прямая со стрелкой 183"/>
          <p:cNvCxnSpPr>
            <a:stCxn id="155" idx="2"/>
            <a:endCxn id="183" idx="0"/>
          </p:cNvCxnSpPr>
          <p:nvPr/>
        </p:nvCxnSpPr>
        <p:spPr>
          <a:xfrm flipH="1">
            <a:off x="20035348" y="10040953"/>
            <a:ext cx="1780" cy="21369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86" name="Соединительная линия уступом 124"/>
          <p:cNvCxnSpPr>
            <a:stCxn id="155" idx="2"/>
            <a:endCxn id="159" idx="0"/>
          </p:cNvCxnSpPr>
          <p:nvPr/>
        </p:nvCxnSpPr>
        <p:spPr>
          <a:xfrm rot="16200000" flipH="1">
            <a:off x="20459352" y="9618728"/>
            <a:ext cx="213691" cy="105813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187" name="Прямоугольник 186"/>
          <p:cNvSpPr/>
          <p:nvPr/>
        </p:nvSpPr>
        <p:spPr>
          <a:xfrm>
            <a:off x="21689530" y="1105329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Заключить </a:t>
            </a:r>
            <a:r>
              <a:rPr lang="ru-RU" sz="700" dirty="0" err="1" smtClean="0"/>
              <a:t>Виндзорский</a:t>
            </a:r>
            <a:r>
              <a:rPr lang="ru-RU" sz="700" dirty="0" smtClean="0"/>
              <a:t> пакт от новой династии</a:t>
            </a:r>
            <a:endParaRPr lang="ru-RU" sz="700" dirty="0"/>
          </a:p>
        </p:txBody>
      </p:sp>
      <p:sp>
        <p:nvSpPr>
          <p:cNvPr id="189" name="Прямоугольник 188"/>
          <p:cNvSpPr/>
          <p:nvPr/>
        </p:nvSpPr>
        <p:spPr>
          <a:xfrm>
            <a:off x="19570443" y="1104532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Вернуться к союзу с Германией</a:t>
            </a:r>
            <a:endParaRPr lang="ru-RU" sz="700" dirty="0"/>
          </a:p>
        </p:txBody>
      </p:sp>
      <p:sp>
        <p:nvSpPr>
          <p:cNvPr id="190" name="Прямоугольник 189"/>
          <p:cNvSpPr/>
          <p:nvPr/>
        </p:nvSpPr>
        <p:spPr>
          <a:xfrm>
            <a:off x="20647482" y="1104889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Присоединиться к Оси</a:t>
            </a:r>
          </a:p>
        </p:txBody>
      </p:sp>
      <p:sp>
        <p:nvSpPr>
          <p:cNvPr id="191" name="Прямоугольник 190"/>
          <p:cNvSpPr/>
          <p:nvPr/>
        </p:nvSpPr>
        <p:spPr>
          <a:xfrm>
            <a:off x="23759760" y="110560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Антиреволюционный союз (наше + «вражда с левым блоком»)</a:t>
            </a:r>
          </a:p>
        </p:txBody>
      </p:sp>
      <p:cxnSp>
        <p:nvCxnSpPr>
          <p:cNvPr id="201" name="Соединительная линия уступом 124"/>
          <p:cNvCxnSpPr>
            <a:stCxn id="124" idx="2"/>
            <a:endCxn id="187" idx="0"/>
          </p:cNvCxnSpPr>
          <p:nvPr/>
        </p:nvCxnSpPr>
        <p:spPr>
          <a:xfrm rot="5400000">
            <a:off x="22519865" y="10431027"/>
            <a:ext cx="255099" cy="9894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03" name="Соединительная линия уступом 124"/>
          <p:cNvCxnSpPr>
            <a:stCxn id="183" idx="2"/>
            <a:endCxn id="190" idx="0"/>
          </p:cNvCxnSpPr>
          <p:nvPr/>
        </p:nvCxnSpPr>
        <p:spPr>
          <a:xfrm rot="16200000" flipH="1">
            <a:off x="20445869" y="10384122"/>
            <a:ext cx="254255" cy="107529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4" name="Соединительная линия уступом 124"/>
          <p:cNvCxnSpPr>
            <a:stCxn id="83" idx="2"/>
            <a:endCxn id="190" idx="0"/>
          </p:cNvCxnSpPr>
          <p:nvPr/>
        </p:nvCxnSpPr>
        <p:spPr>
          <a:xfrm rot="5400000">
            <a:off x="21505094" y="10400195"/>
            <a:ext cx="254255" cy="10431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06" name="Соединительная линия уступом 124"/>
          <p:cNvCxnSpPr>
            <a:stCxn id="83" idx="2"/>
            <a:endCxn id="191" idx="0"/>
          </p:cNvCxnSpPr>
          <p:nvPr/>
        </p:nvCxnSpPr>
        <p:spPr>
          <a:xfrm rot="16200000" flipH="1">
            <a:off x="23057662" y="9890779"/>
            <a:ext cx="261397" cy="206912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10" name="Прямая соединительная линия 209"/>
          <p:cNvCxnSpPr>
            <a:stCxn id="190" idx="1"/>
            <a:endCxn id="189" idx="3"/>
          </p:cNvCxnSpPr>
          <p:nvPr/>
        </p:nvCxnSpPr>
        <p:spPr>
          <a:xfrm flipH="1" flipV="1">
            <a:off x="20496768" y="11315327"/>
            <a:ext cx="150714" cy="357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2" name="Прямая соединительная линия 211"/>
          <p:cNvCxnSpPr>
            <a:stCxn id="187" idx="1"/>
            <a:endCxn id="190" idx="3"/>
          </p:cNvCxnSpPr>
          <p:nvPr/>
        </p:nvCxnSpPr>
        <p:spPr>
          <a:xfrm flipH="1" flipV="1">
            <a:off x="21573807" y="11318899"/>
            <a:ext cx="115723" cy="4398"/>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3" name="Прямая соединительная линия 212"/>
          <p:cNvCxnSpPr>
            <a:stCxn id="132" idx="1"/>
            <a:endCxn id="187" idx="3"/>
          </p:cNvCxnSpPr>
          <p:nvPr/>
        </p:nvCxnSpPr>
        <p:spPr>
          <a:xfrm flipH="1" flipV="1">
            <a:off x="22615855" y="11323297"/>
            <a:ext cx="63116" cy="14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18" name="Соединительная линия уступом 217"/>
          <p:cNvCxnSpPr>
            <a:stCxn id="109" idx="2"/>
            <a:endCxn id="154" idx="0"/>
          </p:cNvCxnSpPr>
          <p:nvPr/>
        </p:nvCxnSpPr>
        <p:spPr>
          <a:xfrm rot="5400000">
            <a:off x="24126333" y="8291623"/>
            <a:ext cx="239154" cy="21804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21" name="Соединительная линия уступом 220"/>
          <p:cNvCxnSpPr>
            <a:stCxn id="110" idx="2"/>
            <a:endCxn id="154" idx="0"/>
          </p:cNvCxnSpPr>
          <p:nvPr/>
        </p:nvCxnSpPr>
        <p:spPr>
          <a:xfrm rot="5400000">
            <a:off x="25249878" y="7168077"/>
            <a:ext cx="239154" cy="442754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30" name="Прямоугольник 229"/>
          <p:cNvSpPr/>
          <p:nvPr/>
        </p:nvSpPr>
        <p:spPr>
          <a:xfrm>
            <a:off x="24879795" y="95145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Забрать трон у </a:t>
            </a:r>
            <a:r>
              <a:rPr lang="ru-RU" sz="700" dirty="0" err="1" smtClean="0"/>
              <a:t>Виндзоров</a:t>
            </a:r>
            <a:r>
              <a:rPr lang="ru-RU" sz="700" dirty="0" smtClean="0"/>
              <a:t> (мать Хуана внучка королевы Виктории)</a:t>
            </a:r>
            <a:endParaRPr lang="ru-RU" sz="700" dirty="0"/>
          </a:p>
        </p:txBody>
      </p:sp>
      <p:cxnSp>
        <p:nvCxnSpPr>
          <p:cNvPr id="231" name="Прямая со стрелкой 230"/>
          <p:cNvCxnSpPr>
            <a:stCxn id="145" idx="2"/>
            <a:endCxn id="148" idx="0"/>
          </p:cNvCxnSpPr>
          <p:nvPr/>
        </p:nvCxnSpPr>
        <p:spPr>
          <a:xfrm>
            <a:off x="24219822" y="10048610"/>
            <a:ext cx="1" cy="2060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4" name="Прямая со стрелкой 233"/>
          <p:cNvCxnSpPr>
            <a:stCxn id="138" idx="2"/>
            <a:endCxn id="147" idx="0"/>
          </p:cNvCxnSpPr>
          <p:nvPr/>
        </p:nvCxnSpPr>
        <p:spPr>
          <a:xfrm>
            <a:off x="26460091" y="10047777"/>
            <a:ext cx="3" cy="2068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37" name="Прямая со стрелкой 236"/>
          <p:cNvCxnSpPr>
            <a:stCxn id="109" idx="2"/>
            <a:endCxn id="230" idx="0"/>
          </p:cNvCxnSpPr>
          <p:nvPr/>
        </p:nvCxnSpPr>
        <p:spPr>
          <a:xfrm>
            <a:off x="25336137" y="9262273"/>
            <a:ext cx="6821" cy="25226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8" name="Соединительная линия уступом 124"/>
          <p:cNvCxnSpPr>
            <a:stCxn id="183" idx="2"/>
            <a:endCxn id="191" idx="0"/>
          </p:cNvCxnSpPr>
          <p:nvPr/>
        </p:nvCxnSpPr>
        <p:spPr>
          <a:xfrm rot="16200000" flipH="1">
            <a:off x="21998437" y="8831554"/>
            <a:ext cx="261397" cy="418757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1" name="Соединительная линия уступом 124"/>
          <p:cNvCxnSpPr>
            <a:stCxn id="142" idx="2"/>
            <a:endCxn id="191" idx="0"/>
          </p:cNvCxnSpPr>
          <p:nvPr/>
        </p:nvCxnSpPr>
        <p:spPr>
          <a:xfrm rot="5400000">
            <a:off x="24648832" y="10368736"/>
            <a:ext cx="261397" cy="111321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4" name="Соединительная линия уступом 124"/>
          <p:cNvCxnSpPr>
            <a:stCxn id="179" idx="2"/>
            <a:endCxn id="191" idx="0"/>
          </p:cNvCxnSpPr>
          <p:nvPr/>
        </p:nvCxnSpPr>
        <p:spPr>
          <a:xfrm rot="5400000">
            <a:off x="25772378" y="9245189"/>
            <a:ext cx="261397" cy="336030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257" name="Прямая соединительная линия 256"/>
          <p:cNvCxnSpPr>
            <a:stCxn id="191" idx="1"/>
            <a:endCxn id="132" idx="3"/>
          </p:cNvCxnSpPr>
          <p:nvPr/>
        </p:nvCxnSpPr>
        <p:spPr>
          <a:xfrm flipH="1" flipV="1">
            <a:off x="23605296" y="11323439"/>
            <a:ext cx="154464" cy="2602"/>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260" name="Прямоугольник 259"/>
          <p:cNvSpPr/>
          <p:nvPr/>
        </p:nvSpPr>
        <p:spPr>
          <a:xfrm>
            <a:off x="26000519" y="1105604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Германией</a:t>
            </a:r>
            <a:endParaRPr lang="ru-RU" sz="700" dirty="0"/>
          </a:p>
        </p:txBody>
      </p:sp>
      <p:cxnSp>
        <p:nvCxnSpPr>
          <p:cNvPr id="262" name="Прямая соединительная линия 261"/>
          <p:cNvCxnSpPr>
            <a:stCxn id="260" idx="1"/>
            <a:endCxn id="191" idx="3"/>
          </p:cNvCxnSpPr>
          <p:nvPr/>
        </p:nvCxnSpPr>
        <p:spPr>
          <a:xfrm flipH="1">
            <a:off x="24686085" y="11326041"/>
            <a:ext cx="131443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65" name="Соединительная линия уступом 264"/>
          <p:cNvCxnSpPr>
            <a:stCxn id="142" idx="2"/>
            <a:endCxn id="260" idx="0"/>
          </p:cNvCxnSpPr>
          <p:nvPr/>
        </p:nvCxnSpPr>
        <p:spPr>
          <a:xfrm rot="16200000" flipH="1">
            <a:off x="25769211" y="10361569"/>
            <a:ext cx="261397" cy="112754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0" name="Прямоугольник 279"/>
          <p:cNvSpPr/>
          <p:nvPr/>
        </p:nvSpPr>
        <p:spPr>
          <a:xfrm>
            <a:off x="22686447" y="1257530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Восстановление привилегий церкви (не для </a:t>
            </a:r>
            <a:r>
              <a:rPr lang="en-US" sz="700" dirty="0" err="1"/>
              <a:t>Renovación</a:t>
            </a:r>
            <a:r>
              <a:rPr lang="en-US" sz="700" dirty="0"/>
              <a:t> </a:t>
            </a:r>
            <a:r>
              <a:rPr lang="en-US" sz="700" dirty="0" smtClean="0"/>
              <a:t>Española</a:t>
            </a:r>
            <a:r>
              <a:rPr lang="ru-RU" sz="700" dirty="0"/>
              <a:t>)</a:t>
            </a:r>
          </a:p>
        </p:txBody>
      </p:sp>
      <p:sp>
        <p:nvSpPr>
          <p:cNvPr id="281" name="Прямоугольник 280"/>
          <p:cNvSpPr/>
          <p:nvPr/>
        </p:nvSpPr>
        <p:spPr>
          <a:xfrm>
            <a:off x="23763974" y="1257530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Возродить империю (ванильное «восстановить империю»)</a:t>
            </a:r>
            <a:endParaRPr lang="ru-RU" sz="700" dirty="0"/>
          </a:p>
        </p:txBody>
      </p:sp>
      <p:cxnSp>
        <p:nvCxnSpPr>
          <p:cNvPr id="282" name="Соединительная линия уступом 124"/>
          <p:cNvCxnSpPr>
            <a:stCxn id="170" idx="2"/>
            <a:endCxn id="281" idx="0"/>
          </p:cNvCxnSpPr>
          <p:nvPr/>
        </p:nvCxnSpPr>
        <p:spPr>
          <a:xfrm rot="16200000" flipH="1">
            <a:off x="23823706" y="12171870"/>
            <a:ext cx="260574" cy="5462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5" name="Соединительная линия уступом 124"/>
          <p:cNvCxnSpPr>
            <a:stCxn id="170" idx="2"/>
            <a:endCxn id="280" idx="0"/>
          </p:cNvCxnSpPr>
          <p:nvPr/>
        </p:nvCxnSpPr>
        <p:spPr>
          <a:xfrm rot="5400000">
            <a:off x="23284943" y="12179395"/>
            <a:ext cx="260574" cy="53123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8" name="Прямоугольник 287"/>
          <p:cNvSpPr/>
          <p:nvPr/>
        </p:nvSpPr>
        <p:spPr>
          <a:xfrm>
            <a:off x="24319931" y="1335982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академию </a:t>
            </a:r>
            <a:r>
              <a:rPr lang="ru-RU" sz="700" dirty="0" err="1" smtClean="0"/>
              <a:t>Васкеса</a:t>
            </a:r>
            <a:r>
              <a:rPr lang="ru-RU" sz="700" dirty="0" smtClean="0"/>
              <a:t> де </a:t>
            </a:r>
            <a:r>
              <a:rPr lang="ru-RU" sz="700" dirty="0" err="1" smtClean="0"/>
              <a:t>Меллы</a:t>
            </a:r>
            <a:r>
              <a:rPr lang="ru-RU" sz="700" dirty="0" smtClean="0"/>
              <a:t>(ваниль)</a:t>
            </a:r>
            <a:endParaRPr lang="ru-RU" sz="700" dirty="0"/>
          </a:p>
        </p:txBody>
      </p:sp>
      <p:sp>
        <p:nvSpPr>
          <p:cNvPr id="295" name="Прямоугольник 294"/>
          <p:cNvSpPr/>
          <p:nvPr/>
        </p:nvSpPr>
        <p:spPr>
          <a:xfrm>
            <a:off x="20639419" y="8729299"/>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Dios, </a:t>
            </a:r>
            <a:r>
              <a:rPr lang="en-US" sz="700" dirty="0" smtClean="0"/>
              <a:t>Patria y Rey</a:t>
            </a:r>
            <a:r>
              <a:rPr lang="ru-RU" sz="700" dirty="0" smtClean="0"/>
              <a:t> (выучен фокус пулемёт и католический молитвенник)</a:t>
            </a:r>
            <a:endParaRPr lang="ru-RU" sz="700" dirty="0"/>
          </a:p>
        </p:txBody>
      </p:sp>
      <p:sp>
        <p:nvSpPr>
          <p:cNvPr id="192" name="Прямоугольник 191"/>
          <p:cNvSpPr/>
          <p:nvPr/>
        </p:nvSpPr>
        <p:spPr>
          <a:xfrm>
            <a:off x="14538678" y="64349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Изгнать лидеров партий</a:t>
            </a:r>
            <a:endParaRPr lang="ru-RU" sz="700" dirty="0"/>
          </a:p>
        </p:txBody>
      </p:sp>
      <p:cxnSp>
        <p:nvCxnSpPr>
          <p:cNvPr id="198" name="Прямая соединительная линия 197"/>
          <p:cNvCxnSpPr>
            <a:stCxn id="100" idx="3"/>
            <a:endCxn id="192" idx="1"/>
          </p:cNvCxnSpPr>
          <p:nvPr/>
        </p:nvCxnSpPr>
        <p:spPr>
          <a:xfrm>
            <a:off x="9389651" y="6704901"/>
            <a:ext cx="514902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200" name="Соединительная линия уступом 124"/>
          <p:cNvCxnSpPr>
            <a:stCxn id="281" idx="2"/>
            <a:endCxn id="288" idx="0"/>
          </p:cNvCxnSpPr>
          <p:nvPr/>
        </p:nvCxnSpPr>
        <p:spPr>
          <a:xfrm rot="16200000" flipH="1">
            <a:off x="24382855" y="12959582"/>
            <a:ext cx="244520" cy="5559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15" name="Соединительная линия уступом 214"/>
          <p:cNvCxnSpPr>
            <a:stCxn id="104" idx="2"/>
          </p:cNvCxnSpPr>
          <p:nvPr/>
        </p:nvCxnSpPr>
        <p:spPr>
          <a:xfrm rot="5400000">
            <a:off x="21256882" y="8359072"/>
            <a:ext cx="215928" cy="52452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0" name="Соединительная линия уступом 219"/>
          <p:cNvCxnSpPr>
            <a:stCxn id="79" idx="2"/>
          </p:cNvCxnSpPr>
          <p:nvPr/>
        </p:nvCxnSpPr>
        <p:spPr>
          <a:xfrm rot="16200000" flipH="1">
            <a:off x="20733409" y="8360125"/>
            <a:ext cx="218235" cy="52011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25" name="Соединительная линия уступом 224"/>
          <p:cNvCxnSpPr>
            <a:stCxn id="195" idx="2"/>
            <a:endCxn id="144" idx="0"/>
          </p:cNvCxnSpPr>
          <p:nvPr/>
        </p:nvCxnSpPr>
        <p:spPr>
          <a:xfrm rot="5400000">
            <a:off x="27218782" y="9721184"/>
            <a:ext cx="166609" cy="393189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228" name="Прямоугольник 227"/>
          <p:cNvSpPr/>
          <p:nvPr/>
        </p:nvSpPr>
        <p:spPr>
          <a:xfrm>
            <a:off x="23221431" y="1335680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Подтвердить </a:t>
            </a:r>
            <a:r>
              <a:rPr lang="ru-RU" sz="700" dirty="0" err="1" smtClean="0"/>
              <a:t>фуэрос</a:t>
            </a:r>
            <a:r>
              <a:rPr lang="ru-RU" sz="700" dirty="0" smtClean="0"/>
              <a:t> (ваниль)</a:t>
            </a:r>
            <a:endParaRPr lang="ru-RU" sz="700" dirty="0"/>
          </a:p>
        </p:txBody>
      </p:sp>
      <p:cxnSp>
        <p:nvCxnSpPr>
          <p:cNvPr id="229" name="Прямая со стрелкой 228"/>
          <p:cNvCxnSpPr>
            <a:stCxn id="170" idx="2"/>
            <a:endCxn id="228" idx="0"/>
          </p:cNvCxnSpPr>
          <p:nvPr/>
        </p:nvCxnSpPr>
        <p:spPr>
          <a:xfrm>
            <a:off x="23680849" y="12314727"/>
            <a:ext cx="3745" cy="104208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35" name="Прямоугольник 234"/>
          <p:cNvSpPr/>
          <p:nvPr/>
        </p:nvSpPr>
        <p:spPr>
          <a:xfrm>
            <a:off x="22195714" y="14118907"/>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Защитники католичества (ваниль но другие эффекты НД)</a:t>
            </a:r>
            <a:endParaRPr lang="ru-RU" sz="700" dirty="0"/>
          </a:p>
        </p:txBody>
      </p:sp>
      <p:sp>
        <p:nvSpPr>
          <p:cNvPr id="236" name="Прямоугольник 235"/>
          <p:cNvSpPr/>
          <p:nvPr/>
        </p:nvSpPr>
        <p:spPr>
          <a:xfrm>
            <a:off x="21177680" y="1411768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Милитаризация населения (ваниль но другие эффекты НД)</a:t>
            </a:r>
            <a:endParaRPr lang="ru-RU" sz="700" dirty="0"/>
          </a:p>
        </p:txBody>
      </p:sp>
      <p:sp>
        <p:nvSpPr>
          <p:cNvPr id="238" name="Прямоугольник 237"/>
          <p:cNvSpPr/>
          <p:nvPr/>
        </p:nvSpPr>
        <p:spPr>
          <a:xfrm>
            <a:off x="21689748" y="1490772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Культивировать фанатизм (ваниль но другие эффекты НД)</a:t>
            </a:r>
            <a:endParaRPr lang="ru-RU" sz="700" dirty="0"/>
          </a:p>
        </p:txBody>
      </p:sp>
      <p:cxnSp>
        <p:nvCxnSpPr>
          <p:cNvPr id="239" name="Соединительная линия уступом 124"/>
          <p:cNvCxnSpPr>
            <a:stCxn id="280" idx="2"/>
            <a:endCxn id="176" idx="0"/>
          </p:cNvCxnSpPr>
          <p:nvPr/>
        </p:nvCxnSpPr>
        <p:spPr>
          <a:xfrm rot="5400000">
            <a:off x="22786488" y="12988909"/>
            <a:ext cx="236731" cy="4895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2" name="Соединительная линия уступом 124"/>
          <p:cNvCxnSpPr>
            <a:stCxn id="176" idx="2"/>
            <a:endCxn id="236" idx="0"/>
          </p:cNvCxnSpPr>
          <p:nvPr/>
        </p:nvCxnSpPr>
        <p:spPr>
          <a:xfrm rot="5400000">
            <a:off x="22037642" y="13495234"/>
            <a:ext cx="225656" cy="10192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46" name="Соединительная линия уступом 124"/>
          <p:cNvCxnSpPr>
            <a:stCxn id="235" idx="2"/>
            <a:endCxn id="238" idx="0"/>
          </p:cNvCxnSpPr>
          <p:nvPr/>
        </p:nvCxnSpPr>
        <p:spPr>
          <a:xfrm rot="5400000">
            <a:off x="22281485" y="14530333"/>
            <a:ext cx="248819" cy="5059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0" name="Соединительная линия уступом 124"/>
          <p:cNvCxnSpPr>
            <a:stCxn id="236" idx="2"/>
            <a:endCxn id="238" idx="0"/>
          </p:cNvCxnSpPr>
          <p:nvPr/>
        </p:nvCxnSpPr>
        <p:spPr>
          <a:xfrm rot="16200000" flipH="1">
            <a:off x="21771858" y="14526673"/>
            <a:ext cx="250038" cy="51206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55" name="Прямая со стрелкой 254"/>
          <p:cNvCxnSpPr>
            <a:stCxn id="176" idx="2"/>
            <a:endCxn id="235" idx="0"/>
          </p:cNvCxnSpPr>
          <p:nvPr/>
        </p:nvCxnSpPr>
        <p:spPr>
          <a:xfrm flipH="1">
            <a:off x="22658877" y="13892032"/>
            <a:ext cx="1219" cy="2268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59" name="Прямоугольник 258"/>
          <p:cNvSpPr/>
          <p:nvPr/>
        </p:nvSpPr>
        <p:spPr>
          <a:xfrm>
            <a:off x="23227527" y="1490641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Поощрить местную разработку месторождений (ваниль)</a:t>
            </a:r>
            <a:endParaRPr lang="ru-RU" sz="700" dirty="0"/>
          </a:p>
        </p:txBody>
      </p:sp>
      <p:cxnSp>
        <p:nvCxnSpPr>
          <p:cNvPr id="261" name="Прямая со стрелкой 260"/>
          <p:cNvCxnSpPr>
            <a:stCxn id="228" idx="2"/>
            <a:endCxn id="284" idx="0"/>
          </p:cNvCxnSpPr>
          <p:nvPr/>
        </p:nvCxnSpPr>
        <p:spPr>
          <a:xfrm>
            <a:off x="23684594" y="13896808"/>
            <a:ext cx="6096" cy="23419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66" name="Прямоугольник 265"/>
          <p:cNvSpPr/>
          <p:nvPr/>
        </p:nvSpPr>
        <p:spPr>
          <a:xfrm>
            <a:off x="25350184" y="1335860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Флот достойный короля (ваниль)</a:t>
            </a:r>
            <a:endParaRPr lang="ru-RU" sz="700" dirty="0"/>
          </a:p>
        </p:txBody>
      </p:sp>
      <p:cxnSp>
        <p:nvCxnSpPr>
          <p:cNvPr id="267" name="Соединительная линия уступом 124"/>
          <p:cNvCxnSpPr>
            <a:stCxn id="281" idx="2"/>
            <a:endCxn id="266" idx="0"/>
          </p:cNvCxnSpPr>
          <p:nvPr/>
        </p:nvCxnSpPr>
        <p:spPr>
          <a:xfrm rot="16200000" flipH="1">
            <a:off x="24898592" y="12443846"/>
            <a:ext cx="243301" cy="15862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70" name="Прямоугольник 269"/>
          <p:cNvSpPr/>
          <p:nvPr/>
        </p:nvSpPr>
        <p:spPr>
          <a:xfrm>
            <a:off x="25348965" y="1414742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славу Испанской армады </a:t>
            </a:r>
            <a:r>
              <a:rPr lang="ru-RU" sz="500" dirty="0" smtClean="0"/>
              <a:t>(ванильный фокус возродить боевой флот)</a:t>
            </a:r>
            <a:endParaRPr lang="ru-RU" sz="500" dirty="0"/>
          </a:p>
        </p:txBody>
      </p:sp>
      <p:sp>
        <p:nvSpPr>
          <p:cNvPr id="271" name="Прямоугольник 270"/>
          <p:cNvSpPr/>
          <p:nvPr/>
        </p:nvSpPr>
        <p:spPr>
          <a:xfrm>
            <a:off x="25348964" y="14900888"/>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Имперская безопасность(ваниль)</a:t>
            </a:r>
            <a:endParaRPr lang="ru-RU" sz="700" dirty="0"/>
          </a:p>
        </p:txBody>
      </p:sp>
      <p:cxnSp>
        <p:nvCxnSpPr>
          <p:cNvPr id="272" name="Прямая со стрелкой 271"/>
          <p:cNvCxnSpPr>
            <a:stCxn id="266" idx="2"/>
            <a:endCxn id="270" idx="0"/>
          </p:cNvCxnSpPr>
          <p:nvPr/>
        </p:nvCxnSpPr>
        <p:spPr>
          <a:xfrm flipH="1">
            <a:off x="25812128" y="13898602"/>
            <a:ext cx="1219" cy="24882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7" name="Прямая со стрелкой 276"/>
          <p:cNvCxnSpPr>
            <a:stCxn id="270" idx="2"/>
            <a:endCxn id="271" idx="0"/>
          </p:cNvCxnSpPr>
          <p:nvPr/>
        </p:nvCxnSpPr>
        <p:spPr>
          <a:xfrm flipH="1">
            <a:off x="25812127" y="14687423"/>
            <a:ext cx="1" cy="21346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84" name="Прямоугольник 283"/>
          <p:cNvSpPr/>
          <p:nvPr/>
        </p:nvSpPr>
        <p:spPr>
          <a:xfrm>
            <a:off x="23227527" y="14131000"/>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Поощрить местную индустриализацию (ваниль)</a:t>
            </a:r>
            <a:endParaRPr lang="ru-RU" sz="700" dirty="0"/>
          </a:p>
        </p:txBody>
      </p:sp>
      <p:cxnSp>
        <p:nvCxnSpPr>
          <p:cNvPr id="287" name="Прямая со стрелкой 286"/>
          <p:cNvCxnSpPr>
            <a:stCxn id="284" idx="2"/>
            <a:endCxn id="259" idx="0"/>
          </p:cNvCxnSpPr>
          <p:nvPr/>
        </p:nvCxnSpPr>
        <p:spPr>
          <a:xfrm>
            <a:off x="23690690" y="14671000"/>
            <a:ext cx="0" cy="23541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2" name="Прямоугольник 291"/>
          <p:cNvSpPr/>
          <p:nvPr/>
        </p:nvSpPr>
        <p:spPr>
          <a:xfrm>
            <a:off x="26484011" y="1335128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Усилить империю (ваниль)</a:t>
            </a:r>
            <a:endParaRPr lang="ru-RU" sz="700" dirty="0"/>
          </a:p>
        </p:txBody>
      </p:sp>
      <p:sp>
        <p:nvSpPr>
          <p:cNvPr id="297" name="Прямоугольник 296"/>
          <p:cNvSpPr/>
          <p:nvPr/>
        </p:nvSpPr>
        <p:spPr>
          <a:xfrm>
            <a:off x="24310207" y="14147425"/>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Отобрать Испанские Нидерланды (ваниль)</a:t>
            </a:r>
            <a:endParaRPr lang="ru-RU" sz="700" dirty="0"/>
          </a:p>
        </p:txBody>
      </p:sp>
      <p:sp>
        <p:nvSpPr>
          <p:cNvPr id="298" name="Прямоугольник 297"/>
          <p:cNvSpPr/>
          <p:nvPr/>
        </p:nvSpPr>
        <p:spPr>
          <a:xfrm>
            <a:off x="24308988" y="1489967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Филиппины</a:t>
            </a:r>
            <a:endParaRPr lang="ru-RU" sz="700" dirty="0"/>
          </a:p>
        </p:txBody>
      </p:sp>
      <p:sp>
        <p:nvSpPr>
          <p:cNvPr id="299" name="Прямоугольник 298"/>
          <p:cNvSpPr/>
          <p:nvPr/>
        </p:nvSpPr>
        <p:spPr>
          <a:xfrm>
            <a:off x="26465753" y="1415230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Кубу</a:t>
            </a:r>
            <a:endParaRPr lang="ru-RU" sz="700" dirty="0"/>
          </a:p>
        </p:txBody>
      </p:sp>
      <p:sp>
        <p:nvSpPr>
          <p:cNvPr id="300" name="Прямоугольник 299"/>
          <p:cNvSpPr/>
          <p:nvPr/>
        </p:nvSpPr>
        <p:spPr>
          <a:xfrm>
            <a:off x="26464533" y="14911863"/>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Мексику</a:t>
            </a:r>
            <a:endParaRPr lang="ru-RU" sz="700" dirty="0"/>
          </a:p>
        </p:txBody>
      </p:sp>
      <p:cxnSp>
        <p:nvCxnSpPr>
          <p:cNvPr id="301" name="Соединительная линия уступом 124"/>
          <p:cNvCxnSpPr>
            <a:stCxn id="266" idx="2"/>
            <a:endCxn id="299" idx="0"/>
          </p:cNvCxnSpPr>
          <p:nvPr/>
        </p:nvCxnSpPr>
        <p:spPr>
          <a:xfrm rot="16200000" flipH="1">
            <a:off x="26244281" y="13467667"/>
            <a:ext cx="253700" cy="11155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4" name="Соединительная линия уступом 124"/>
          <p:cNvCxnSpPr>
            <a:stCxn id="266" idx="2"/>
            <a:endCxn id="297" idx="0"/>
          </p:cNvCxnSpPr>
          <p:nvPr/>
        </p:nvCxnSpPr>
        <p:spPr>
          <a:xfrm rot="5400000">
            <a:off x="25168948" y="13503025"/>
            <a:ext cx="248823" cy="103997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08" name="Прямая со стрелкой 307"/>
          <p:cNvCxnSpPr>
            <a:stCxn id="297" idx="2"/>
            <a:endCxn id="298" idx="0"/>
          </p:cNvCxnSpPr>
          <p:nvPr/>
        </p:nvCxnSpPr>
        <p:spPr>
          <a:xfrm flipH="1">
            <a:off x="24772151" y="14687425"/>
            <a:ext cx="1219" cy="21224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1" name="Прямая со стрелкой 310"/>
          <p:cNvCxnSpPr>
            <a:stCxn id="299" idx="2"/>
            <a:endCxn id="300" idx="0"/>
          </p:cNvCxnSpPr>
          <p:nvPr/>
        </p:nvCxnSpPr>
        <p:spPr>
          <a:xfrm flipH="1">
            <a:off x="26927696" y="14692302"/>
            <a:ext cx="1220" cy="21956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5" name="Соединительная линия уступом 314"/>
          <p:cNvCxnSpPr>
            <a:stCxn id="193" idx="2"/>
            <a:endCxn id="195" idx="0"/>
          </p:cNvCxnSpPr>
          <p:nvPr/>
        </p:nvCxnSpPr>
        <p:spPr>
          <a:xfrm rot="16200000" flipH="1">
            <a:off x="28852607" y="10648400"/>
            <a:ext cx="269185" cy="5616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18" name="Соединительная линия уступом 317"/>
          <p:cNvCxnSpPr>
            <a:stCxn id="194" idx="2"/>
            <a:endCxn id="195" idx="0"/>
          </p:cNvCxnSpPr>
          <p:nvPr/>
        </p:nvCxnSpPr>
        <p:spPr>
          <a:xfrm rot="5400000">
            <a:off x="29411420" y="10651260"/>
            <a:ext cx="269185" cy="55595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1" name="Прямоугольник 320"/>
          <p:cNvSpPr/>
          <p:nvPr/>
        </p:nvSpPr>
        <p:spPr>
          <a:xfrm>
            <a:off x="25351403" y="1570068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«долг» США</a:t>
            </a:r>
            <a:endParaRPr lang="ru-RU" sz="700" dirty="0"/>
          </a:p>
        </p:txBody>
      </p:sp>
      <p:cxnSp>
        <p:nvCxnSpPr>
          <p:cNvPr id="322" name="Соединительная линия уступом 124"/>
          <p:cNvCxnSpPr>
            <a:stCxn id="298" idx="2"/>
            <a:endCxn id="321" idx="0"/>
          </p:cNvCxnSpPr>
          <p:nvPr/>
        </p:nvCxnSpPr>
        <p:spPr>
          <a:xfrm rot="16200000" flipH="1">
            <a:off x="25162851" y="15048971"/>
            <a:ext cx="261014" cy="10424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5" name="Соединительная линия уступом 124"/>
          <p:cNvCxnSpPr>
            <a:stCxn id="300" idx="2"/>
            <a:endCxn id="321" idx="0"/>
          </p:cNvCxnSpPr>
          <p:nvPr/>
        </p:nvCxnSpPr>
        <p:spPr>
          <a:xfrm rot="5400000">
            <a:off x="26246720" y="15019709"/>
            <a:ext cx="248823" cy="11131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8" name="Прямоугольник 327"/>
          <p:cNvSpPr/>
          <p:nvPr/>
        </p:nvSpPr>
        <p:spPr>
          <a:xfrm>
            <a:off x="22689773" y="872171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белогвардейской дивизии (+белый генерал, +4 каски)</a:t>
            </a:r>
            <a:endParaRPr lang="ru-RU" sz="700" dirty="0"/>
          </a:p>
        </p:txBody>
      </p:sp>
      <p:cxnSp>
        <p:nvCxnSpPr>
          <p:cNvPr id="329" name="Соединительная линия уступом 328"/>
          <p:cNvCxnSpPr>
            <a:stCxn id="105" idx="2"/>
            <a:endCxn id="328" idx="0"/>
          </p:cNvCxnSpPr>
          <p:nvPr/>
        </p:nvCxnSpPr>
        <p:spPr>
          <a:xfrm rot="5400000">
            <a:off x="23314427" y="8355294"/>
            <a:ext cx="204932" cy="5279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2" name="Прямоугольник 331"/>
          <p:cNvSpPr/>
          <p:nvPr/>
        </p:nvSpPr>
        <p:spPr>
          <a:xfrm>
            <a:off x="23763888" y="8720496"/>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генералитета </a:t>
            </a:r>
            <a:r>
              <a:rPr lang="ru-RU" sz="500" dirty="0" smtClean="0"/>
              <a:t>(+ переведет генерала из ВВС и вернет генерала-монархиста из изгнания)</a:t>
            </a:r>
            <a:endParaRPr lang="ru-RU" sz="700" dirty="0"/>
          </a:p>
        </p:txBody>
      </p:sp>
      <p:cxnSp>
        <p:nvCxnSpPr>
          <p:cNvPr id="333" name="Соединительная линия уступом 332"/>
          <p:cNvCxnSpPr>
            <a:stCxn id="105" idx="2"/>
            <a:endCxn id="332" idx="0"/>
          </p:cNvCxnSpPr>
          <p:nvPr/>
        </p:nvCxnSpPr>
        <p:spPr>
          <a:xfrm rot="16200000" flipH="1">
            <a:off x="23852094" y="8345539"/>
            <a:ext cx="203712" cy="5462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36" name="Прямоугольник 335"/>
          <p:cNvSpPr/>
          <p:nvPr/>
        </p:nvSpPr>
        <p:spPr>
          <a:xfrm>
            <a:off x="21178296" y="13349492"/>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Благословление Ватикана (наше)</a:t>
            </a:r>
            <a:endParaRPr lang="ru-RU" sz="700" dirty="0"/>
          </a:p>
        </p:txBody>
      </p:sp>
      <p:cxnSp>
        <p:nvCxnSpPr>
          <p:cNvPr id="344" name="Соединительная линия уступом 124"/>
          <p:cNvCxnSpPr>
            <a:stCxn id="281" idx="2"/>
            <a:endCxn id="292" idx="0"/>
          </p:cNvCxnSpPr>
          <p:nvPr/>
        </p:nvCxnSpPr>
        <p:spPr>
          <a:xfrm rot="16200000" flipH="1">
            <a:off x="25469163" y="11873274"/>
            <a:ext cx="235985" cy="27200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7" name="Соединительная линия уступом 124"/>
          <p:cNvCxnSpPr>
            <a:stCxn id="280" idx="2"/>
            <a:endCxn id="336" idx="0"/>
          </p:cNvCxnSpPr>
          <p:nvPr/>
        </p:nvCxnSpPr>
        <p:spPr>
          <a:xfrm rot="5400000">
            <a:off x="22278440" y="12478321"/>
            <a:ext cx="234191" cy="150815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0" name="Прямоугольник 349"/>
          <p:cNvSpPr/>
          <p:nvPr/>
        </p:nvSpPr>
        <p:spPr>
          <a:xfrm>
            <a:off x="27684422" y="11057151"/>
            <a:ext cx="926325" cy="540000"/>
          </a:xfrm>
          <a:prstGeom prst="rect">
            <a:avLst/>
          </a:prstGeom>
          <a:solidFill>
            <a:srgbClr val="7030A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Италией</a:t>
            </a:r>
            <a:endParaRPr lang="ru-RU" sz="700" dirty="0"/>
          </a:p>
        </p:txBody>
      </p:sp>
      <p:cxnSp>
        <p:nvCxnSpPr>
          <p:cNvPr id="351" name="Прямая соединительная линия 350"/>
          <p:cNvCxnSpPr>
            <a:stCxn id="350" idx="1"/>
            <a:endCxn id="260" idx="3"/>
          </p:cNvCxnSpPr>
          <p:nvPr/>
        </p:nvCxnSpPr>
        <p:spPr>
          <a:xfrm flipH="1" flipV="1">
            <a:off x="26926844" y="11326041"/>
            <a:ext cx="757578" cy="111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54" name="Соединительная линия уступом 353"/>
          <p:cNvCxnSpPr>
            <a:stCxn id="179" idx="2"/>
            <a:endCxn id="350" idx="0"/>
          </p:cNvCxnSpPr>
          <p:nvPr/>
        </p:nvCxnSpPr>
        <p:spPr>
          <a:xfrm rot="16200000" flipH="1">
            <a:off x="27734154" y="10643719"/>
            <a:ext cx="262507" cy="56435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22" name="Прямоугольник 221"/>
          <p:cNvSpPr/>
          <p:nvPr/>
        </p:nvSpPr>
        <p:spPr>
          <a:xfrm>
            <a:off x="8456972" y="87472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Социальная революция</a:t>
            </a:r>
            <a:endParaRPr lang="ru-RU" sz="700" dirty="0"/>
          </a:p>
        </p:txBody>
      </p:sp>
      <p:sp>
        <p:nvSpPr>
          <p:cNvPr id="223" name="Прямоугольник 222"/>
          <p:cNvSpPr/>
          <p:nvPr/>
        </p:nvSpPr>
        <p:spPr>
          <a:xfrm>
            <a:off x="11215555" y="951877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веру в церковь (католицизм)</a:t>
            </a:r>
            <a:endParaRPr lang="ru-RU" sz="700" dirty="0"/>
          </a:p>
        </p:txBody>
      </p:sp>
      <p:sp>
        <p:nvSpPr>
          <p:cNvPr id="224" name="Прямоугольник 223"/>
          <p:cNvSpPr/>
          <p:nvPr/>
        </p:nvSpPr>
        <p:spPr>
          <a:xfrm>
            <a:off x="5698396"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Тоталитарное государство профсоюзов</a:t>
            </a:r>
            <a:endParaRPr lang="ru-RU" sz="700" dirty="0"/>
          </a:p>
        </p:txBody>
      </p:sp>
      <p:sp>
        <p:nvSpPr>
          <p:cNvPr id="226" name="Прямоугольник 225"/>
          <p:cNvSpPr/>
          <p:nvPr/>
        </p:nvSpPr>
        <p:spPr>
          <a:xfrm>
            <a:off x="5698396"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Вертикальный профсоюз (</a:t>
            </a:r>
            <a:r>
              <a:rPr lang="en-US" sz="700" dirty="0" err="1" smtClean="0"/>
              <a:t>Sindicato</a:t>
            </a:r>
            <a:r>
              <a:rPr lang="en-US" sz="700" dirty="0" smtClean="0"/>
              <a:t> Vertical</a:t>
            </a:r>
            <a:r>
              <a:rPr lang="ru-RU" sz="700" dirty="0" smtClean="0"/>
              <a:t>)</a:t>
            </a:r>
            <a:endParaRPr lang="ru-RU" sz="700" dirty="0"/>
          </a:p>
        </p:txBody>
      </p:sp>
      <p:sp>
        <p:nvSpPr>
          <p:cNvPr id="227" name="Прямоугольник 226"/>
          <p:cNvSpPr/>
          <p:nvPr/>
        </p:nvSpPr>
        <p:spPr>
          <a:xfrm>
            <a:off x="5128621" y="110767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рабочих и работодателей по отраслям</a:t>
            </a:r>
            <a:endParaRPr lang="ru-RU" sz="700" dirty="0"/>
          </a:p>
        </p:txBody>
      </p:sp>
      <p:sp>
        <p:nvSpPr>
          <p:cNvPr id="232" name="Прямоугольник 231"/>
          <p:cNvSpPr/>
          <p:nvPr/>
        </p:nvSpPr>
        <p:spPr>
          <a:xfrm>
            <a:off x="6255456" y="110762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права собственности средств производства в профсоюзы</a:t>
            </a:r>
            <a:endParaRPr lang="ru-RU" sz="700" dirty="0"/>
          </a:p>
        </p:txBody>
      </p:sp>
      <p:sp>
        <p:nvSpPr>
          <p:cNvPr id="233" name="Прямоугольник 232"/>
          <p:cNvSpPr/>
          <p:nvPr/>
        </p:nvSpPr>
        <p:spPr>
          <a:xfrm>
            <a:off x="8456976" y="954003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Отмена </a:t>
            </a:r>
            <a:r>
              <a:rPr lang="ru-RU" sz="700" dirty="0"/>
              <a:t>республиканской конституции </a:t>
            </a:r>
            <a:r>
              <a:rPr lang="ru-RU" sz="200" dirty="0"/>
              <a:t>(</a:t>
            </a:r>
            <a:r>
              <a:rPr lang="ru-RU" sz="200" dirty="0" err="1"/>
              <a:t>юбой</a:t>
            </a:r>
            <a:r>
              <a:rPr lang="ru-RU" sz="200" dirty="0"/>
              <a:t> сепаратизм - это преступление, которому мы не простим. Действующая конституция, поскольку она поощряет отступления, угрожает единству судьбы Испании. Вот почему мы желаем его полной отмены</a:t>
            </a:r>
            <a:r>
              <a:rPr lang="ru-RU" sz="200" dirty="0" smtClean="0"/>
              <a:t>.)</a:t>
            </a:r>
            <a:endParaRPr lang="ru-RU" sz="200" dirty="0"/>
          </a:p>
        </p:txBody>
      </p:sp>
      <p:sp>
        <p:nvSpPr>
          <p:cNvPr id="240" name="Прямоугольник 239"/>
          <p:cNvSpPr/>
          <p:nvPr/>
        </p:nvSpPr>
        <p:spPr>
          <a:xfrm>
            <a:off x="845697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a:t>Упразднение партийной системы</a:t>
            </a:r>
            <a:endParaRPr lang="ru-RU" sz="200" dirty="0"/>
          </a:p>
        </p:txBody>
      </p:sp>
      <p:sp>
        <p:nvSpPr>
          <p:cNvPr id="241" name="Прямоугольник 240"/>
          <p:cNvSpPr/>
          <p:nvPr/>
        </p:nvSpPr>
        <p:spPr>
          <a:xfrm>
            <a:off x="956187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Обязательная начальная военная подготовка (ваниль)</a:t>
            </a:r>
            <a:endParaRPr lang="ru-RU" sz="700" dirty="0"/>
          </a:p>
        </p:txBody>
      </p:sp>
      <p:sp>
        <p:nvSpPr>
          <p:cNvPr id="243" name="Прямоугольник 242"/>
          <p:cNvSpPr/>
          <p:nvPr/>
        </p:nvSpPr>
        <p:spPr>
          <a:xfrm>
            <a:off x="7352075"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Политика в отношении сельской местности</a:t>
            </a:r>
            <a:endParaRPr lang="ru-RU" sz="200" dirty="0"/>
          </a:p>
        </p:txBody>
      </p:sp>
      <p:sp>
        <p:nvSpPr>
          <p:cNvPr id="244" name="Прямоугольник 243"/>
          <p:cNvSpPr/>
          <p:nvPr/>
        </p:nvSpPr>
        <p:spPr>
          <a:xfrm>
            <a:off x="7352075" y="1029827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Синтез аграрных реформ</a:t>
            </a:r>
            <a:endParaRPr lang="ru-RU" sz="200" dirty="0"/>
          </a:p>
        </p:txBody>
      </p:sp>
      <p:cxnSp>
        <p:nvCxnSpPr>
          <p:cNvPr id="245" name="Соединительная линия уступом 244"/>
          <p:cNvCxnSpPr>
            <a:stCxn id="222" idx="2"/>
            <a:endCxn id="224" idx="0"/>
          </p:cNvCxnSpPr>
          <p:nvPr/>
        </p:nvCxnSpPr>
        <p:spPr>
          <a:xfrm rot="5400000">
            <a:off x="7414353" y="8034411"/>
            <a:ext cx="252989" cy="27585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47" name="Прямоугольник 246"/>
          <p:cNvSpPr/>
          <p:nvPr/>
        </p:nvSpPr>
        <p:spPr>
          <a:xfrm>
            <a:off x="1066677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Национальная реконструкция </a:t>
            </a:r>
            <a:r>
              <a:rPr lang="ru-RU" sz="200" dirty="0"/>
              <a:t>(Наше движение объединяет католическое чувство - славные традиции, преобладающие в Испании - в национальную реконструкцию. Церковь и государство согласятся о своих полномочиях, не допуская вмешательства или любой деятельности, которая подрывает достоинство государства или национальную целостность</a:t>
            </a:r>
            <a:r>
              <a:rPr lang="ru-RU" sz="200" dirty="0" smtClean="0"/>
              <a:t>.)</a:t>
            </a:r>
            <a:endParaRPr lang="ru-RU" sz="200" dirty="0"/>
          </a:p>
        </p:txBody>
      </p:sp>
      <p:sp>
        <p:nvSpPr>
          <p:cNvPr id="249" name="Прямоугольник 248"/>
          <p:cNvSpPr/>
          <p:nvPr/>
        </p:nvSpPr>
        <p:spPr>
          <a:xfrm>
            <a:off x="7904524" y="110565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Восстановить Испанскую империю</a:t>
            </a:r>
            <a:endParaRPr lang="ru-RU" sz="200" dirty="0"/>
          </a:p>
        </p:txBody>
      </p:sp>
      <p:sp>
        <p:nvSpPr>
          <p:cNvPr id="252" name="Прямоугольник 251"/>
          <p:cNvSpPr/>
          <p:nvPr/>
        </p:nvSpPr>
        <p:spPr>
          <a:xfrm>
            <a:off x="11771675" y="1028947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Привить дисциплину и единство через религию</a:t>
            </a:r>
            <a:endParaRPr lang="ru-RU" sz="700" dirty="0"/>
          </a:p>
        </p:txBody>
      </p:sp>
      <p:sp>
        <p:nvSpPr>
          <p:cNvPr id="253" name="Прямоугольник 252"/>
          <p:cNvSpPr/>
          <p:nvPr/>
        </p:nvSpPr>
        <p:spPr>
          <a:xfrm>
            <a:off x="9561874" y="954019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Поддержка выдающихся талантов </a:t>
            </a:r>
            <a:r>
              <a:rPr lang="ru-RU" sz="200" dirty="0"/>
              <a:t>(Культура будет организована таким образом, чтобы ни один талант не терялся из-за отсутствия финансовых средств. Все, кто этого заслуживает, будут иметь легкий доступ даже к высшему </a:t>
            </a:r>
            <a:r>
              <a:rPr lang="ru-RU" sz="200" dirty="0" smtClean="0"/>
              <a:t>образованию)</a:t>
            </a:r>
            <a:endParaRPr lang="ru-RU" sz="200" dirty="0"/>
          </a:p>
        </p:txBody>
      </p:sp>
      <p:sp>
        <p:nvSpPr>
          <p:cNvPr id="256" name="Прямоугольник 255"/>
          <p:cNvSpPr/>
          <p:nvPr/>
        </p:nvSpPr>
        <p:spPr>
          <a:xfrm>
            <a:off x="6257961" y="118292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Воплотить в жизнь национал-</a:t>
            </a:r>
            <a:r>
              <a:rPr lang="ru-RU" sz="700" dirty="0" err="1" smtClean="0"/>
              <a:t>юнионизм</a:t>
            </a:r>
            <a:r>
              <a:rPr lang="ru-RU" sz="700" dirty="0" smtClean="0"/>
              <a:t> </a:t>
            </a:r>
            <a:r>
              <a:rPr lang="ru-RU" sz="700" dirty="0" err="1" smtClean="0"/>
              <a:t>Рамоса</a:t>
            </a:r>
            <a:endParaRPr lang="ru-RU" sz="700" dirty="0"/>
          </a:p>
        </p:txBody>
      </p:sp>
      <p:cxnSp>
        <p:nvCxnSpPr>
          <p:cNvPr id="263" name="Соединительная линия уступом 262"/>
          <p:cNvCxnSpPr>
            <a:stCxn id="222" idx="2"/>
            <a:endCxn id="223" idx="0"/>
          </p:cNvCxnSpPr>
          <p:nvPr/>
        </p:nvCxnSpPr>
        <p:spPr>
          <a:xfrm rot="16200000" flipH="1">
            <a:off x="10183643" y="8023696"/>
            <a:ext cx="231567" cy="27585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4" name="Соединительная линия уступом 263"/>
          <p:cNvCxnSpPr>
            <a:stCxn id="226" idx="2"/>
            <a:endCxn id="227" idx="0"/>
          </p:cNvCxnSpPr>
          <p:nvPr/>
        </p:nvCxnSpPr>
        <p:spPr>
          <a:xfrm rot="5400000">
            <a:off x="5753032" y="10668224"/>
            <a:ext cx="247281" cy="5697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8" name="Соединительная линия уступом 267"/>
          <p:cNvCxnSpPr>
            <a:stCxn id="226" idx="2"/>
            <a:endCxn id="232" idx="0"/>
          </p:cNvCxnSpPr>
          <p:nvPr/>
        </p:nvCxnSpPr>
        <p:spPr>
          <a:xfrm rot="16200000" flipH="1">
            <a:off x="6316687" y="10674343"/>
            <a:ext cx="246805" cy="55706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69" name="Соединительная линия уступом 268"/>
          <p:cNvCxnSpPr>
            <a:stCxn id="233" idx="2"/>
            <a:endCxn id="241" idx="0"/>
          </p:cNvCxnSpPr>
          <p:nvPr/>
        </p:nvCxnSpPr>
        <p:spPr>
          <a:xfrm rot="16200000" flipH="1">
            <a:off x="9363471" y="9636705"/>
            <a:ext cx="218235" cy="1104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3" name="Соединительная линия уступом 272"/>
          <p:cNvCxnSpPr>
            <a:stCxn id="222" idx="2"/>
            <a:endCxn id="253" idx="0"/>
          </p:cNvCxnSpPr>
          <p:nvPr/>
        </p:nvCxnSpPr>
        <p:spPr>
          <a:xfrm rot="16200000" flipH="1">
            <a:off x="9346092" y="8861248"/>
            <a:ext cx="252989" cy="110490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4" name="Соединительная линия уступом 273"/>
          <p:cNvCxnSpPr>
            <a:stCxn id="223" idx="2"/>
            <a:endCxn id="247" idx="0"/>
          </p:cNvCxnSpPr>
          <p:nvPr/>
        </p:nvCxnSpPr>
        <p:spPr>
          <a:xfrm rot="5400000">
            <a:off x="11288979" y="9899731"/>
            <a:ext cx="230699" cy="5487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5" name="Соединительная линия уступом 274"/>
          <p:cNvCxnSpPr>
            <a:stCxn id="223" idx="2"/>
            <a:endCxn id="252" idx="0"/>
          </p:cNvCxnSpPr>
          <p:nvPr/>
        </p:nvCxnSpPr>
        <p:spPr>
          <a:xfrm rot="16200000" flipH="1">
            <a:off x="11841429" y="9896061"/>
            <a:ext cx="230699" cy="556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79" name="Прямая со стрелкой 278"/>
          <p:cNvCxnSpPr>
            <a:stCxn id="224" idx="2"/>
            <a:endCxn id="226" idx="0"/>
          </p:cNvCxnSpPr>
          <p:nvPr/>
        </p:nvCxnSpPr>
        <p:spPr>
          <a:xfrm>
            <a:off x="6161559" y="10080194"/>
            <a:ext cx="0" cy="20927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3" name="Прямая со стрелкой 282"/>
          <p:cNvCxnSpPr>
            <a:stCxn id="243" idx="2"/>
            <a:endCxn id="244" idx="0"/>
          </p:cNvCxnSpPr>
          <p:nvPr/>
        </p:nvCxnSpPr>
        <p:spPr>
          <a:xfrm>
            <a:off x="7815238" y="10080194"/>
            <a:ext cx="0" cy="21807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86" name="Прямая со стрелкой 285"/>
          <p:cNvCxnSpPr>
            <a:stCxn id="233" idx="2"/>
            <a:endCxn id="240" idx="0"/>
          </p:cNvCxnSpPr>
          <p:nvPr/>
        </p:nvCxnSpPr>
        <p:spPr>
          <a:xfrm flipH="1">
            <a:off x="8920138" y="10080038"/>
            <a:ext cx="1" cy="21823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0" name="Соединительная линия уступом 289"/>
          <p:cNvCxnSpPr>
            <a:stCxn id="222" idx="2"/>
            <a:endCxn id="243" idx="0"/>
          </p:cNvCxnSpPr>
          <p:nvPr/>
        </p:nvCxnSpPr>
        <p:spPr>
          <a:xfrm rot="5400000">
            <a:off x="8241193" y="8861251"/>
            <a:ext cx="252989" cy="11048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1" name="Прямая со стрелкой 290"/>
          <p:cNvCxnSpPr>
            <a:stCxn id="222" idx="2"/>
            <a:endCxn id="233" idx="0"/>
          </p:cNvCxnSpPr>
          <p:nvPr/>
        </p:nvCxnSpPr>
        <p:spPr>
          <a:xfrm>
            <a:off x="8920135" y="9287205"/>
            <a:ext cx="4" cy="25283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293" name="Прямая со стрелкой 292"/>
          <p:cNvCxnSpPr>
            <a:stCxn id="100" idx="2"/>
            <a:endCxn id="222" idx="0"/>
          </p:cNvCxnSpPr>
          <p:nvPr/>
        </p:nvCxnSpPr>
        <p:spPr>
          <a:xfrm flipH="1">
            <a:off x="8920135" y="6974901"/>
            <a:ext cx="6354" cy="177230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294" name="Прямоугольник 293"/>
          <p:cNvSpPr/>
          <p:nvPr/>
        </p:nvSpPr>
        <p:spPr>
          <a:xfrm>
            <a:off x="6799146"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Диктатура </a:t>
            </a:r>
            <a:r>
              <a:rPr lang="ru-RU" sz="700" dirty="0" err="1" smtClean="0"/>
              <a:t>Примо</a:t>
            </a:r>
            <a:r>
              <a:rPr lang="ru-RU" sz="700" dirty="0" smtClean="0"/>
              <a:t> де Риверы </a:t>
            </a:r>
            <a:r>
              <a:rPr lang="ru-RU" sz="400" dirty="0" smtClean="0"/>
              <a:t>(решение на освобождение Риверы из </a:t>
            </a:r>
            <a:r>
              <a:rPr lang="ru-RU" sz="400" dirty="0"/>
              <a:t>т</a:t>
            </a:r>
            <a:r>
              <a:rPr lang="ru-RU" sz="400" dirty="0" smtClean="0"/>
              <a:t>юрьмы Мадрида до 20 ноября)</a:t>
            </a:r>
            <a:endParaRPr lang="ru-RU" sz="400" dirty="0"/>
          </a:p>
        </p:txBody>
      </p:sp>
      <p:sp>
        <p:nvSpPr>
          <p:cNvPr id="296" name="Прямоугольник 295"/>
          <p:cNvSpPr/>
          <p:nvPr/>
        </p:nvSpPr>
        <p:spPr>
          <a:xfrm>
            <a:off x="10123369" y="72160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Представительство </a:t>
            </a:r>
            <a:r>
              <a:rPr lang="ru-RU" sz="700" dirty="0" err="1" smtClean="0"/>
              <a:t>Эдильи</a:t>
            </a:r>
            <a:r>
              <a:rPr lang="ru-RU" sz="700" dirty="0" smtClean="0"/>
              <a:t> (</a:t>
            </a:r>
            <a:r>
              <a:rPr lang="ru-RU" sz="700" dirty="0" err="1" smtClean="0"/>
              <a:t>трейт</a:t>
            </a:r>
            <a:r>
              <a:rPr lang="ru-RU" sz="700" dirty="0" smtClean="0"/>
              <a:t> «антисемит»)</a:t>
            </a:r>
            <a:endParaRPr lang="ru-RU" sz="700" dirty="0"/>
          </a:p>
        </p:txBody>
      </p:sp>
      <p:cxnSp>
        <p:nvCxnSpPr>
          <p:cNvPr id="307" name="Прямая соединительная линия 306"/>
          <p:cNvCxnSpPr>
            <a:stCxn id="294" idx="3"/>
            <a:endCxn id="296" idx="1"/>
          </p:cNvCxnSpPr>
          <p:nvPr/>
        </p:nvCxnSpPr>
        <p:spPr>
          <a:xfrm>
            <a:off x="7725471" y="7486040"/>
            <a:ext cx="239789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0" name="Прямоугольник 309"/>
          <p:cNvSpPr/>
          <p:nvPr/>
        </p:nvSpPr>
        <p:spPr>
          <a:xfrm>
            <a:off x="5695972"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Диалектика кулаков и ружей</a:t>
            </a:r>
            <a:endParaRPr lang="ru-RU" sz="700" dirty="0"/>
          </a:p>
        </p:txBody>
      </p:sp>
      <p:sp>
        <p:nvSpPr>
          <p:cNvPr id="312" name="Прямоугольник 311"/>
          <p:cNvSpPr/>
          <p:nvPr/>
        </p:nvSpPr>
        <p:spPr>
          <a:xfrm>
            <a:off x="7907699"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Помочь </a:t>
            </a:r>
            <a:r>
              <a:rPr lang="ru-RU" sz="700" dirty="0" err="1" smtClean="0"/>
              <a:t>Прету</a:t>
            </a:r>
            <a:r>
              <a:rPr lang="ru-RU" sz="700" dirty="0" smtClean="0"/>
              <a:t> возглавить Португалию</a:t>
            </a:r>
            <a:endParaRPr lang="ru-RU" sz="700" dirty="0"/>
          </a:p>
        </p:txBody>
      </p:sp>
      <p:sp>
        <p:nvSpPr>
          <p:cNvPr id="313" name="Прямоугольник 312"/>
          <p:cNvSpPr/>
          <p:nvPr/>
        </p:nvSpPr>
        <p:spPr>
          <a:xfrm>
            <a:off x="9009424" y="118236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Пригласить португальских национал-синдикалистов</a:t>
            </a:r>
            <a:endParaRPr lang="ru-RU" sz="700" dirty="0"/>
          </a:p>
        </p:txBody>
      </p:sp>
      <p:cxnSp>
        <p:nvCxnSpPr>
          <p:cNvPr id="314" name="Прямая соединительная линия 313"/>
          <p:cNvCxnSpPr>
            <a:stCxn id="312" idx="3"/>
            <a:endCxn id="313" idx="1"/>
          </p:cNvCxnSpPr>
          <p:nvPr/>
        </p:nvCxnSpPr>
        <p:spPr>
          <a:xfrm>
            <a:off x="8834024" y="12093619"/>
            <a:ext cx="1754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319" name="Прямоугольник 318"/>
          <p:cNvSpPr/>
          <p:nvPr/>
        </p:nvSpPr>
        <p:spPr>
          <a:xfrm>
            <a:off x="6801835"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Объединение под авторитетом государства (меньше сопротивления)</a:t>
            </a:r>
            <a:endParaRPr lang="ru-RU" sz="700" dirty="0"/>
          </a:p>
        </p:txBody>
      </p:sp>
      <p:sp>
        <p:nvSpPr>
          <p:cNvPr id="320" name="Прямоугольник 319"/>
          <p:cNvSpPr/>
          <p:nvPr/>
        </p:nvSpPr>
        <p:spPr>
          <a:xfrm>
            <a:off x="7907698" y="797158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Концепция «Воинственной и жертвенной жизни»</a:t>
            </a:r>
            <a:endParaRPr lang="ru-RU" sz="700" dirty="0"/>
          </a:p>
        </p:txBody>
      </p:sp>
      <p:sp>
        <p:nvSpPr>
          <p:cNvPr id="324" name="Прямоугольник 323"/>
          <p:cNvSpPr/>
          <p:nvPr/>
        </p:nvSpPr>
        <p:spPr>
          <a:xfrm>
            <a:off x="6257961" y="1259693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Стимулирование роста промышленности</a:t>
            </a:r>
            <a:endParaRPr lang="ru-RU" sz="700" dirty="0"/>
          </a:p>
        </p:txBody>
      </p:sp>
      <p:cxnSp>
        <p:nvCxnSpPr>
          <p:cNvPr id="326" name="Прямая со стрелкой 325"/>
          <p:cNvCxnSpPr>
            <a:stCxn id="256" idx="2"/>
            <a:endCxn id="324" idx="0"/>
          </p:cNvCxnSpPr>
          <p:nvPr/>
        </p:nvCxnSpPr>
        <p:spPr>
          <a:xfrm>
            <a:off x="6721124" y="12369229"/>
            <a:ext cx="0" cy="2277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27" name="Соединительная линия уступом 326"/>
          <p:cNvCxnSpPr>
            <a:stCxn id="227" idx="2"/>
            <a:endCxn id="256" idx="0"/>
          </p:cNvCxnSpPr>
          <p:nvPr/>
        </p:nvCxnSpPr>
        <p:spPr>
          <a:xfrm rot="16200000" flipH="1">
            <a:off x="6050216" y="11158320"/>
            <a:ext cx="212477" cy="11293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5" name="Соединительная линия уступом 334"/>
          <p:cNvCxnSpPr>
            <a:stCxn id="294" idx="2"/>
            <a:endCxn id="310" idx="0"/>
          </p:cNvCxnSpPr>
          <p:nvPr/>
        </p:nvCxnSpPr>
        <p:spPr>
          <a:xfrm rot="5400000">
            <a:off x="6602178" y="7312997"/>
            <a:ext cx="217088" cy="1103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38" name="Соединительная линия уступом 337"/>
          <p:cNvCxnSpPr>
            <a:stCxn id="294" idx="2"/>
            <a:endCxn id="320" idx="0"/>
          </p:cNvCxnSpPr>
          <p:nvPr/>
        </p:nvCxnSpPr>
        <p:spPr>
          <a:xfrm rot="16200000" flipH="1">
            <a:off x="7708811" y="7309538"/>
            <a:ext cx="215549" cy="110855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2" name="Прямоугольник 351"/>
          <p:cNvSpPr/>
          <p:nvPr/>
        </p:nvSpPr>
        <p:spPr>
          <a:xfrm>
            <a:off x="9009424" y="110540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Дипломатическая служба </a:t>
            </a:r>
            <a:r>
              <a:rPr lang="ru-RU" sz="700" dirty="0" smtClean="0"/>
              <a:t>фаланги (</a:t>
            </a:r>
            <a:r>
              <a:rPr lang="en-US" sz="700" dirty="0" err="1"/>
              <a:t>Servicio</a:t>
            </a:r>
            <a:r>
              <a:rPr lang="en-US" sz="700" dirty="0"/>
              <a:t> Exterior de </a:t>
            </a:r>
            <a:r>
              <a:rPr lang="en-US" sz="700" dirty="0" smtClean="0"/>
              <a:t>Falange</a:t>
            </a:r>
            <a:r>
              <a:rPr lang="ru-RU" sz="700" dirty="0" smtClean="0"/>
              <a:t>, альянс, агенты,)</a:t>
            </a:r>
            <a:endParaRPr lang="ru-RU" sz="200" dirty="0"/>
          </a:p>
        </p:txBody>
      </p:sp>
      <p:cxnSp>
        <p:nvCxnSpPr>
          <p:cNvPr id="353" name="Соединительная линия уступом 352"/>
          <p:cNvCxnSpPr>
            <a:stCxn id="240" idx="2"/>
            <a:endCxn id="352" idx="0"/>
          </p:cNvCxnSpPr>
          <p:nvPr/>
        </p:nvCxnSpPr>
        <p:spPr>
          <a:xfrm rot="16200000" flipH="1">
            <a:off x="9088472" y="10669938"/>
            <a:ext cx="215780" cy="5524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56" name="Соединительная линия уступом 355"/>
          <p:cNvCxnSpPr>
            <a:stCxn id="240" idx="2"/>
            <a:endCxn id="249" idx="0"/>
          </p:cNvCxnSpPr>
          <p:nvPr/>
        </p:nvCxnSpPr>
        <p:spPr>
          <a:xfrm rot="5400000">
            <a:off x="8534796" y="10671165"/>
            <a:ext cx="218235" cy="55245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59" name="Прямоугольник 358"/>
          <p:cNvSpPr/>
          <p:nvPr/>
        </p:nvSpPr>
        <p:spPr>
          <a:xfrm>
            <a:off x="7352073" y="126075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Филиппины</a:t>
            </a:r>
            <a:endParaRPr lang="ru-RU" sz="700" dirty="0"/>
          </a:p>
        </p:txBody>
      </p:sp>
      <p:sp>
        <p:nvSpPr>
          <p:cNvPr id="360" name="Прямоугольник 359"/>
          <p:cNvSpPr/>
          <p:nvPr/>
        </p:nvSpPr>
        <p:spPr>
          <a:xfrm>
            <a:off x="9561873" y="1260488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Взять руководство над Филиппинской фалангой</a:t>
            </a:r>
            <a:endParaRPr lang="ru-RU" sz="700" dirty="0"/>
          </a:p>
        </p:txBody>
      </p:sp>
      <p:cxnSp>
        <p:nvCxnSpPr>
          <p:cNvPr id="361" name="Прямая соединительная линия 360"/>
          <p:cNvCxnSpPr>
            <a:stCxn id="359" idx="3"/>
            <a:endCxn id="360" idx="1"/>
          </p:cNvCxnSpPr>
          <p:nvPr/>
        </p:nvCxnSpPr>
        <p:spPr>
          <a:xfrm flipV="1">
            <a:off x="8278398" y="12874881"/>
            <a:ext cx="1283475" cy="2695"/>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5" name="Соединительная линия уступом 364"/>
          <p:cNvCxnSpPr>
            <a:stCxn id="249" idx="2"/>
            <a:endCxn id="359" idx="0"/>
          </p:cNvCxnSpPr>
          <p:nvPr/>
        </p:nvCxnSpPr>
        <p:spPr>
          <a:xfrm rot="5400000">
            <a:off x="7585928" y="11825817"/>
            <a:ext cx="1011068" cy="552451"/>
          </a:xfrm>
          <a:prstGeom prst="bentConnector3">
            <a:avLst>
              <a:gd name="adj1" fmla="val 1054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9" name="Соединительная линия уступом 368"/>
          <p:cNvCxnSpPr>
            <a:stCxn id="352" idx="2"/>
            <a:endCxn id="360" idx="0"/>
          </p:cNvCxnSpPr>
          <p:nvPr/>
        </p:nvCxnSpPr>
        <p:spPr>
          <a:xfrm rot="16200000" flipH="1">
            <a:off x="9243397" y="11823242"/>
            <a:ext cx="1010828" cy="552449"/>
          </a:xfrm>
          <a:prstGeom prst="bentConnector3">
            <a:avLst>
              <a:gd name="adj1" fmla="val 1066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3" name="Прямая со стрелкой 372"/>
          <p:cNvCxnSpPr>
            <a:stCxn id="249" idx="2"/>
            <a:endCxn id="312" idx="0"/>
          </p:cNvCxnSpPr>
          <p:nvPr/>
        </p:nvCxnSpPr>
        <p:spPr>
          <a:xfrm>
            <a:off x="8367687" y="11596508"/>
            <a:ext cx="3175" cy="2271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6" name="Прямая со стрелкой 375"/>
          <p:cNvCxnSpPr>
            <a:stCxn id="352" idx="2"/>
            <a:endCxn id="313" idx="0"/>
          </p:cNvCxnSpPr>
          <p:nvPr/>
        </p:nvCxnSpPr>
        <p:spPr>
          <a:xfrm>
            <a:off x="9472587" y="11594053"/>
            <a:ext cx="0" cy="2295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84" name="Прямая со стрелкой 383"/>
          <p:cNvCxnSpPr>
            <a:stCxn id="294" idx="2"/>
            <a:endCxn id="319" idx="0"/>
          </p:cNvCxnSpPr>
          <p:nvPr/>
        </p:nvCxnSpPr>
        <p:spPr>
          <a:xfrm>
            <a:off x="7262309" y="7756040"/>
            <a:ext cx="2689" cy="21708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7" name="Прямоугольник 386"/>
          <p:cNvSpPr/>
          <p:nvPr/>
        </p:nvSpPr>
        <p:spPr>
          <a:xfrm>
            <a:off x="6799146"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фашистский Интернационал </a:t>
            </a:r>
            <a:r>
              <a:rPr lang="ru-RU" sz="500" dirty="0" smtClean="0"/>
              <a:t>(если </a:t>
            </a:r>
            <a:r>
              <a:rPr lang="ru-RU" sz="500" dirty="0" err="1" smtClean="0"/>
              <a:t>Итал</a:t>
            </a:r>
            <a:r>
              <a:rPr lang="ru-RU" sz="500" dirty="0" smtClean="0"/>
              <a:t> во главе, не даёт учить </a:t>
            </a:r>
            <a:r>
              <a:rPr lang="ru-RU" sz="500" dirty="0" err="1" smtClean="0"/>
              <a:t>дип</a:t>
            </a:r>
            <a:r>
              <a:rPr lang="ru-RU" sz="500" dirty="0" smtClean="0"/>
              <a:t> </a:t>
            </a:r>
            <a:r>
              <a:rPr lang="ru-RU" sz="500" dirty="0"/>
              <a:t>с</a:t>
            </a:r>
            <a:r>
              <a:rPr lang="ru-RU" sz="500" dirty="0" smtClean="0"/>
              <a:t>лужбу фаланги)</a:t>
            </a:r>
            <a:endParaRPr lang="ru-RU" sz="500" dirty="0"/>
          </a:p>
        </p:txBody>
      </p:sp>
      <p:sp>
        <p:nvSpPr>
          <p:cNvPr id="388" name="Прямоугольник 387"/>
          <p:cNvSpPr/>
          <p:nvPr/>
        </p:nvSpPr>
        <p:spPr>
          <a:xfrm>
            <a:off x="10123368" y="87411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Ось </a:t>
            </a:r>
            <a:r>
              <a:rPr lang="ru-RU" sz="500" dirty="0" smtClean="0"/>
              <a:t>(если Германия во главе, не даёт учить </a:t>
            </a:r>
            <a:r>
              <a:rPr lang="ru-RU" sz="500" dirty="0" err="1" smtClean="0"/>
              <a:t>дип</a:t>
            </a:r>
            <a:r>
              <a:rPr lang="ru-RU" sz="500" dirty="0" smtClean="0"/>
              <a:t> </a:t>
            </a:r>
            <a:r>
              <a:rPr lang="ru-RU" sz="500" dirty="0"/>
              <a:t>с</a:t>
            </a:r>
            <a:r>
              <a:rPr lang="ru-RU" sz="500" dirty="0" smtClean="0"/>
              <a:t>лужбу фаланги)</a:t>
            </a:r>
            <a:endParaRPr lang="ru-RU" sz="500" dirty="0"/>
          </a:p>
        </p:txBody>
      </p:sp>
      <p:cxnSp>
        <p:nvCxnSpPr>
          <p:cNvPr id="396" name="Соединительная линия уступом 395"/>
          <p:cNvCxnSpPr>
            <a:stCxn id="100" idx="2"/>
            <a:endCxn id="294" idx="0"/>
          </p:cNvCxnSpPr>
          <p:nvPr/>
        </p:nvCxnSpPr>
        <p:spPr>
          <a:xfrm rot="5400000">
            <a:off x="7973830" y="6263380"/>
            <a:ext cx="241139" cy="1664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9" name="Соединительная линия уступом 398"/>
          <p:cNvCxnSpPr>
            <a:stCxn id="100" idx="2"/>
            <a:endCxn id="296" idx="0"/>
          </p:cNvCxnSpPr>
          <p:nvPr/>
        </p:nvCxnSpPr>
        <p:spPr>
          <a:xfrm rot="16200000" flipH="1">
            <a:off x="9635941" y="6265448"/>
            <a:ext cx="241139" cy="166004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4" name="Прямоугольник 403"/>
          <p:cNvSpPr/>
          <p:nvPr/>
        </p:nvSpPr>
        <p:spPr>
          <a:xfrm>
            <a:off x="10123368" y="79804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Превосходство Старых рубашек (наше)</a:t>
            </a:r>
            <a:endParaRPr lang="ru-RU" sz="700" dirty="0"/>
          </a:p>
        </p:txBody>
      </p:sp>
      <p:sp>
        <p:nvSpPr>
          <p:cNvPr id="405" name="Прямоугольник 404"/>
          <p:cNvSpPr/>
          <p:nvPr/>
        </p:nvSpPr>
        <p:spPr>
          <a:xfrm>
            <a:off x="11215554" y="797364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Построить культ личности</a:t>
            </a:r>
            <a:endParaRPr lang="ru-RU" sz="700" dirty="0"/>
          </a:p>
        </p:txBody>
      </p:sp>
      <p:sp>
        <p:nvSpPr>
          <p:cNvPr id="406" name="Прямоугольник 405"/>
          <p:cNvSpPr/>
          <p:nvPr/>
        </p:nvSpPr>
        <p:spPr>
          <a:xfrm>
            <a:off x="9009424" y="797312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Пролетарская пропаганда (наше)</a:t>
            </a:r>
            <a:endParaRPr lang="ru-RU" sz="700" dirty="0"/>
          </a:p>
        </p:txBody>
      </p:sp>
      <p:cxnSp>
        <p:nvCxnSpPr>
          <p:cNvPr id="410" name="Соединительная линия уступом 409"/>
          <p:cNvCxnSpPr>
            <a:stCxn id="296" idx="2"/>
            <a:endCxn id="406" idx="0"/>
          </p:cNvCxnSpPr>
          <p:nvPr/>
        </p:nvCxnSpPr>
        <p:spPr>
          <a:xfrm rot="5400000">
            <a:off x="9921016" y="7307612"/>
            <a:ext cx="217088" cy="1113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5" name="Прямая со стрелкой 414"/>
          <p:cNvCxnSpPr>
            <a:stCxn id="296" idx="2"/>
            <a:endCxn id="404" idx="0"/>
          </p:cNvCxnSpPr>
          <p:nvPr/>
        </p:nvCxnSpPr>
        <p:spPr>
          <a:xfrm flipH="1">
            <a:off x="10586531" y="7756040"/>
            <a:ext cx="1" cy="2244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8" name="Прямая со стрелкой 417"/>
          <p:cNvCxnSpPr>
            <a:stCxn id="404" idx="2"/>
            <a:endCxn id="388" idx="0"/>
          </p:cNvCxnSpPr>
          <p:nvPr/>
        </p:nvCxnSpPr>
        <p:spPr>
          <a:xfrm>
            <a:off x="10586531" y="8520470"/>
            <a:ext cx="0" cy="22069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23" name="Прямоугольник 422"/>
          <p:cNvSpPr/>
          <p:nvPr/>
        </p:nvSpPr>
        <p:spPr>
          <a:xfrm>
            <a:off x="10667281" y="1180532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Пятая колонна (отправка добровольцев в </a:t>
            </a:r>
            <a:r>
              <a:rPr lang="ru-RU" sz="700" dirty="0" err="1" smtClean="0"/>
              <a:t>гв</a:t>
            </a:r>
            <a:r>
              <a:rPr lang="ru-RU" sz="700" dirty="0" smtClean="0"/>
              <a:t> фанг)</a:t>
            </a:r>
            <a:endParaRPr lang="ru-RU" sz="700" dirty="0"/>
          </a:p>
        </p:txBody>
      </p:sp>
      <p:sp>
        <p:nvSpPr>
          <p:cNvPr id="424" name="Прямоугольник 423"/>
          <p:cNvSpPr/>
          <p:nvPr/>
        </p:nvSpPr>
        <p:spPr>
          <a:xfrm>
            <a:off x="10123368" y="1337040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национальной фалангой Чили</a:t>
            </a:r>
            <a:endParaRPr lang="ru-RU" sz="700" dirty="0"/>
          </a:p>
        </p:txBody>
      </p:sp>
      <p:sp>
        <p:nvSpPr>
          <p:cNvPr id="425" name="Прямоугольник 424"/>
          <p:cNvSpPr/>
          <p:nvPr/>
        </p:nvSpPr>
        <p:spPr>
          <a:xfrm>
            <a:off x="6799146" y="1337003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Чили</a:t>
            </a:r>
            <a:endParaRPr lang="ru-RU" sz="700" dirty="0"/>
          </a:p>
        </p:txBody>
      </p:sp>
      <p:cxnSp>
        <p:nvCxnSpPr>
          <p:cNvPr id="426" name="Прямая соединительная линия 425"/>
          <p:cNvCxnSpPr>
            <a:stCxn id="425" idx="3"/>
            <a:endCxn id="424" idx="1"/>
          </p:cNvCxnSpPr>
          <p:nvPr/>
        </p:nvCxnSpPr>
        <p:spPr>
          <a:xfrm>
            <a:off x="7725471" y="13640033"/>
            <a:ext cx="2397897" cy="367"/>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29" name="Соединительная линия уступом 428"/>
          <p:cNvCxnSpPr>
            <a:stCxn id="352" idx="2"/>
            <a:endCxn id="424" idx="0"/>
          </p:cNvCxnSpPr>
          <p:nvPr/>
        </p:nvCxnSpPr>
        <p:spPr>
          <a:xfrm rot="16200000" flipH="1">
            <a:off x="9141386" y="11925254"/>
            <a:ext cx="1776347" cy="1113944"/>
          </a:xfrm>
          <a:prstGeom prst="bentConnector3">
            <a:avLst>
              <a:gd name="adj1" fmla="val 5925"/>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3" name="Соединительная линия уступом 432"/>
          <p:cNvCxnSpPr>
            <a:stCxn id="249" idx="2"/>
            <a:endCxn id="425" idx="0"/>
          </p:cNvCxnSpPr>
          <p:nvPr/>
        </p:nvCxnSpPr>
        <p:spPr>
          <a:xfrm rot="5400000">
            <a:off x="6928236" y="11930581"/>
            <a:ext cx="1773525" cy="1105378"/>
          </a:xfrm>
          <a:prstGeom prst="bentConnector3">
            <a:avLst>
              <a:gd name="adj1" fmla="val 5855"/>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7" name="Прямоугольник 436"/>
          <p:cNvSpPr/>
          <p:nvPr/>
        </p:nvSpPr>
        <p:spPr>
          <a:xfrm>
            <a:off x="6799146"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Боливию</a:t>
            </a:r>
            <a:endParaRPr lang="ru-RU" sz="700" dirty="0"/>
          </a:p>
        </p:txBody>
      </p:sp>
      <p:sp>
        <p:nvSpPr>
          <p:cNvPr id="438" name="Прямоугольник 437"/>
          <p:cNvSpPr/>
          <p:nvPr/>
        </p:nvSpPr>
        <p:spPr>
          <a:xfrm>
            <a:off x="10123368" y="1491963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Достигнуть консенсуса с Боливийской социалистической фалангой</a:t>
            </a:r>
            <a:endParaRPr lang="ru-RU" sz="700" dirty="0"/>
          </a:p>
        </p:txBody>
      </p:sp>
      <p:sp>
        <p:nvSpPr>
          <p:cNvPr id="439" name="Прямоугольник 438"/>
          <p:cNvSpPr/>
          <p:nvPr/>
        </p:nvSpPr>
        <p:spPr>
          <a:xfrm>
            <a:off x="9009423" y="1413980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Перетянуть Уругвай на свою сторону</a:t>
            </a:r>
            <a:endParaRPr lang="ru-RU" sz="700" dirty="0"/>
          </a:p>
        </p:txBody>
      </p:sp>
      <p:sp>
        <p:nvSpPr>
          <p:cNvPr id="440" name="Прямоугольник 439"/>
          <p:cNvSpPr/>
          <p:nvPr/>
        </p:nvSpPr>
        <p:spPr>
          <a:xfrm>
            <a:off x="7904523" y="141406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Уругвай</a:t>
            </a:r>
            <a:endParaRPr lang="ru-RU" sz="700" dirty="0"/>
          </a:p>
        </p:txBody>
      </p:sp>
      <p:cxnSp>
        <p:nvCxnSpPr>
          <p:cNvPr id="441" name="Прямая соединительная линия 440"/>
          <p:cNvCxnSpPr>
            <a:stCxn id="440" idx="3"/>
            <a:endCxn id="439" idx="1"/>
          </p:cNvCxnSpPr>
          <p:nvPr/>
        </p:nvCxnSpPr>
        <p:spPr>
          <a:xfrm flipV="1">
            <a:off x="8830848" y="14409808"/>
            <a:ext cx="178575" cy="82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44" name="Соединительная линия уступом 443"/>
          <p:cNvCxnSpPr>
            <a:stCxn id="312" idx="2"/>
            <a:endCxn id="439" idx="0"/>
          </p:cNvCxnSpPr>
          <p:nvPr/>
        </p:nvCxnSpPr>
        <p:spPr>
          <a:xfrm rot="16200000" flipH="1">
            <a:off x="8033630" y="12700851"/>
            <a:ext cx="1776189" cy="1101724"/>
          </a:xfrm>
          <a:prstGeom prst="bentConnector3">
            <a:avLst>
              <a:gd name="adj1" fmla="val 625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48" name="Соединительная линия уступом 447"/>
          <p:cNvCxnSpPr>
            <a:stCxn id="313" idx="2"/>
            <a:endCxn id="440" idx="0"/>
          </p:cNvCxnSpPr>
          <p:nvPr/>
        </p:nvCxnSpPr>
        <p:spPr>
          <a:xfrm rot="5400000">
            <a:off x="8031630" y="12699676"/>
            <a:ext cx="1777015" cy="1104901"/>
          </a:xfrm>
          <a:prstGeom prst="bentConnector3">
            <a:avLst>
              <a:gd name="adj1" fmla="val 6278"/>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2" name="Прямая со стрелкой 451"/>
          <p:cNvCxnSpPr>
            <a:stCxn id="312" idx="2"/>
            <a:endCxn id="440" idx="0"/>
          </p:cNvCxnSpPr>
          <p:nvPr/>
        </p:nvCxnSpPr>
        <p:spPr>
          <a:xfrm flipH="1">
            <a:off x="8367686" y="12363619"/>
            <a:ext cx="3176" cy="1777015"/>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5" name="Прямая со стрелкой 454"/>
          <p:cNvCxnSpPr>
            <a:stCxn id="313" idx="2"/>
            <a:endCxn id="439" idx="0"/>
          </p:cNvCxnSpPr>
          <p:nvPr/>
        </p:nvCxnSpPr>
        <p:spPr>
          <a:xfrm flipH="1">
            <a:off x="9472586" y="12363619"/>
            <a:ext cx="1" cy="1776189"/>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58" name="Соединительная линия уступом 457"/>
          <p:cNvCxnSpPr>
            <a:stCxn id="424" idx="2"/>
            <a:endCxn id="437" idx="0"/>
          </p:cNvCxnSpPr>
          <p:nvPr/>
        </p:nvCxnSpPr>
        <p:spPr>
          <a:xfrm rot="5400000">
            <a:off x="8419802" y="12752907"/>
            <a:ext cx="1009237" cy="3324222"/>
          </a:xfrm>
          <a:prstGeom prst="bentConnector3">
            <a:avLst>
              <a:gd name="adj1" fmla="val 677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2" name="Соединительная линия уступом 461"/>
          <p:cNvCxnSpPr>
            <a:stCxn id="425" idx="2"/>
            <a:endCxn id="438" idx="0"/>
          </p:cNvCxnSpPr>
          <p:nvPr/>
        </p:nvCxnSpPr>
        <p:spPr>
          <a:xfrm rot="16200000" flipH="1">
            <a:off x="8419618" y="12752724"/>
            <a:ext cx="1009604" cy="3324222"/>
          </a:xfrm>
          <a:prstGeom prst="bentConnector3">
            <a:avLst>
              <a:gd name="adj1" fmla="val 6195"/>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67" name="Прямая со стрелкой 466"/>
          <p:cNvCxnSpPr>
            <a:stCxn id="425" idx="2"/>
            <a:endCxn id="437" idx="0"/>
          </p:cNvCxnSpPr>
          <p:nvPr/>
        </p:nvCxnSpPr>
        <p:spPr>
          <a:xfrm>
            <a:off x="7262309" y="13910033"/>
            <a:ext cx="0" cy="1009604"/>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0" name="Прямая со стрелкой 469"/>
          <p:cNvCxnSpPr>
            <a:stCxn id="424" idx="2"/>
            <a:endCxn id="438" idx="0"/>
          </p:cNvCxnSpPr>
          <p:nvPr/>
        </p:nvCxnSpPr>
        <p:spPr>
          <a:xfrm>
            <a:off x="10586531" y="13910400"/>
            <a:ext cx="0" cy="1009237"/>
          </a:xfrm>
          <a:prstGeom prst="straightConnector1">
            <a:avLst/>
          </a:prstGeom>
          <a:ln w="19050">
            <a:prstDash val="sysDash"/>
            <a:tailEnd type="arrow"/>
          </a:ln>
        </p:spPr>
        <p:style>
          <a:lnRef idx="1">
            <a:schemeClr val="accent1"/>
          </a:lnRef>
          <a:fillRef idx="0">
            <a:schemeClr val="accent1"/>
          </a:fillRef>
          <a:effectRef idx="0">
            <a:schemeClr val="accent1"/>
          </a:effectRef>
          <a:fontRef idx="minor">
            <a:schemeClr val="tx1"/>
          </a:fontRef>
        </p:style>
      </p:cxnSp>
      <p:cxnSp>
        <p:nvCxnSpPr>
          <p:cNvPr id="473" name="Прямая соединительная линия 472"/>
          <p:cNvCxnSpPr>
            <a:stCxn id="437" idx="3"/>
            <a:endCxn id="438" idx="1"/>
          </p:cNvCxnSpPr>
          <p:nvPr/>
        </p:nvCxnSpPr>
        <p:spPr>
          <a:xfrm>
            <a:off x="7725471" y="15189637"/>
            <a:ext cx="23978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76" name="Прямоугольник 475"/>
          <p:cNvSpPr/>
          <p:nvPr/>
        </p:nvSpPr>
        <p:spPr>
          <a:xfrm>
            <a:off x="7352073"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Аргентину</a:t>
            </a:r>
            <a:endParaRPr lang="ru-RU" sz="700" dirty="0"/>
          </a:p>
        </p:txBody>
      </p:sp>
      <p:sp>
        <p:nvSpPr>
          <p:cNvPr id="477" name="Прямоугольник 476"/>
          <p:cNvSpPr/>
          <p:nvPr/>
        </p:nvSpPr>
        <p:spPr>
          <a:xfrm>
            <a:off x="9561872" y="1570830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Союз с </a:t>
            </a:r>
            <a:r>
              <a:rPr lang="ru-RU" sz="700" dirty="0" err="1" smtClean="0"/>
              <a:t>Артентиной</a:t>
            </a:r>
            <a:endParaRPr lang="ru-RU" sz="700" dirty="0"/>
          </a:p>
        </p:txBody>
      </p:sp>
      <p:cxnSp>
        <p:nvCxnSpPr>
          <p:cNvPr id="478" name="Соединительная линия уступом 477"/>
          <p:cNvCxnSpPr>
            <a:stCxn id="425" idx="2"/>
            <a:endCxn id="476" idx="0"/>
          </p:cNvCxnSpPr>
          <p:nvPr/>
        </p:nvCxnSpPr>
        <p:spPr>
          <a:xfrm rot="16200000" flipH="1">
            <a:off x="6639634" y="14532707"/>
            <a:ext cx="1798276" cy="552927"/>
          </a:xfrm>
          <a:prstGeom prst="bentConnector3">
            <a:avLst>
              <a:gd name="adj1" fmla="val 4136"/>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2" name="Соединительная линия уступом 481"/>
          <p:cNvCxnSpPr>
            <a:stCxn id="425" idx="2"/>
            <a:endCxn id="477" idx="0"/>
          </p:cNvCxnSpPr>
          <p:nvPr/>
        </p:nvCxnSpPr>
        <p:spPr>
          <a:xfrm rot="16200000" flipH="1">
            <a:off x="7744534" y="13427808"/>
            <a:ext cx="1798276" cy="2762726"/>
          </a:xfrm>
          <a:prstGeom prst="bentConnector3">
            <a:avLst>
              <a:gd name="adj1" fmla="val 3804"/>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7" name="Соединительная линия уступом 486"/>
          <p:cNvCxnSpPr>
            <a:stCxn id="424" idx="2"/>
            <a:endCxn id="477" idx="0"/>
          </p:cNvCxnSpPr>
          <p:nvPr/>
        </p:nvCxnSpPr>
        <p:spPr>
          <a:xfrm rot="5400000">
            <a:off x="9406829" y="14528606"/>
            <a:ext cx="1797909" cy="561496"/>
          </a:xfrm>
          <a:prstGeom prst="bentConnector3">
            <a:avLst>
              <a:gd name="adj1" fmla="val 4127"/>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2" name="Соединительная линия уступом 491"/>
          <p:cNvCxnSpPr>
            <a:stCxn id="424" idx="2"/>
            <a:endCxn id="476" idx="0"/>
          </p:cNvCxnSpPr>
          <p:nvPr/>
        </p:nvCxnSpPr>
        <p:spPr>
          <a:xfrm rot="5400000">
            <a:off x="8301930" y="13423707"/>
            <a:ext cx="1797909" cy="2771295"/>
          </a:xfrm>
          <a:prstGeom prst="bentConnector3">
            <a:avLst>
              <a:gd name="adj1" fmla="val 3462"/>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96" name="Прямая соединительная линия 495"/>
          <p:cNvCxnSpPr>
            <a:stCxn id="476" idx="3"/>
            <a:endCxn id="477" idx="1"/>
          </p:cNvCxnSpPr>
          <p:nvPr/>
        </p:nvCxnSpPr>
        <p:spPr>
          <a:xfrm>
            <a:off x="8278398" y="15978309"/>
            <a:ext cx="1283474"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99" name="Прямоугольник 498"/>
          <p:cNvSpPr/>
          <p:nvPr/>
        </p:nvSpPr>
        <p:spPr>
          <a:xfrm>
            <a:off x="8456971" y="1652409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Объединить Испаноязычные страны</a:t>
            </a:r>
            <a:endParaRPr lang="ru-RU" sz="700" dirty="0"/>
          </a:p>
        </p:txBody>
      </p:sp>
      <p:cxnSp>
        <p:nvCxnSpPr>
          <p:cNvPr id="500" name="Соединительная линия уступом 499"/>
          <p:cNvCxnSpPr>
            <a:stCxn id="477" idx="2"/>
            <a:endCxn id="499" idx="0"/>
          </p:cNvCxnSpPr>
          <p:nvPr/>
        </p:nvCxnSpPr>
        <p:spPr>
          <a:xfrm rot="5400000">
            <a:off x="9334691" y="15833753"/>
            <a:ext cx="275788" cy="110490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3" name="Соединительная линия уступом 502"/>
          <p:cNvCxnSpPr>
            <a:stCxn id="476" idx="2"/>
            <a:endCxn id="499" idx="0"/>
          </p:cNvCxnSpPr>
          <p:nvPr/>
        </p:nvCxnSpPr>
        <p:spPr>
          <a:xfrm rot="16200000" flipH="1">
            <a:off x="8229791" y="15833754"/>
            <a:ext cx="275788" cy="110489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6" name="Соединительная линия уступом 505"/>
          <p:cNvCxnSpPr>
            <a:stCxn id="439" idx="2"/>
            <a:endCxn id="499" idx="0"/>
          </p:cNvCxnSpPr>
          <p:nvPr/>
        </p:nvCxnSpPr>
        <p:spPr>
          <a:xfrm rot="5400000">
            <a:off x="8274216" y="15325726"/>
            <a:ext cx="1844289" cy="552452"/>
          </a:xfrm>
          <a:prstGeom prst="bentConnector3">
            <a:avLst>
              <a:gd name="adj1" fmla="val 7549"/>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9" name="Соединительная линия уступом 508"/>
          <p:cNvCxnSpPr>
            <a:stCxn id="440" idx="2"/>
            <a:endCxn id="499" idx="0"/>
          </p:cNvCxnSpPr>
          <p:nvPr/>
        </p:nvCxnSpPr>
        <p:spPr>
          <a:xfrm rot="16200000" flipH="1">
            <a:off x="7722179" y="15326141"/>
            <a:ext cx="1843463" cy="552448"/>
          </a:xfrm>
          <a:prstGeom prst="bentConnector3">
            <a:avLst>
              <a:gd name="adj1" fmla="val 753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4" name="Соединительная линия уступом 513"/>
          <p:cNvCxnSpPr>
            <a:stCxn id="360" idx="2"/>
            <a:endCxn id="499" idx="0"/>
          </p:cNvCxnSpPr>
          <p:nvPr/>
        </p:nvCxnSpPr>
        <p:spPr>
          <a:xfrm rot="5400000">
            <a:off x="7782977" y="14282038"/>
            <a:ext cx="3379216" cy="1104902"/>
          </a:xfrm>
          <a:prstGeom prst="bentConnector3">
            <a:avLst>
              <a:gd name="adj1" fmla="val 294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8" name="Соединительная линия уступом 517"/>
          <p:cNvCxnSpPr>
            <a:stCxn id="359" idx="2"/>
            <a:endCxn id="499" idx="0"/>
          </p:cNvCxnSpPr>
          <p:nvPr/>
        </p:nvCxnSpPr>
        <p:spPr>
          <a:xfrm rot="16200000" flipH="1">
            <a:off x="6679425" y="14283387"/>
            <a:ext cx="3376521" cy="1104898"/>
          </a:xfrm>
          <a:prstGeom prst="bentConnector3">
            <a:avLst>
              <a:gd name="adj1" fmla="val 3095"/>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22" name="Прямая со стрелкой 521"/>
          <p:cNvCxnSpPr>
            <a:stCxn id="319" idx="2"/>
            <a:endCxn id="387" idx="0"/>
          </p:cNvCxnSpPr>
          <p:nvPr/>
        </p:nvCxnSpPr>
        <p:spPr>
          <a:xfrm flipH="1">
            <a:off x="7262309" y="8513128"/>
            <a:ext cx="2689" cy="22804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23" name="Прямоугольник 322"/>
          <p:cNvSpPr/>
          <p:nvPr/>
        </p:nvSpPr>
        <p:spPr>
          <a:xfrm>
            <a:off x="10110061" y="110579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Все должны служить (ваниль)</a:t>
            </a:r>
          </a:p>
        </p:txBody>
      </p:sp>
      <p:sp>
        <p:nvSpPr>
          <p:cNvPr id="331" name="Прямоугольник 330"/>
          <p:cNvSpPr/>
          <p:nvPr/>
        </p:nvSpPr>
        <p:spPr>
          <a:xfrm>
            <a:off x="11217804" y="1105345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призыв в армию (ваниль)</a:t>
            </a:r>
          </a:p>
        </p:txBody>
      </p:sp>
      <p:cxnSp>
        <p:nvCxnSpPr>
          <p:cNvPr id="334" name="Соединительная линия уступом 333"/>
          <p:cNvCxnSpPr>
            <a:stCxn id="352" idx="2"/>
            <a:endCxn id="423" idx="0"/>
          </p:cNvCxnSpPr>
          <p:nvPr/>
        </p:nvCxnSpPr>
        <p:spPr>
          <a:xfrm rot="16200000" flipH="1">
            <a:off x="10195880" y="10870759"/>
            <a:ext cx="211271" cy="1657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42" name="Соединительная линия уступом 341"/>
          <p:cNvCxnSpPr>
            <a:stCxn id="241" idx="2"/>
            <a:endCxn id="323" idx="0"/>
          </p:cNvCxnSpPr>
          <p:nvPr/>
        </p:nvCxnSpPr>
        <p:spPr>
          <a:xfrm rot="16200000" flipH="1">
            <a:off x="10189268" y="10674043"/>
            <a:ext cx="219726" cy="548186"/>
          </a:xfrm>
          <a:prstGeom prst="bentConnector3">
            <a:avLst>
              <a:gd name="adj1" fmla="val 50000"/>
            </a:avLst>
          </a:prstGeom>
          <a:ln w="19050">
            <a:prstDash val="solid"/>
            <a:tailEnd type="arrow"/>
          </a:ln>
        </p:spPr>
        <p:style>
          <a:lnRef idx="1">
            <a:schemeClr val="accent1"/>
          </a:lnRef>
          <a:fillRef idx="0">
            <a:schemeClr val="accent1"/>
          </a:fillRef>
          <a:effectRef idx="0">
            <a:schemeClr val="accent1"/>
          </a:effectRef>
          <a:fontRef idx="minor">
            <a:schemeClr val="tx1"/>
          </a:fontRef>
        </p:style>
      </p:cxnSp>
      <p:cxnSp>
        <p:nvCxnSpPr>
          <p:cNvPr id="346" name="Соединительная линия уступом 345"/>
          <p:cNvCxnSpPr>
            <a:stCxn id="241" idx="2"/>
            <a:endCxn id="331" idx="0"/>
          </p:cNvCxnSpPr>
          <p:nvPr/>
        </p:nvCxnSpPr>
        <p:spPr>
          <a:xfrm rot="16200000" flipH="1">
            <a:off x="10745414" y="10117896"/>
            <a:ext cx="215177" cy="165592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55" name="Соединительная линия уступом 354"/>
          <p:cNvCxnSpPr>
            <a:stCxn id="331" idx="2"/>
            <a:endCxn id="423" idx="0"/>
          </p:cNvCxnSpPr>
          <p:nvPr/>
        </p:nvCxnSpPr>
        <p:spPr>
          <a:xfrm rot="5400000">
            <a:off x="11299769" y="11424126"/>
            <a:ext cx="211874" cy="5505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71" name="Прямоугольник 370"/>
          <p:cNvSpPr/>
          <p:nvPr/>
        </p:nvSpPr>
        <p:spPr>
          <a:xfrm>
            <a:off x="12298252" y="11048900"/>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Национальная и народная армия Испании (ваниль)</a:t>
            </a:r>
          </a:p>
        </p:txBody>
      </p:sp>
      <p:cxnSp>
        <p:nvCxnSpPr>
          <p:cNvPr id="372" name="Соединительная линия уступом 371"/>
          <p:cNvCxnSpPr>
            <a:stCxn id="241" idx="2"/>
            <a:endCxn id="371" idx="0"/>
          </p:cNvCxnSpPr>
          <p:nvPr/>
        </p:nvCxnSpPr>
        <p:spPr>
          <a:xfrm rot="16200000" flipH="1">
            <a:off x="11287913" y="9575397"/>
            <a:ext cx="210627" cy="27363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77" name="Прямоугольник 376"/>
          <p:cNvSpPr/>
          <p:nvPr/>
        </p:nvSpPr>
        <p:spPr>
          <a:xfrm>
            <a:off x="11759165" y="11813175"/>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Подготовить оборону </a:t>
            </a:r>
            <a:r>
              <a:rPr lang="ru-RU" sz="700" dirty="0" err="1" smtClean="0"/>
              <a:t>Перенеев</a:t>
            </a:r>
            <a:r>
              <a:rPr lang="ru-RU" sz="700" dirty="0" smtClean="0"/>
              <a:t> (ваниль)</a:t>
            </a:r>
          </a:p>
        </p:txBody>
      </p:sp>
      <p:cxnSp>
        <p:nvCxnSpPr>
          <p:cNvPr id="378" name="Соединительная линия уступом 377"/>
          <p:cNvCxnSpPr>
            <a:stCxn id="241" idx="2"/>
            <a:endCxn id="377" idx="0"/>
          </p:cNvCxnSpPr>
          <p:nvPr/>
        </p:nvCxnSpPr>
        <p:spPr>
          <a:xfrm rot="16200000" flipH="1">
            <a:off x="10636232" y="10227079"/>
            <a:ext cx="974902" cy="2197290"/>
          </a:xfrm>
          <a:prstGeom prst="bentConnector3">
            <a:avLst>
              <a:gd name="adj1" fmla="val 11502"/>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382" name="Прямоугольник 381"/>
          <p:cNvSpPr/>
          <p:nvPr/>
        </p:nvSpPr>
        <p:spPr>
          <a:xfrm>
            <a:off x="5130241" y="118245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Слава и богатство на морях (ваниль)</a:t>
            </a:r>
            <a:endParaRPr lang="ru-RU" sz="700" dirty="0"/>
          </a:p>
        </p:txBody>
      </p:sp>
      <p:sp>
        <p:nvSpPr>
          <p:cNvPr id="389" name="Прямоугольник 388"/>
          <p:cNvSpPr/>
          <p:nvPr/>
        </p:nvSpPr>
        <p:spPr>
          <a:xfrm>
            <a:off x="5130847" y="1259964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Улучшить внутренние морские базы (ваниль)</a:t>
            </a:r>
            <a:endParaRPr lang="ru-RU" sz="700" dirty="0"/>
          </a:p>
        </p:txBody>
      </p:sp>
      <p:sp>
        <p:nvSpPr>
          <p:cNvPr id="390" name="Прямоугольник 389"/>
          <p:cNvSpPr/>
          <p:nvPr/>
        </p:nvSpPr>
        <p:spPr>
          <a:xfrm>
            <a:off x="4043200" y="1259964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коммерции (ваниль)</a:t>
            </a:r>
          </a:p>
        </p:txBody>
      </p:sp>
      <p:sp>
        <p:nvSpPr>
          <p:cNvPr id="391" name="Прямоугольник 390"/>
          <p:cNvSpPr/>
          <p:nvPr/>
        </p:nvSpPr>
        <p:spPr>
          <a:xfrm>
            <a:off x="5136224" y="1334014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Великая морская держава (ваниль)</a:t>
            </a:r>
            <a:endParaRPr lang="ru-RU" sz="700" dirty="0"/>
          </a:p>
        </p:txBody>
      </p:sp>
      <p:cxnSp>
        <p:nvCxnSpPr>
          <p:cNvPr id="392" name="Соединительная линия уступом 391"/>
          <p:cNvCxnSpPr>
            <a:stCxn id="382" idx="2"/>
            <a:endCxn id="390" idx="0"/>
          </p:cNvCxnSpPr>
          <p:nvPr/>
        </p:nvCxnSpPr>
        <p:spPr>
          <a:xfrm rot="5400000">
            <a:off x="4932339" y="11938579"/>
            <a:ext cx="235090" cy="108704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95" name="Прямая со стрелкой 394"/>
          <p:cNvCxnSpPr>
            <a:stCxn id="382" idx="2"/>
            <a:endCxn id="389" idx="0"/>
          </p:cNvCxnSpPr>
          <p:nvPr/>
        </p:nvCxnSpPr>
        <p:spPr>
          <a:xfrm>
            <a:off x="5593404" y="12364554"/>
            <a:ext cx="606" cy="2350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0" name="Прямая со стрелкой 399"/>
          <p:cNvCxnSpPr>
            <a:stCxn id="389" idx="2"/>
            <a:endCxn id="391" idx="0"/>
          </p:cNvCxnSpPr>
          <p:nvPr/>
        </p:nvCxnSpPr>
        <p:spPr>
          <a:xfrm>
            <a:off x="5594010" y="13139643"/>
            <a:ext cx="5377" cy="20049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1" name="Прямая со стрелкой 410"/>
          <p:cNvCxnSpPr>
            <a:stCxn id="227" idx="2"/>
            <a:endCxn id="382" idx="0"/>
          </p:cNvCxnSpPr>
          <p:nvPr/>
        </p:nvCxnSpPr>
        <p:spPr>
          <a:xfrm>
            <a:off x="5591784" y="11616752"/>
            <a:ext cx="1620" cy="207802"/>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14" name="Прямая со стрелкой 413"/>
          <p:cNvCxnSpPr>
            <a:stCxn id="232" idx="2"/>
            <a:endCxn id="256" idx="0"/>
          </p:cNvCxnSpPr>
          <p:nvPr/>
        </p:nvCxnSpPr>
        <p:spPr>
          <a:xfrm>
            <a:off x="6718619" y="11616276"/>
            <a:ext cx="2505" cy="21295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41" name="Прямоугольник 340"/>
          <p:cNvSpPr/>
          <p:nvPr/>
        </p:nvSpPr>
        <p:spPr>
          <a:xfrm>
            <a:off x="14538672" y="797857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Отмена статуса автономии </a:t>
            </a:r>
            <a:r>
              <a:rPr lang="ru-RU" sz="700" dirty="0"/>
              <a:t>1932 года </a:t>
            </a:r>
            <a:r>
              <a:rPr lang="ru-RU" sz="300" dirty="0"/>
              <a:t>(принятие ряда постановлений и указов, запрещающих использование каталонского </a:t>
            </a:r>
            <a:r>
              <a:rPr lang="ru-RU" sz="300" dirty="0" err="1"/>
              <a:t>языка.в</a:t>
            </a:r>
            <a:r>
              <a:rPr lang="ru-RU" sz="300" dirty="0"/>
              <a:t> публичных документах и ​​в частной </a:t>
            </a:r>
            <a:r>
              <a:rPr lang="ru-RU" sz="300" dirty="0" smtClean="0"/>
              <a:t>беседе) (</a:t>
            </a:r>
            <a:endParaRPr lang="ru-RU" sz="300" dirty="0"/>
          </a:p>
        </p:txBody>
      </p:sp>
      <p:sp>
        <p:nvSpPr>
          <p:cNvPr id="343" name="Прямоугольник 342"/>
          <p:cNvSpPr/>
          <p:nvPr/>
        </p:nvSpPr>
        <p:spPr>
          <a:xfrm>
            <a:off x="13446487" y="951417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a:t>
            </a:r>
            <a:r>
              <a:rPr lang="ru-RU" sz="700" dirty="0"/>
              <a:t>о труде  </a:t>
            </a:r>
            <a:r>
              <a:rPr lang="ru-RU" sz="200" dirty="0"/>
              <a:t>(процесс институционализации «Нового государства» с обнародования « Закона о труде », основанного на Хартии итальянского фашизма </a:t>
            </a:r>
            <a:r>
              <a:rPr lang="ru-RU" sz="200" dirty="0" err="1"/>
              <a:t>lavoro</a:t>
            </a:r>
            <a:r>
              <a:rPr lang="ru-RU" sz="200" dirty="0"/>
              <a:t> [ 208 ], который составляет первую из семи основных Законы о диктатуре Франко , который функционировал в качестве «конституции» нового режима) (получили одобрение в 1938 интервенционистский закон , который регулирует рабочие и экономическую жизнь, в частности , в вопросах , касающиеся рабочего время, отпуска, минимальная заработную плату и цены. Такие уступки были не чем иным, как регулированием экономической жизни и подчинялись интересам нации, так что даже признавая частную инициативу , государство могло заменить ее в двух случаях: когда она терпела неудачу или когда этого требовали общественные интересы </a:t>
            </a:r>
            <a:r>
              <a:rPr lang="ru-RU" sz="200" dirty="0" smtClean="0"/>
              <a:t>.)</a:t>
            </a:r>
            <a:endParaRPr lang="ru-RU" sz="200" dirty="0"/>
          </a:p>
        </p:txBody>
      </p:sp>
      <p:sp>
        <p:nvSpPr>
          <p:cNvPr id="345" name="Прямоугольник 344"/>
          <p:cNvSpPr/>
          <p:nvPr/>
        </p:nvSpPr>
        <p:spPr>
          <a:xfrm>
            <a:off x="15630863" y="951417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a:t>
            </a:r>
            <a:r>
              <a:rPr lang="ru-RU" sz="700" dirty="0"/>
              <a:t>о печати </a:t>
            </a:r>
            <a:r>
              <a:rPr lang="ru-RU" sz="300" dirty="0"/>
              <a:t>(которые подвергаются газетам в предварительную цензуру и приписано правительству назначения директоров </a:t>
            </a:r>
            <a:r>
              <a:rPr lang="ru-RU" sz="300" dirty="0" smtClean="0"/>
              <a:t>газеты)</a:t>
            </a:r>
            <a:endParaRPr lang="ru-RU" sz="300" dirty="0"/>
          </a:p>
        </p:txBody>
      </p:sp>
      <p:sp>
        <p:nvSpPr>
          <p:cNvPr id="348" name="Прямоугольник 347"/>
          <p:cNvSpPr/>
          <p:nvPr/>
        </p:nvSpPr>
        <p:spPr>
          <a:xfrm>
            <a:off x="14538675" y="952100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о </a:t>
            </a:r>
            <a:r>
              <a:rPr lang="ru-RU" sz="700" dirty="0"/>
              <a:t>среднем образовании </a:t>
            </a:r>
            <a:r>
              <a:rPr lang="ru-RU" sz="300" dirty="0"/>
              <a:t>(который гарантировал Католической церкви абсолютную автономию в области среднего образования</a:t>
            </a:r>
            <a:r>
              <a:rPr lang="ru-RU" sz="300" dirty="0" smtClean="0"/>
              <a:t>.)</a:t>
            </a:r>
            <a:endParaRPr lang="ru-RU" sz="300" dirty="0"/>
          </a:p>
        </p:txBody>
      </p:sp>
      <p:sp>
        <p:nvSpPr>
          <p:cNvPr id="357" name="Прямоугольник 356"/>
          <p:cNvSpPr/>
          <p:nvPr/>
        </p:nvSpPr>
        <p:spPr>
          <a:xfrm>
            <a:off x="14538674" y="874494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Репрессировать оппозицию </a:t>
            </a:r>
            <a:r>
              <a:rPr lang="ru-RU" sz="100" dirty="0"/>
              <a:t>(В 1940-х годах военная диктатура была укреплена путем политических и экономических репрессий против оппонентов . Около 485 000 человек бежали в изгнание . [ 16 ] Некоторые авторы утверждают, что от 9 000 до 15 000 были испанскими изгнанниками, попавшими в нацистские концентрационные лагеря , половина из которых выжила. [ 17 ] [ 18 ] Другие закончились во </a:t>
            </a:r>
            <a:r>
              <a:rPr lang="ru-RU" sz="100" dirty="0" err="1"/>
              <a:t>франкистских</a:t>
            </a:r>
            <a:r>
              <a:rPr lang="ru-RU" sz="100" dirty="0"/>
              <a:t> концентрационных лагерях - студии отчитываются перед минимум 367 000 заключенных и между 150 и 188 полями-. [ 17 ]К ноябрю 1940 года в государственных тюрьмах содержалось 280 000 мужчин и женщин. [ 19 ] [ 20 ] По оценкам историографии, от 23 000 до 46 000 человек были казнены после войны; [ 21 ] другие, около 50 000</a:t>
            </a:r>
            <a:r>
              <a:rPr lang="ru-RU" sz="100" dirty="0" smtClean="0"/>
              <a:t>.)</a:t>
            </a:r>
            <a:endParaRPr lang="ru-RU" sz="100" dirty="0"/>
          </a:p>
        </p:txBody>
      </p:sp>
      <p:sp>
        <p:nvSpPr>
          <p:cNvPr id="358" name="Прямоугольник 357"/>
          <p:cNvSpPr/>
          <p:nvPr/>
        </p:nvSpPr>
        <p:spPr>
          <a:xfrm>
            <a:off x="15084768" y="1029203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Формирование </a:t>
            </a:r>
            <a:r>
              <a:rPr lang="ru-RU" sz="700" dirty="0"/>
              <a:t>подконтрольных кортесов </a:t>
            </a:r>
            <a:r>
              <a:rPr lang="ru-RU" sz="100" dirty="0"/>
              <a:t>(Закон Учредительного парламента или просто закон Кортеса от 17 июля в 1942 году является восьмилетним Основными Законами Королевства . Он был провозглашен во время первого режима Франко , чтобы придать диктатуре вид парламентаризма. Он учредил кортесы как однопалатную ассамблею непрямых выборов без законной инициативы, поскольку в ней находился глава государства Франсиско Франко . Это был первый шаг в процессе институционализации режима Франко </a:t>
            </a:r>
            <a:r>
              <a:rPr lang="ru-RU" sz="100" dirty="0" smtClean="0"/>
              <a:t>.)</a:t>
            </a:r>
            <a:endParaRPr lang="ru-RU" sz="100" dirty="0"/>
          </a:p>
        </p:txBody>
      </p:sp>
      <p:sp>
        <p:nvSpPr>
          <p:cNvPr id="362" name="Прямоугольник 361"/>
          <p:cNvSpPr/>
          <p:nvPr/>
        </p:nvSpPr>
        <p:spPr>
          <a:xfrm>
            <a:off x="12332541" y="72192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Директор  Эмилия Мола </a:t>
            </a:r>
            <a:r>
              <a:rPr lang="ru-RU" sz="700" dirty="0"/>
              <a:t>(страна станет называться Испанская директория</a:t>
            </a:r>
            <a:r>
              <a:rPr lang="ru-RU" sz="700" dirty="0" smtClean="0"/>
              <a:t>)</a:t>
            </a:r>
            <a:endParaRPr lang="ru-RU" sz="700" dirty="0"/>
          </a:p>
        </p:txBody>
      </p:sp>
      <p:sp>
        <p:nvSpPr>
          <p:cNvPr id="363" name="Прямоугольник 362"/>
          <p:cNvSpPr/>
          <p:nvPr/>
        </p:nvSpPr>
        <p:spPr>
          <a:xfrm>
            <a:off x="15630863" y="72192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Генералиссимус Франсиско </a:t>
            </a:r>
            <a:r>
              <a:rPr lang="ru-RU" sz="600" dirty="0"/>
              <a:t>Франко</a:t>
            </a:r>
          </a:p>
        </p:txBody>
      </p:sp>
      <p:cxnSp>
        <p:nvCxnSpPr>
          <p:cNvPr id="364" name="Прямая соединительная линия 363"/>
          <p:cNvCxnSpPr>
            <a:stCxn id="362" idx="3"/>
            <a:endCxn id="363" idx="1"/>
          </p:cNvCxnSpPr>
          <p:nvPr/>
        </p:nvCxnSpPr>
        <p:spPr>
          <a:xfrm>
            <a:off x="13258866" y="7489203"/>
            <a:ext cx="237199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366" name="Прямая со стрелкой 365"/>
          <p:cNvCxnSpPr>
            <a:stCxn id="192" idx="2"/>
            <a:endCxn id="341" idx="0"/>
          </p:cNvCxnSpPr>
          <p:nvPr/>
        </p:nvCxnSpPr>
        <p:spPr>
          <a:xfrm flipH="1">
            <a:off x="15001835" y="6974901"/>
            <a:ext cx="6" cy="10036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7" name="Соединительная линия уступом 366"/>
          <p:cNvCxnSpPr>
            <a:stCxn id="192" idx="2"/>
            <a:endCxn id="362" idx="0"/>
          </p:cNvCxnSpPr>
          <p:nvPr/>
        </p:nvCxnSpPr>
        <p:spPr>
          <a:xfrm rot="5400000">
            <a:off x="13776622" y="5993984"/>
            <a:ext cx="244302" cy="22061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68" name="Соединительная линия уступом 367"/>
          <p:cNvCxnSpPr>
            <a:stCxn id="192" idx="2"/>
            <a:endCxn id="363" idx="0"/>
          </p:cNvCxnSpPr>
          <p:nvPr/>
        </p:nvCxnSpPr>
        <p:spPr>
          <a:xfrm rot="16200000" flipH="1">
            <a:off x="15425782" y="6550959"/>
            <a:ext cx="244302" cy="109218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0" name="Прямая со стрелкой 369"/>
          <p:cNvCxnSpPr>
            <a:stCxn id="341" idx="2"/>
            <a:endCxn id="357" idx="0"/>
          </p:cNvCxnSpPr>
          <p:nvPr/>
        </p:nvCxnSpPr>
        <p:spPr>
          <a:xfrm>
            <a:off x="15001835" y="8518574"/>
            <a:ext cx="2" cy="22637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4" name="Прямая со стрелкой 373"/>
          <p:cNvCxnSpPr>
            <a:stCxn id="357" idx="2"/>
            <a:endCxn id="348" idx="0"/>
          </p:cNvCxnSpPr>
          <p:nvPr/>
        </p:nvCxnSpPr>
        <p:spPr>
          <a:xfrm>
            <a:off x="15001837" y="9284948"/>
            <a:ext cx="1" cy="23605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5" name="Соединительная линия уступом 374"/>
          <p:cNvCxnSpPr>
            <a:stCxn id="357" idx="2"/>
            <a:endCxn id="345" idx="0"/>
          </p:cNvCxnSpPr>
          <p:nvPr/>
        </p:nvCxnSpPr>
        <p:spPr>
          <a:xfrm rot="16200000" flipH="1">
            <a:off x="15433317" y="8853467"/>
            <a:ext cx="229228" cy="10921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379" name="Соединительная линия уступом 378"/>
          <p:cNvCxnSpPr>
            <a:stCxn id="357" idx="2"/>
            <a:endCxn id="343" idx="0"/>
          </p:cNvCxnSpPr>
          <p:nvPr/>
        </p:nvCxnSpPr>
        <p:spPr>
          <a:xfrm rot="5400000">
            <a:off x="14341130" y="8853469"/>
            <a:ext cx="229228" cy="1092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81" name="Прямоугольник 380"/>
          <p:cNvSpPr/>
          <p:nvPr/>
        </p:nvSpPr>
        <p:spPr>
          <a:xfrm>
            <a:off x="12332542" y="798047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Новые инструкции </a:t>
            </a:r>
            <a:r>
              <a:rPr lang="ru-RU" sz="600" dirty="0" smtClean="0"/>
              <a:t>(устранение оппозиционных генералов (</a:t>
            </a:r>
            <a:r>
              <a:rPr lang="ru-RU" sz="600" dirty="0" err="1" smtClean="0"/>
              <a:t>франко</a:t>
            </a:r>
            <a:r>
              <a:rPr lang="ru-RU" sz="600" dirty="0" smtClean="0"/>
              <a:t>))</a:t>
            </a:r>
            <a:endParaRPr lang="ru-RU" sz="500" dirty="0"/>
          </a:p>
        </p:txBody>
      </p:sp>
      <p:sp>
        <p:nvSpPr>
          <p:cNvPr id="385" name="Прямоугольник 384"/>
          <p:cNvSpPr/>
          <p:nvPr/>
        </p:nvSpPr>
        <p:spPr>
          <a:xfrm>
            <a:off x="13446487" y="798311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Основать Испанскую директорию</a:t>
            </a:r>
            <a:endParaRPr lang="ru-RU" sz="600" dirty="0"/>
          </a:p>
        </p:txBody>
      </p:sp>
      <p:cxnSp>
        <p:nvCxnSpPr>
          <p:cNvPr id="393" name="Соединительная линия уступом 392"/>
          <p:cNvCxnSpPr>
            <a:stCxn id="362" idx="2"/>
            <a:endCxn id="405" idx="0"/>
          </p:cNvCxnSpPr>
          <p:nvPr/>
        </p:nvCxnSpPr>
        <p:spPr>
          <a:xfrm rot="5400000">
            <a:off x="12129990" y="7307931"/>
            <a:ext cx="214443" cy="111698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4" name="Соединительная линия уступом 393"/>
          <p:cNvCxnSpPr>
            <a:stCxn id="296" idx="2"/>
            <a:endCxn id="405" idx="0"/>
          </p:cNvCxnSpPr>
          <p:nvPr/>
        </p:nvCxnSpPr>
        <p:spPr>
          <a:xfrm rot="16200000" flipH="1">
            <a:off x="11023821" y="7318750"/>
            <a:ext cx="217606" cy="109218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397" name="Соединительная линия уступом 396"/>
          <p:cNvCxnSpPr>
            <a:stCxn id="362" idx="2"/>
            <a:endCxn id="385" idx="0"/>
          </p:cNvCxnSpPr>
          <p:nvPr/>
        </p:nvCxnSpPr>
        <p:spPr>
          <a:xfrm rot="16200000" flipH="1">
            <a:off x="13240722" y="7314185"/>
            <a:ext cx="223911" cy="111394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01" name="Прямая со стрелкой 400"/>
          <p:cNvCxnSpPr>
            <a:stCxn id="362" idx="2"/>
            <a:endCxn id="381" idx="0"/>
          </p:cNvCxnSpPr>
          <p:nvPr/>
        </p:nvCxnSpPr>
        <p:spPr>
          <a:xfrm>
            <a:off x="12795704" y="7759203"/>
            <a:ext cx="1" cy="22126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03" name="Прямоугольник 402"/>
          <p:cNvSpPr/>
          <p:nvPr/>
        </p:nvSpPr>
        <p:spPr>
          <a:xfrm>
            <a:off x="407465" y="643005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Панамским перешейком </a:t>
            </a:r>
            <a:r>
              <a:rPr lang="ru-RU" sz="500" dirty="0" smtClean="0"/>
              <a:t>(клейм на страны перешейка)</a:t>
            </a:r>
            <a:endParaRPr lang="ru-RU" sz="500" dirty="0"/>
          </a:p>
        </p:txBody>
      </p:sp>
      <p:cxnSp>
        <p:nvCxnSpPr>
          <p:cNvPr id="427" name="Соединительная линия уступом 426"/>
          <p:cNvCxnSpPr>
            <a:stCxn id="44" idx="2"/>
            <a:endCxn id="445" idx="0"/>
          </p:cNvCxnSpPr>
          <p:nvPr/>
        </p:nvCxnSpPr>
        <p:spPr>
          <a:xfrm rot="5400000">
            <a:off x="1526962" y="6837718"/>
            <a:ext cx="256141" cy="5158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1" name="Соединительная линия уступом 430"/>
          <p:cNvCxnSpPr>
            <a:stCxn id="403" idx="2"/>
            <a:endCxn id="445" idx="0"/>
          </p:cNvCxnSpPr>
          <p:nvPr/>
        </p:nvCxnSpPr>
        <p:spPr>
          <a:xfrm rot="16200000" flipH="1">
            <a:off x="1007030" y="6833652"/>
            <a:ext cx="253666" cy="5264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43" name="Прямоугольник 442"/>
          <p:cNvSpPr/>
          <p:nvPr/>
        </p:nvSpPr>
        <p:spPr>
          <a:xfrm>
            <a:off x="930747" y="8657757"/>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Золотые берега</a:t>
            </a:r>
            <a:endParaRPr lang="ru-RU" sz="700" dirty="0"/>
          </a:p>
        </p:txBody>
      </p:sp>
      <p:sp>
        <p:nvSpPr>
          <p:cNvPr id="445" name="Прямоугольник 444"/>
          <p:cNvSpPr/>
          <p:nvPr/>
        </p:nvSpPr>
        <p:spPr>
          <a:xfrm>
            <a:off x="933936" y="722372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морской инфраструктуры  Карибского моря</a:t>
            </a:r>
            <a:endParaRPr lang="ru-RU" sz="700" dirty="0"/>
          </a:p>
        </p:txBody>
      </p:sp>
      <p:sp>
        <p:nvSpPr>
          <p:cNvPr id="449" name="Прямоугольник 448"/>
          <p:cNvSpPr/>
          <p:nvPr/>
        </p:nvSpPr>
        <p:spPr>
          <a:xfrm>
            <a:off x="931957" y="794019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Карибского флота</a:t>
            </a:r>
            <a:endParaRPr lang="ru-RU" sz="700" dirty="0"/>
          </a:p>
        </p:txBody>
      </p:sp>
      <p:cxnSp>
        <p:nvCxnSpPr>
          <p:cNvPr id="450" name="Прямая со стрелкой 449"/>
          <p:cNvCxnSpPr>
            <a:stCxn id="445" idx="2"/>
            <a:endCxn id="449" idx="0"/>
          </p:cNvCxnSpPr>
          <p:nvPr/>
        </p:nvCxnSpPr>
        <p:spPr>
          <a:xfrm flipH="1">
            <a:off x="1395120" y="7763721"/>
            <a:ext cx="1979" cy="17647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60" name="Прямоугольник 459"/>
          <p:cNvSpPr/>
          <p:nvPr/>
        </p:nvSpPr>
        <p:spPr>
          <a:xfrm>
            <a:off x="1446555" y="491005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Сохранить личную диктатуру</a:t>
            </a:r>
          </a:p>
        </p:txBody>
      </p:sp>
      <p:sp>
        <p:nvSpPr>
          <p:cNvPr id="461" name="Прямоугольник 460"/>
          <p:cNvSpPr/>
          <p:nvPr/>
        </p:nvSpPr>
        <p:spPr>
          <a:xfrm>
            <a:off x="405485" y="490807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испанский трон</a:t>
            </a:r>
            <a:endParaRPr lang="ru-RU" sz="700" dirty="0"/>
          </a:p>
        </p:txBody>
      </p:sp>
      <p:cxnSp>
        <p:nvCxnSpPr>
          <p:cNvPr id="464" name="Соединительная линия уступом 463"/>
          <p:cNvCxnSpPr>
            <a:stCxn id="26" idx="2"/>
            <a:endCxn id="460" idx="0"/>
          </p:cNvCxnSpPr>
          <p:nvPr/>
        </p:nvCxnSpPr>
        <p:spPr>
          <a:xfrm rot="16200000" flipH="1">
            <a:off x="1522493" y="4522827"/>
            <a:ext cx="257214" cy="51723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9" name="Соединительная линия уступом 124"/>
          <p:cNvCxnSpPr>
            <a:stCxn id="461" idx="2"/>
            <a:endCxn id="35" idx="0"/>
          </p:cNvCxnSpPr>
          <p:nvPr/>
        </p:nvCxnSpPr>
        <p:spPr>
          <a:xfrm rot="16200000" flipH="1">
            <a:off x="1034478" y="5282241"/>
            <a:ext cx="188436" cy="52009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0" name="Соединительная линия уступом 124"/>
          <p:cNvCxnSpPr>
            <a:stCxn id="460" idx="2"/>
            <a:endCxn id="35" idx="0"/>
          </p:cNvCxnSpPr>
          <p:nvPr/>
        </p:nvCxnSpPr>
        <p:spPr>
          <a:xfrm rot="5400000">
            <a:off x="1556004" y="5282794"/>
            <a:ext cx="186456" cy="52097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484" name="Прямая соединительная линия 483"/>
          <p:cNvCxnSpPr>
            <a:stCxn id="460" idx="1"/>
            <a:endCxn id="461" idx="3"/>
          </p:cNvCxnSpPr>
          <p:nvPr/>
        </p:nvCxnSpPr>
        <p:spPr>
          <a:xfrm flipH="1" flipV="1">
            <a:off x="1331810" y="5178072"/>
            <a:ext cx="114745" cy="19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488" name="Прямоугольник 487"/>
          <p:cNvSpPr/>
          <p:nvPr/>
        </p:nvSpPr>
        <p:spPr>
          <a:xfrm>
            <a:off x="3054535" y="7225289"/>
            <a:ext cx="926325" cy="540000"/>
          </a:xfrm>
          <a:prstGeom prst="rect">
            <a:avLst/>
          </a:prstGeom>
          <a:solidFill>
            <a:schemeClr val="bg1">
              <a:lumMod val="50000"/>
            </a:schemeClr>
          </a:solidFill>
          <a:ln w="19050">
            <a:solidFill>
              <a:srgbClr val="F13FB1"/>
            </a:solidFill>
          </a:ln>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Армия как основа Испании</a:t>
            </a:r>
            <a:endParaRPr lang="ru-RU" sz="700" dirty="0"/>
          </a:p>
        </p:txBody>
      </p:sp>
      <p:sp>
        <p:nvSpPr>
          <p:cNvPr id="490" name="Прямоугольник 489"/>
          <p:cNvSpPr/>
          <p:nvPr/>
        </p:nvSpPr>
        <p:spPr>
          <a:xfrm>
            <a:off x="1984900" y="72237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Модернизация  верфей</a:t>
            </a:r>
            <a:endParaRPr lang="ru-RU" sz="700" dirty="0"/>
          </a:p>
        </p:txBody>
      </p:sp>
      <p:cxnSp>
        <p:nvCxnSpPr>
          <p:cNvPr id="494" name="Прямая соединительная линия 493"/>
          <p:cNvCxnSpPr>
            <a:stCxn id="22" idx="1"/>
            <a:endCxn id="41" idx="3"/>
          </p:cNvCxnSpPr>
          <p:nvPr/>
        </p:nvCxnSpPr>
        <p:spPr>
          <a:xfrm flipH="1" flipV="1">
            <a:off x="3436576" y="5910180"/>
            <a:ext cx="1245239" cy="1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498" name="Соединительная линия уступом 497"/>
          <p:cNvCxnSpPr>
            <a:stCxn id="714" idx="2"/>
            <a:endCxn id="22" idx="0"/>
          </p:cNvCxnSpPr>
          <p:nvPr/>
        </p:nvCxnSpPr>
        <p:spPr>
          <a:xfrm rot="16200000" flipH="1">
            <a:off x="3959175" y="4454477"/>
            <a:ext cx="200042" cy="217156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04" name="Соединительная линия уступом 124"/>
          <p:cNvCxnSpPr>
            <a:stCxn id="41" idx="2"/>
            <a:endCxn id="403" idx="0"/>
          </p:cNvCxnSpPr>
          <p:nvPr/>
        </p:nvCxnSpPr>
        <p:spPr>
          <a:xfrm rot="5400000">
            <a:off x="1797084" y="5253724"/>
            <a:ext cx="249875" cy="210278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8" name="Соединительная линия уступом 124"/>
          <p:cNvCxnSpPr>
            <a:stCxn id="41" idx="2"/>
            <a:endCxn id="44" idx="0"/>
          </p:cNvCxnSpPr>
          <p:nvPr/>
        </p:nvCxnSpPr>
        <p:spPr>
          <a:xfrm rot="5400000">
            <a:off x="2319489" y="5773655"/>
            <a:ext cx="247400" cy="10604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2" name="Соединительная линия уступом 124"/>
          <p:cNvCxnSpPr>
            <a:stCxn id="22" idx="2"/>
            <a:endCxn id="403" idx="0"/>
          </p:cNvCxnSpPr>
          <p:nvPr/>
        </p:nvCxnSpPr>
        <p:spPr>
          <a:xfrm rot="5400000">
            <a:off x="2882916" y="4167992"/>
            <a:ext cx="249775" cy="427435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6" name="Соединительная линия уступом 124"/>
          <p:cNvCxnSpPr>
            <a:stCxn id="22" idx="2"/>
            <a:endCxn id="44" idx="0"/>
          </p:cNvCxnSpPr>
          <p:nvPr/>
        </p:nvCxnSpPr>
        <p:spPr>
          <a:xfrm rot="5400000">
            <a:off x="3405321" y="4687923"/>
            <a:ext cx="247300" cy="323201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20" name="Прямоугольник 519"/>
          <p:cNvSpPr/>
          <p:nvPr/>
        </p:nvSpPr>
        <p:spPr>
          <a:xfrm>
            <a:off x="2513355" y="642217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Милитаризация режима</a:t>
            </a:r>
          </a:p>
        </p:txBody>
      </p:sp>
      <p:sp>
        <p:nvSpPr>
          <p:cNvPr id="521" name="Прямоугольник 520"/>
          <p:cNvSpPr/>
          <p:nvPr/>
        </p:nvSpPr>
        <p:spPr>
          <a:xfrm>
            <a:off x="1982921" y="794613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Улучшение логистики флота (дальность флота)</a:t>
            </a:r>
            <a:endParaRPr lang="ru-RU" sz="700" dirty="0"/>
          </a:p>
        </p:txBody>
      </p:sp>
      <p:cxnSp>
        <p:nvCxnSpPr>
          <p:cNvPr id="523" name="Соединительная линия уступом 522"/>
          <p:cNvCxnSpPr>
            <a:stCxn id="520" idx="2"/>
            <a:endCxn id="490" idx="0"/>
          </p:cNvCxnSpPr>
          <p:nvPr/>
        </p:nvCxnSpPr>
        <p:spPr>
          <a:xfrm rot="5400000">
            <a:off x="2581518" y="6828723"/>
            <a:ext cx="261546" cy="52845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6" name="Прямая со стрелкой 525"/>
          <p:cNvCxnSpPr>
            <a:stCxn id="490" idx="2"/>
            <a:endCxn id="521" idx="0"/>
          </p:cNvCxnSpPr>
          <p:nvPr/>
        </p:nvCxnSpPr>
        <p:spPr>
          <a:xfrm flipH="1">
            <a:off x="2446084" y="7763723"/>
            <a:ext cx="1979"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29" name="Прямоугольник 528"/>
          <p:cNvSpPr/>
          <p:nvPr/>
        </p:nvSpPr>
        <p:spPr>
          <a:xfrm>
            <a:off x="4684560" y="642613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Возвращение </a:t>
            </a:r>
            <a:r>
              <a:rPr lang="ru-RU" sz="700" dirty="0" err="1" smtClean="0"/>
              <a:t>Бакских</a:t>
            </a:r>
            <a:r>
              <a:rPr lang="ru-RU" sz="700" dirty="0" smtClean="0"/>
              <a:t> и Каталонских земель</a:t>
            </a:r>
          </a:p>
        </p:txBody>
      </p:sp>
      <p:sp>
        <p:nvSpPr>
          <p:cNvPr id="530" name="Прямоугольник 529"/>
          <p:cNvSpPr/>
          <p:nvPr/>
        </p:nvSpPr>
        <p:spPr>
          <a:xfrm>
            <a:off x="4136316" y="723167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Гибралтаром</a:t>
            </a:r>
          </a:p>
        </p:txBody>
      </p:sp>
      <p:sp>
        <p:nvSpPr>
          <p:cNvPr id="531" name="Прямоугольник 530"/>
          <p:cNvSpPr/>
          <p:nvPr/>
        </p:nvSpPr>
        <p:spPr>
          <a:xfrm>
            <a:off x="2525232" y="86963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Развитие морской инфраструктуры в Океании</a:t>
            </a:r>
          </a:p>
        </p:txBody>
      </p:sp>
      <p:cxnSp>
        <p:nvCxnSpPr>
          <p:cNvPr id="532" name="Соединительная линия уступом 531"/>
          <p:cNvCxnSpPr>
            <a:stCxn id="520" idx="2"/>
            <a:endCxn id="488" idx="0"/>
          </p:cNvCxnSpPr>
          <p:nvPr/>
        </p:nvCxnSpPr>
        <p:spPr>
          <a:xfrm rot="16200000" flipH="1">
            <a:off x="3115552" y="6823143"/>
            <a:ext cx="263112" cy="54118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38" name="Соединительная линия уступом 124"/>
          <p:cNvCxnSpPr>
            <a:stCxn id="22" idx="2"/>
            <a:endCxn id="520" idx="0"/>
          </p:cNvCxnSpPr>
          <p:nvPr/>
        </p:nvCxnSpPr>
        <p:spPr>
          <a:xfrm rot="5400000">
            <a:off x="3939800" y="5216998"/>
            <a:ext cx="241897" cy="216846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4" name="Соединительная линия уступом 124"/>
          <p:cNvCxnSpPr>
            <a:stCxn id="22" idx="2"/>
            <a:endCxn id="43" idx="0"/>
          </p:cNvCxnSpPr>
          <p:nvPr/>
        </p:nvCxnSpPr>
        <p:spPr>
          <a:xfrm rot="5400000">
            <a:off x="4476491" y="5757859"/>
            <a:ext cx="246067" cy="10909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7" name="Соединительная линия уступом 124"/>
          <p:cNvCxnSpPr>
            <a:stCxn id="22" idx="2"/>
            <a:endCxn id="529" idx="0"/>
          </p:cNvCxnSpPr>
          <p:nvPr/>
        </p:nvCxnSpPr>
        <p:spPr>
          <a:xfrm rot="16200000" flipH="1">
            <a:off x="5023423" y="6301834"/>
            <a:ext cx="245855" cy="274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0" name="Соединительная линия уступом 124"/>
          <p:cNvCxnSpPr>
            <a:stCxn id="41" idx="2"/>
            <a:endCxn id="520" idx="0"/>
          </p:cNvCxnSpPr>
          <p:nvPr/>
        </p:nvCxnSpPr>
        <p:spPr>
          <a:xfrm rot="16200000" flipH="1">
            <a:off x="2853968" y="6299626"/>
            <a:ext cx="241997" cy="31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3" name="Соединительная линия уступом 124"/>
          <p:cNvCxnSpPr>
            <a:stCxn id="41" idx="2"/>
            <a:endCxn id="43" idx="0"/>
          </p:cNvCxnSpPr>
          <p:nvPr/>
        </p:nvCxnSpPr>
        <p:spPr>
          <a:xfrm rot="16200000" flipH="1">
            <a:off x="3390658" y="5762935"/>
            <a:ext cx="246167" cy="108065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56" name="Соединительная линия уступом 124"/>
          <p:cNvCxnSpPr>
            <a:stCxn id="41" idx="2"/>
            <a:endCxn id="529" idx="0"/>
          </p:cNvCxnSpPr>
          <p:nvPr/>
        </p:nvCxnSpPr>
        <p:spPr>
          <a:xfrm rot="16200000" flipH="1">
            <a:off x="3937591" y="5216002"/>
            <a:ext cx="245955" cy="21743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62" name="Соединительная линия уступом 124"/>
          <p:cNvCxnSpPr>
            <a:stCxn id="43" idx="2"/>
            <a:endCxn id="530" idx="0"/>
          </p:cNvCxnSpPr>
          <p:nvPr/>
        </p:nvCxnSpPr>
        <p:spPr>
          <a:xfrm rot="16200000" flipH="1">
            <a:off x="4194109" y="6826307"/>
            <a:ext cx="265331" cy="54541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65" name="Соединительная линия уступом 124"/>
          <p:cNvCxnSpPr>
            <a:stCxn id="529" idx="2"/>
            <a:endCxn id="530" idx="0"/>
          </p:cNvCxnSpPr>
          <p:nvPr/>
        </p:nvCxnSpPr>
        <p:spPr>
          <a:xfrm rot="5400000">
            <a:off x="4740830" y="6824784"/>
            <a:ext cx="265543" cy="5482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68" name="Соединительная линия уступом 567"/>
          <p:cNvCxnSpPr>
            <a:stCxn id="530" idx="2"/>
            <a:endCxn id="47" idx="0"/>
          </p:cNvCxnSpPr>
          <p:nvPr/>
        </p:nvCxnSpPr>
        <p:spPr>
          <a:xfrm rot="5400000">
            <a:off x="4247750" y="7595891"/>
            <a:ext cx="175943" cy="52751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2" name="Соединительная линия уступом 571"/>
          <p:cNvCxnSpPr>
            <a:stCxn id="47" idx="2"/>
            <a:endCxn id="531" idx="0"/>
          </p:cNvCxnSpPr>
          <p:nvPr/>
        </p:nvCxnSpPr>
        <p:spPr>
          <a:xfrm rot="5400000">
            <a:off x="3425839" y="8050178"/>
            <a:ext cx="208680" cy="108356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5" name="Соединительная линия уступом 574"/>
          <p:cNvCxnSpPr>
            <a:stCxn id="521" idx="2"/>
            <a:endCxn id="531" idx="0"/>
          </p:cNvCxnSpPr>
          <p:nvPr/>
        </p:nvCxnSpPr>
        <p:spPr>
          <a:xfrm rot="16200000" flipH="1">
            <a:off x="2612158" y="8320064"/>
            <a:ext cx="210162" cy="54231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9" name="Прямая со стрелкой 578"/>
          <p:cNvCxnSpPr>
            <a:stCxn id="449" idx="2"/>
            <a:endCxn id="443" idx="0"/>
          </p:cNvCxnSpPr>
          <p:nvPr/>
        </p:nvCxnSpPr>
        <p:spPr>
          <a:xfrm flipH="1">
            <a:off x="1393910" y="8480199"/>
            <a:ext cx="1210" cy="17755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3" name="Прямоугольник 582"/>
          <p:cNvSpPr/>
          <p:nvPr/>
        </p:nvSpPr>
        <p:spPr>
          <a:xfrm>
            <a:off x="4140275" y="870817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Тучи над Британским солнцем</a:t>
            </a:r>
          </a:p>
        </p:txBody>
      </p:sp>
      <p:cxnSp>
        <p:nvCxnSpPr>
          <p:cNvPr id="584" name="Прямая со стрелкой 583"/>
          <p:cNvCxnSpPr>
            <a:stCxn id="530" idx="2"/>
            <a:endCxn id="583" idx="0"/>
          </p:cNvCxnSpPr>
          <p:nvPr/>
        </p:nvCxnSpPr>
        <p:spPr>
          <a:xfrm>
            <a:off x="4599479" y="7771678"/>
            <a:ext cx="3959" cy="93649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7" name="Прямоугольник 586"/>
          <p:cNvSpPr/>
          <p:nvPr/>
        </p:nvSpPr>
        <p:spPr>
          <a:xfrm>
            <a:off x="4694455" y="79620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национализм в свою пользу</a:t>
            </a:r>
          </a:p>
        </p:txBody>
      </p:sp>
      <p:cxnSp>
        <p:nvCxnSpPr>
          <p:cNvPr id="588" name="Прямая со стрелкой 587"/>
          <p:cNvCxnSpPr>
            <a:stCxn id="529" idx="2"/>
            <a:endCxn id="587" idx="0"/>
          </p:cNvCxnSpPr>
          <p:nvPr/>
        </p:nvCxnSpPr>
        <p:spPr>
          <a:xfrm>
            <a:off x="5147723" y="6966135"/>
            <a:ext cx="9895" cy="99587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398" name="Прямоугольник 397"/>
          <p:cNvSpPr/>
          <p:nvPr/>
        </p:nvSpPr>
        <p:spPr>
          <a:xfrm>
            <a:off x="9243165"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a:t>
            </a:r>
            <a:r>
              <a:rPr lang="en-US" sz="700" dirty="0" err="1"/>
              <a:t>Naviera</a:t>
            </a:r>
            <a:r>
              <a:rPr lang="en-US" sz="700" dirty="0"/>
              <a:t> </a:t>
            </a:r>
            <a:r>
              <a:rPr lang="en-US" sz="700" dirty="0" err="1" smtClean="0"/>
              <a:t>Armas</a:t>
            </a:r>
            <a:r>
              <a:rPr lang="ru-RU" sz="700" dirty="0"/>
              <a:t> (1941) </a:t>
            </a:r>
            <a:r>
              <a:rPr lang="ru-RU" sz="100" dirty="0" smtClean="0"/>
              <a:t>(</a:t>
            </a:r>
            <a:r>
              <a:rPr lang="ru-RU" sz="100" dirty="0" err="1" smtClean="0"/>
              <a:t>канарская</a:t>
            </a:r>
            <a:r>
              <a:rPr lang="ru-RU" sz="100" dirty="0" smtClean="0"/>
              <a:t> </a:t>
            </a:r>
            <a:r>
              <a:rPr lang="ru-RU" sz="100" dirty="0"/>
              <a:t>компания по морским перевозкам пассажиров и грузов, которая работает между Канарскими островами ( Испания ), помимо сообщения с портами полуострова, такими как </a:t>
            </a:r>
            <a:r>
              <a:rPr lang="ru-RU" sz="100" dirty="0" err="1"/>
              <a:t>Мотрил</a:t>
            </a:r>
            <a:r>
              <a:rPr lang="ru-RU" sz="100" dirty="0"/>
              <a:t> , </a:t>
            </a:r>
            <a:r>
              <a:rPr lang="ru-RU" sz="100" dirty="0" err="1"/>
              <a:t>Уэльва</a:t>
            </a:r>
            <a:r>
              <a:rPr lang="ru-RU" sz="100" dirty="0"/>
              <a:t> , Севилья, а также с Северной Африкой в </a:t>
            </a:r>
            <a:r>
              <a:rPr lang="ru-RU" sz="100" dirty="0" err="1"/>
              <a:t>Мелилье</a:t>
            </a:r>
            <a:r>
              <a:rPr lang="ru-RU" sz="100" dirty="0"/>
              <a:t> ( Испания ) и на севере. из Марокко . Это старейшая судоходная компания на </a:t>
            </a:r>
            <a:r>
              <a:rPr lang="ru-RU" sz="100" dirty="0" err="1"/>
              <a:t>Канарском</a:t>
            </a:r>
            <a:r>
              <a:rPr lang="ru-RU" sz="100" dirty="0"/>
              <a:t> архипелаге, которая демонстрирует самый высокий рост за последние годы. В настоящее время он владеет 10 судами и поддерживает 12 линий. Антонио </a:t>
            </a:r>
            <a:r>
              <a:rPr lang="ru-RU" sz="100" dirty="0" err="1"/>
              <a:t>Армас</a:t>
            </a:r>
            <a:r>
              <a:rPr lang="ru-RU" sz="100" dirty="0"/>
              <a:t> </a:t>
            </a:r>
            <a:r>
              <a:rPr lang="ru-RU" sz="100" dirty="0" err="1"/>
              <a:t>Курбело</a:t>
            </a:r>
            <a:r>
              <a:rPr lang="ru-RU" sz="100" dirty="0"/>
              <a:t> , уроженец острова </a:t>
            </a:r>
            <a:r>
              <a:rPr lang="ru-RU" sz="100" dirty="0" err="1"/>
              <a:t>Лансароте</a:t>
            </a:r>
            <a:r>
              <a:rPr lang="ru-RU" sz="100" dirty="0"/>
              <a:t> (Канарские острова), был тем, кто создал компанию, которая вначале имела лодки с деревянным корпусом и парусным двигателем для перевозки грузов и соли.</a:t>
            </a:r>
            <a:endParaRPr lang="ru-RU" sz="100" dirty="0" smtClean="0"/>
          </a:p>
        </p:txBody>
      </p:sp>
      <p:sp>
        <p:nvSpPr>
          <p:cNvPr id="402" name="Прямоугольник 401"/>
          <p:cNvSpPr/>
          <p:nvPr/>
        </p:nvSpPr>
        <p:spPr>
          <a:xfrm>
            <a:off x="9241878"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err="1"/>
              <a:t>Trasmediterránea</a:t>
            </a:r>
            <a:r>
              <a:rPr lang="ru-RU" sz="700" dirty="0"/>
              <a:t> </a:t>
            </a:r>
            <a:r>
              <a:rPr lang="ru-RU" sz="200" dirty="0"/>
              <a:t>(Основанный Хуаном </a:t>
            </a:r>
            <a:r>
              <a:rPr lang="ru-RU" sz="200" dirty="0" err="1"/>
              <a:t>Марчем</a:t>
            </a:r>
            <a:r>
              <a:rPr lang="ru-RU" sz="200" dirty="0"/>
              <a:t> , он был основан 25 ноября 1916 года и начал свою деятельность в 1917 году при участии флотов различных испанских судоходных компаний . Основные задачи были для объединить интересы и координировать услуги морского транспорта за национальную продукцию на экспорт из минералов и фруктов испанских и сократить услуги строго необходимо посвятить лодку на импорт из - за рубеж . Головной офис был расположен на </a:t>
            </a:r>
            <a:r>
              <a:rPr lang="ru-RU" sz="200" dirty="0" err="1"/>
              <a:t>Виа</a:t>
            </a:r>
            <a:r>
              <a:rPr lang="ru-RU" sz="200" dirty="0"/>
              <a:t> </a:t>
            </a:r>
            <a:r>
              <a:rPr lang="ru-RU" sz="200" dirty="0" err="1"/>
              <a:t>Layetana</a:t>
            </a:r>
            <a:r>
              <a:rPr lang="ru-RU" sz="200" dirty="0"/>
              <a:t> в Барселоне .)</a:t>
            </a:r>
            <a:endParaRPr lang="ru-RU" sz="100" dirty="0" smtClean="0"/>
          </a:p>
        </p:txBody>
      </p:sp>
      <p:sp>
        <p:nvSpPr>
          <p:cNvPr id="407" name="Прямоугольник 406"/>
          <p:cNvSpPr/>
          <p:nvPr/>
        </p:nvSpPr>
        <p:spPr>
          <a:xfrm>
            <a:off x="6573560" y="287908"/>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Возможные события и решения по восстанию во флоте </a:t>
            </a:r>
            <a:r>
              <a:rPr lang="ru-RU" sz="300" dirty="0" smtClean="0"/>
              <a:t>(</a:t>
            </a:r>
            <a:r>
              <a:rPr lang="en-US" sz="300" dirty="0"/>
              <a:t>https://es.wikipedia.org/wiki/Golpe_de_Estado_de_julio_de_1936_en_la_Armada_española</a:t>
            </a:r>
            <a:r>
              <a:rPr lang="ru-RU" sz="300" dirty="0" smtClean="0"/>
              <a:t>)</a:t>
            </a:r>
            <a:endParaRPr lang="ru-RU" sz="100" dirty="0" smtClean="0"/>
          </a:p>
        </p:txBody>
      </p:sp>
      <p:sp>
        <p:nvSpPr>
          <p:cNvPr id="408" name="Прямоугольник 407"/>
          <p:cNvSpPr/>
          <p:nvPr/>
        </p:nvSpPr>
        <p:spPr>
          <a:xfrm>
            <a:off x="9710618" y="29716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+НД «Недостаток офицеров во </a:t>
            </a:r>
            <a:r>
              <a:rPr lang="ru-RU" sz="700" dirty="0"/>
              <a:t>флоте» </a:t>
            </a:r>
            <a:r>
              <a:rPr lang="ru-RU" sz="300" dirty="0"/>
              <a:t>(ему не хватало опытных офицеров с достаточным стажем и опытом, и «их не только было недостаточно, им также не всегда можно было доверять, а когда им следовало доверять, им часто не доверяли</a:t>
            </a:r>
            <a:r>
              <a:rPr lang="ru-RU" sz="300" dirty="0" smtClean="0"/>
              <a:t>»)</a:t>
            </a:r>
            <a:endParaRPr lang="ru-RU" sz="100" dirty="0" smtClean="0"/>
          </a:p>
        </p:txBody>
      </p:sp>
      <p:sp>
        <p:nvSpPr>
          <p:cNvPr id="409" name="Прямоугольник 408"/>
          <p:cNvSpPr/>
          <p:nvPr/>
        </p:nvSpPr>
        <p:spPr>
          <a:xfrm>
            <a:off x="11855236"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Регламент реорганизации </a:t>
            </a:r>
            <a:r>
              <a:rPr lang="ru-RU" sz="700" dirty="0" smtClean="0"/>
              <a:t>флота </a:t>
            </a:r>
            <a:r>
              <a:rPr lang="ru-RU" sz="500" dirty="0" smtClean="0"/>
              <a:t>(</a:t>
            </a:r>
            <a:r>
              <a:rPr lang="ru-RU" sz="500" dirty="0" err="1" smtClean="0"/>
              <a:t>нд</a:t>
            </a:r>
            <a:r>
              <a:rPr lang="ru-RU" sz="500" dirty="0" smtClean="0"/>
              <a:t> «Корабельные комитеты», сменится на «Политические комиссары флота») (</a:t>
            </a:r>
            <a:r>
              <a:rPr lang="ru-RU" sz="500" dirty="0" err="1" smtClean="0"/>
              <a:t>ист</a:t>
            </a:r>
            <a:r>
              <a:rPr lang="ru-RU" sz="500" dirty="0"/>
              <a:t> 11 мая 1937 </a:t>
            </a:r>
            <a:r>
              <a:rPr lang="ru-RU" sz="500" dirty="0" smtClean="0"/>
              <a:t>года</a:t>
            </a:r>
            <a:r>
              <a:rPr lang="ru-RU" sz="500" dirty="0"/>
              <a:t>) </a:t>
            </a:r>
            <a:r>
              <a:rPr lang="ru-RU" sz="100" dirty="0"/>
              <a:t>(упразднил комитеты приказом от 11 мая 1937 года, заменив их «политическими делегатами», назначенными комиссаром флота Бруно Алонсо [ 30 ], хотя их роль была гораздо более ограниченной, чем роль политических комиссаров сухопутных частей, поскольку во флоте все командиры были профессионалами</a:t>
            </a:r>
            <a:r>
              <a:rPr lang="ru-RU" sz="100" dirty="0" smtClean="0"/>
              <a:t>.)</a:t>
            </a:r>
          </a:p>
        </p:txBody>
      </p:sp>
      <p:sp>
        <p:nvSpPr>
          <p:cNvPr id="412" name="Прямоугольник 411"/>
          <p:cNvSpPr/>
          <p:nvPr/>
        </p:nvSpPr>
        <p:spPr>
          <a:xfrm>
            <a:off x="10753034" y="293067"/>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+НД «Корабельные комитеты</a:t>
            </a:r>
            <a:r>
              <a:rPr lang="ru-RU" sz="700" dirty="0"/>
              <a:t>» </a:t>
            </a:r>
            <a:r>
              <a:rPr lang="ru-RU" sz="200" dirty="0"/>
              <a:t>(Кроме того, офицерам пришлось столкнуться с властью корабельных комитетов, которые мешали командованию кораблями. [ 29 ] Комитеты каждого корабля и «Центральный комитет» флота, состоящий из делегата от каждого комитета, базировался на флагманском корабле, крейсере </a:t>
            </a:r>
            <a:r>
              <a:rPr lang="ru-RU" sz="200" dirty="0" err="1"/>
              <a:t>Libertad.были</a:t>
            </a:r>
            <a:r>
              <a:rPr lang="ru-RU" sz="200" dirty="0"/>
              <a:t> официально признаны ответственными за поддержание </a:t>
            </a:r>
            <a:r>
              <a:rPr lang="ru-RU" sz="200" dirty="0" smtClean="0"/>
              <a:t>дисциплины)</a:t>
            </a:r>
            <a:endParaRPr lang="ru-RU" sz="100" dirty="0" smtClean="0"/>
          </a:p>
        </p:txBody>
      </p:sp>
      <p:sp>
        <p:nvSpPr>
          <p:cNvPr id="419" name="Прямоугольник 418"/>
          <p:cNvSpPr/>
          <p:nvPr/>
        </p:nvSpPr>
        <p:spPr>
          <a:xfrm>
            <a:off x="10817777" y="17306211"/>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Народное военно-морское училище </a:t>
            </a:r>
            <a:r>
              <a:rPr lang="ru-RU" sz="500" dirty="0" smtClean="0"/>
              <a:t>(-</a:t>
            </a:r>
            <a:r>
              <a:rPr lang="ru-RU" sz="500" dirty="0" err="1" smtClean="0"/>
              <a:t>нд</a:t>
            </a:r>
            <a:r>
              <a:rPr lang="ru-RU" sz="500" dirty="0" smtClean="0"/>
              <a:t> «недостаток офицеров во флоте») (</a:t>
            </a:r>
            <a:r>
              <a:rPr lang="ru-RU" sz="500" dirty="0" err="1" smtClean="0"/>
              <a:t>ист</a:t>
            </a:r>
            <a:r>
              <a:rPr lang="ru-RU" sz="500" dirty="0"/>
              <a:t> </a:t>
            </a:r>
            <a:r>
              <a:rPr lang="ru-RU" sz="500" dirty="0" smtClean="0"/>
              <a:t>октябрь </a:t>
            </a:r>
            <a:r>
              <a:rPr lang="ru-RU" sz="500" dirty="0"/>
              <a:t>1937 </a:t>
            </a:r>
            <a:r>
              <a:rPr lang="ru-RU" sz="500" dirty="0" smtClean="0"/>
              <a:t>года</a:t>
            </a:r>
            <a:r>
              <a:rPr lang="ru-RU" sz="500" dirty="0"/>
              <a:t>) </a:t>
            </a:r>
            <a:r>
              <a:rPr lang="ru-RU" sz="100" dirty="0"/>
              <a:t>(Чтобы восполнить эту нехватку офицеров, было основано Народное военно-морское училище, которое начало функционировать в октябре 1937 года, хотя из него вышло только 56 новых офицеров, причем с очень коротким периодом обучения (всего шесть месяцев</a:t>
            </a:r>
            <a:r>
              <a:rPr lang="ru-RU" sz="100" dirty="0" smtClean="0"/>
              <a:t>))</a:t>
            </a:r>
          </a:p>
        </p:txBody>
      </p:sp>
      <p:sp>
        <p:nvSpPr>
          <p:cNvPr id="420" name="Прямоугольник 419"/>
          <p:cNvSpPr/>
          <p:nvPr/>
        </p:nvSpPr>
        <p:spPr>
          <a:xfrm>
            <a:off x="11334058"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Избавиться от пятой колонны националистов во флоте </a:t>
            </a:r>
            <a:r>
              <a:rPr lang="ru-RU" sz="500" dirty="0" smtClean="0"/>
              <a:t>(-оба </a:t>
            </a:r>
            <a:r>
              <a:rPr lang="ru-RU" sz="500" dirty="0" err="1" smtClean="0"/>
              <a:t>нац</a:t>
            </a:r>
            <a:r>
              <a:rPr lang="ru-RU" sz="500" dirty="0" smtClean="0"/>
              <a:t> духа) (не исторический)</a:t>
            </a:r>
            <a:endParaRPr lang="ru-RU" sz="100" dirty="0" smtClean="0"/>
          </a:p>
        </p:txBody>
      </p:sp>
      <p:sp>
        <p:nvSpPr>
          <p:cNvPr id="421" name="Прямоугольник 420"/>
          <p:cNvSpPr/>
          <p:nvPr/>
        </p:nvSpPr>
        <p:spPr>
          <a:xfrm>
            <a:off x="12390181"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Создание военно-морской базы в Малаге </a:t>
            </a:r>
            <a:r>
              <a:rPr lang="ru-RU" sz="500" dirty="0" smtClean="0"/>
              <a:t>(исторический)</a:t>
            </a:r>
            <a:endParaRPr lang="ru-RU" sz="100" dirty="0" smtClean="0"/>
          </a:p>
        </p:txBody>
      </p:sp>
      <p:sp>
        <p:nvSpPr>
          <p:cNvPr id="422" name="Прямоугольник 421"/>
          <p:cNvSpPr/>
          <p:nvPr/>
        </p:nvSpPr>
        <p:spPr>
          <a:xfrm>
            <a:off x="7702949"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Спустить со стапелей </a:t>
            </a:r>
            <a:r>
              <a:rPr lang="en-US" sz="700" dirty="0" smtClean="0"/>
              <a:t>Canarias</a:t>
            </a:r>
            <a:r>
              <a:rPr lang="ru-RU" sz="700" dirty="0" smtClean="0"/>
              <a:t> (+ тяжёлый крейсер) (</a:t>
            </a:r>
            <a:r>
              <a:rPr lang="ru-RU" sz="700" dirty="0" err="1" smtClean="0"/>
              <a:t>ист</a:t>
            </a:r>
            <a:r>
              <a:rPr lang="ru-RU" sz="700" dirty="0" smtClean="0"/>
              <a:t> сентябрь 1936)</a:t>
            </a:r>
            <a:endParaRPr lang="ru-RU" sz="100" dirty="0" smtClean="0"/>
          </a:p>
        </p:txBody>
      </p:sp>
      <p:sp>
        <p:nvSpPr>
          <p:cNvPr id="428" name="Прямоугольник 427"/>
          <p:cNvSpPr/>
          <p:nvPr/>
        </p:nvSpPr>
        <p:spPr>
          <a:xfrm>
            <a:off x="10279537" y="1803925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Советские командиры подлодок </a:t>
            </a:r>
            <a:r>
              <a:rPr lang="ru-RU" sz="500" dirty="0" smtClean="0"/>
              <a:t>(исторический)</a:t>
            </a:r>
            <a:endParaRPr lang="ru-RU" sz="100" dirty="0" smtClean="0"/>
          </a:p>
        </p:txBody>
      </p:sp>
      <p:sp>
        <p:nvSpPr>
          <p:cNvPr id="430" name="Прямоугольник 429"/>
          <p:cNvSpPr/>
          <p:nvPr/>
        </p:nvSpPr>
        <p:spPr>
          <a:xfrm>
            <a:off x="10279537" y="1876167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a:t>
            </a:r>
            <a:r>
              <a:rPr lang="ru-RU" sz="700" dirty="0"/>
              <a:t>и укрепление </a:t>
            </a:r>
            <a:r>
              <a:rPr lang="ru-RU" sz="700" dirty="0" smtClean="0"/>
              <a:t>военно-морской базы </a:t>
            </a:r>
            <a:r>
              <a:rPr lang="ru-RU" sz="700" dirty="0" err="1"/>
              <a:t>Картахен</a:t>
            </a:r>
            <a:r>
              <a:rPr lang="ru-RU" sz="700" dirty="0"/>
              <a:t> </a:t>
            </a:r>
            <a:r>
              <a:rPr lang="ru-RU" sz="500" dirty="0" smtClean="0"/>
              <a:t>(исторический)</a:t>
            </a:r>
            <a:endParaRPr lang="ru-RU" sz="100" dirty="0" smtClean="0"/>
          </a:p>
        </p:txBody>
      </p:sp>
      <p:sp>
        <p:nvSpPr>
          <p:cNvPr id="434" name="Прямоугольник 433"/>
          <p:cNvSpPr/>
          <p:nvPr/>
        </p:nvSpPr>
        <p:spPr>
          <a:xfrm>
            <a:off x="12925130" y="1730621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Вспомогательный флот </a:t>
            </a:r>
            <a:r>
              <a:rPr lang="ru-RU" sz="700" dirty="0" err="1" smtClean="0"/>
              <a:t>Эузкади</a:t>
            </a:r>
            <a:r>
              <a:rPr lang="ru-RU" sz="700" dirty="0" smtClean="0"/>
              <a:t> </a:t>
            </a:r>
            <a:r>
              <a:rPr lang="ru-RU" sz="500" dirty="0" smtClean="0"/>
              <a:t>(+ к исследованиям мин, и несколько тральщиков, 24) (+ адмирал от Баскова </a:t>
            </a:r>
            <a:r>
              <a:rPr lang="en-US" sz="600" dirty="0" err="1"/>
              <a:t>Joaquín</a:t>
            </a:r>
            <a:r>
              <a:rPr lang="en-US" sz="600" dirty="0"/>
              <a:t> de </a:t>
            </a:r>
            <a:r>
              <a:rPr lang="en-US" sz="600" dirty="0" err="1"/>
              <a:t>Eguía</a:t>
            </a:r>
            <a:r>
              <a:rPr lang="ru-RU" sz="500" dirty="0" smtClean="0"/>
              <a:t>) (январь 1937)</a:t>
            </a:r>
            <a:endParaRPr lang="ru-RU" sz="100" dirty="0" smtClean="0"/>
          </a:p>
        </p:txBody>
      </p:sp>
      <p:cxnSp>
        <p:nvCxnSpPr>
          <p:cNvPr id="435" name="Соединительная линия уступом 124"/>
          <p:cNvCxnSpPr>
            <a:stCxn id="419" idx="2"/>
            <a:endCxn id="420" idx="0"/>
          </p:cNvCxnSpPr>
          <p:nvPr/>
        </p:nvCxnSpPr>
        <p:spPr>
          <a:xfrm rot="16200000" flipH="1">
            <a:off x="11442559" y="17684591"/>
            <a:ext cx="193043" cy="51628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36" name="Соединительная линия уступом 124"/>
          <p:cNvCxnSpPr>
            <a:stCxn id="409" idx="2"/>
            <a:endCxn id="420" idx="0"/>
          </p:cNvCxnSpPr>
          <p:nvPr/>
        </p:nvCxnSpPr>
        <p:spPr>
          <a:xfrm rot="5400000">
            <a:off x="11961289" y="17682143"/>
            <a:ext cx="193043" cy="5211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2" name="Соединительная линия уступом 124"/>
          <p:cNvCxnSpPr>
            <a:stCxn id="419" idx="2"/>
            <a:endCxn id="428" idx="0"/>
          </p:cNvCxnSpPr>
          <p:nvPr/>
        </p:nvCxnSpPr>
        <p:spPr>
          <a:xfrm rot="5400000">
            <a:off x="10915299" y="17673612"/>
            <a:ext cx="193043" cy="53824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6" name="Соединительная линия уступом 124"/>
          <p:cNvCxnSpPr>
            <a:stCxn id="409" idx="2"/>
            <a:endCxn id="421" idx="0"/>
          </p:cNvCxnSpPr>
          <p:nvPr/>
        </p:nvCxnSpPr>
        <p:spPr>
          <a:xfrm rot="16200000" flipH="1">
            <a:off x="12489350" y="17675259"/>
            <a:ext cx="193043" cy="5349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47" name="Прямая со стрелкой 446"/>
          <p:cNvCxnSpPr>
            <a:stCxn id="428" idx="2"/>
            <a:endCxn id="430" idx="0"/>
          </p:cNvCxnSpPr>
          <p:nvPr/>
        </p:nvCxnSpPr>
        <p:spPr>
          <a:xfrm>
            <a:off x="10742700" y="18579254"/>
            <a:ext cx="0" cy="1824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51" name="Прямоугольник 450"/>
          <p:cNvSpPr/>
          <p:nvPr/>
        </p:nvSpPr>
        <p:spPr>
          <a:xfrm>
            <a:off x="7604768" y="2971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en-US" sz="700" dirty="0"/>
              <a:t>Francisco Moreno </a:t>
            </a:r>
            <a:r>
              <a:rPr lang="en-US" sz="700" dirty="0" err="1" smtClean="0"/>
              <a:t>Fernández</a:t>
            </a:r>
            <a:r>
              <a:rPr lang="ru-RU" sz="700" dirty="0"/>
              <a:t> </a:t>
            </a:r>
            <a:r>
              <a:rPr lang="ru-RU" sz="300" dirty="0"/>
              <a:t>Он стал адмиралом национального флота и главнокомандующим сухопутными, морскими и военно-воздушными силами Средиземноморской блокады (1937-1939</a:t>
            </a:r>
            <a:r>
              <a:rPr lang="ru-RU" sz="300" dirty="0" smtClean="0"/>
              <a:t>) </a:t>
            </a:r>
            <a:r>
              <a:rPr lang="en-US" sz="700" dirty="0"/>
              <a:t>Juan </a:t>
            </a:r>
            <a:r>
              <a:rPr lang="en-US" sz="700" dirty="0" err="1"/>
              <a:t>Cervera</a:t>
            </a:r>
            <a:r>
              <a:rPr lang="en-US" sz="700" dirty="0"/>
              <a:t> </a:t>
            </a:r>
            <a:r>
              <a:rPr lang="en-US" sz="700" dirty="0" err="1" smtClean="0"/>
              <a:t>Valderrama</a:t>
            </a:r>
            <a:r>
              <a:rPr lang="ru-RU" sz="700" dirty="0"/>
              <a:t> </a:t>
            </a:r>
            <a:r>
              <a:rPr lang="ru-RU" sz="300" dirty="0"/>
              <a:t>(начальником Генерального штаба Военно-морского </a:t>
            </a:r>
            <a:r>
              <a:rPr lang="ru-RU" sz="300" dirty="0" smtClean="0"/>
              <a:t>флота)</a:t>
            </a:r>
            <a:endParaRPr lang="ru-RU" sz="100" dirty="0" smtClean="0"/>
          </a:p>
        </p:txBody>
      </p:sp>
      <p:sp>
        <p:nvSpPr>
          <p:cNvPr id="453" name="Прямоугольник 452"/>
          <p:cNvSpPr/>
          <p:nvPr/>
        </p:nvSpPr>
        <p:spPr>
          <a:xfrm>
            <a:off x="8672098" y="2971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+НД «Опытное командование»</a:t>
            </a:r>
            <a:endParaRPr lang="ru-RU" sz="100" dirty="0" smtClean="0"/>
          </a:p>
        </p:txBody>
      </p:sp>
      <p:sp>
        <p:nvSpPr>
          <p:cNvPr id="454" name="Прямоугольник 453"/>
          <p:cNvSpPr/>
          <p:nvPr/>
        </p:nvSpPr>
        <p:spPr>
          <a:xfrm>
            <a:off x="8718564" y="1728241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Добровольный </a:t>
            </a:r>
            <a:r>
              <a:rPr lang="ru-RU" sz="700" dirty="0"/>
              <a:t>вспомогательный флот </a:t>
            </a:r>
            <a:r>
              <a:rPr lang="ru-RU" sz="300" dirty="0"/>
              <a:t>(а также для вспомогательного флота, состоящего из купцов и вооруженных боссов , которых сделали «граждане»)</a:t>
            </a:r>
            <a:endParaRPr lang="ru-RU" sz="100" dirty="0" smtClean="0"/>
          </a:p>
        </p:txBody>
      </p:sp>
      <p:sp>
        <p:nvSpPr>
          <p:cNvPr id="456" name="Прямоугольник 455"/>
          <p:cNvSpPr/>
          <p:nvPr/>
        </p:nvSpPr>
        <p:spPr>
          <a:xfrm>
            <a:off x="820421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Сформировать ш</a:t>
            </a:r>
            <a:r>
              <a:rPr lang="ru-RU" sz="700" dirty="0" smtClean="0"/>
              <a:t>колу </a:t>
            </a:r>
            <a:r>
              <a:rPr lang="ru-RU" sz="700" dirty="0"/>
              <a:t>морского дела и артиллерии </a:t>
            </a:r>
            <a:r>
              <a:rPr lang="ru-RU" sz="100" dirty="0"/>
              <a:t>(Проблема заключалась в нехватке унтер-офицеров и капралов морской пехоты (поскольку в зоне повстанцев многие были расстреляны, заключены в тюрьмы или изгнаны из военно-морского флота за противодействие восстанию). Для решения этой проблемы были созданы временные унтер-офицеры, прошедшие обучение в созданной для этой цели Школе морского и артиллерийского дела</a:t>
            </a:r>
            <a:r>
              <a:rPr lang="ru-RU" sz="100" dirty="0" smtClean="0"/>
              <a:t>.)</a:t>
            </a:r>
          </a:p>
        </p:txBody>
      </p:sp>
      <p:sp>
        <p:nvSpPr>
          <p:cNvPr id="457" name="Прямоугольник 456"/>
          <p:cNvSpPr/>
          <p:nvPr/>
        </p:nvSpPr>
        <p:spPr>
          <a:xfrm>
            <a:off x="7160917" y="1803925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германского и итальянских флотов </a:t>
            </a:r>
            <a:r>
              <a:rPr lang="ru-RU" sz="400" dirty="0" smtClean="0"/>
              <a:t>(+2 подводных лодки, +4 эсминца нуждающиеся в ремонте)</a:t>
            </a:r>
            <a:endParaRPr lang="ru-RU" sz="100" dirty="0" smtClean="0"/>
          </a:p>
        </p:txBody>
      </p:sp>
      <p:sp>
        <p:nvSpPr>
          <p:cNvPr id="459" name="Прямоугольник 458"/>
          <p:cNvSpPr/>
          <p:nvPr/>
        </p:nvSpPr>
        <p:spPr>
          <a:xfrm>
            <a:off x="8201396" y="187616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тральщики (+два тральщика и минная технология)</a:t>
            </a:r>
            <a:endParaRPr lang="ru-RU" sz="100" dirty="0" smtClean="0"/>
          </a:p>
        </p:txBody>
      </p:sp>
      <p:cxnSp>
        <p:nvCxnSpPr>
          <p:cNvPr id="463" name="Соединительная линия уступом 124"/>
          <p:cNvCxnSpPr>
            <a:stCxn id="434" idx="2"/>
            <a:endCxn id="421" idx="0"/>
          </p:cNvCxnSpPr>
          <p:nvPr/>
        </p:nvCxnSpPr>
        <p:spPr>
          <a:xfrm rot="5400000">
            <a:off x="13024297" y="17675258"/>
            <a:ext cx="193044" cy="534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5" name="Соединительная линия уступом 124"/>
          <p:cNvCxnSpPr>
            <a:stCxn id="454" idx="2"/>
            <a:endCxn id="402" idx="0"/>
          </p:cNvCxnSpPr>
          <p:nvPr/>
        </p:nvCxnSpPr>
        <p:spPr>
          <a:xfrm rot="16200000" flipH="1">
            <a:off x="9334967" y="17669179"/>
            <a:ext cx="216835" cy="52331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6" name="Соединительная линия уступом 124"/>
          <p:cNvCxnSpPr>
            <a:stCxn id="454" idx="2"/>
            <a:endCxn id="456" idx="0"/>
          </p:cNvCxnSpPr>
          <p:nvPr/>
        </p:nvCxnSpPr>
        <p:spPr>
          <a:xfrm rot="5400000">
            <a:off x="8816137" y="17673663"/>
            <a:ext cx="216835" cy="51434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68" name="Соединительная линия уступом 124"/>
          <p:cNvCxnSpPr>
            <a:stCxn id="422" idx="2"/>
            <a:endCxn id="457" idx="0"/>
          </p:cNvCxnSpPr>
          <p:nvPr/>
        </p:nvCxnSpPr>
        <p:spPr>
          <a:xfrm rot="5400000">
            <a:off x="7786679" y="17659820"/>
            <a:ext cx="216835" cy="54203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1" name="Соединительная линия уступом 124"/>
          <p:cNvCxnSpPr>
            <a:stCxn id="422" idx="2"/>
            <a:endCxn id="456" idx="0"/>
          </p:cNvCxnSpPr>
          <p:nvPr/>
        </p:nvCxnSpPr>
        <p:spPr>
          <a:xfrm rot="16200000" flipH="1">
            <a:off x="8308329" y="17680202"/>
            <a:ext cx="216835" cy="50126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2" name="Соединительная линия уступом 124"/>
          <p:cNvCxnSpPr>
            <a:stCxn id="456" idx="2"/>
            <a:endCxn id="459" idx="0"/>
          </p:cNvCxnSpPr>
          <p:nvPr/>
        </p:nvCxnSpPr>
        <p:spPr>
          <a:xfrm rot="5400000">
            <a:off x="8574762" y="18669052"/>
            <a:ext cx="182416" cy="28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474" name="Соединительная линия уступом 124"/>
          <p:cNvCxnSpPr>
            <a:stCxn id="402" idx="2"/>
            <a:endCxn id="398" idx="0"/>
          </p:cNvCxnSpPr>
          <p:nvPr/>
        </p:nvCxnSpPr>
        <p:spPr>
          <a:xfrm rot="16200000" flipH="1">
            <a:off x="9614476" y="18669818"/>
            <a:ext cx="182416" cy="12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32" name="Прямоугольник 431"/>
          <p:cNvSpPr/>
          <p:nvPr/>
        </p:nvSpPr>
        <p:spPr>
          <a:xfrm>
            <a:off x="2788214"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Воздушные силы Африки </a:t>
            </a:r>
            <a:r>
              <a:rPr lang="ru-RU" sz="300" dirty="0"/>
              <a:t>(с несколькими базами, распределенными под испанским протекторатом Марокко, и некоторыми тренировочными отрядами, базирующимися в основном в Куатро </a:t>
            </a:r>
            <a:r>
              <a:rPr lang="ru-RU" sz="300" dirty="0" err="1"/>
              <a:t>Вьентоше</a:t>
            </a:r>
            <a:r>
              <a:rPr lang="ru-RU" sz="300" dirty="0"/>
              <a:t> и Лос-</a:t>
            </a:r>
            <a:r>
              <a:rPr lang="ru-RU" sz="300" dirty="0" err="1"/>
              <a:t>Алькасаресе</a:t>
            </a:r>
            <a:r>
              <a:rPr lang="ru-RU" sz="300" dirty="0" smtClean="0"/>
              <a:t>.)</a:t>
            </a:r>
            <a:endParaRPr lang="ru-RU" sz="100" dirty="0" smtClean="0"/>
          </a:p>
        </p:txBody>
      </p:sp>
      <p:sp>
        <p:nvSpPr>
          <p:cNvPr id="475" name="Прямоугольник 474"/>
          <p:cNvSpPr/>
          <p:nvPr/>
        </p:nvSpPr>
        <p:spPr>
          <a:xfrm>
            <a:off x="1721594" y="1728038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Национальная авиация</a:t>
            </a:r>
            <a:endParaRPr lang="ru-RU" sz="100" dirty="0" smtClean="0"/>
          </a:p>
        </p:txBody>
      </p:sp>
      <p:sp>
        <p:nvSpPr>
          <p:cNvPr id="479" name="Прямоугольник 478"/>
          <p:cNvSpPr/>
          <p:nvPr/>
        </p:nvSpPr>
        <p:spPr>
          <a:xfrm>
            <a:off x="4942342" y="1728038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ВВС Испанской Республики </a:t>
            </a:r>
            <a:r>
              <a:rPr lang="ru-RU" sz="500" dirty="0" smtClean="0"/>
              <a:t>(исторический)</a:t>
            </a:r>
            <a:endParaRPr lang="ru-RU" sz="100" dirty="0" smtClean="0"/>
          </a:p>
        </p:txBody>
      </p:sp>
      <p:sp>
        <p:nvSpPr>
          <p:cNvPr id="481" name="Прямоугольник 480"/>
          <p:cNvSpPr/>
          <p:nvPr/>
        </p:nvSpPr>
        <p:spPr>
          <a:xfrm>
            <a:off x="1721596" y="1805103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Легион Кондор </a:t>
            </a:r>
            <a:r>
              <a:rPr lang="ru-RU" sz="300" dirty="0"/>
              <a:t>(Со стороны Франко, помимо итальянских и немецких авиаторов из легионеров авиации и легиона Кондор, были и другие иностранные летчики, которые в личном качестве служили в испанских авиационных частях</a:t>
            </a:r>
            <a:r>
              <a:rPr lang="ru-RU" sz="300" dirty="0" smtClean="0"/>
              <a:t>.)</a:t>
            </a:r>
            <a:endParaRPr lang="ru-RU" sz="100" dirty="0" smtClean="0"/>
          </a:p>
        </p:txBody>
      </p:sp>
      <p:sp>
        <p:nvSpPr>
          <p:cNvPr id="483" name="Прямоугольник 482"/>
          <p:cNvSpPr/>
          <p:nvPr/>
        </p:nvSpPr>
        <p:spPr>
          <a:xfrm>
            <a:off x="4943500" y="18051034"/>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Авиакорпус </a:t>
            </a:r>
            <a:r>
              <a:rPr lang="ru-RU" sz="700" dirty="0" err="1" smtClean="0"/>
              <a:t>Смишкевича</a:t>
            </a:r>
            <a:r>
              <a:rPr lang="ru-RU" sz="700" dirty="0" smtClean="0"/>
              <a:t> </a:t>
            </a:r>
            <a:r>
              <a:rPr lang="ru-RU" sz="200" dirty="0"/>
              <a:t>(В республиканской авиации, помимо частей советского авиакорпуса полковника </a:t>
            </a:r>
            <a:r>
              <a:rPr lang="ru-RU" sz="200" dirty="0" err="1"/>
              <a:t>Смушкевича</a:t>
            </a:r>
            <a:r>
              <a:rPr lang="ru-RU" sz="200" dirty="0"/>
              <a:t>, американцев генерала Дугласа и французской эскадрильи Андре Мальро, воевали и отдельные летчики других национальностей.)</a:t>
            </a:r>
            <a:endParaRPr lang="ru-RU" sz="100" dirty="0" smtClean="0"/>
          </a:p>
        </p:txBody>
      </p:sp>
      <p:sp>
        <p:nvSpPr>
          <p:cNvPr id="485" name="Прямоугольник 484"/>
          <p:cNvSpPr/>
          <p:nvPr/>
        </p:nvSpPr>
        <p:spPr>
          <a:xfrm>
            <a:off x="664960" y="1804663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Новые </a:t>
            </a:r>
            <a:r>
              <a:rPr lang="ru-RU" sz="700" dirty="0"/>
              <a:t>истребители </a:t>
            </a:r>
            <a:r>
              <a:rPr lang="ru-RU" sz="500" dirty="0"/>
              <a:t>(шесть </a:t>
            </a:r>
            <a:r>
              <a:rPr lang="en-US" sz="500" dirty="0" err="1"/>
              <a:t>Heinkel</a:t>
            </a:r>
            <a:r>
              <a:rPr lang="en-US" sz="500" dirty="0"/>
              <a:t> </a:t>
            </a:r>
            <a:r>
              <a:rPr lang="en-US" sz="500" dirty="0" smtClean="0"/>
              <a:t>He-51</a:t>
            </a:r>
            <a:r>
              <a:rPr lang="ru-RU" sz="500" dirty="0" smtClean="0"/>
              <a:t>, +1х 100% к темпам исследования истребителей </a:t>
            </a:r>
            <a:endParaRPr lang="ru-RU" sz="100" dirty="0" smtClean="0"/>
          </a:p>
        </p:txBody>
      </p:sp>
      <p:sp>
        <p:nvSpPr>
          <p:cNvPr id="486" name="Прямоугольник 485"/>
          <p:cNvSpPr/>
          <p:nvPr/>
        </p:nvSpPr>
        <p:spPr>
          <a:xfrm>
            <a:off x="3887822"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Министерства военно-морского флота и </a:t>
            </a:r>
            <a:r>
              <a:rPr lang="ru-RU" sz="700" dirty="0" smtClean="0"/>
              <a:t>авиации </a:t>
            </a:r>
            <a:r>
              <a:rPr lang="ru-RU" sz="200" dirty="0"/>
              <a:t>(в мае 1937 года военная авиация и военно-морская авиация объединились и стали зависеть от недавно созданного Министерства военно-морского флота и авиации, а его влияние было разделено на восемь авиационных регионов.)</a:t>
            </a:r>
            <a:endParaRPr lang="ru-RU" sz="100" dirty="0" smtClean="0"/>
          </a:p>
        </p:txBody>
      </p:sp>
      <p:sp>
        <p:nvSpPr>
          <p:cNvPr id="489" name="Прямоугольник 488"/>
          <p:cNvSpPr/>
          <p:nvPr/>
        </p:nvSpPr>
        <p:spPr>
          <a:xfrm>
            <a:off x="5998465" y="1804663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Французские истребители </a:t>
            </a:r>
            <a:r>
              <a:rPr lang="ru-RU" sz="500" dirty="0"/>
              <a:t>(13 истребителей </a:t>
            </a:r>
            <a:r>
              <a:rPr lang="en-US" sz="500" dirty="0" err="1"/>
              <a:t>Dewoitine</a:t>
            </a:r>
            <a:r>
              <a:rPr lang="en-US" sz="500" dirty="0"/>
              <a:t> </a:t>
            </a:r>
            <a:r>
              <a:rPr lang="en-US" sz="500" dirty="0" smtClean="0"/>
              <a:t>D-371</a:t>
            </a:r>
            <a:r>
              <a:rPr lang="ru-RU" sz="500" dirty="0" smtClean="0"/>
              <a:t>, 79 довоенных истребителя)</a:t>
            </a:r>
            <a:endParaRPr lang="ru-RU" sz="100" dirty="0" smtClean="0"/>
          </a:p>
        </p:txBody>
      </p:sp>
      <p:sp>
        <p:nvSpPr>
          <p:cNvPr id="493" name="Прямоугольник 492"/>
          <p:cNvSpPr/>
          <p:nvPr/>
        </p:nvSpPr>
        <p:spPr>
          <a:xfrm>
            <a:off x="1721595" y="1882425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Новая тактика </a:t>
            </a:r>
            <a:r>
              <a:rPr lang="ru-RU" sz="700" dirty="0" err="1" smtClean="0"/>
              <a:t>Мёльдирса</a:t>
            </a:r>
            <a:r>
              <a:rPr lang="ru-RU" sz="700" dirty="0"/>
              <a:t> </a:t>
            </a:r>
            <a:r>
              <a:rPr lang="ru-RU" sz="100" dirty="0"/>
              <a:t>(немецких добровольцев Легиона Кондор и стремительного </a:t>
            </a:r>
            <a:r>
              <a:rPr lang="ru-RU" sz="100" dirty="0" err="1"/>
              <a:t>Мессершмитта</a:t>
            </a:r>
            <a:r>
              <a:rPr lang="ru-RU" sz="100" dirty="0"/>
              <a:t> Bf-109 заставило их командира Вернера </a:t>
            </a:r>
            <a:r>
              <a:rPr lang="ru-RU" sz="100" dirty="0" err="1"/>
              <a:t>Мёльдерса</a:t>
            </a:r>
            <a:r>
              <a:rPr lang="ru-RU" sz="100" dirty="0"/>
              <a:t> отказаться от старых формирований </a:t>
            </a:r>
            <a:r>
              <a:rPr lang="ru-RU" sz="100" dirty="0" err="1"/>
              <a:t>Кетте</a:t>
            </a:r>
            <a:r>
              <a:rPr lang="ru-RU" sz="100" dirty="0"/>
              <a:t> (из 3 самолетов, использовавшихся в 1-м рейде). GM) и разработать новую тактику. Начало использования формирования 4-х самолетов </a:t>
            </a:r>
            <a:r>
              <a:rPr lang="ru-RU" sz="100" dirty="0" err="1"/>
              <a:t>Schwarmгораздо</a:t>
            </a:r>
            <a:r>
              <a:rPr lang="ru-RU" sz="100" dirty="0"/>
              <a:t> более эффективный, который в то же время можно было разделить на две пары под названием </a:t>
            </a:r>
            <a:r>
              <a:rPr lang="ru-RU" sz="100" dirty="0" err="1"/>
              <a:t>Rotte</a:t>
            </a:r>
            <a:r>
              <a:rPr lang="ru-RU" sz="100" dirty="0"/>
              <a:t> , в которых следовал самый запаздывающий самолет под названием </a:t>
            </a:r>
            <a:r>
              <a:rPr lang="ru-RU" sz="100" dirty="0" err="1"/>
              <a:t>Punto</a:t>
            </a:r>
            <a:r>
              <a:rPr lang="ru-RU" sz="100" dirty="0"/>
              <a:t> и в то же время прикрывал лидера .)</a:t>
            </a:r>
            <a:endParaRPr lang="ru-RU" sz="100" dirty="0" smtClean="0"/>
          </a:p>
        </p:txBody>
      </p:sp>
      <p:sp>
        <p:nvSpPr>
          <p:cNvPr id="495" name="Прямоугольник 494"/>
          <p:cNvSpPr/>
          <p:nvPr/>
        </p:nvSpPr>
        <p:spPr>
          <a:xfrm>
            <a:off x="1722473" y="1954666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Использование рации </a:t>
            </a:r>
            <a:r>
              <a:rPr lang="ru-RU" sz="700" dirty="0"/>
              <a:t>в крыльях </a:t>
            </a:r>
            <a:r>
              <a:rPr lang="ru-RU" sz="200" dirty="0"/>
              <a:t>(Использование радио помогло этому обучению иметь большую оперативную гибкость за счет возможности увеличения расстояния между устройствами, поскольку они не зависели от визуальных сигналов для координации</a:t>
            </a:r>
            <a:r>
              <a:rPr lang="ru-RU" sz="200" dirty="0" smtClean="0"/>
              <a:t>.)</a:t>
            </a:r>
            <a:endParaRPr lang="ru-RU" sz="100" dirty="0" smtClean="0"/>
          </a:p>
        </p:txBody>
      </p:sp>
      <p:sp>
        <p:nvSpPr>
          <p:cNvPr id="497" name="Прямоугольник 496"/>
          <p:cNvSpPr/>
          <p:nvPr/>
        </p:nvSpPr>
        <p:spPr>
          <a:xfrm>
            <a:off x="4414092" y="1882425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Опыт использования манёвренной авиации </a:t>
            </a:r>
            <a:r>
              <a:rPr lang="ru-RU" sz="500" dirty="0" smtClean="0"/>
              <a:t>(+2х 100% </a:t>
            </a:r>
            <a:r>
              <a:rPr lang="ru-RU" sz="500" dirty="0" err="1" smtClean="0"/>
              <a:t>докритна</a:t>
            </a:r>
            <a:r>
              <a:rPr lang="ru-RU" sz="500" dirty="0" smtClean="0"/>
              <a:t> для истребителей)</a:t>
            </a:r>
            <a:endParaRPr lang="ru-RU" sz="100" dirty="0" smtClean="0"/>
          </a:p>
        </p:txBody>
      </p:sp>
      <p:sp>
        <p:nvSpPr>
          <p:cNvPr id="501" name="Прямоугольник 500"/>
          <p:cNvSpPr/>
          <p:nvPr/>
        </p:nvSpPr>
        <p:spPr>
          <a:xfrm>
            <a:off x="5463521" y="18824250"/>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Шторм и пламя </a:t>
            </a:r>
            <a:r>
              <a:rPr lang="ru-RU" sz="500" dirty="0" smtClean="0"/>
              <a:t>(благодаря опыту </a:t>
            </a:r>
            <a:r>
              <a:rPr lang="ru-RU" sz="500" dirty="0" err="1" smtClean="0"/>
              <a:t>юзания</a:t>
            </a:r>
            <a:r>
              <a:rPr lang="ru-RU" sz="500" dirty="0" smtClean="0"/>
              <a:t> советских штурмовиков и бомбардировщиков + к темпам оных)</a:t>
            </a:r>
            <a:endParaRPr lang="ru-RU" sz="100" dirty="0" smtClean="0"/>
          </a:p>
        </p:txBody>
      </p:sp>
      <p:sp>
        <p:nvSpPr>
          <p:cNvPr id="502" name="Прямоугольник 501"/>
          <p:cNvSpPr/>
          <p:nvPr/>
        </p:nvSpPr>
        <p:spPr>
          <a:xfrm>
            <a:off x="3335951" y="18826202"/>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министерства авиации и ВВС Испании </a:t>
            </a:r>
          </a:p>
        </p:txBody>
      </p:sp>
      <p:cxnSp>
        <p:nvCxnSpPr>
          <p:cNvPr id="505" name="Соединительная линия уступом 124"/>
          <p:cNvCxnSpPr>
            <a:stCxn id="486" idx="2"/>
            <a:endCxn id="502" idx="0"/>
          </p:cNvCxnSpPr>
          <p:nvPr/>
        </p:nvCxnSpPr>
        <p:spPr>
          <a:xfrm rot="5400000">
            <a:off x="3955267" y="18430484"/>
            <a:ext cx="239566" cy="55187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07" name="Соединительная линия уступом 124"/>
          <p:cNvCxnSpPr>
            <a:stCxn id="432" idx="2"/>
            <a:endCxn id="502" idx="0"/>
          </p:cNvCxnSpPr>
          <p:nvPr/>
        </p:nvCxnSpPr>
        <p:spPr>
          <a:xfrm rot="16200000" flipH="1">
            <a:off x="3405462" y="18432550"/>
            <a:ext cx="239566" cy="54773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10" name="Соединительная линия уступом 124"/>
          <p:cNvCxnSpPr>
            <a:stCxn id="475" idx="2"/>
            <a:endCxn id="481" idx="0"/>
          </p:cNvCxnSpPr>
          <p:nvPr/>
        </p:nvCxnSpPr>
        <p:spPr>
          <a:xfrm rot="16200000" flipH="1">
            <a:off x="2069434" y="17935709"/>
            <a:ext cx="230648" cy="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1" name="Соединительная линия уступом 124"/>
          <p:cNvCxnSpPr>
            <a:stCxn id="475" idx="2"/>
            <a:endCxn id="485" idx="0"/>
          </p:cNvCxnSpPr>
          <p:nvPr/>
        </p:nvCxnSpPr>
        <p:spPr>
          <a:xfrm rot="5400000">
            <a:off x="1543315" y="17405194"/>
            <a:ext cx="226250" cy="105663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3" name="Соединительная линия уступом 124"/>
          <p:cNvCxnSpPr>
            <a:stCxn id="475" idx="2"/>
            <a:endCxn id="432" idx="0"/>
          </p:cNvCxnSpPr>
          <p:nvPr/>
        </p:nvCxnSpPr>
        <p:spPr>
          <a:xfrm rot="16200000" flipH="1">
            <a:off x="2604942" y="17400201"/>
            <a:ext cx="226250" cy="10666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5" name="Соединительная линия уступом 124"/>
          <p:cNvCxnSpPr>
            <a:stCxn id="481" idx="2"/>
            <a:endCxn id="493" idx="0"/>
          </p:cNvCxnSpPr>
          <p:nvPr/>
        </p:nvCxnSpPr>
        <p:spPr>
          <a:xfrm rot="5400000">
            <a:off x="2068151" y="18707642"/>
            <a:ext cx="233216"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7" name="Соединительная линия уступом 124"/>
          <p:cNvCxnSpPr>
            <a:stCxn id="493" idx="2"/>
            <a:endCxn id="495" idx="0"/>
          </p:cNvCxnSpPr>
          <p:nvPr/>
        </p:nvCxnSpPr>
        <p:spPr>
          <a:xfrm rot="16200000" flipH="1">
            <a:off x="2093989" y="19455019"/>
            <a:ext cx="182416" cy="8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19" name="Соединительная линия уступом 124"/>
          <p:cNvCxnSpPr>
            <a:stCxn id="479" idx="2"/>
            <a:endCxn id="486" idx="0"/>
          </p:cNvCxnSpPr>
          <p:nvPr/>
        </p:nvCxnSpPr>
        <p:spPr>
          <a:xfrm rot="5400000">
            <a:off x="4765120" y="17406251"/>
            <a:ext cx="226250" cy="10545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4" name="Соединительная линия уступом 124"/>
          <p:cNvCxnSpPr>
            <a:stCxn id="479" idx="2"/>
            <a:endCxn id="489" idx="0"/>
          </p:cNvCxnSpPr>
          <p:nvPr/>
        </p:nvCxnSpPr>
        <p:spPr>
          <a:xfrm rot="16200000" flipH="1">
            <a:off x="5820441" y="17405449"/>
            <a:ext cx="226250" cy="10561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5" name="Соединительная линия уступом 124"/>
          <p:cNvCxnSpPr>
            <a:stCxn id="479" idx="2"/>
            <a:endCxn id="483" idx="0"/>
          </p:cNvCxnSpPr>
          <p:nvPr/>
        </p:nvCxnSpPr>
        <p:spPr>
          <a:xfrm rot="16200000" flipH="1">
            <a:off x="5290760" y="17935131"/>
            <a:ext cx="230648" cy="115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7" name="Соединительная линия уступом 124"/>
          <p:cNvCxnSpPr>
            <a:stCxn id="483" idx="2"/>
            <a:endCxn id="497" idx="0"/>
          </p:cNvCxnSpPr>
          <p:nvPr/>
        </p:nvCxnSpPr>
        <p:spPr>
          <a:xfrm rot="5400000">
            <a:off x="5025351" y="18442938"/>
            <a:ext cx="233216" cy="52940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28" name="Соединительная линия уступом 124"/>
          <p:cNvCxnSpPr>
            <a:stCxn id="483" idx="2"/>
            <a:endCxn id="501" idx="0"/>
          </p:cNvCxnSpPr>
          <p:nvPr/>
        </p:nvCxnSpPr>
        <p:spPr>
          <a:xfrm rot="16200000" flipH="1">
            <a:off x="5550065" y="18447631"/>
            <a:ext cx="233216" cy="5200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3" name="Прямоугольник 532"/>
          <p:cNvSpPr/>
          <p:nvPr/>
        </p:nvSpPr>
        <p:spPr>
          <a:xfrm>
            <a:off x="18417728"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Регулярная народная армия </a:t>
            </a:r>
            <a:r>
              <a:rPr lang="ru-RU" sz="500" dirty="0" smtClean="0"/>
              <a:t>(исторический)</a:t>
            </a:r>
            <a:endParaRPr lang="ru-RU" sz="100" dirty="0" smtClean="0"/>
          </a:p>
        </p:txBody>
      </p:sp>
      <p:sp>
        <p:nvSpPr>
          <p:cNvPr id="534" name="Прямоугольник 533"/>
          <p:cNvSpPr/>
          <p:nvPr/>
        </p:nvSpPr>
        <p:spPr>
          <a:xfrm>
            <a:off x="19512784" y="173208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Сохранить армию добровольцев </a:t>
            </a:r>
            <a:r>
              <a:rPr lang="ru-RU" sz="100" dirty="0"/>
              <a:t>(Правительство под председательством Хосе </a:t>
            </a:r>
            <a:r>
              <a:rPr lang="ru-RU" sz="100" dirty="0" err="1"/>
              <a:t>Хирала</a:t>
            </a:r>
            <a:r>
              <a:rPr lang="ru-RU" sz="100" dirty="0"/>
              <a:t> пыталось создать армию добровольцев на основе лояльных подразделений и с профессиональными командирами, но реальность ее распыления и безотлагательность операций, а также формирование народных ополченцев, вооруженных партиями и профсоюзными организациями, заставили проект сложный. В военном министерстве была сформирована Генеральная инспекция ополчения, которая пыталась продвигать проект и, в любом случае, формировать постоянно создаваемые ополченческие отряды, координировать их и правильно снабжать. Эта задача была поручена артиллерийскому полковнику Хуану </a:t>
            </a:r>
            <a:r>
              <a:rPr lang="ru-RU" sz="100" dirty="0" err="1"/>
              <a:t>Эрнандесу</a:t>
            </a:r>
            <a:r>
              <a:rPr lang="ru-RU" sz="100" dirty="0"/>
              <a:t> </a:t>
            </a:r>
            <a:r>
              <a:rPr lang="ru-RU" sz="100" dirty="0" err="1"/>
              <a:t>Саравиа</a:t>
            </a:r>
            <a:r>
              <a:rPr lang="ru-RU" sz="100" dirty="0"/>
              <a:t> и группе профессиональных офицеров, таких как Луис </a:t>
            </a:r>
            <a:r>
              <a:rPr lang="ru-RU" sz="100" dirty="0" err="1"/>
              <a:t>Барсело</a:t>
            </a:r>
            <a:r>
              <a:rPr lang="ru-RU" sz="100" dirty="0"/>
              <a:t>., Антонио Кордон и Хосе Мартин-</a:t>
            </a:r>
            <a:r>
              <a:rPr lang="ru-RU" sz="100" dirty="0" err="1"/>
              <a:t>Бласкес</a:t>
            </a:r>
            <a:r>
              <a:rPr lang="ru-RU" sz="100" dirty="0"/>
              <a:t> и другие.)</a:t>
            </a:r>
            <a:endParaRPr lang="ru-RU" sz="100" dirty="0" smtClean="0"/>
          </a:p>
        </p:txBody>
      </p:sp>
      <p:cxnSp>
        <p:nvCxnSpPr>
          <p:cNvPr id="535" name="Прямая соединительная линия 534"/>
          <p:cNvCxnSpPr>
            <a:stCxn id="534" idx="1"/>
            <a:endCxn id="533" idx="3"/>
          </p:cNvCxnSpPr>
          <p:nvPr/>
        </p:nvCxnSpPr>
        <p:spPr>
          <a:xfrm flipH="1">
            <a:off x="19344053" y="17590876"/>
            <a:ext cx="168731"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36" name="Прямоугольник 535"/>
          <p:cNvSpPr/>
          <p:nvPr/>
        </p:nvSpPr>
        <p:spPr>
          <a:xfrm>
            <a:off x="17858832"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Министерство национальной обороны </a:t>
            </a:r>
            <a:r>
              <a:rPr lang="ru-RU" sz="200" dirty="0"/>
              <a:t>(Указанный приказ, 5-й абзац которого также предусматривал объединение и интеграцию ополченцев в регулярную армию, считается началом процесса создания новой Народной армии)</a:t>
            </a:r>
            <a:endParaRPr lang="ru-RU" sz="100" dirty="0" smtClean="0"/>
          </a:p>
        </p:txBody>
      </p:sp>
      <p:cxnSp>
        <p:nvCxnSpPr>
          <p:cNvPr id="537" name="Соединительная линия уступом 124"/>
          <p:cNvCxnSpPr>
            <a:stCxn id="533" idx="2"/>
            <a:endCxn id="536" idx="0"/>
          </p:cNvCxnSpPr>
          <p:nvPr/>
        </p:nvCxnSpPr>
        <p:spPr>
          <a:xfrm rot="5400000">
            <a:off x="18488993" y="17693878"/>
            <a:ext cx="224900" cy="5588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39" name="Прямоугольник 538"/>
          <p:cNvSpPr/>
          <p:nvPr/>
        </p:nvSpPr>
        <p:spPr>
          <a:xfrm>
            <a:off x="18961049"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Интернациональные бригады </a:t>
            </a:r>
            <a:r>
              <a:rPr lang="ru-RU" sz="500" dirty="0"/>
              <a:t>(исторический</a:t>
            </a:r>
            <a:r>
              <a:rPr lang="ru-RU" sz="500" dirty="0" smtClean="0"/>
              <a:t>)</a:t>
            </a:r>
            <a:endParaRPr lang="ru-RU" sz="100" dirty="0"/>
          </a:p>
        </p:txBody>
      </p:sp>
      <p:cxnSp>
        <p:nvCxnSpPr>
          <p:cNvPr id="540" name="Соединительная линия уступом 124"/>
          <p:cNvCxnSpPr>
            <a:stCxn id="534" idx="2"/>
            <a:endCxn id="539" idx="0"/>
          </p:cNvCxnSpPr>
          <p:nvPr/>
        </p:nvCxnSpPr>
        <p:spPr>
          <a:xfrm rot="5400000">
            <a:off x="19587630" y="17697459"/>
            <a:ext cx="224900" cy="55173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41" name="Соединительная линия уступом 124"/>
          <p:cNvCxnSpPr>
            <a:stCxn id="533" idx="2"/>
            <a:endCxn id="539" idx="0"/>
          </p:cNvCxnSpPr>
          <p:nvPr/>
        </p:nvCxnSpPr>
        <p:spPr>
          <a:xfrm rot="16200000" flipH="1">
            <a:off x="19040101" y="17701665"/>
            <a:ext cx="224900" cy="5433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542" name="Прямоугольник 541"/>
          <p:cNvSpPr/>
          <p:nvPr/>
        </p:nvSpPr>
        <p:spPr>
          <a:xfrm>
            <a:off x="20063266" y="180857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Упор на смешанные бригады</a:t>
            </a:r>
            <a:endParaRPr lang="ru-RU" sz="100" dirty="0" smtClean="0"/>
          </a:p>
        </p:txBody>
      </p:sp>
      <p:cxnSp>
        <p:nvCxnSpPr>
          <p:cNvPr id="543" name="Соединительная линия уступом 124"/>
          <p:cNvCxnSpPr>
            <a:stCxn id="534" idx="2"/>
            <a:endCxn id="542" idx="0"/>
          </p:cNvCxnSpPr>
          <p:nvPr/>
        </p:nvCxnSpPr>
        <p:spPr>
          <a:xfrm rot="16200000" flipH="1">
            <a:off x="20138738" y="17698085"/>
            <a:ext cx="224900" cy="55048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5" name="Прямоугольник 544"/>
          <p:cNvSpPr/>
          <p:nvPr/>
        </p:nvSpPr>
        <p:spPr>
          <a:xfrm>
            <a:off x="18961048"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Введение политкомиссаров армейские ряды </a:t>
            </a:r>
            <a:r>
              <a:rPr lang="ru-RU" sz="400" dirty="0"/>
              <a:t>(-НД «Недоверие в армии»)</a:t>
            </a:r>
            <a:endParaRPr lang="ru-RU" sz="100" dirty="0"/>
          </a:p>
        </p:txBody>
      </p:sp>
      <p:sp>
        <p:nvSpPr>
          <p:cNvPr id="546" name="Прямоугольник 545"/>
          <p:cNvSpPr/>
          <p:nvPr/>
        </p:nvSpPr>
        <p:spPr>
          <a:xfrm>
            <a:off x="11784242" y="299617"/>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+НД «Недоверие в Армии</a:t>
            </a:r>
            <a:r>
              <a:rPr lang="ru-RU" sz="700" dirty="0"/>
              <a:t>» </a:t>
            </a:r>
            <a:r>
              <a:rPr lang="ru-RU" sz="200" dirty="0"/>
              <a:t>(В политкомиссары была поставлена задача повышения морального духа солдат во всех подразделениях и обеспечение их взаимодействия с высокопоставленными офицерами (которых многие республиканские милиционеры не сделали доверия)</a:t>
            </a:r>
            <a:endParaRPr lang="ru-RU" sz="100" dirty="0" smtClean="0"/>
          </a:p>
        </p:txBody>
      </p:sp>
      <p:cxnSp>
        <p:nvCxnSpPr>
          <p:cNvPr id="548" name="Соединительная линия уступом 124"/>
          <p:cNvCxnSpPr>
            <a:stCxn id="539" idx="2"/>
            <a:endCxn id="545" idx="0"/>
          </p:cNvCxnSpPr>
          <p:nvPr/>
        </p:nvCxnSpPr>
        <p:spPr>
          <a:xfrm rot="5400000">
            <a:off x="19311762" y="18738226"/>
            <a:ext cx="224900"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49" name="Прямоугольник 548"/>
          <p:cNvSpPr/>
          <p:nvPr/>
        </p:nvSpPr>
        <p:spPr>
          <a:xfrm>
            <a:off x="20066111"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Подножные ресурсы</a:t>
            </a:r>
            <a:r>
              <a:rPr lang="ru-RU" sz="500" dirty="0" smtClean="0"/>
              <a:t> </a:t>
            </a:r>
            <a:r>
              <a:rPr lang="ru-RU" sz="300" dirty="0" smtClean="0"/>
              <a:t>(солдаты </a:t>
            </a:r>
            <a:r>
              <a:rPr lang="ru-RU" sz="300" dirty="0"/>
              <a:t>не получали достаточной или качественной одежды, оружия или боеприпасов. Практически были застрахованы только продукты питания и зарплата (которые семьи бойцов могли собирать в городах).)</a:t>
            </a:r>
            <a:endParaRPr lang="ru-RU" sz="100" dirty="0" smtClean="0"/>
          </a:p>
        </p:txBody>
      </p:sp>
      <p:cxnSp>
        <p:nvCxnSpPr>
          <p:cNvPr id="551" name="Соединительная линия уступом 124"/>
          <p:cNvCxnSpPr>
            <a:stCxn id="539" idx="2"/>
            <a:endCxn id="549" idx="0"/>
          </p:cNvCxnSpPr>
          <p:nvPr/>
        </p:nvCxnSpPr>
        <p:spPr>
          <a:xfrm rot="16200000" flipH="1">
            <a:off x="19864293" y="18185695"/>
            <a:ext cx="224900" cy="110506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2" name="Прямоугольник 551"/>
          <p:cNvSpPr/>
          <p:nvPr/>
        </p:nvSpPr>
        <p:spPr>
          <a:xfrm>
            <a:off x="17862062"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манёвренной армии </a:t>
            </a:r>
            <a:r>
              <a:rPr lang="ru-RU" sz="100" dirty="0"/>
              <a:t>(группировка республиканских сил, которая будет отвечать за проведение наступательных операций, запланированных центральным Генеральным штабом . Это была мобильная армия, которая не руководила никаким фронтом. Он группироваться самые надежные и боевые закаленный республиканские силы, такие как V армейского корпуса из Хуан </a:t>
            </a:r>
            <a:r>
              <a:rPr lang="ru-RU" sz="100" dirty="0" err="1"/>
              <a:t>Guilloto</a:t>
            </a:r>
            <a:r>
              <a:rPr lang="ru-RU" sz="100" dirty="0"/>
              <a:t> Леон «Модеста».)</a:t>
            </a:r>
            <a:endParaRPr lang="ru-RU" sz="100" dirty="0" smtClean="0"/>
          </a:p>
        </p:txBody>
      </p:sp>
      <p:cxnSp>
        <p:nvCxnSpPr>
          <p:cNvPr id="554" name="Соединительная линия уступом 124"/>
          <p:cNvCxnSpPr>
            <a:stCxn id="539" idx="2"/>
            <a:endCxn id="552" idx="0"/>
          </p:cNvCxnSpPr>
          <p:nvPr/>
        </p:nvCxnSpPr>
        <p:spPr>
          <a:xfrm rot="5400000">
            <a:off x="18762269" y="18188733"/>
            <a:ext cx="224900" cy="1098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55" name="Прямоугольник 554"/>
          <p:cNvSpPr/>
          <p:nvPr/>
        </p:nvSpPr>
        <p:spPr>
          <a:xfrm>
            <a:off x="16791850" y="18850676"/>
            <a:ext cx="926325" cy="540000"/>
          </a:xfrm>
          <a:prstGeom prst="rect">
            <a:avLst/>
          </a:prstGeom>
          <a:solidFill>
            <a:srgbClr val="FF0000"/>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образцы советской техники </a:t>
            </a:r>
            <a:r>
              <a:rPr lang="ru-RU" sz="500" dirty="0" smtClean="0"/>
              <a:t>(исторический)</a:t>
            </a:r>
            <a:endParaRPr lang="ru-RU" sz="100" dirty="0" smtClean="0"/>
          </a:p>
        </p:txBody>
      </p:sp>
      <p:sp>
        <p:nvSpPr>
          <p:cNvPr id="557" name="Прямоугольник 556"/>
          <p:cNvSpPr/>
          <p:nvPr/>
        </p:nvSpPr>
        <p:spPr>
          <a:xfrm>
            <a:off x="15698997" y="188506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Запустить </a:t>
            </a:r>
            <a:r>
              <a:rPr lang="en-US" sz="700" dirty="0" err="1"/>
              <a:t>Trubia</a:t>
            </a:r>
            <a:r>
              <a:rPr lang="en-US" sz="700" dirty="0"/>
              <a:t> </a:t>
            </a:r>
            <a:r>
              <a:rPr lang="en-US" sz="700" dirty="0" smtClean="0"/>
              <a:t>A4</a:t>
            </a:r>
            <a:r>
              <a:rPr lang="ru-RU" sz="700" dirty="0" smtClean="0"/>
              <a:t> в серийное производство</a:t>
            </a:r>
          </a:p>
        </p:txBody>
      </p:sp>
      <p:cxnSp>
        <p:nvCxnSpPr>
          <p:cNvPr id="558" name="Соединительная линия уступом 124"/>
          <p:cNvCxnSpPr>
            <a:stCxn id="539" idx="2"/>
            <a:endCxn id="555" idx="0"/>
          </p:cNvCxnSpPr>
          <p:nvPr/>
        </p:nvCxnSpPr>
        <p:spPr>
          <a:xfrm rot="5400000">
            <a:off x="18227163" y="17653627"/>
            <a:ext cx="224900" cy="21691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59" name="Соединительная линия уступом 124"/>
          <p:cNvCxnSpPr>
            <a:stCxn id="539" idx="2"/>
            <a:endCxn id="557" idx="0"/>
          </p:cNvCxnSpPr>
          <p:nvPr/>
        </p:nvCxnSpPr>
        <p:spPr>
          <a:xfrm rot="5400000">
            <a:off x="17680736" y="17107200"/>
            <a:ext cx="224900" cy="326205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60" name="Прямая соединительная линия 559"/>
          <p:cNvCxnSpPr>
            <a:stCxn id="555" idx="1"/>
            <a:endCxn id="557" idx="3"/>
          </p:cNvCxnSpPr>
          <p:nvPr/>
        </p:nvCxnSpPr>
        <p:spPr>
          <a:xfrm flipH="1">
            <a:off x="16625322" y="19120676"/>
            <a:ext cx="166528"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61" name="Прямоугольник 560"/>
          <p:cNvSpPr/>
          <p:nvPr/>
        </p:nvSpPr>
        <p:spPr>
          <a:xfrm>
            <a:off x="15700220" y="196155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Запустить </a:t>
            </a:r>
            <a:r>
              <a:rPr lang="en-US" sz="700" dirty="0" err="1"/>
              <a:t>Verdeja</a:t>
            </a:r>
            <a:r>
              <a:rPr lang="ru-RU" sz="700" dirty="0" smtClean="0"/>
              <a:t> в серийное производство</a:t>
            </a:r>
          </a:p>
        </p:txBody>
      </p:sp>
      <p:cxnSp>
        <p:nvCxnSpPr>
          <p:cNvPr id="563" name="Соединительная линия уступом 124"/>
          <p:cNvCxnSpPr>
            <a:stCxn id="557" idx="2"/>
            <a:endCxn id="561" idx="0"/>
          </p:cNvCxnSpPr>
          <p:nvPr/>
        </p:nvCxnSpPr>
        <p:spPr>
          <a:xfrm rot="16200000" flipH="1">
            <a:off x="16050321" y="19502514"/>
            <a:ext cx="224900"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491" name="Прямоугольник 490"/>
          <p:cNvSpPr/>
          <p:nvPr/>
        </p:nvSpPr>
        <p:spPr>
          <a:xfrm>
            <a:off x="14607367"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Советники правых сил</a:t>
            </a:r>
            <a:endParaRPr lang="ru-RU" sz="100" dirty="0" smtClean="0"/>
          </a:p>
        </p:txBody>
      </p:sp>
      <p:sp>
        <p:nvSpPr>
          <p:cNvPr id="564" name="Прямоугольник 563"/>
          <p:cNvSpPr/>
          <p:nvPr/>
        </p:nvSpPr>
        <p:spPr>
          <a:xfrm>
            <a:off x="14018891" y="1730621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Африканская экспедиционная армия</a:t>
            </a:r>
          </a:p>
        </p:txBody>
      </p:sp>
      <p:sp>
        <p:nvSpPr>
          <p:cNvPr id="566" name="Прямоугольник 565"/>
          <p:cNvSpPr/>
          <p:nvPr/>
        </p:nvSpPr>
        <p:spPr>
          <a:xfrm>
            <a:off x="13436294" y="1808577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Формирование </a:t>
            </a:r>
            <a:r>
              <a:rPr lang="ru-RU" sz="700" dirty="0"/>
              <a:t>армейских корпусов </a:t>
            </a:r>
            <a:r>
              <a:rPr lang="ru-RU" sz="300" dirty="0"/>
              <a:t>(Позже органические дивизии превратились в армейские корпуса, состоящие из нескольких маневренных дивизий.)</a:t>
            </a:r>
            <a:endParaRPr lang="ru-RU" sz="100" dirty="0" smtClean="0"/>
          </a:p>
        </p:txBody>
      </p:sp>
      <p:sp>
        <p:nvSpPr>
          <p:cNvPr id="567" name="Прямоугольник 566"/>
          <p:cNvSpPr/>
          <p:nvPr/>
        </p:nvSpPr>
        <p:spPr>
          <a:xfrm>
            <a:off x="14606144" y="1885067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образцы немецкой техники </a:t>
            </a:r>
            <a:r>
              <a:rPr lang="ru-RU" sz="500" dirty="0" smtClean="0"/>
              <a:t>(исторический)</a:t>
            </a:r>
            <a:endParaRPr lang="ru-RU" sz="100" dirty="0" smtClean="0"/>
          </a:p>
        </p:txBody>
      </p:sp>
      <p:sp>
        <p:nvSpPr>
          <p:cNvPr id="569" name="Прямоугольник 568"/>
          <p:cNvSpPr/>
          <p:nvPr/>
        </p:nvSpPr>
        <p:spPr>
          <a:xfrm>
            <a:off x="13436468" y="1884032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Школы и академии для </a:t>
            </a:r>
            <a:r>
              <a:rPr lang="ru-RU" sz="700" dirty="0"/>
              <a:t>временных офицеров </a:t>
            </a:r>
            <a:r>
              <a:rPr lang="ru-RU" sz="200" dirty="0"/>
              <a:t>(Обе стороны создали школы и академии для обучения временных офицеров, которые могут заполнять вакантные должности, а также позволяют кадровым офицерам выполнять команды выше, чем те, которые соответствуют их разряду)</a:t>
            </a:r>
            <a:endParaRPr lang="ru-RU" sz="100" dirty="0" smtClean="0"/>
          </a:p>
        </p:txBody>
      </p:sp>
      <p:cxnSp>
        <p:nvCxnSpPr>
          <p:cNvPr id="570" name="Соединительная линия уступом 124"/>
          <p:cNvCxnSpPr>
            <a:stCxn id="491" idx="2"/>
            <a:endCxn id="557" idx="0"/>
          </p:cNvCxnSpPr>
          <p:nvPr/>
        </p:nvCxnSpPr>
        <p:spPr>
          <a:xfrm rot="16200000" flipH="1">
            <a:off x="15503895" y="18192411"/>
            <a:ext cx="224900" cy="109163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71" name="Соединительная линия уступом 124"/>
          <p:cNvCxnSpPr>
            <a:stCxn id="491" idx="2"/>
            <a:endCxn id="567" idx="0"/>
          </p:cNvCxnSpPr>
          <p:nvPr/>
        </p:nvCxnSpPr>
        <p:spPr>
          <a:xfrm rot="5400000">
            <a:off x="14957470" y="18737614"/>
            <a:ext cx="224899" cy="122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3" name="Соединительная линия уступом 124"/>
          <p:cNvCxnSpPr>
            <a:stCxn id="564" idx="2"/>
            <a:endCxn id="491" idx="0"/>
          </p:cNvCxnSpPr>
          <p:nvPr/>
        </p:nvCxnSpPr>
        <p:spPr>
          <a:xfrm rot="16200000" flipH="1">
            <a:off x="14656509" y="17671755"/>
            <a:ext cx="239566" cy="5884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4" name="Соединительная линия уступом 124"/>
          <p:cNvCxnSpPr>
            <a:stCxn id="564" idx="2"/>
            <a:endCxn id="566" idx="0"/>
          </p:cNvCxnSpPr>
          <p:nvPr/>
        </p:nvCxnSpPr>
        <p:spPr>
          <a:xfrm rot="5400000">
            <a:off x="14070973" y="17674695"/>
            <a:ext cx="239566" cy="5825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6" name="Соединительная линия уступом 124"/>
          <p:cNvCxnSpPr>
            <a:stCxn id="566" idx="2"/>
            <a:endCxn id="569" idx="0"/>
          </p:cNvCxnSpPr>
          <p:nvPr/>
        </p:nvCxnSpPr>
        <p:spPr>
          <a:xfrm rot="16200000" flipH="1">
            <a:off x="13792271" y="18732962"/>
            <a:ext cx="214547" cy="17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77" name="Прямая соединительная линия 576"/>
          <p:cNvCxnSpPr>
            <a:stCxn id="557" idx="1"/>
            <a:endCxn id="567" idx="3"/>
          </p:cNvCxnSpPr>
          <p:nvPr/>
        </p:nvCxnSpPr>
        <p:spPr>
          <a:xfrm flipH="1" flipV="1">
            <a:off x="15532469" y="19120675"/>
            <a:ext cx="166528" cy="1"/>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78" name="Прямоугольник 577"/>
          <p:cNvSpPr/>
          <p:nvPr/>
        </p:nvSpPr>
        <p:spPr>
          <a:xfrm>
            <a:off x="14021354" y="1959140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Железная дисциплина</a:t>
            </a:r>
          </a:p>
        </p:txBody>
      </p:sp>
      <p:cxnSp>
        <p:nvCxnSpPr>
          <p:cNvPr id="580" name="Соединительная линия уступом 124"/>
          <p:cNvCxnSpPr>
            <a:stCxn id="491" idx="2"/>
            <a:endCxn id="578" idx="0"/>
          </p:cNvCxnSpPr>
          <p:nvPr/>
        </p:nvCxnSpPr>
        <p:spPr>
          <a:xfrm rot="5400000">
            <a:off x="14294709" y="18815585"/>
            <a:ext cx="965631" cy="586013"/>
          </a:xfrm>
          <a:prstGeom prst="bentConnector3">
            <a:avLst>
              <a:gd name="adj1" fmla="val 11133"/>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81" name="Соединительная линия уступом 124"/>
          <p:cNvCxnSpPr>
            <a:stCxn id="569" idx="2"/>
            <a:endCxn id="578" idx="0"/>
          </p:cNvCxnSpPr>
          <p:nvPr/>
        </p:nvCxnSpPr>
        <p:spPr>
          <a:xfrm rot="16200000" flipH="1">
            <a:off x="14086532" y="19193422"/>
            <a:ext cx="211084" cy="584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5" name="Прямоугольник 584"/>
          <p:cNvSpPr/>
          <p:nvPr/>
        </p:nvSpPr>
        <p:spPr>
          <a:xfrm>
            <a:off x="4362827" y="29961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Послевоенный НД </a:t>
            </a:r>
            <a:r>
              <a:rPr lang="ru-RU" sz="700" dirty="0"/>
              <a:t>«Коррупция фаланги» </a:t>
            </a:r>
            <a:r>
              <a:rPr lang="ru-RU" sz="200" dirty="0"/>
              <a:t>(В послевоенный период усилилась критика верховным командованием коррупции и неэффективности фалангистов в государственной администрации. [ 38 ] Франко, однако, игнорировал как фалангистскую коррупцию, так и коррупцию и непостоянство, которые имели место в армии.[ 38 </a:t>
            </a:r>
            <a:r>
              <a:rPr lang="ru-RU" sz="200" dirty="0" smtClean="0"/>
              <a:t>])</a:t>
            </a:r>
          </a:p>
        </p:txBody>
      </p:sp>
      <p:sp>
        <p:nvSpPr>
          <p:cNvPr id="586" name="Прямоугольник 585"/>
          <p:cNvSpPr/>
          <p:nvPr/>
        </p:nvSpPr>
        <p:spPr>
          <a:xfrm>
            <a:off x="14606143" y="203988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Программа </a:t>
            </a:r>
            <a:r>
              <a:rPr lang="en-US" sz="700" dirty="0" err="1"/>
              <a:t>Bär</a:t>
            </a:r>
            <a:r>
              <a:rPr lang="en-US" sz="700" dirty="0"/>
              <a:t> </a:t>
            </a:r>
            <a:r>
              <a:rPr lang="ru-RU" sz="100" dirty="0"/>
              <a:t>(была программой приобретения немецких военных материалов для модернизации оборудования Вооруженных сил Испании . После окончания Гражданской войны правительство Франко закупило некоторое количество оружия в Германии, но только в 1943 году, когда началась реализация этой программы, эти закупки стали существенными. Торгового баланса в то время было благоприятным для Испании, так как он поставляется сырье для немецкой военной промышленности, и было предложено , чтобы компенсировать дефицит за счет подачи немецкого оружия в Испанию.)</a:t>
            </a:r>
            <a:endParaRPr lang="ru-RU" sz="100" dirty="0" smtClean="0"/>
          </a:p>
        </p:txBody>
      </p:sp>
      <p:cxnSp>
        <p:nvCxnSpPr>
          <p:cNvPr id="589" name="Соединительная линия уступом 124"/>
          <p:cNvCxnSpPr>
            <a:stCxn id="567" idx="2"/>
            <a:endCxn id="586" idx="0"/>
          </p:cNvCxnSpPr>
          <p:nvPr/>
        </p:nvCxnSpPr>
        <p:spPr>
          <a:xfrm rot="5400000">
            <a:off x="14565231" y="19894751"/>
            <a:ext cx="1008152" cy="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582" name="Прямоугольник 581"/>
          <p:cNvSpPr/>
          <p:nvPr/>
        </p:nvSpPr>
        <p:spPr>
          <a:xfrm>
            <a:off x="14536473" y="26264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Крушение надежд (</a:t>
            </a:r>
            <a:r>
              <a:rPr lang="ru-RU" sz="700" dirty="0" err="1" smtClean="0"/>
              <a:t>Санхуро</a:t>
            </a:r>
            <a:r>
              <a:rPr lang="ru-RU" sz="700" dirty="0" smtClean="0"/>
              <a:t> наебнулся)</a:t>
            </a:r>
            <a:endParaRPr lang="ru-RU" sz="700" dirty="0"/>
          </a:p>
        </p:txBody>
      </p:sp>
      <p:cxnSp>
        <p:nvCxnSpPr>
          <p:cNvPr id="590" name="Прямая соединительная линия 589"/>
          <p:cNvCxnSpPr>
            <a:stCxn id="719" idx="3"/>
            <a:endCxn id="582" idx="1"/>
          </p:cNvCxnSpPr>
          <p:nvPr/>
        </p:nvCxnSpPr>
        <p:spPr>
          <a:xfrm>
            <a:off x="3435700" y="2852488"/>
            <a:ext cx="11100773" cy="439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91" name="Прямоугольник 590"/>
          <p:cNvSpPr/>
          <p:nvPr/>
        </p:nvSpPr>
        <p:spPr>
          <a:xfrm>
            <a:off x="7944138" y="333152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Итальянский экспедиционный корпус (ваниль)</a:t>
            </a:r>
            <a:endParaRPr lang="ru-RU" sz="700" dirty="0"/>
          </a:p>
        </p:txBody>
      </p:sp>
      <p:sp>
        <p:nvSpPr>
          <p:cNvPr id="592" name="Прямоугольник 591"/>
          <p:cNvSpPr/>
          <p:nvPr/>
        </p:nvSpPr>
        <p:spPr>
          <a:xfrm>
            <a:off x="9071270" y="33405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Легион Кондор (ваниль)</a:t>
            </a:r>
            <a:endParaRPr lang="ru-RU" sz="700" dirty="0"/>
          </a:p>
        </p:txBody>
      </p:sp>
      <p:sp>
        <p:nvSpPr>
          <p:cNvPr id="593" name="Прямоугольник 592"/>
          <p:cNvSpPr/>
          <p:nvPr/>
        </p:nvSpPr>
        <p:spPr>
          <a:xfrm>
            <a:off x="8514125" y="4106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Поставки вооружения (ваниль)</a:t>
            </a:r>
            <a:endParaRPr lang="ru-RU" sz="700" dirty="0"/>
          </a:p>
        </p:txBody>
      </p:sp>
      <p:cxnSp>
        <p:nvCxnSpPr>
          <p:cNvPr id="594" name="Соединительная линия уступом 593"/>
          <p:cNvCxnSpPr>
            <a:stCxn id="719" idx="2"/>
            <a:endCxn id="591" idx="0"/>
          </p:cNvCxnSpPr>
          <p:nvPr/>
        </p:nvCxnSpPr>
        <p:spPr>
          <a:xfrm rot="16200000" flipH="1">
            <a:off x="5585399" y="509626"/>
            <a:ext cx="209040" cy="543476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5" name="Соединительная линия уступом 594"/>
          <p:cNvCxnSpPr>
            <a:stCxn id="719" idx="2"/>
            <a:endCxn id="592" idx="0"/>
          </p:cNvCxnSpPr>
          <p:nvPr/>
        </p:nvCxnSpPr>
        <p:spPr>
          <a:xfrm rot="16200000" flipH="1">
            <a:off x="6144468" y="-49443"/>
            <a:ext cx="218035" cy="656189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6" name="Соединительная линия уступом 595"/>
          <p:cNvCxnSpPr>
            <a:stCxn id="582" idx="2"/>
            <a:endCxn id="591" idx="0"/>
          </p:cNvCxnSpPr>
          <p:nvPr/>
        </p:nvCxnSpPr>
        <p:spPr>
          <a:xfrm rot="5400000">
            <a:off x="11620919" y="-47189"/>
            <a:ext cx="165100" cy="659233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7" name="Соединительная линия уступом 596"/>
          <p:cNvCxnSpPr>
            <a:stCxn id="582" idx="2"/>
            <a:endCxn id="592" idx="0"/>
          </p:cNvCxnSpPr>
          <p:nvPr/>
        </p:nvCxnSpPr>
        <p:spPr>
          <a:xfrm rot="5400000">
            <a:off x="12179988" y="520874"/>
            <a:ext cx="174095" cy="546520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598" name="Соединительная линия уступом 597"/>
          <p:cNvCxnSpPr>
            <a:stCxn id="591" idx="2"/>
            <a:endCxn id="593" idx="0"/>
          </p:cNvCxnSpPr>
          <p:nvPr/>
        </p:nvCxnSpPr>
        <p:spPr>
          <a:xfrm rot="16200000" flipH="1">
            <a:off x="8574814" y="3704014"/>
            <a:ext cx="234960" cy="5699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599" name="Соединительная линия уступом 598"/>
          <p:cNvCxnSpPr>
            <a:stCxn id="592" idx="2"/>
            <a:endCxn id="593" idx="0"/>
          </p:cNvCxnSpPr>
          <p:nvPr/>
        </p:nvCxnSpPr>
        <p:spPr>
          <a:xfrm rot="5400000">
            <a:off x="9142879" y="3714933"/>
            <a:ext cx="225965"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0" name="Прямоугольник 599"/>
          <p:cNvSpPr/>
          <p:nvPr/>
        </p:nvSpPr>
        <p:spPr>
          <a:xfrm>
            <a:off x="7944139" y="488744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Получить обучающий персонал (ваниль)</a:t>
            </a:r>
            <a:endParaRPr lang="ru-RU" sz="700" dirty="0"/>
          </a:p>
        </p:txBody>
      </p:sp>
      <p:sp>
        <p:nvSpPr>
          <p:cNvPr id="601" name="Прямоугольник 600"/>
          <p:cNvSpPr/>
          <p:nvPr/>
        </p:nvSpPr>
        <p:spPr>
          <a:xfrm>
            <a:off x="9071270" y="489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Улучшение доктрин (ваниль)</a:t>
            </a:r>
            <a:endParaRPr lang="ru-RU" sz="700" dirty="0"/>
          </a:p>
        </p:txBody>
      </p:sp>
      <p:cxnSp>
        <p:nvCxnSpPr>
          <p:cNvPr id="602" name="Соединительная линия уступом 601"/>
          <p:cNvCxnSpPr>
            <a:stCxn id="593" idx="2"/>
            <a:endCxn id="600" idx="0"/>
          </p:cNvCxnSpPr>
          <p:nvPr/>
        </p:nvCxnSpPr>
        <p:spPr>
          <a:xfrm rot="5400000">
            <a:off x="8571817" y="4481973"/>
            <a:ext cx="240956" cy="5699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03" name="Соединительная линия уступом 602"/>
          <p:cNvCxnSpPr>
            <a:stCxn id="593" idx="2"/>
            <a:endCxn id="601" idx="0"/>
          </p:cNvCxnSpPr>
          <p:nvPr/>
        </p:nvCxnSpPr>
        <p:spPr>
          <a:xfrm rot="16200000" flipH="1">
            <a:off x="9132746" y="4491029"/>
            <a:ext cx="246229" cy="55714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4" name="Прямоугольник 603"/>
          <p:cNvSpPr/>
          <p:nvPr/>
        </p:nvSpPr>
        <p:spPr>
          <a:xfrm>
            <a:off x="5780512" y="642103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Научный блок Оси</a:t>
            </a:r>
            <a:endParaRPr lang="ru-RU" sz="700" dirty="0"/>
          </a:p>
        </p:txBody>
      </p:sp>
      <p:cxnSp>
        <p:nvCxnSpPr>
          <p:cNvPr id="605" name="Соединительная линия уступом 604"/>
          <p:cNvCxnSpPr>
            <a:stCxn id="22" idx="2"/>
            <a:endCxn id="604" idx="0"/>
          </p:cNvCxnSpPr>
          <p:nvPr/>
        </p:nvCxnSpPr>
        <p:spPr>
          <a:xfrm rot="16200000" flipH="1">
            <a:off x="5573950" y="5751307"/>
            <a:ext cx="240752" cy="1098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07" name="Прямоугольник 606"/>
          <p:cNvSpPr/>
          <p:nvPr/>
        </p:nvSpPr>
        <p:spPr>
          <a:xfrm>
            <a:off x="15088925" y="338220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Разобраться с карлистскими лидерами</a:t>
            </a:r>
            <a:endParaRPr lang="ru-RU" sz="700" dirty="0"/>
          </a:p>
        </p:txBody>
      </p:sp>
      <p:sp>
        <p:nvSpPr>
          <p:cNvPr id="608" name="Прямоугольник 607"/>
          <p:cNvSpPr/>
          <p:nvPr/>
        </p:nvSpPr>
        <p:spPr>
          <a:xfrm>
            <a:off x="13977852" y="338466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Разбить блок </a:t>
            </a:r>
            <a:r>
              <a:rPr lang="ru-RU" sz="700" dirty="0" err="1" smtClean="0"/>
              <a:t>Альфонистов</a:t>
            </a:r>
            <a:endParaRPr lang="ru-RU" sz="700" dirty="0"/>
          </a:p>
        </p:txBody>
      </p:sp>
      <p:sp>
        <p:nvSpPr>
          <p:cNvPr id="609" name="Прямоугольник 608"/>
          <p:cNvSpPr/>
          <p:nvPr/>
        </p:nvSpPr>
        <p:spPr>
          <a:xfrm>
            <a:off x="15095781" y="415550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Интегрировать </a:t>
            </a:r>
            <a:r>
              <a:rPr lang="ru-RU" sz="700" dirty="0" err="1" smtClean="0"/>
              <a:t>рекете</a:t>
            </a:r>
            <a:r>
              <a:rPr lang="ru-RU" sz="700" dirty="0" smtClean="0"/>
              <a:t> (ваниль)</a:t>
            </a:r>
            <a:endParaRPr lang="ru-RU" sz="700" dirty="0"/>
          </a:p>
        </p:txBody>
      </p:sp>
      <p:sp>
        <p:nvSpPr>
          <p:cNvPr id="610" name="Прямоугольник 609"/>
          <p:cNvSpPr/>
          <p:nvPr/>
        </p:nvSpPr>
        <p:spPr>
          <a:xfrm>
            <a:off x="12886404" y="338929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фалангой</a:t>
            </a:r>
            <a:endParaRPr lang="ru-RU" sz="700" dirty="0"/>
          </a:p>
        </p:txBody>
      </p:sp>
      <p:sp>
        <p:nvSpPr>
          <p:cNvPr id="611" name="Прямоугольник 610"/>
          <p:cNvSpPr/>
          <p:nvPr/>
        </p:nvSpPr>
        <p:spPr>
          <a:xfrm>
            <a:off x="12886404" y="414752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Роль мученика </a:t>
            </a:r>
            <a:r>
              <a:rPr lang="ru-RU" sz="700" dirty="0" err="1" smtClean="0"/>
              <a:t>Примо</a:t>
            </a:r>
            <a:r>
              <a:rPr lang="ru-RU" sz="700" dirty="0" smtClean="0"/>
              <a:t> де Риверы (ваниль)</a:t>
            </a:r>
            <a:endParaRPr lang="ru-RU" sz="700" dirty="0"/>
          </a:p>
        </p:txBody>
      </p:sp>
      <p:sp>
        <p:nvSpPr>
          <p:cNvPr id="612" name="Прямоугольник 611"/>
          <p:cNvSpPr/>
          <p:nvPr/>
        </p:nvSpPr>
        <p:spPr>
          <a:xfrm>
            <a:off x="13977853" y="491311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Превознести жертвы войны</a:t>
            </a:r>
            <a:endParaRPr lang="ru-RU" sz="700" dirty="0"/>
          </a:p>
        </p:txBody>
      </p:sp>
      <p:cxnSp>
        <p:nvCxnSpPr>
          <p:cNvPr id="613" name="Соединительная линия уступом 612"/>
          <p:cNvCxnSpPr>
            <a:stCxn id="611" idx="2"/>
            <a:endCxn id="612" idx="0"/>
          </p:cNvCxnSpPr>
          <p:nvPr/>
        </p:nvCxnSpPr>
        <p:spPr>
          <a:xfrm rot="16200000" flipH="1">
            <a:off x="13782500" y="4254595"/>
            <a:ext cx="225583" cy="109144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14" name="Соединительная линия уступом 613"/>
          <p:cNvCxnSpPr>
            <a:stCxn id="623" idx="2"/>
            <a:endCxn id="106" idx="0"/>
          </p:cNvCxnSpPr>
          <p:nvPr/>
        </p:nvCxnSpPr>
        <p:spPr>
          <a:xfrm rot="16200000" flipH="1">
            <a:off x="19249707" y="1990535"/>
            <a:ext cx="187426" cy="867485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6" name="Прямая со стрелкой 615"/>
          <p:cNvCxnSpPr>
            <a:stCxn id="610" idx="2"/>
            <a:endCxn id="611" idx="0"/>
          </p:cNvCxnSpPr>
          <p:nvPr/>
        </p:nvCxnSpPr>
        <p:spPr>
          <a:xfrm>
            <a:off x="13349567" y="3929295"/>
            <a:ext cx="0" cy="21823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7" name="Прямая со стрелкой 616"/>
          <p:cNvCxnSpPr>
            <a:stCxn id="607" idx="2"/>
            <a:endCxn id="609" idx="0"/>
          </p:cNvCxnSpPr>
          <p:nvPr/>
        </p:nvCxnSpPr>
        <p:spPr>
          <a:xfrm>
            <a:off x="15552088" y="3922207"/>
            <a:ext cx="6856" cy="23330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19" name="Соединительная линия уступом 618"/>
          <p:cNvCxnSpPr>
            <a:stCxn id="582" idx="2"/>
            <a:endCxn id="610" idx="0"/>
          </p:cNvCxnSpPr>
          <p:nvPr/>
        </p:nvCxnSpPr>
        <p:spPr>
          <a:xfrm rot="5400000">
            <a:off x="14063169" y="2452827"/>
            <a:ext cx="222867" cy="16500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0" name="Соединительная линия уступом 619"/>
          <p:cNvCxnSpPr>
            <a:stCxn id="582" idx="2"/>
            <a:endCxn id="608" idx="0"/>
          </p:cNvCxnSpPr>
          <p:nvPr/>
        </p:nvCxnSpPr>
        <p:spPr>
          <a:xfrm rot="5400000">
            <a:off x="14611209" y="2996235"/>
            <a:ext cx="218234" cy="55862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1" name="Соединительная линия уступом 620"/>
          <p:cNvCxnSpPr>
            <a:stCxn id="582" idx="2"/>
            <a:endCxn id="607" idx="0"/>
          </p:cNvCxnSpPr>
          <p:nvPr/>
        </p:nvCxnSpPr>
        <p:spPr>
          <a:xfrm rot="16200000" flipH="1">
            <a:off x="15167973" y="2998091"/>
            <a:ext cx="215779" cy="55245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2" name="Прямая со стрелкой 621"/>
          <p:cNvCxnSpPr>
            <a:stCxn id="608" idx="2"/>
            <a:endCxn id="612" idx="0"/>
          </p:cNvCxnSpPr>
          <p:nvPr/>
        </p:nvCxnSpPr>
        <p:spPr>
          <a:xfrm>
            <a:off x="14441015" y="3924662"/>
            <a:ext cx="1" cy="988450"/>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623" name="Прямоугольник 622"/>
          <p:cNvSpPr/>
          <p:nvPr/>
        </p:nvSpPr>
        <p:spPr>
          <a:xfrm>
            <a:off x="14542829" y="569425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Указ об объединении</a:t>
            </a:r>
            <a:endParaRPr lang="ru-RU" sz="700" dirty="0"/>
          </a:p>
        </p:txBody>
      </p:sp>
      <p:cxnSp>
        <p:nvCxnSpPr>
          <p:cNvPr id="624" name="Прямая со стрелкой 623"/>
          <p:cNvCxnSpPr>
            <a:stCxn id="582" idx="2"/>
            <a:endCxn id="623" idx="0"/>
          </p:cNvCxnSpPr>
          <p:nvPr/>
        </p:nvCxnSpPr>
        <p:spPr>
          <a:xfrm>
            <a:off x="14999636" y="3166428"/>
            <a:ext cx="6356" cy="252782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25" name="Соединительная линия уступом 624"/>
          <p:cNvCxnSpPr>
            <a:stCxn id="609" idx="2"/>
            <a:endCxn id="612" idx="0"/>
          </p:cNvCxnSpPr>
          <p:nvPr/>
        </p:nvCxnSpPr>
        <p:spPr>
          <a:xfrm rot="5400000">
            <a:off x="14891178" y="4245345"/>
            <a:ext cx="217605" cy="111792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26" name="Соединительная линия уступом 625"/>
          <p:cNvCxnSpPr>
            <a:stCxn id="623" idx="2"/>
            <a:endCxn id="100" idx="0"/>
          </p:cNvCxnSpPr>
          <p:nvPr/>
        </p:nvCxnSpPr>
        <p:spPr>
          <a:xfrm rot="5400000">
            <a:off x="11865916" y="3294825"/>
            <a:ext cx="200650" cy="607950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0" name="Прямоугольник 629"/>
          <p:cNvSpPr/>
          <p:nvPr/>
        </p:nvSpPr>
        <p:spPr>
          <a:xfrm>
            <a:off x="12335956" y="87370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шпионской деятельности</a:t>
            </a:r>
            <a:endParaRPr lang="ru-RU" sz="600" dirty="0"/>
          </a:p>
        </p:txBody>
      </p:sp>
      <p:cxnSp>
        <p:nvCxnSpPr>
          <p:cNvPr id="631" name="Прямая со стрелкой 630"/>
          <p:cNvCxnSpPr>
            <a:stCxn id="381" idx="2"/>
            <a:endCxn id="630" idx="0"/>
          </p:cNvCxnSpPr>
          <p:nvPr/>
        </p:nvCxnSpPr>
        <p:spPr>
          <a:xfrm>
            <a:off x="12795705" y="8520470"/>
            <a:ext cx="3414" cy="21655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35" name="Прямоугольник 634"/>
          <p:cNvSpPr/>
          <p:nvPr/>
        </p:nvSpPr>
        <p:spPr>
          <a:xfrm>
            <a:off x="35395366" y="258248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Победа </a:t>
            </a:r>
            <a:r>
              <a:rPr lang="ru-RU" sz="700" dirty="0"/>
              <a:t>СЕДО (Хосе Мария </a:t>
            </a:r>
            <a:r>
              <a:rPr lang="ru-RU" sz="700" dirty="0" err="1" smtClean="0"/>
              <a:t>Хиль-Роблес</a:t>
            </a:r>
            <a:r>
              <a:rPr lang="ru-RU" sz="700" dirty="0" smtClean="0"/>
              <a:t> с </a:t>
            </a:r>
            <a:r>
              <a:rPr lang="ru-RU" sz="700" dirty="0" err="1" smtClean="0"/>
              <a:t>трейтом</a:t>
            </a:r>
            <a:r>
              <a:rPr lang="ru-RU" sz="700" dirty="0" smtClean="0"/>
              <a:t> </a:t>
            </a:r>
            <a:r>
              <a:rPr lang="ru-RU" sz="700" dirty="0" err="1" smtClean="0"/>
              <a:t>Хефе</a:t>
            </a:r>
            <a:r>
              <a:rPr lang="ru-RU" sz="700" dirty="0" smtClean="0"/>
              <a:t>)</a:t>
            </a:r>
            <a:endParaRPr lang="ru-RU" sz="700" dirty="0"/>
          </a:p>
        </p:txBody>
      </p:sp>
      <p:cxnSp>
        <p:nvCxnSpPr>
          <p:cNvPr id="636" name="Прямая соединительная линия 635"/>
          <p:cNvCxnSpPr>
            <a:stCxn id="582" idx="3"/>
            <a:endCxn id="635" idx="1"/>
          </p:cNvCxnSpPr>
          <p:nvPr/>
        </p:nvCxnSpPr>
        <p:spPr>
          <a:xfrm flipV="1">
            <a:off x="15462798" y="2852488"/>
            <a:ext cx="19932568" cy="4394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40" name="Прямоугольник 639"/>
          <p:cNvSpPr/>
          <p:nvPr/>
        </p:nvSpPr>
        <p:spPr>
          <a:xfrm>
            <a:off x="10191894" y="3335705"/>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Португальская помощь (ваниль)</a:t>
            </a:r>
            <a:endParaRPr lang="ru-RU" sz="700" dirty="0"/>
          </a:p>
        </p:txBody>
      </p:sp>
      <p:sp>
        <p:nvSpPr>
          <p:cNvPr id="641" name="Прямоугольник 640"/>
          <p:cNvSpPr/>
          <p:nvPr/>
        </p:nvSpPr>
        <p:spPr>
          <a:xfrm>
            <a:off x="10191758" y="410447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Иберийский пакт (ваниль)</a:t>
            </a:r>
            <a:endParaRPr lang="ru-RU" sz="700" dirty="0"/>
          </a:p>
        </p:txBody>
      </p:sp>
      <p:cxnSp>
        <p:nvCxnSpPr>
          <p:cNvPr id="642" name="Соединительная линия уступом 641"/>
          <p:cNvCxnSpPr>
            <a:stCxn id="719" idx="2"/>
            <a:endCxn id="640" idx="0"/>
          </p:cNvCxnSpPr>
          <p:nvPr/>
        </p:nvCxnSpPr>
        <p:spPr>
          <a:xfrm rot="16200000" flipH="1">
            <a:off x="6707189" y="-612164"/>
            <a:ext cx="213217" cy="768251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3" name="Соединительная линия уступом 642"/>
          <p:cNvCxnSpPr>
            <a:stCxn id="582" idx="2"/>
            <a:endCxn id="640" idx="0"/>
          </p:cNvCxnSpPr>
          <p:nvPr/>
        </p:nvCxnSpPr>
        <p:spPr>
          <a:xfrm rot="5400000">
            <a:off x="12742709" y="1078777"/>
            <a:ext cx="169277" cy="434457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44" name="Прямая со стрелкой 643"/>
          <p:cNvCxnSpPr>
            <a:stCxn id="640" idx="2"/>
            <a:endCxn id="641" idx="0"/>
          </p:cNvCxnSpPr>
          <p:nvPr/>
        </p:nvCxnSpPr>
        <p:spPr>
          <a:xfrm flipH="1">
            <a:off x="10654921" y="3875705"/>
            <a:ext cx="136" cy="22877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48" name="Прямоугольник 647"/>
          <p:cNvSpPr/>
          <p:nvPr/>
        </p:nvSpPr>
        <p:spPr>
          <a:xfrm>
            <a:off x="13437646" y="1181175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Вступить в Ось</a:t>
            </a:r>
          </a:p>
        </p:txBody>
      </p:sp>
      <p:sp>
        <p:nvSpPr>
          <p:cNvPr id="649" name="Прямоугольник 648"/>
          <p:cNvSpPr/>
          <p:nvPr/>
        </p:nvSpPr>
        <p:spPr>
          <a:xfrm>
            <a:off x="14516611" y="1181366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Поддержка фашистских режимов</a:t>
            </a:r>
            <a:endParaRPr lang="ru-RU" sz="700" dirty="0"/>
          </a:p>
        </p:txBody>
      </p:sp>
      <p:sp>
        <p:nvSpPr>
          <p:cNvPr id="650" name="Прямоугольник 649"/>
          <p:cNvSpPr/>
          <p:nvPr/>
        </p:nvSpPr>
        <p:spPr>
          <a:xfrm>
            <a:off x="14516612" y="125958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Голубая </a:t>
            </a:r>
            <a:r>
              <a:rPr lang="ru-RU" sz="700" dirty="0" smtClean="0"/>
              <a:t>дивизия </a:t>
            </a:r>
            <a:r>
              <a:rPr lang="ru-RU" sz="200" dirty="0"/>
              <a:t>(около 45000 испанских </a:t>
            </a:r>
            <a:r>
              <a:rPr lang="ru-RU" sz="200" dirty="0" err="1"/>
              <a:t>солдатони</a:t>
            </a:r>
            <a:r>
              <a:rPr lang="ru-RU" sz="200" dirty="0"/>
              <a:t> участвовали в различных сражениях, в основном связанных с блокадой Ленинграда </a:t>
            </a:r>
            <a:r>
              <a:rPr lang="ru-RU" sz="200" dirty="0" smtClean="0"/>
              <a:t>.)</a:t>
            </a:r>
            <a:endParaRPr lang="ru-RU" sz="200" dirty="0"/>
          </a:p>
        </p:txBody>
      </p:sp>
      <p:sp>
        <p:nvSpPr>
          <p:cNvPr id="651" name="Прямоугольник 650"/>
          <p:cNvSpPr/>
          <p:nvPr/>
        </p:nvSpPr>
        <p:spPr>
          <a:xfrm>
            <a:off x="15050942" y="1336905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Вспомогательный корпус военной медицины </a:t>
            </a:r>
            <a:r>
              <a:rPr lang="ru-RU" sz="400" dirty="0" smtClean="0"/>
              <a:t>(фокус на женскую секцию выполнен, 146 женщин, </a:t>
            </a:r>
            <a:r>
              <a:rPr lang="en-US" sz="400" dirty="0"/>
              <a:t>Mercedes </a:t>
            </a:r>
            <a:r>
              <a:rPr lang="en-US" sz="400" dirty="0" err="1"/>
              <a:t>Milá</a:t>
            </a:r>
            <a:r>
              <a:rPr lang="en-US" sz="400" dirty="0"/>
              <a:t> </a:t>
            </a:r>
            <a:r>
              <a:rPr lang="en-US" sz="400" dirty="0" err="1" smtClean="0"/>
              <a:t>Nolla</a:t>
            </a:r>
            <a:r>
              <a:rPr lang="ru-RU" sz="400" dirty="0" smtClean="0"/>
              <a:t> как советник)</a:t>
            </a:r>
            <a:endParaRPr lang="ru-RU" sz="400" dirty="0"/>
          </a:p>
        </p:txBody>
      </p:sp>
      <p:sp>
        <p:nvSpPr>
          <p:cNvPr id="652" name="Прямоугольник 651"/>
          <p:cNvSpPr/>
          <p:nvPr/>
        </p:nvSpPr>
        <p:spPr>
          <a:xfrm>
            <a:off x="13968637" y="1336905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дивизию артиллерийскими батальонами </a:t>
            </a:r>
            <a:r>
              <a:rPr lang="ru-RU" sz="200" dirty="0"/>
              <a:t>(около 45000 испанских </a:t>
            </a:r>
            <a:r>
              <a:rPr lang="ru-RU" sz="200" dirty="0" err="1"/>
              <a:t>солдатони</a:t>
            </a:r>
            <a:r>
              <a:rPr lang="ru-RU" sz="200" dirty="0"/>
              <a:t> участвовали в различных сражениях, в основном связанных с блокадой Ленинграда </a:t>
            </a:r>
            <a:r>
              <a:rPr lang="ru-RU" sz="200" dirty="0" smtClean="0"/>
              <a:t>.)</a:t>
            </a:r>
            <a:endParaRPr lang="ru-RU" sz="200" dirty="0"/>
          </a:p>
        </p:txBody>
      </p:sp>
      <p:sp>
        <p:nvSpPr>
          <p:cNvPr id="653" name="Прямоугольник 652"/>
          <p:cNvSpPr/>
          <p:nvPr/>
        </p:nvSpPr>
        <p:spPr>
          <a:xfrm>
            <a:off x="15630856" y="797786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a:t>Каудильо Франсиско Франко</a:t>
            </a:r>
            <a:endParaRPr lang="ru-RU" sz="600" dirty="0"/>
          </a:p>
        </p:txBody>
      </p:sp>
      <p:sp>
        <p:nvSpPr>
          <p:cNvPr id="654" name="Прямоугольник 653"/>
          <p:cNvSpPr/>
          <p:nvPr/>
        </p:nvSpPr>
        <p:spPr>
          <a:xfrm>
            <a:off x="16723039" y="798140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Фаланга, армия </a:t>
            </a:r>
            <a:r>
              <a:rPr lang="ru-RU" sz="600" dirty="0"/>
              <a:t>и церковь </a:t>
            </a:r>
            <a:r>
              <a:rPr lang="ru-RU" sz="200" dirty="0"/>
              <a:t>(Вторая особенность, которая сохранялась на протяжении всей диктатуры, заключалась в том, что она была основана на трех «столпах»: армии , церкви и единственной партии [ 14 ], испанской традиционной фаланге и JONS . Как в частном порядке признал сам Франко, «Фаланга, Армия и Церковь» - это три «силы», составляющие «основу Национального движения </a:t>
            </a:r>
            <a:r>
              <a:rPr lang="ru-RU" sz="200" dirty="0" smtClean="0"/>
              <a:t>».)</a:t>
            </a:r>
            <a:endParaRPr lang="ru-RU" sz="200" dirty="0"/>
          </a:p>
        </p:txBody>
      </p:sp>
      <p:sp>
        <p:nvSpPr>
          <p:cNvPr id="655" name="Прямоугольник 654"/>
          <p:cNvSpPr/>
          <p:nvPr/>
        </p:nvSpPr>
        <p:spPr>
          <a:xfrm>
            <a:off x="12885588" y="1029009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Закон о профсоюзном единстве </a:t>
            </a:r>
            <a:r>
              <a:rPr lang="ru-RU" sz="300" dirty="0"/>
              <a:t>(</a:t>
            </a:r>
            <a:r>
              <a:rPr lang="en-US" sz="300" dirty="0"/>
              <a:t>Gerardo Salvador Merino</a:t>
            </a:r>
            <a:r>
              <a:rPr lang="ru-RU" sz="300" dirty="0"/>
              <a:t> станет советником) </a:t>
            </a:r>
            <a:r>
              <a:rPr lang="ru-RU" sz="100" dirty="0"/>
              <a:t>(Все рабочие и бизнесмены, которых называли «производителями» в терминологии Франко , по закону должны были быть членами Вертикального союза. [ 1 ] Профсоюзная организация была создана после окончания гражданской войны , в то время как предыдущие профсоюзные организации, такие как анархистский CNT и социалистический UGT, были объявлены вне закона и ушли в подполье. Это не было препятствием для подпольных организаций, таких как Рабочие комиссии или Союз </a:t>
            </a:r>
            <a:r>
              <a:rPr lang="ru-RU" sz="100" dirty="0" err="1"/>
              <a:t>Синдикал</a:t>
            </a:r>
            <a:r>
              <a:rPr lang="ru-RU" sz="100" dirty="0"/>
              <a:t> </a:t>
            </a:r>
            <a:r>
              <a:rPr lang="ru-RU" sz="100" dirty="0" err="1"/>
              <a:t>Обрера</a:t>
            </a:r>
            <a:r>
              <a:rPr lang="ru-RU" sz="100" dirty="0"/>
              <a:t>. проникнуть в его лоно</a:t>
            </a:r>
            <a:r>
              <a:rPr lang="ru-RU" sz="100" dirty="0" smtClean="0"/>
              <a:t>.)</a:t>
            </a:r>
            <a:endParaRPr lang="ru-RU" sz="100" dirty="0"/>
          </a:p>
        </p:txBody>
      </p:sp>
      <p:sp>
        <p:nvSpPr>
          <p:cNvPr id="656" name="Прямоугольник 655"/>
          <p:cNvSpPr/>
          <p:nvPr/>
        </p:nvSpPr>
        <p:spPr>
          <a:xfrm>
            <a:off x="13990488" y="1029324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a:t>Автаркия</a:t>
            </a:r>
            <a:endParaRPr lang="ru-RU" sz="600" dirty="0"/>
          </a:p>
        </p:txBody>
      </p:sp>
      <p:sp>
        <p:nvSpPr>
          <p:cNvPr id="657" name="Прямоугольник 656"/>
          <p:cNvSpPr/>
          <p:nvPr/>
        </p:nvSpPr>
        <p:spPr>
          <a:xfrm>
            <a:off x="16179046" y="1030454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Молодёжный фронт </a:t>
            </a:r>
            <a:r>
              <a:rPr lang="ru-RU" sz="200" dirty="0"/>
              <a:t>(Молодежный фронт был политико-административный орган , созданный в Испании в 1940 году , в качестве самостоятельной молодежной секции Традиционалистов Испанской фаланги и </a:t>
            </a:r>
            <a:r>
              <a:rPr lang="ru-RU" sz="200" dirty="0" err="1"/>
              <a:t>юнионистов</a:t>
            </a:r>
            <a:r>
              <a:rPr lang="ru-RU" sz="200" dirty="0"/>
              <a:t> национальных Атакующий советов , единственной политической партией , уполномоченное диктатуры генерала Франко (1936-1975).)</a:t>
            </a:r>
          </a:p>
        </p:txBody>
      </p:sp>
      <p:sp>
        <p:nvSpPr>
          <p:cNvPr id="660" name="Прямоугольник 659"/>
          <p:cNvSpPr/>
          <p:nvPr/>
        </p:nvSpPr>
        <p:spPr>
          <a:xfrm>
            <a:off x="12332541" y="9514176"/>
            <a:ext cx="926325" cy="540000"/>
          </a:xfrm>
          <a:prstGeom prst="rect">
            <a:avLst/>
          </a:prstGeom>
          <a:no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Реорганизация женской секции фаланги (</a:t>
            </a:r>
            <a:r>
              <a:rPr lang="en-US" sz="400" dirty="0" err="1"/>
              <a:t>Pilar</a:t>
            </a:r>
            <a:r>
              <a:rPr lang="en-US" sz="400" dirty="0"/>
              <a:t> Primo de </a:t>
            </a:r>
            <a:r>
              <a:rPr lang="en-US" sz="400" dirty="0" smtClean="0"/>
              <a:t>Rivera</a:t>
            </a:r>
            <a:r>
              <a:rPr lang="ru-RU" sz="400" dirty="0" smtClean="0"/>
              <a:t> </a:t>
            </a:r>
            <a:r>
              <a:rPr lang="ru-RU" sz="400" dirty="0"/>
              <a:t>как </a:t>
            </a:r>
            <a:r>
              <a:rPr lang="ru-RU" sz="400" dirty="0" smtClean="0"/>
              <a:t>советник, госпитали, и фактор населения) </a:t>
            </a:r>
            <a:r>
              <a:rPr lang="ru-RU" sz="100" dirty="0"/>
              <a:t>(После окончания Гражданской войны в конце 1939 г. была реорганизована органическая структура Женской секции. [ 16 ]</a:t>
            </a:r>
            <a:r>
              <a:rPr lang="ru-RU" sz="100" dirty="0" err="1"/>
              <a:t>Пилар</a:t>
            </a:r>
            <a:r>
              <a:rPr lang="ru-RU" sz="100" dirty="0"/>
              <a:t> </a:t>
            </a:r>
            <a:r>
              <a:rPr lang="ru-RU" sz="100" dirty="0" err="1"/>
              <a:t>Примо</a:t>
            </a:r>
            <a:r>
              <a:rPr lang="ru-RU" sz="100" dirty="0"/>
              <a:t> де Ривера организовала внутреннюю структуру Женской секции, разделив ее на несколько секций, которые также распространились на другие организации FET и JONS. Основными из них были: </a:t>
            </a:r>
            <a:r>
              <a:rPr lang="ru-RU" sz="100" dirty="0" err="1"/>
              <a:t>Hermandad</a:t>
            </a:r>
            <a:r>
              <a:rPr lang="ru-RU" sz="100" dirty="0"/>
              <a:t> </a:t>
            </a:r>
            <a:r>
              <a:rPr lang="ru-RU" sz="100" dirty="0" err="1"/>
              <a:t>de</a:t>
            </a:r>
            <a:r>
              <a:rPr lang="ru-RU" sz="100" dirty="0"/>
              <a:t> </a:t>
            </a:r>
            <a:r>
              <a:rPr lang="ru-RU" sz="100" dirty="0" err="1"/>
              <a:t>la</a:t>
            </a:r>
            <a:r>
              <a:rPr lang="ru-RU" sz="100" dirty="0"/>
              <a:t> </a:t>
            </a:r>
            <a:r>
              <a:rPr lang="ru-RU" sz="100" dirty="0" err="1"/>
              <a:t>Ciudad</a:t>
            </a:r>
            <a:r>
              <a:rPr lang="ru-RU" sz="100" dirty="0"/>
              <a:t> y </a:t>
            </a:r>
            <a:r>
              <a:rPr lang="ru-RU" sz="100" dirty="0" err="1"/>
              <a:t>el</a:t>
            </a:r>
            <a:r>
              <a:rPr lang="ru-RU" sz="100" dirty="0"/>
              <a:t> </a:t>
            </a:r>
            <a:r>
              <a:rPr lang="ru-RU" sz="100" dirty="0" err="1"/>
              <a:t>Campo</a:t>
            </a:r>
            <a:r>
              <a:rPr lang="ru-RU" sz="100" dirty="0"/>
              <a:t>, дипломатическая служба , женская секция Союза испанских университетов и женская секция Молодежного фронта . [ 17 ] Однако работа Социальной помощи приводила к периодическим столкновениям с католической церковью. [ 18 ]В январе 1945 года, после нескольких столкновений, ему удалось вырвать его женское отделение у Молодежного фронта и присоединить его к женской секции в качестве молодежной секции. [ 19 </a:t>
            </a:r>
            <a:r>
              <a:rPr lang="ru-RU" sz="100" dirty="0" smtClean="0"/>
              <a:t>])</a:t>
            </a:r>
            <a:endParaRPr lang="ru-RU" sz="100" dirty="0"/>
          </a:p>
        </p:txBody>
      </p:sp>
      <p:cxnSp>
        <p:nvCxnSpPr>
          <p:cNvPr id="661" name="Соединительная линия уступом 660"/>
          <p:cNvCxnSpPr>
            <a:stCxn id="357" idx="2"/>
            <a:endCxn id="660" idx="0"/>
          </p:cNvCxnSpPr>
          <p:nvPr/>
        </p:nvCxnSpPr>
        <p:spPr>
          <a:xfrm rot="5400000">
            <a:off x="13784157" y="8296496"/>
            <a:ext cx="229228" cy="2206133"/>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64" name="Соединительная линия уступом 663"/>
          <p:cNvCxnSpPr>
            <a:stCxn id="222" idx="2"/>
            <a:endCxn id="660" idx="0"/>
          </p:cNvCxnSpPr>
          <p:nvPr/>
        </p:nvCxnSpPr>
        <p:spPr>
          <a:xfrm rot="16200000" flipH="1">
            <a:off x="10744434" y="7462905"/>
            <a:ext cx="226971" cy="387556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670" name="Соединительная линия уступом 669"/>
          <p:cNvCxnSpPr>
            <a:stCxn id="343" idx="2"/>
            <a:endCxn id="655" idx="0"/>
          </p:cNvCxnSpPr>
          <p:nvPr/>
        </p:nvCxnSpPr>
        <p:spPr>
          <a:xfrm rot="5400000">
            <a:off x="13511244" y="9891684"/>
            <a:ext cx="235914" cy="5608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3" name="Соединительная линия уступом 672"/>
          <p:cNvCxnSpPr>
            <a:stCxn id="348" idx="2"/>
            <a:endCxn id="656" idx="0"/>
          </p:cNvCxnSpPr>
          <p:nvPr/>
        </p:nvCxnSpPr>
        <p:spPr>
          <a:xfrm rot="5400000">
            <a:off x="14611622" y="9903032"/>
            <a:ext cx="232246" cy="5481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6" name="Соединительная линия уступом 675"/>
          <p:cNvCxnSpPr>
            <a:stCxn id="348" idx="2"/>
            <a:endCxn id="358" idx="0"/>
          </p:cNvCxnSpPr>
          <p:nvPr/>
        </p:nvCxnSpPr>
        <p:spPr>
          <a:xfrm rot="16200000" flipH="1">
            <a:off x="15159368" y="9903471"/>
            <a:ext cx="231032" cy="5460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9" name="Соединительная линия уступом 678"/>
          <p:cNvCxnSpPr>
            <a:stCxn id="345" idx="2"/>
            <a:endCxn id="657" idx="0"/>
          </p:cNvCxnSpPr>
          <p:nvPr/>
        </p:nvCxnSpPr>
        <p:spPr>
          <a:xfrm rot="16200000" flipH="1">
            <a:off x="16242934" y="9905267"/>
            <a:ext cx="250366" cy="54818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82" name="Прямоугольник 681"/>
          <p:cNvSpPr/>
          <p:nvPr/>
        </p:nvSpPr>
        <p:spPr>
          <a:xfrm>
            <a:off x="15630855" y="110514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монархию</a:t>
            </a:r>
            <a:endParaRPr lang="ru-RU" sz="700" dirty="0"/>
          </a:p>
        </p:txBody>
      </p:sp>
      <p:sp>
        <p:nvSpPr>
          <p:cNvPr id="685" name="Прямоугольник 684"/>
          <p:cNvSpPr/>
          <p:nvPr/>
        </p:nvSpPr>
        <p:spPr>
          <a:xfrm>
            <a:off x="13433564" y="110534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Пожизненный диктатор</a:t>
            </a:r>
            <a:endParaRPr lang="ru-RU" sz="600" dirty="0"/>
          </a:p>
        </p:txBody>
      </p:sp>
      <p:cxnSp>
        <p:nvCxnSpPr>
          <p:cNvPr id="686" name="Прямая соединительная линия 685"/>
          <p:cNvCxnSpPr>
            <a:stCxn id="685" idx="3"/>
            <a:endCxn id="682" idx="1"/>
          </p:cNvCxnSpPr>
          <p:nvPr/>
        </p:nvCxnSpPr>
        <p:spPr>
          <a:xfrm flipV="1">
            <a:off x="14359889" y="11321450"/>
            <a:ext cx="1270966" cy="200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89" name="Соединительная линия уступом 688"/>
          <p:cNvCxnSpPr>
            <a:stCxn id="358" idx="2"/>
            <a:endCxn id="685" idx="0"/>
          </p:cNvCxnSpPr>
          <p:nvPr/>
        </p:nvCxnSpPr>
        <p:spPr>
          <a:xfrm rot="5400000">
            <a:off x="14611621" y="10117140"/>
            <a:ext cx="221416" cy="16512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2" name="Соединительная линия уступом 691"/>
          <p:cNvCxnSpPr>
            <a:stCxn id="358" idx="2"/>
            <a:endCxn id="682" idx="0"/>
          </p:cNvCxnSpPr>
          <p:nvPr/>
        </p:nvCxnSpPr>
        <p:spPr>
          <a:xfrm rot="16200000" flipH="1">
            <a:off x="15711266" y="10668698"/>
            <a:ext cx="219416" cy="546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95" name="Прямоугольник 694"/>
          <p:cNvSpPr/>
          <p:nvPr/>
        </p:nvSpPr>
        <p:spPr>
          <a:xfrm>
            <a:off x="15630854" y="1181175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союзники</a:t>
            </a:r>
            <a:endParaRPr lang="ru-RU" sz="700" dirty="0"/>
          </a:p>
        </p:txBody>
      </p:sp>
      <p:sp>
        <p:nvSpPr>
          <p:cNvPr id="696" name="Прямоугольник 695"/>
          <p:cNvSpPr/>
          <p:nvPr/>
        </p:nvSpPr>
        <p:spPr>
          <a:xfrm>
            <a:off x="13433563"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Бронетанковый корпус (ваниль)</a:t>
            </a:r>
            <a:endParaRPr lang="ru-RU" sz="700" dirty="0"/>
          </a:p>
        </p:txBody>
      </p:sp>
      <p:cxnSp>
        <p:nvCxnSpPr>
          <p:cNvPr id="698" name="Прямая соединительная линия 697"/>
          <p:cNvCxnSpPr>
            <a:stCxn id="648" idx="3"/>
            <a:endCxn id="649" idx="1"/>
          </p:cNvCxnSpPr>
          <p:nvPr/>
        </p:nvCxnSpPr>
        <p:spPr>
          <a:xfrm>
            <a:off x="14363971" y="12081756"/>
            <a:ext cx="152640"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1" name="Прямая соединительная линия 700"/>
          <p:cNvCxnSpPr>
            <a:stCxn id="649" idx="3"/>
            <a:endCxn id="695" idx="1"/>
          </p:cNvCxnSpPr>
          <p:nvPr/>
        </p:nvCxnSpPr>
        <p:spPr>
          <a:xfrm flipV="1">
            <a:off x="15442936" y="12081756"/>
            <a:ext cx="187918" cy="1904"/>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704" name="Соединительная линия уступом 703"/>
          <p:cNvCxnSpPr>
            <a:stCxn id="685" idx="2"/>
            <a:endCxn id="649" idx="0"/>
          </p:cNvCxnSpPr>
          <p:nvPr/>
        </p:nvCxnSpPr>
        <p:spPr>
          <a:xfrm rot="16200000" flipH="1">
            <a:off x="14328145" y="11162031"/>
            <a:ext cx="220210" cy="108304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07" name="Соединительная линия уступом 706"/>
          <p:cNvCxnSpPr>
            <a:stCxn id="685" idx="2"/>
            <a:endCxn id="695" idx="0"/>
          </p:cNvCxnSpPr>
          <p:nvPr/>
        </p:nvCxnSpPr>
        <p:spPr>
          <a:xfrm rot="16200000" flipH="1">
            <a:off x="14886219" y="10603958"/>
            <a:ext cx="218306" cy="2197290"/>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0" name="Соединительная линия уступом 709"/>
          <p:cNvCxnSpPr>
            <a:stCxn id="682" idx="2"/>
            <a:endCxn id="648" idx="0"/>
          </p:cNvCxnSpPr>
          <p:nvPr/>
        </p:nvCxnSpPr>
        <p:spPr>
          <a:xfrm rot="5400000">
            <a:off x="14887261" y="10604999"/>
            <a:ext cx="220306" cy="2193209"/>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3" name="Соединительная линия уступом 712"/>
          <p:cNvCxnSpPr>
            <a:stCxn id="682" idx="2"/>
            <a:endCxn id="649" idx="0"/>
          </p:cNvCxnSpPr>
          <p:nvPr/>
        </p:nvCxnSpPr>
        <p:spPr>
          <a:xfrm rot="5400000">
            <a:off x="15425791" y="11145433"/>
            <a:ext cx="222210" cy="11142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16" name="Соединительная линия уступом 715"/>
          <p:cNvCxnSpPr>
            <a:stCxn id="682" idx="2"/>
            <a:endCxn id="695" idx="0"/>
          </p:cNvCxnSpPr>
          <p:nvPr/>
        </p:nvCxnSpPr>
        <p:spPr>
          <a:xfrm rot="5400000">
            <a:off x="15983865" y="11701603"/>
            <a:ext cx="220306" cy="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0" name="Соединительная линия уступом 719"/>
          <p:cNvCxnSpPr>
            <a:stCxn id="685" idx="2"/>
            <a:endCxn id="648" idx="0"/>
          </p:cNvCxnSpPr>
          <p:nvPr/>
        </p:nvCxnSpPr>
        <p:spPr>
          <a:xfrm rot="16200000" flipH="1">
            <a:off x="13789615" y="11700562"/>
            <a:ext cx="218306" cy="408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26" name="Соединительная линия уступом 725"/>
          <p:cNvCxnSpPr>
            <a:stCxn id="650" idx="2"/>
            <a:endCxn id="652" idx="0"/>
          </p:cNvCxnSpPr>
          <p:nvPr/>
        </p:nvCxnSpPr>
        <p:spPr>
          <a:xfrm rot="5400000">
            <a:off x="14589185" y="12978466"/>
            <a:ext cx="233207" cy="5479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9" name="Соединительная линия уступом 728"/>
          <p:cNvCxnSpPr>
            <a:stCxn id="650" idx="2"/>
            <a:endCxn id="651" idx="0"/>
          </p:cNvCxnSpPr>
          <p:nvPr/>
        </p:nvCxnSpPr>
        <p:spPr>
          <a:xfrm rot="16200000" flipH="1">
            <a:off x="15130337" y="12985288"/>
            <a:ext cx="233207" cy="5343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2" name="Прямая со стрелкой 731"/>
          <p:cNvCxnSpPr>
            <a:stCxn id="649" idx="2"/>
            <a:endCxn id="650" idx="0"/>
          </p:cNvCxnSpPr>
          <p:nvPr/>
        </p:nvCxnSpPr>
        <p:spPr>
          <a:xfrm>
            <a:off x="14979774" y="12353660"/>
            <a:ext cx="1" cy="2421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5" name="Прямоугольник 734"/>
          <p:cNvSpPr/>
          <p:nvPr/>
        </p:nvSpPr>
        <p:spPr>
          <a:xfrm>
            <a:off x="12298252"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Экономическая помощь от фашистов (ваниль)</a:t>
            </a:r>
            <a:endParaRPr lang="ru-RU" sz="700" dirty="0"/>
          </a:p>
        </p:txBody>
      </p:sp>
      <p:cxnSp>
        <p:nvCxnSpPr>
          <p:cNvPr id="736" name="Соединительная линия уступом 735"/>
          <p:cNvCxnSpPr>
            <a:stCxn id="648" idx="2"/>
            <a:endCxn id="735" idx="0"/>
          </p:cNvCxnSpPr>
          <p:nvPr/>
        </p:nvCxnSpPr>
        <p:spPr>
          <a:xfrm rot="5400000">
            <a:off x="13204550" y="11908621"/>
            <a:ext cx="253125" cy="113939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39" name="Прямая со стрелкой 738"/>
          <p:cNvCxnSpPr>
            <a:stCxn id="648" idx="2"/>
            <a:endCxn id="696" idx="0"/>
          </p:cNvCxnSpPr>
          <p:nvPr/>
        </p:nvCxnSpPr>
        <p:spPr>
          <a:xfrm flipH="1">
            <a:off x="13896726" y="12351756"/>
            <a:ext cx="4083"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42" name="Прямоугольник 741"/>
          <p:cNvSpPr/>
          <p:nvPr/>
        </p:nvSpPr>
        <p:spPr>
          <a:xfrm>
            <a:off x="12867949" y="1336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Способствовать работе пиренейских грузовых перевозок (ваниль)</a:t>
            </a:r>
            <a:endParaRPr lang="ru-RU" sz="700" dirty="0"/>
          </a:p>
        </p:txBody>
      </p:sp>
      <p:sp>
        <p:nvSpPr>
          <p:cNvPr id="743" name="Прямоугольник 742"/>
          <p:cNvSpPr/>
          <p:nvPr/>
        </p:nvSpPr>
        <p:spPr>
          <a:xfrm>
            <a:off x="11759165" y="133627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Итальянский судостроительный (ваниль)</a:t>
            </a:r>
            <a:endParaRPr lang="ru-RU" sz="700" dirty="0"/>
          </a:p>
        </p:txBody>
      </p:sp>
      <p:sp>
        <p:nvSpPr>
          <p:cNvPr id="744" name="Прямоугольник 743"/>
          <p:cNvSpPr/>
          <p:nvPr/>
        </p:nvSpPr>
        <p:spPr>
          <a:xfrm>
            <a:off x="12298252" y="1413980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Поддержать военную промышленность (ваниль)</a:t>
            </a:r>
            <a:endParaRPr lang="ru-RU" sz="700" dirty="0"/>
          </a:p>
        </p:txBody>
      </p:sp>
      <p:cxnSp>
        <p:nvCxnSpPr>
          <p:cNvPr id="745" name="Соединительная линия уступом 744"/>
          <p:cNvCxnSpPr>
            <a:stCxn id="735" idx="2"/>
            <a:endCxn id="743" idx="0"/>
          </p:cNvCxnSpPr>
          <p:nvPr/>
        </p:nvCxnSpPr>
        <p:spPr>
          <a:xfrm rot="5400000">
            <a:off x="12382954" y="12984256"/>
            <a:ext cx="217836" cy="5390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8" name="Соединительная линия уступом 747"/>
          <p:cNvCxnSpPr>
            <a:stCxn id="735" idx="2"/>
            <a:endCxn id="742" idx="0"/>
          </p:cNvCxnSpPr>
          <p:nvPr/>
        </p:nvCxnSpPr>
        <p:spPr>
          <a:xfrm rot="16200000" flipH="1">
            <a:off x="12937345" y="12968950"/>
            <a:ext cx="217836" cy="56969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1" name="Прямая со стрелкой 750"/>
          <p:cNvCxnSpPr>
            <a:stCxn id="735" idx="2"/>
            <a:endCxn id="744" idx="0"/>
          </p:cNvCxnSpPr>
          <p:nvPr/>
        </p:nvCxnSpPr>
        <p:spPr>
          <a:xfrm>
            <a:off x="12761415" y="13144881"/>
            <a:ext cx="0" cy="9949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54" name="Прямоугольник 753"/>
          <p:cNvSpPr/>
          <p:nvPr/>
        </p:nvSpPr>
        <p:spPr>
          <a:xfrm>
            <a:off x="15630853"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Испанские базы (ваниль)</a:t>
            </a:r>
            <a:endParaRPr lang="ru-RU" sz="700" dirty="0"/>
          </a:p>
        </p:txBody>
      </p:sp>
      <p:cxnSp>
        <p:nvCxnSpPr>
          <p:cNvPr id="755" name="Соединительная линия уступом 754"/>
          <p:cNvCxnSpPr>
            <a:stCxn id="363" idx="2"/>
            <a:endCxn id="654" idx="0"/>
          </p:cNvCxnSpPr>
          <p:nvPr/>
        </p:nvCxnSpPr>
        <p:spPr>
          <a:xfrm rot="16200000" flipH="1">
            <a:off x="16529014" y="7324215"/>
            <a:ext cx="222200" cy="109217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8" name="Прямая со стрелкой 757"/>
          <p:cNvCxnSpPr>
            <a:stCxn id="363" idx="2"/>
            <a:endCxn id="653" idx="0"/>
          </p:cNvCxnSpPr>
          <p:nvPr/>
        </p:nvCxnSpPr>
        <p:spPr>
          <a:xfrm flipH="1">
            <a:off x="16094019" y="7759203"/>
            <a:ext cx="7" cy="21865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61" name="Прямая со стрелкой 760"/>
          <p:cNvCxnSpPr>
            <a:stCxn id="695" idx="2"/>
            <a:endCxn id="754" idx="0"/>
          </p:cNvCxnSpPr>
          <p:nvPr/>
        </p:nvCxnSpPr>
        <p:spPr>
          <a:xfrm flipH="1">
            <a:off x="16094016" y="12351756"/>
            <a:ext cx="1" cy="25312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64" name="Прямоугольник 763"/>
          <p:cNvSpPr/>
          <p:nvPr/>
        </p:nvSpPr>
        <p:spPr>
          <a:xfrm>
            <a:off x="16723038" y="1260488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Экономическая помощь от капиталистов (ваниль)</a:t>
            </a:r>
            <a:endParaRPr lang="ru-RU" sz="700" dirty="0"/>
          </a:p>
        </p:txBody>
      </p:sp>
      <p:sp>
        <p:nvSpPr>
          <p:cNvPr id="765" name="Прямоугольник 764"/>
          <p:cNvSpPr/>
          <p:nvPr/>
        </p:nvSpPr>
        <p:spPr>
          <a:xfrm>
            <a:off x="16179046" y="1336451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Повысить уровень жизни (ваниль)</a:t>
            </a:r>
            <a:endParaRPr lang="ru-RU" sz="700" dirty="0"/>
          </a:p>
        </p:txBody>
      </p:sp>
      <p:sp>
        <p:nvSpPr>
          <p:cNvPr id="766" name="Прямоугольник 765"/>
          <p:cNvSpPr/>
          <p:nvPr/>
        </p:nvSpPr>
        <p:spPr>
          <a:xfrm>
            <a:off x="17307148" y="133686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Развитие внутренней промышленности (ваниль)</a:t>
            </a:r>
            <a:endParaRPr lang="ru-RU" sz="700" dirty="0"/>
          </a:p>
        </p:txBody>
      </p:sp>
      <p:sp>
        <p:nvSpPr>
          <p:cNvPr id="767" name="Прямоугольник 766"/>
          <p:cNvSpPr/>
          <p:nvPr/>
        </p:nvSpPr>
        <p:spPr>
          <a:xfrm>
            <a:off x="16723038" y="1412414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Испанское чудо (ваниль)</a:t>
            </a:r>
            <a:endParaRPr lang="ru-RU" sz="700" dirty="0"/>
          </a:p>
        </p:txBody>
      </p:sp>
      <p:cxnSp>
        <p:nvCxnSpPr>
          <p:cNvPr id="768" name="Соединительная линия уступом 767"/>
          <p:cNvCxnSpPr>
            <a:stCxn id="695" idx="2"/>
            <a:endCxn id="764" idx="0"/>
          </p:cNvCxnSpPr>
          <p:nvPr/>
        </p:nvCxnSpPr>
        <p:spPr>
          <a:xfrm rot="16200000" flipH="1">
            <a:off x="16513547" y="11932226"/>
            <a:ext cx="253125" cy="109218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1" name="Соединительная линия уступом 770"/>
          <p:cNvCxnSpPr>
            <a:stCxn id="764" idx="2"/>
            <a:endCxn id="766" idx="0"/>
          </p:cNvCxnSpPr>
          <p:nvPr/>
        </p:nvCxnSpPr>
        <p:spPr>
          <a:xfrm rot="16200000" flipH="1">
            <a:off x="17366383" y="12964699"/>
            <a:ext cx="223746"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4" name="Соединительная линия уступом 773"/>
          <p:cNvCxnSpPr>
            <a:stCxn id="764" idx="2"/>
            <a:endCxn id="765" idx="0"/>
          </p:cNvCxnSpPr>
          <p:nvPr/>
        </p:nvCxnSpPr>
        <p:spPr>
          <a:xfrm rot="5400000">
            <a:off x="16804390" y="1298270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8" name="Соединительная линия уступом 777"/>
          <p:cNvCxnSpPr>
            <a:stCxn id="766" idx="2"/>
            <a:endCxn id="767" idx="0"/>
          </p:cNvCxnSpPr>
          <p:nvPr/>
        </p:nvCxnSpPr>
        <p:spPr>
          <a:xfrm rot="5400000">
            <a:off x="17370499" y="13724329"/>
            <a:ext cx="215514" cy="58411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0" name="Соединительная линия уступом 779"/>
          <p:cNvCxnSpPr>
            <a:stCxn id="765" idx="2"/>
            <a:endCxn id="767" idx="0"/>
          </p:cNvCxnSpPr>
          <p:nvPr/>
        </p:nvCxnSpPr>
        <p:spPr>
          <a:xfrm rot="16200000" flipH="1">
            <a:off x="16804390" y="13742330"/>
            <a:ext cx="219630" cy="54399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4" name="Соединительная линия уступом 783"/>
          <p:cNvCxnSpPr>
            <a:stCxn id="358" idx="2"/>
            <a:endCxn id="787" idx="0"/>
          </p:cNvCxnSpPr>
          <p:nvPr/>
        </p:nvCxnSpPr>
        <p:spPr>
          <a:xfrm rot="16200000" flipH="1">
            <a:off x="16827813" y="9552151"/>
            <a:ext cx="216866" cy="27766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7" name="Прямоугольник 786"/>
          <p:cNvSpPr/>
          <p:nvPr/>
        </p:nvSpPr>
        <p:spPr>
          <a:xfrm>
            <a:off x="17861399" y="1104890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Искоренить маки (ваниль)</a:t>
            </a:r>
            <a:endParaRPr lang="ru-RU" sz="700" dirty="0"/>
          </a:p>
        </p:txBody>
      </p:sp>
      <p:sp>
        <p:nvSpPr>
          <p:cNvPr id="789" name="Прямоугольник 788"/>
          <p:cNvSpPr/>
          <p:nvPr/>
        </p:nvSpPr>
        <p:spPr>
          <a:xfrm>
            <a:off x="16745095" y="1181830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err="1" smtClean="0"/>
              <a:t>Танжерский</a:t>
            </a:r>
            <a:r>
              <a:rPr lang="ru-RU" sz="700" dirty="0" smtClean="0"/>
              <a:t> анклав (ваниль)</a:t>
            </a:r>
            <a:endParaRPr lang="ru-RU" sz="700" dirty="0"/>
          </a:p>
        </p:txBody>
      </p:sp>
      <p:sp>
        <p:nvSpPr>
          <p:cNvPr id="790" name="Прямоугольник 789"/>
          <p:cNvSpPr/>
          <p:nvPr/>
        </p:nvSpPr>
        <p:spPr>
          <a:xfrm>
            <a:off x="17859335" y="11805323"/>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от стратегических бомбардировок (ваниль)</a:t>
            </a:r>
            <a:endParaRPr lang="ru-RU" sz="700" dirty="0"/>
          </a:p>
        </p:txBody>
      </p:sp>
      <p:sp>
        <p:nvSpPr>
          <p:cNvPr id="791" name="Прямоугольник 790"/>
          <p:cNvSpPr/>
          <p:nvPr/>
        </p:nvSpPr>
        <p:spPr>
          <a:xfrm>
            <a:off x="17859335" y="1259584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от вторжения с моря (ваниль)</a:t>
            </a:r>
            <a:endParaRPr lang="ru-RU" sz="700" dirty="0"/>
          </a:p>
        </p:txBody>
      </p:sp>
      <p:cxnSp>
        <p:nvCxnSpPr>
          <p:cNvPr id="793" name="Соединительная линия уступом 792"/>
          <p:cNvCxnSpPr>
            <a:stCxn id="787" idx="2"/>
            <a:endCxn id="789" idx="0"/>
          </p:cNvCxnSpPr>
          <p:nvPr/>
        </p:nvCxnSpPr>
        <p:spPr>
          <a:xfrm rot="5400000">
            <a:off x="17651710" y="11145448"/>
            <a:ext cx="229401" cy="111630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96" name="Прямоугольник 795"/>
          <p:cNvSpPr/>
          <p:nvPr/>
        </p:nvSpPr>
        <p:spPr>
          <a:xfrm>
            <a:off x="18973574" y="11813386"/>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Потребовать французскую (ваниль)</a:t>
            </a:r>
            <a:endParaRPr lang="ru-RU" sz="700" dirty="0"/>
          </a:p>
        </p:txBody>
      </p:sp>
      <p:sp>
        <p:nvSpPr>
          <p:cNvPr id="797" name="Прямоугольник 796"/>
          <p:cNvSpPr/>
          <p:nvPr/>
        </p:nvSpPr>
        <p:spPr>
          <a:xfrm>
            <a:off x="18973574" y="1258550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Отвоевать </a:t>
            </a:r>
            <a:r>
              <a:rPr lang="ru-RU" sz="700" dirty="0" err="1" smtClean="0"/>
              <a:t>Гибраалтар</a:t>
            </a:r>
            <a:r>
              <a:rPr lang="ru-RU" sz="700" dirty="0" smtClean="0"/>
              <a:t> (ваниль)</a:t>
            </a:r>
            <a:endParaRPr lang="ru-RU" sz="700" dirty="0"/>
          </a:p>
        </p:txBody>
      </p:sp>
      <p:sp>
        <p:nvSpPr>
          <p:cNvPr id="798" name="Прямоугольник 797"/>
          <p:cNvSpPr/>
          <p:nvPr/>
        </p:nvSpPr>
        <p:spPr>
          <a:xfrm>
            <a:off x="18435250" y="1335761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Заявить претензию на западную Африку (ваниль)</a:t>
            </a:r>
            <a:endParaRPr lang="ru-RU" sz="700" dirty="0"/>
          </a:p>
        </p:txBody>
      </p:sp>
      <p:cxnSp>
        <p:nvCxnSpPr>
          <p:cNvPr id="799" name="Соединительная линия уступом 798"/>
          <p:cNvCxnSpPr>
            <a:stCxn id="787" idx="2"/>
            <a:endCxn id="796" idx="0"/>
          </p:cNvCxnSpPr>
          <p:nvPr/>
        </p:nvCxnSpPr>
        <p:spPr>
          <a:xfrm rot="16200000" flipH="1">
            <a:off x="18768406" y="11145055"/>
            <a:ext cx="224486" cy="111217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2" name="Соединительная линия уступом 801"/>
          <p:cNvCxnSpPr>
            <a:stCxn id="787" idx="2"/>
            <a:endCxn id="798" idx="0"/>
          </p:cNvCxnSpPr>
          <p:nvPr/>
        </p:nvCxnSpPr>
        <p:spPr>
          <a:xfrm rot="16200000" flipH="1">
            <a:off x="17727128" y="12186333"/>
            <a:ext cx="1768719" cy="573851"/>
          </a:xfrm>
          <a:prstGeom prst="bentConnector3">
            <a:avLst>
              <a:gd name="adj1" fmla="val 6539"/>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07" name="Прямая со стрелкой 806"/>
          <p:cNvCxnSpPr>
            <a:stCxn id="790" idx="2"/>
            <a:endCxn id="791" idx="0"/>
          </p:cNvCxnSpPr>
          <p:nvPr/>
        </p:nvCxnSpPr>
        <p:spPr>
          <a:xfrm>
            <a:off x="18322498" y="12345323"/>
            <a:ext cx="0" cy="25052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0" name="Прямая со стрелкой 809"/>
          <p:cNvCxnSpPr>
            <a:stCxn id="796" idx="2"/>
            <a:endCxn id="797" idx="0"/>
          </p:cNvCxnSpPr>
          <p:nvPr/>
        </p:nvCxnSpPr>
        <p:spPr>
          <a:xfrm>
            <a:off x="19436737" y="12353386"/>
            <a:ext cx="0" cy="23211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4" name="Прямоугольник 813"/>
          <p:cNvSpPr/>
          <p:nvPr/>
        </p:nvSpPr>
        <p:spPr>
          <a:xfrm>
            <a:off x="16176946" y="874302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600" dirty="0" smtClean="0"/>
              <a:t>Синтез </a:t>
            </a:r>
            <a:r>
              <a:rPr lang="ru-RU" sz="600" dirty="0" err="1" smtClean="0"/>
              <a:t>фалангизма</a:t>
            </a:r>
            <a:r>
              <a:rPr lang="ru-RU" sz="600" dirty="0" smtClean="0"/>
              <a:t> и капитализма (наше)</a:t>
            </a:r>
            <a:endParaRPr lang="ru-RU" sz="600" dirty="0"/>
          </a:p>
        </p:txBody>
      </p:sp>
      <p:cxnSp>
        <p:nvCxnSpPr>
          <p:cNvPr id="815" name="Соединительная линия уступом 814"/>
          <p:cNvCxnSpPr>
            <a:stCxn id="363" idx="2"/>
            <a:endCxn id="814" idx="0"/>
          </p:cNvCxnSpPr>
          <p:nvPr/>
        </p:nvCxnSpPr>
        <p:spPr>
          <a:xfrm rot="16200000" flipH="1">
            <a:off x="15875159" y="7978069"/>
            <a:ext cx="983817" cy="546083"/>
          </a:xfrm>
          <a:prstGeom prst="bentConnector3">
            <a:avLst>
              <a:gd name="adj1" fmla="val 11188"/>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9" name="Прямоугольник 818"/>
          <p:cNvSpPr/>
          <p:nvPr/>
        </p:nvSpPr>
        <p:spPr>
          <a:xfrm>
            <a:off x="13067947" y="32192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100" dirty="0"/>
              <a:t>Между тем экономическая ситуация не улучшилась в основном из-за проводившейся катастрофической автаркической и интервенционистской экономической политики . [ 53 ] В результате было жутким распределением производственных ресурсов, а также доказательство неисправной системы в том , что сразу же появилось, вне регулируемого рынка (и рационов </a:t>
            </a:r>
            <a:r>
              <a:rPr lang="ru-RU" sz="100" dirty="0" err="1"/>
              <a:t>картов</a:t>
            </a:r>
            <a:r>
              <a:rPr lang="ru-RU" sz="100" dirty="0"/>
              <a:t> ), черный рынка, известные как " черный рынок », к которой продукты были распределены по каналам, так как там они достигли более высоких цен. [ 54 ]</a:t>
            </a:r>
            <a:br>
              <a:rPr lang="ru-RU" sz="100" dirty="0"/>
            </a:br>
            <a:r>
              <a:rPr lang="ru-RU" sz="100" dirty="0"/>
              <a:t>Таким образом, применение автаркической и интервенционистской политики на службе «военного имперского государства» вызвало «глубокую экономическую депрессию, которая длилась более десяти лет». [ 55 ] Произошел резкий спад сельскохозяйственного производства, который вызвал очень серьезный голод [ 55 ], и только когда во второй половине 1940-х годов дефицит стал катастрофическим, генерал Франко разрешил импорт продуктов питания, так что только благодаря Аргентине и Американская пшеница, Испания была спасена от тотальной продовольственной катастрофы. [ 56 ]</a:t>
            </a:r>
            <a:br>
              <a:rPr lang="ru-RU" sz="100" dirty="0"/>
            </a:br>
            <a:r>
              <a:rPr lang="ru-RU" sz="100" dirty="0"/>
              <a:t>Ухудшились условия жизни и труда поденщиков, бедных крестьян, промышленных рабочих и обслуживающего персонала, резко снизилась реальная заработная плата. [ 57 ] Процесс индустриализации, который Испания переживала со второго десятилетия двадцатого века, был прерван, и восстановить промышленный уровень 1935 года можно было только через пятнадцать лет после окончания войны, в 1955 году. [ 58 ] Он выстрелил. рост инфляции из-за большого дефицита бюджета, финансируемого за счет выпуска залогового долга, который был взят на себя частными банками, которые могли немедленно преобразовать его в наличные (</a:t>
            </a:r>
            <a:r>
              <a:rPr lang="ru-RU" sz="100" dirty="0" err="1"/>
              <a:t>монетизировать</a:t>
            </a:r>
            <a:r>
              <a:rPr lang="ru-RU" sz="100" dirty="0"/>
              <a:t>) в Банке Испании. [ 59] Историк экономики Карлос </a:t>
            </a:r>
            <a:r>
              <a:rPr lang="ru-RU" sz="100" dirty="0" err="1"/>
              <a:t>Барсиела</a:t>
            </a:r>
            <a:r>
              <a:rPr lang="ru-RU" sz="100" dirty="0"/>
              <a:t>, подводя итоги лет автаркии Франко, подчеркнул, что «потребление населения, включая предметы первой необходимости, резко упало, а голод вызвал у миллионов испанцев» [ 60 ], и поэтому делает вывод, что «потребление населения, включая предметы первой необходимости, резко упало». эволюция испанской экономики в 1940-х годах была катастрофической ». [ 61 ]</a:t>
            </a:r>
          </a:p>
        </p:txBody>
      </p:sp>
      <p:cxnSp>
        <p:nvCxnSpPr>
          <p:cNvPr id="820" name="Соединительная линия уступом 819"/>
          <p:cNvCxnSpPr>
            <a:stCxn id="635" idx="2"/>
            <a:endCxn id="591" idx="0"/>
          </p:cNvCxnSpPr>
          <p:nvPr/>
        </p:nvCxnSpPr>
        <p:spPr>
          <a:xfrm rot="5400000">
            <a:off x="22028395" y="-10498606"/>
            <a:ext cx="209040" cy="2745122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3" name="Соединительная линия уступом 822"/>
          <p:cNvCxnSpPr>
            <a:stCxn id="635" idx="2"/>
            <a:endCxn id="592" idx="0"/>
          </p:cNvCxnSpPr>
          <p:nvPr/>
        </p:nvCxnSpPr>
        <p:spPr>
          <a:xfrm rot="5400000">
            <a:off x="22587464" y="-9930543"/>
            <a:ext cx="218035" cy="26324096"/>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26" name="Соединительная линия уступом 825"/>
          <p:cNvCxnSpPr>
            <a:stCxn id="635" idx="2"/>
            <a:endCxn id="640" idx="0"/>
          </p:cNvCxnSpPr>
          <p:nvPr/>
        </p:nvCxnSpPr>
        <p:spPr>
          <a:xfrm rot="5400000">
            <a:off x="23150185" y="-9372640"/>
            <a:ext cx="213217" cy="25203472"/>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63" name="Соединительная линия уступом 124"/>
          <p:cNvCxnSpPr>
            <a:stCxn id="156" idx="2"/>
            <a:endCxn id="189" idx="0"/>
          </p:cNvCxnSpPr>
          <p:nvPr/>
        </p:nvCxnSpPr>
        <p:spPr>
          <a:xfrm rot="16200000" flipH="1">
            <a:off x="19381328" y="10393048"/>
            <a:ext cx="250431" cy="10541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618" name="Прямоугольник 617"/>
          <p:cNvSpPr/>
          <p:nvPr/>
        </p:nvSpPr>
        <p:spPr>
          <a:xfrm>
            <a:off x="34277431"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Защита христианской цивилизации</a:t>
            </a:r>
            <a:endParaRPr lang="ru-RU" sz="700" dirty="0"/>
          </a:p>
        </p:txBody>
      </p:sp>
      <p:sp>
        <p:nvSpPr>
          <p:cNvPr id="627" name="Прямоугольник 626"/>
          <p:cNvSpPr/>
          <p:nvPr/>
        </p:nvSpPr>
        <p:spPr>
          <a:xfrm>
            <a:off x="35395364" y="338921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Введение военного положения</a:t>
            </a:r>
            <a:endParaRPr lang="ru-RU" sz="700" dirty="0"/>
          </a:p>
        </p:txBody>
      </p:sp>
      <p:sp>
        <p:nvSpPr>
          <p:cNvPr id="628" name="Прямоугольник 627"/>
          <p:cNvSpPr/>
          <p:nvPr/>
        </p:nvSpPr>
        <p:spPr>
          <a:xfrm>
            <a:off x="36513296" y="339437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Молодёжь </a:t>
            </a:r>
            <a:r>
              <a:rPr lang="ru-RU" sz="700" dirty="0"/>
              <a:t>народного </a:t>
            </a:r>
            <a:r>
              <a:rPr lang="ru-RU" sz="700" dirty="0" smtClean="0"/>
              <a:t>действия </a:t>
            </a:r>
            <a:r>
              <a:rPr lang="ru-RU" sz="200" dirty="0" smtClean="0"/>
              <a:t>(</a:t>
            </a:r>
            <a:r>
              <a:rPr lang="en-US" sz="200" dirty="0" smtClean="0"/>
              <a:t>José </a:t>
            </a:r>
            <a:r>
              <a:rPr lang="en-US" sz="200" dirty="0" err="1"/>
              <a:t>María</a:t>
            </a:r>
            <a:r>
              <a:rPr lang="en-US" sz="200" dirty="0"/>
              <a:t> Pérez de </a:t>
            </a:r>
            <a:r>
              <a:rPr lang="en-US" sz="200" dirty="0" err="1" smtClean="0"/>
              <a:t>Laborda</a:t>
            </a:r>
            <a:r>
              <a:rPr lang="ru-RU" sz="200" dirty="0" smtClean="0"/>
              <a:t>как советник) </a:t>
            </a:r>
            <a:r>
              <a:rPr lang="ru-RU" sz="200" dirty="0"/>
              <a:t>(были испанская молодежная организация с идеологией правого, первый из партии Народного действия (AP), а позднее, от Испанской конфедерации автономных прав (CEDA). [ 4 ] Его члены были широко известны как «Зеленые рубашки». [ 5 </a:t>
            </a:r>
            <a:r>
              <a:rPr lang="ru-RU" sz="200" dirty="0" smtClean="0"/>
              <a:t>],)</a:t>
            </a:r>
            <a:endParaRPr lang="ru-RU" sz="200" dirty="0"/>
          </a:p>
        </p:txBody>
      </p:sp>
      <p:sp>
        <p:nvSpPr>
          <p:cNvPr id="629" name="Прямоугольник 628"/>
          <p:cNvSpPr/>
          <p:nvPr/>
        </p:nvSpPr>
        <p:spPr>
          <a:xfrm>
            <a:off x="34277430" y="491236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a:t>
            </a:r>
            <a:r>
              <a:rPr lang="ru-RU" sz="700" dirty="0"/>
              <a:t>католические институты </a:t>
            </a:r>
            <a:r>
              <a:rPr lang="ru-RU" sz="100" dirty="0"/>
              <a:t>(Общим фактором этих партий был их особый интерес к клерикальным вопросам и их неприятие реформ, которые были предприняты в этих вопросах в первом законодательном органе Республики: </a:t>
            </a:r>
            <a:r>
              <a:rPr lang="ru-RU" sz="100" dirty="0" err="1"/>
              <a:t>секуляризм</a:t>
            </a:r>
            <a:r>
              <a:rPr lang="ru-RU" sz="100" dirty="0"/>
              <a:t> государства с разделением властей, церковью и государством, реформа учение, которое запрещало религиозные символы в школах и другие второстепенные вопросы духовного характера, но которые они считали особенно важными. Они были особенно чувствительны к общественным беспорядкам, закончившимся поджогом церквей и монастырей. CEDA удалось стать самой важной партией справа, достигнув почти 700 000 членов. Это проникновение в общество, превратившее его в массовую партию, было достигнуто с использованием в основном католических организаций.)</a:t>
            </a:r>
          </a:p>
        </p:txBody>
      </p:sp>
      <p:sp>
        <p:nvSpPr>
          <p:cNvPr id="632" name="Прямоугольник 631"/>
          <p:cNvSpPr/>
          <p:nvPr/>
        </p:nvSpPr>
        <p:spPr>
          <a:xfrm>
            <a:off x="32071434"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Обострение культа </a:t>
            </a:r>
            <a:r>
              <a:rPr lang="ru-RU" sz="700" dirty="0"/>
              <a:t>личности </a:t>
            </a:r>
            <a:r>
              <a:rPr lang="ru-RU" sz="100" dirty="0"/>
              <a:t>(В результате этого опыта CEDA приняло обострение культа личности лидера в своих кампаниях и предвыборных мероприятиях, воспроизводя изображение </a:t>
            </a:r>
            <a:r>
              <a:rPr lang="ru-RU" sz="100" dirty="0" err="1"/>
              <a:t>Хиль-Роблеса</a:t>
            </a:r>
            <a:r>
              <a:rPr lang="ru-RU" sz="100" dirty="0"/>
              <a:t> на больших плакатах, таких как тот, который был выставлен на площади </a:t>
            </a:r>
            <a:r>
              <a:rPr lang="ru-RU" sz="100" dirty="0" err="1"/>
              <a:t>Пуэрта</a:t>
            </a:r>
            <a:r>
              <a:rPr lang="ru-RU" sz="100" dirty="0"/>
              <a:t>-</a:t>
            </a:r>
            <a:r>
              <a:rPr lang="ru-RU" sz="100" dirty="0" err="1"/>
              <a:t>дель</a:t>
            </a:r>
            <a:r>
              <a:rPr lang="ru-RU" sz="100" dirty="0"/>
              <a:t>-Соль в Мадриде во время кампании 1936 года. , до этого никогда не видел в Испании</a:t>
            </a:r>
            <a:r>
              <a:rPr lang="ru-RU" sz="100" dirty="0" smtClean="0"/>
              <a:t>.)</a:t>
            </a:r>
            <a:endParaRPr lang="ru-RU" sz="100" dirty="0"/>
          </a:p>
        </p:txBody>
      </p:sp>
      <p:sp>
        <p:nvSpPr>
          <p:cNvPr id="633" name="Прямоугольник 632"/>
          <p:cNvSpPr/>
          <p:nvPr/>
        </p:nvSpPr>
        <p:spPr>
          <a:xfrm>
            <a:off x="34839355"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Объявить войну коммунизму</a:t>
            </a:r>
            <a:endParaRPr lang="ru-RU" sz="700" dirty="0"/>
          </a:p>
        </p:txBody>
      </p:sp>
      <p:sp>
        <p:nvSpPr>
          <p:cNvPr id="634" name="Прямоугольник 633"/>
          <p:cNvSpPr/>
          <p:nvPr/>
        </p:nvSpPr>
        <p:spPr>
          <a:xfrm>
            <a:off x="35960233"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Ограничение власти олигархии (наше)</a:t>
            </a:r>
            <a:endParaRPr lang="ru-RU" sz="700" dirty="0"/>
          </a:p>
        </p:txBody>
      </p:sp>
      <p:sp>
        <p:nvSpPr>
          <p:cNvPr id="637" name="Прямоугольник 636"/>
          <p:cNvSpPr/>
          <p:nvPr/>
        </p:nvSpPr>
        <p:spPr>
          <a:xfrm>
            <a:off x="37085412" y="4104478"/>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Подготовка к захватническим </a:t>
            </a:r>
            <a:r>
              <a:rPr lang="ru-RU" sz="700" dirty="0" smtClean="0"/>
              <a:t>войнам</a:t>
            </a:r>
            <a:endParaRPr lang="ru-RU" sz="700" dirty="0"/>
          </a:p>
        </p:txBody>
      </p:sp>
      <p:sp>
        <p:nvSpPr>
          <p:cNvPr id="638" name="Прямоугольник 637"/>
          <p:cNvSpPr/>
          <p:nvPr/>
        </p:nvSpPr>
        <p:spPr>
          <a:xfrm>
            <a:off x="33686842" y="569425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католическое учения в колониях</a:t>
            </a:r>
            <a:endParaRPr lang="ru-RU" sz="700" dirty="0"/>
          </a:p>
        </p:txBody>
      </p:sp>
      <p:sp>
        <p:nvSpPr>
          <p:cNvPr id="639" name="Прямоугольник 638"/>
          <p:cNvSpPr/>
          <p:nvPr/>
        </p:nvSpPr>
        <p:spPr>
          <a:xfrm>
            <a:off x="35396259" y="719002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Радикальная Республиканская партия </a:t>
            </a:r>
            <a:r>
              <a:rPr lang="ru-RU" sz="600" dirty="0" smtClean="0"/>
              <a:t>(не выучен фокус на гонение масонов)</a:t>
            </a:r>
            <a:endParaRPr lang="ru-RU" sz="600" dirty="0"/>
          </a:p>
        </p:txBody>
      </p:sp>
      <p:sp>
        <p:nvSpPr>
          <p:cNvPr id="645" name="Прямоугольник 644"/>
          <p:cNvSpPr/>
          <p:nvPr/>
        </p:nvSpPr>
        <p:spPr>
          <a:xfrm>
            <a:off x="35960233" y="4118610"/>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Объявить войну масонству</a:t>
            </a:r>
            <a:endParaRPr lang="ru-RU" sz="700" dirty="0"/>
          </a:p>
        </p:txBody>
      </p:sp>
      <p:sp>
        <p:nvSpPr>
          <p:cNvPr id="646" name="Прямоугольник 645"/>
          <p:cNvSpPr/>
          <p:nvPr/>
        </p:nvSpPr>
        <p:spPr>
          <a:xfrm>
            <a:off x="35395363" y="6423789"/>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Органическая демократия</a:t>
            </a:r>
            <a:endParaRPr lang="ru-RU" sz="700" dirty="0"/>
          </a:p>
        </p:txBody>
      </p:sp>
      <p:sp>
        <p:nvSpPr>
          <p:cNvPr id="647" name="Прямоугольник 646"/>
          <p:cNvSpPr/>
          <p:nvPr/>
        </p:nvSpPr>
        <p:spPr>
          <a:xfrm>
            <a:off x="36513296"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земли помещикам (наше)</a:t>
            </a:r>
            <a:endParaRPr lang="ru-RU" sz="700" dirty="0"/>
          </a:p>
        </p:txBody>
      </p:sp>
      <p:cxnSp>
        <p:nvCxnSpPr>
          <p:cNvPr id="659" name="Соединительная линия уступом 658"/>
          <p:cNvCxnSpPr>
            <a:stCxn id="635" idx="2"/>
            <a:endCxn id="618" idx="0"/>
          </p:cNvCxnSpPr>
          <p:nvPr/>
        </p:nvCxnSpPr>
        <p:spPr>
          <a:xfrm rot="5400000">
            <a:off x="35163621" y="2699462"/>
            <a:ext cx="271883" cy="11179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2" name="Соединительная линия уступом 661"/>
          <p:cNvCxnSpPr>
            <a:stCxn id="635" idx="2"/>
            <a:endCxn id="628" idx="0"/>
          </p:cNvCxnSpPr>
          <p:nvPr/>
        </p:nvCxnSpPr>
        <p:spPr>
          <a:xfrm rot="16200000" flipH="1">
            <a:off x="36281553" y="2699464"/>
            <a:ext cx="271883" cy="111793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5" name="Соединительная линия уступом 664"/>
          <p:cNvCxnSpPr>
            <a:stCxn id="627" idx="2"/>
            <a:endCxn id="633" idx="0"/>
          </p:cNvCxnSpPr>
          <p:nvPr/>
        </p:nvCxnSpPr>
        <p:spPr>
          <a:xfrm rot="5400000">
            <a:off x="35485827" y="3745910"/>
            <a:ext cx="189392" cy="55600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6" name="Соединительная линия уступом 665"/>
          <p:cNvCxnSpPr>
            <a:stCxn id="618" idx="2"/>
            <a:endCxn id="633" idx="0"/>
          </p:cNvCxnSpPr>
          <p:nvPr/>
        </p:nvCxnSpPr>
        <p:spPr>
          <a:xfrm rot="16200000" flipH="1">
            <a:off x="34929437" y="3745528"/>
            <a:ext cx="184239" cy="56192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7" name="Соединительная линия уступом 666"/>
          <p:cNvCxnSpPr>
            <a:stCxn id="628" idx="2"/>
            <a:endCxn id="645" idx="0"/>
          </p:cNvCxnSpPr>
          <p:nvPr/>
        </p:nvCxnSpPr>
        <p:spPr>
          <a:xfrm rot="5400000">
            <a:off x="36607809" y="3749959"/>
            <a:ext cx="184239"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8" name="Соединительная линия уступом 667"/>
          <p:cNvCxnSpPr>
            <a:stCxn id="627" idx="2"/>
            <a:endCxn id="645" idx="0"/>
          </p:cNvCxnSpPr>
          <p:nvPr/>
        </p:nvCxnSpPr>
        <p:spPr>
          <a:xfrm rot="16200000" flipH="1">
            <a:off x="36046265" y="3741479"/>
            <a:ext cx="189392" cy="56486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69" name="Прямая со стрелкой 668"/>
          <p:cNvCxnSpPr>
            <a:stCxn id="708" idx="2"/>
            <a:endCxn id="646" idx="0"/>
          </p:cNvCxnSpPr>
          <p:nvPr/>
        </p:nvCxnSpPr>
        <p:spPr>
          <a:xfrm flipH="1">
            <a:off x="35858526" y="5458884"/>
            <a:ext cx="1177" cy="964905"/>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1" name="Прямая со стрелкой 670"/>
          <p:cNvCxnSpPr>
            <a:stCxn id="635" idx="2"/>
            <a:endCxn id="627" idx="0"/>
          </p:cNvCxnSpPr>
          <p:nvPr/>
        </p:nvCxnSpPr>
        <p:spPr>
          <a:xfrm flipH="1">
            <a:off x="35858527" y="3122488"/>
            <a:ext cx="2" cy="26673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2" name="Прямая со стрелкой 671"/>
          <p:cNvCxnSpPr>
            <a:stCxn id="618" idx="2"/>
            <a:endCxn id="629" idx="0"/>
          </p:cNvCxnSpPr>
          <p:nvPr/>
        </p:nvCxnSpPr>
        <p:spPr>
          <a:xfrm flipH="1">
            <a:off x="34740593" y="3934371"/>
            <a:ext cx="1" cy="97798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4" name="Прямая со стрелкой 673"/>
          <p:cNvCxnSpPr>
            <a:stCxn id="628" idx="2"/>
            <a:endCxn id="647" idx="0"/>
          </p:cNvCxnSpPr>
          <p:nvPr/>
        </p:nvCxnSpPr>
        <p:spPr>
          <a:xfrm>
            <a:off x="36976459" y="3934371"/>
            <a:ext cx="0" cy="98451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75" name="Прямая соединительная линия 674"/>
          <p:cNvCxnSpPr>
            <a:stCxn id="111" idx="3"/>
            <a:endCxn id="632" idx="1"/>
          </p:cNvCxnSpPr>
          <p:nvPr/>
        </p:nvCxnSpPr>
        <p:spPr>
          <a:xfrm flipV="1">
            <a:off x="28046389" y="7460026"/>
            <a:ext cx="4025045" cy="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77" name="Соединительная линия уступом 676"/>
          <p:cNvCxnSpPr>
            <a:stCxn id="111" idx="2"/>
            <a:endCxn id="105" idx="0"/>
          </p:cNvCxnSpPr>
          <p:nvPr/>
        </p:nvCxnSpPr>
        <p:spPr>
          <a:xfrm rot="5400000">
            <a:off x="25508937" y="5902494"/>
            <a:ext cx="246202" cy="390237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678" name="Прямоугольник 677"/>
          <p:cNvSpPr/>
          <p:nvPr/>
        </p:nvSpPr>
        <p:spPr>
          <a:xfrm>
            <a:off x="39280600" y="7195582"/>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Позиция </a:t>
            </a:r>
            <a:r>
              <a:rPr lang="ru-RU" sz="700" dirty="0" err="1" smtClean="0"/>
              <a:t>Мануэля</a:t>
            </a:r>
            <a:r>
              <a:rPr lang="ru-RU" sz="700" dirty="0" smtClean="0"/>
              <a:t> </a:t>
            </a:r>
            <a:r>
              <a:rPr lang="ru-RU" sz="700" dirty="0" err="1" smtClean="0"/>
              <a:t>Вернандеса</a:t>
            </a:r>
            <a:r>
              <a:rPr lang="ru-RU" sz="700" dirty="0" smtClean="0"/>
              <a:t> </a:t>
            </a:r>
            <a:r>
              <a:rPr lang="ru-RU" sz="500" dirty="0" smtClean="0"/>
              <a:t>(не выучен фокус на гонение коммунистов</a:t>
            </a:r>
            <a:r>
              <a:rPr lang="ru-RU" sz="700" dirty="0" smtClean="0"/>
              <a:t>)  </a:t>
            </a:r>
            <a:r>
              <a:rPr lang="ru-RU" sz="100" dirty="0"/>
              <a:t>(«Я не имею ничего против испанских епископов, кроме двух вещей: они не верят в Бога и не окончили среднюю школу</a:t>
            </a:r>
            <a:r>
              <a:rPr lang="ru-RU" sz="100" dirty="0" smtClean="0"/>
              <a:t>».)</a:t>
            </a:r>
            <a:endParaRPr lang="ru-RU" sz="100" dirty="0"/>
          </a:p>
        </p:txBody>
      </p:sp>
      <p:cxnSp>
        <p:nvCxnSpPr>
          <p:cNvPr id="680" name="Прямая соединительная линия 679"/>
          <p:cNvCxnSpPr>
            <a:stCxn id="632" idx="3"/>
            <a:endCxn id="639" idx="1"/>
          </p:cNvCxnSpPr>
          <p:nvPr/>
        </p:nvCxnSpPr>
        <p:spPr>
          <a:xfrm>
            <a:off x="32997759" y="7460026"/>
            <a:ext cx="239850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683" name="Прямоугольник 682"/>
          <p:cNvSpPr/>
          <p:nvPr/>
        </p:nvSpPr>
        <p:spPr>
          <a:xfrm>
            <a:off x="32071433" y="796976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Использовать средства нацистской пропаганды</a:t>
            </a:r>
            <a:endParaRPr lang="ru-RU" sz="700" dirty="0"/>
          </a:p>
        </p:txBody>
      </p:sp>
      <p:sp>
        <p:nvSpPr>
          <p:cNvPr id="684" name="Прямоугольник 683"/>
          <p:cNvSpPr/>
          <p:nvPr/>
        </p:nvSpPr>
        <p:spPr>
          <a:xfrm>
            <a:off x="32071433"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Присоединиться к Оси</a:t>
            </a:r>
            <a:endParaRPr lang="ru-RU" sz="700" dirty="0"/>
          </a:p>
        </p:txBody>
      </p:sp>
      <p:sp>
        <p:nvSpPr>
          <p:cNvPr id="687" name="Прямоугольник 686"/>
          <p:cNvSpPr/>
          <p:nvPr/>
        </p:nvSpPr>
        <p:spPr>
          <a:xfrm>
            <a:off x="34844749" y="569021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Социальное </a:t>
            </a:r>
            <a:r>
              <a:rPr lang="ru-RU" sz="700" dirty="0"/>
              <a:t>учение церкви </a:t>
            </a:r>
            <a:r>
              <a:rPr lang="ru-RU" sz="100" dirty="0"/>
              <a:t>(Он был вдохновлен социальным католицизмом Папы Льва XIII, и его программа была резюмирована в девизе: «Религия, Отечество, Семья, Порядок, Работа и Собственность» (исключая монархию, учитывая случайный характер форм правления для CEDA , что вызвало отъезд католиков-альфонсов во главе </a:t>
            </a:r>
            <a:r>
              <a:rPr lang="ru-RU" sz="100" dirty="0" err="1"/>
              <a:t>сАнтонио</a:t>
            </a:r>
            <a:r>
              <a:rPr lang="ru-RU" sz="100" dirty="0"/>
              <a:t> </a:t>
            </a:r>
            <a:r>
              <a:rPr lang="ru-RU" sz="100" dirty="0" err="1"/>
              <a:t>Goicoechea</a:t>
            </a:r>
            <a:r>
              <a:rPr lang="ru-RU" sz="100" dirty="0"/>
              <a:t> , который основал испанскую Реновация партию , которая искала союза с </a:t>
            </a:r>
            <a:r>
              <a:rPr lang="ru-RU" sz="100" dirty="0" err="1"/>
              <a:t>карлистов</a:t>
            </a:r>
            <a:r>
              <a:rPr lang="ru-RU" sz="100" dirty="0"/>
              <a:t> в традиционалистов Причастия ). Он выступал за корпоративную организацию общества, следуя энциклике Пия XI </a:t>
            </a:r>
            <a:r>
              <a:rPr lang="ru-RU" sz="100" dirty="0" err="1"/>
              <a:t>Квадрагезимо</a:t>
            </a:r>
            <a:r>
              <a:rPr lang="ru-RU" sz="100" dirty="0"/>
              <a:t> </a:t>
            </a:r>
            <a:r>
              <a:rPr lang="ru-RU" sz="100" dirty="0" err="1" smtClean="0"/>
              <a:t>Анно</a:t>
            </a:r>
            <a:r>
              <a:rPr lang="ru-RU" sz="100" dirty="0" smtClean="0"/>
              <a:t>)</a:t>
            </a:r>
            <a:endParaRPr lang="ru-RU" sz="100" dirty="0"/>
          </a:p>
        </p:txBody>
      </p:sp>
      <p:cxnSp>
        <p:nvCxnSpPr>
          <p:cNvPr id="691" name="Соединительная линия уступом 690"/>
          <p:cNvCxnSpPr>
            <a:stCxn id="629" idx="2"/>
            <a:endCxn id="638" idx="0"/>
          </p:cNvCxnSpPr>
          <p:nvPr/>
        </p:nvCxnSpPr>
        <p:spPr>
          <a:xfrm rot="5400000">
            <a:off x="34324354" y="5278011"/>
            <a:ext cx="241890" cy="59058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3" name="Соединительная линия уступом 692"/>
          <p:cNvCxnSpPr>
            <a:stCxn id="629" idx="2"/>
            <a:endCxn id="687" idx="0"/>
          </p:cNvCxnSpPr>
          <p:nvPr/>
        </p:nvCxnSpPr>
        <p:spPr>
          <a:xfrm rot="16200000" flipH="1">
            <a:off x="34905324" y="5287628"/>
            <a:ext cx="237857" cy="56731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7" name="Соединительная линия уступом 696"/>
          <p:cNvCxnSpPr>
            <a:stCxn id="646" idx="2"/>
            <a:endCxn id="111" idx="0"/>
          </p:cNvCxnSpPr>
          <p:nvPr/>
        </p:nvCxnSpPr>
        <p:spPr>
          <a:xfrm rot="5400000">
            <a:off x="31607481" y="2939536"/>
            <a:ext cx="226793" cy="827529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699" name="Соединительная линия уступом 698"/>
          <p:cNvCxnSpPr>
            <a:stCxn id="646" idx="2"/>
            <a:endCxn id="632" idx="0"/>
          </p:cNvCxnSpPr>
          <p:nvPr/>
        </p:nvCxnSpPr>
        <p:spPr>
          <a:xfrm rot="5400000">
            <a:off x="34083444" y="5414943"/>
            <a:ext cx="226237" cy="33239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02" name="Соединительная линия уступом 701"/>
          <p:cNvCxnSpPr>
            <a:stCxn id="646" idx="2"/>
            <a:endCxn id="678" idx="0"/>
          </p:cNvCxnSpPr>
          <p:nvPr/>
        </p:nvCxnSpPr>
        <p:spPr>
          <a:xfrm rot="16200000" flipH="1">
            <a:off x="37685248" y="5137066"/>
            <a:ext cx="231793" cy="38852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08" name="Прямоугольник 707"/>
          <p:cNvSpPr/>
          <p:nvPr/>
        </p:nvSpPr>
        <p:spPr>
          <a:xfrm>
            <a:off x="35396540" y="4918884"/>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Марш в Мадриде</a:t>
            </a:r>
            <a:endParaRPr lang="ru-RU" sz="700" dirty="0"/>
          </a:p>
        </p:txBody>
      </p:sp>
      <p:cxnSp>
        <p:nvCxnSpPr>
          <p:cNvPr id="711" name="Прямая со стрелкой 710"/>
          <p:cNvCxnSpPr>
            <a:stCxn id="627" idx="2"/>
            <a:endCxn id="708" idx="0"/>
          </p:cNvCxnSpPr>
          <p:nvPr/>
        </p:nvCxnSpPr>
        <p:spPr>
          <a:xfrm>
            <a:off x="35858527" y="3929218"/>
            <a:ext cx="1176" cy="989666"/>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15" name="Прямая соединительная линия 714"/>
          <p:cNvCxnSpPr>
            <a:stCxn id="678" idx="1"/>
            <a:endCxn id="639" idx="3"/>
          </p:cNvCxnSpPr>
          <p:nvPr/>
        </p:nvCxnSpPr>
        <p:spPr>
          <a:xfrm flipH="1" flipV="1">
            <a:off x="36322584" y="7460026"/>
            <a:ext cx="2958016" cy="5556"/>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17" name="Прямоугольник 716"/>
          <p:cNvSpPr/>
          <p:nvPr/>
        </p:nvSpPr>
        <p:spPr>
          <a:xfrm>
            <a:off x="33686842" y="4124327"/>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Свернуть секуляризацию (наше)</a:t>
            </a:r>
            <a:endParaRPr lang="ru-RU" sz="700" dirty="0"/>
          </a:p>
        </p:txBody>
      </p:sp>
      <p:cxnSp>
        <p:nvCxnSpPr>
          <p:cNvPr id="718" name="Соединительная линия уступом 717"/>
          <p:cNvCxnSpPr>
            <a:stCxn id="618" idx="2"/>
            <a:endCxn id="717" idx="0"/>
          </p:cNvCxnSpPr>
          <p:nvPr/>
        </p:nvCxnSpPr>
        <p:spPr>
          <a:xfrm rot="5400000">
            <a:off x="34350322" y="3734055"/>
            <a:ext cx="189956" cy="5905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1" name="Соединительная линия уступом 720"/>
          <p:cNvCxnSpPr>
            <a:stCxn id="628" idx="2"/>
            <a:endCxn id="637" idx="0"/>
          </p:cNvCxnSpPr>
          <p:nvPr/>
        </p:nvCxnSpPr>
        <p:spPr>
          <a:xfrm rot="16200000" flipH="1">
            <a:off x="37177464" y="3733366"/>
            <a:ext cx="170107" cy="57211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23" name="Прямоугольник 722"/>
          <p:cNvSpPr/>
          <p:nvPr/>
        </p:nvSpPr>
        <p:spPr>
          <a:xfrm>
            <a:off x="37085411" y="5690361"/>
            <a:ext cx="926325" cy="540000"/>
          </a:xfrm>
          <a:prstGeom prst="rect">
            <a:avLst/>
          </a:prstGeom>
          <a:solidFill>
            <a:schemeClr val="bg1">
              <a:lumMod val="5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Введение прогрессивного налога (наше)</a:t>
            </a:r>
            <a:endParaRPr lang="ru-RU" sz="700" dirty="0"/>
          </a:p>
        </p:txBody>
      </p:sp>
      <p:cxnSp>
        <p:nvCxnSpPr>
          <p:cNvPr id="724" name="Соединительная линия уступом 723"/>
          <p:cNvCxnSpPr>
            <a:stCxn id="647" idx="2"/>
            <a:endCxn id="723" idx="0"/>
          </p:cNvCxnSpPr>
          <p:nvPr/>
        </p:nvCxnSpPr>
        <p:spPr>
          <a:xfrm rot="16200000" flipH="1">
            <a:off x="37146778" y="5288564"/>
            <a:ext cx="231477" cy="57211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27" name="Соединительная линия уступом 726"/>
          <p:cNvCxnSpPr>
            <a:stCxn id="647" idx="2"/>
            <a:endCxn id="634" idx="0"/>
          </p:cNvCxnSpPr>
          <p:nvPr/>
        </p:nvCxnSpPr>
        <p:spPr>
          <a:xfrm rot="5400000">
            <a:off x="36582245" y="5300036"/>
            <a:ext cx="235366" cy="55306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30" name="Прямоугольник 729"/>
          <p:cNvSpPr/>
          <p:nvPr/>
        </p:nvSpPr>
        <p:spPr>
          <a:xfrm>
            <a:off x="31042422"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Строительство авиазавода </a:t>
            </a:r>
            <a:r>
              <a:rPr lang="ru-RU" sz="700" dirty="0"/>
              <a:t>в </a:t>
            </a:r>
            <a:r>
              <a:rPr lang="ru-RU" sz="700" dirty="0" smtClean="0"/>
              <a:t>Гвадалахаре</a:t>
            </a:r>
            <a:endParaRPr lang="ru-RU" sz="200" dirty="0"/>
          </a:p>
        </p:txBody>
      </p:sp>
      <p:sp>
        <p:nvSpPr>
          <p:cNvPr id="731" name="Прямоугольник 730"/>
          <p:cNvSpPr/>
          <p:nvPr/>
        </p:nvSpPr>
        <p:spPr>
          <a:xfrm>
            <a:off x="2993968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оружейного завода в Толедо</a:t>
            </a:r>
            <a:endParaRPr lang="ru-RU" sz="700" dirty="0"/>
          </a:p>
        </p:txBody>
      </p:sp>
      <p:sp>
        <p:nvSpPr>
          <p:cNvPr id="734" name="Прямоугольник 733"/>
          <p:cNvSpPr/>
          <p:nvPr/>
        </p:nvSpPr>
        <p:spPr>
          <a:xfrm>
            <a:off x="33183026" y="10254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Единая и справедливая Испанская Империя!</a:t>
            </a:r>
          </a:p>
        </p:txBody>
      </p:sp>
      <p:sp>
        <p:nvSpPr>
          <p:cNvPr id="738" name="Прямоугольник 737"/>
          <p:cNvSpPr/>
          <p:nvPr/>
        </p:nvSpPr>
        <p:spPr>
          <a:xfrm>
            <a:off x="30497636" y="7993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Оснащение современными касками </a:t>
            </a:r>
            <a:r>
              <a:rPr lang="ru-RU" sz="300" dirty="0" smtClean="0"/>
              <a:t>(</a:t>
            </a:r>
            <a:r>
              <a:rPr lang="ru-RU" sz="100" dirty="0"/>
              <a:t>За те скудные восемь месяцев, что длится его служение, он достигает минимального перевооружения, оснащая подразделения боевыми касками, планируя авиазавод в Гвадалахаре и укрепляя оружейный завод Толедо , включая 350 рабочих, которые будут производить 800 000 патронов в день</a:t>
            </a:r>
            <a:r>
              <a:rPr lang="ru-RU" sz="100" dirty="0" smtClean="0"/>
              <a:t>.)</a:t>
            </a:r>
            <a:endParaRPr lang="ru-RU" sz="100" dirty="0"/>
          </a:p>
        </p:txBody>
      </p:sp>
      <p:cxnSp>
        <p:nvCxnSpPr>
          <p:cNvPr id="740" name="Соединительная линия уступом 739"/>
          <p:cNvCxnSpPr>
            <a:stCxn id="632" idx="2"/>
            <a:endCxn id="738" idx="0"/>
          </p:cNvCxnSpPr>
          <p:nvPr/>
        </p:nvCxnSpPr>
        <p:spPr>
          <a:xfrm rot="5400000">
            <a:off x="31615855" y="7074970"/>
            <a:ext cx="263686" cy="1573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1" name="Соединительная линия уступом 740"/>
          <p:cNvCxnSpPr>
            <a:stCxn id="738" idx="2"/>
            <a:endCxn id="731" idx="0"/>
          </p:cNvCxnSpPr>
          <p:nvPr/>
        </p:nvCxnSpPr>
        <p:spPr>
          <a:xfrm rot="5400000">
            <a:off x="30572997" y="8363566"/>
            <a:ext cx="217656" cy="55794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6" name="Соединительная линия уступом 745"/>
          <p:cNvCxnSpPr>
            <a:stCxn id="738" idx="2"/>
            <a:endCxn id="730" idx="0"/>
          </p:cNvCxnSpPr>
          <p:nvPr/>
        </p:nvCxnSpPr>
        <p:spPr>
          <a:xfrm rot="16200000" flipH="1">
            <a:off x="31124364" y="8370147"/>
            <a:ext cx="217656" cy="5447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47" name="Прямая со стрелкой 746"/>
          <p:cNvCxnSpPr>
            <a:stCxn id="632" idx="2"/>
            <a:endCxn id="683" idx="0"/>
          </p:cNvCxnSpPr>
          <p:nvPr/>
        </p:nvCxnSpPr>
        <p:spPr>
          <a:xfrm flipH="1">
            <a:off x="32534596" y="7730026"/>
            <a:ext cx="1" cy="239739"/>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53" name="Прямая со стрелкой 752"/>
          <p:cNvCxnSpPr>
            <a:stCxn id="683" idx="2"/>
            <a:endCxn id="684" idx="0"/>
          </p:cNvCxnSpPr>
          <p:nvPr/>
        </p:nvCxnSpPr>
        <p:spPr>
          <a:xfrm>
            <a:off x="32534596" y="8509765"/>
            <a:ext cx="0" cy="241603"/>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756" name="Прямоугольник 755"/>
          <p:cNvSpPr/>
          <p:nvPr/>
        </p:nvSpPr>
        <p:spPr>
          <a:xfrm>
            <a:off x="3318149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Собственный альянс</a:t>
            </a:r>
            <a:endParaRPr lang="ru-RU" sz="700" dirty="0"/>
          </a:p>
        </p:txBody>
      </p:sp>
      <p:cxnSp>
        <p:nvCxnSpPr>
          <p:cNvPr id="757" name="Соединительная линия уступом 756"/>
          <p:cNvCxnSpPr>
            <a:stCxn id="683" idx="2"/>
            <a:endCxn id="756" idx="0"/>
          </p:cNvCxnSpPr>
          <p:nvPr/>
        </p:nvCxnSpPr>
        <p:spPr>
          <a:xfrm rot="16200000" flipH="1">
            <a:off x="32968827" y="8075534"/>
            <a:ext cx="241603"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760" name="Прямая соединительная линия 759"/>
          <p:cNvCxnSpPr>
            <a:stCxn id="684" idx="3"/>
            <a:endCxn id="756" idx="1"/>
          </p:cNvCxnSpPr>
          <p:nvPr/>
        </p:nvCxnSpPr>
        <p:spPr>
          <a:xfrm>
            <a:off x="32997758" y="9021368"/>
            <a:ext cx="183739"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63" name="Прямоугольник 762"/>
          <p:cNvSpPr/>
          <p:nvPr/>
        </p:nvSpPr>
        <p:spPr>
          <a:xfrm>
            <a:off x="38728833" y="874983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Аграрная реформа </a:t>
            </a:r>
            <a:r>
              <a:rPr lang="ru-RU" sz="100" dirty="0"/>
              <a:t>(Он ушел в отставку из-за предложения о законе об аграрной реформе, которое вызвало враждебность со стороны </a:t>
            </a:r>
            <a:r>
              <a:rPr lang="ru-RU" sz="100" dirty="0" err="1"/>
              <a:t>Bloque</a:t>
            </a:r>
            <a:r>
              <a:rPr lang="ru-RU" sz="100" dirty="0"/>
              <a:t> </a:t>
            </a:r>
            <a:r>
              <a:rPr lang="ru-RU" sz="100" dirty="0" err="1"/>
              <a:t>Nacional</a:t>
            </a:r>
            <a:r>
              <a:rPr lang="ru-RU" sz="100" dirty="0"/>
              <a:t> </a:t>
            </a:r>
            <a:r>
              <a:rPr lang="ru-RU" sz="100" dirty="0" err="1"/>
              <a:t>de</a:t>
            </a:r>
            <a:r>
              <a:rPr lang="ru-RU" sz="100" dirty="0"/>
              <a:t> </a:t>
            </a:r>
            <a:r>
              <a:rPr lang="ru-RU" sz="100" dirty="0" err="1"/>
              <a:t>Calvo</a:t>
            </a:r>
            <a:r>
              <a:rPr lang="ru-RU" sz="100" dirty="0"/>
              <a:t> </a:t>
            </a:r>
            <a:r>
              <a:rPr lang="ru-RU" sz="100" dirty="0" err="1"/>
              <a:t>Sotelo</a:t>
            </a:r>
            <a:r>
              <a:rPr lang="ru-RU" sz="100" dirty="0"/>
              <a:t>., поскольку экономические интересы избирателей Блока противоречили социальной доктрине Церкви, которую министр выдвинул для оправдания своей реформистской задачи. Прибыл депутат-монархист, чтобы воскликнуть: «Если ваша светлость намеревается захватить наши земли, опираясь на энциклики, мы станем раскольниками» [ 6 ] [ 7 ], хотя, по мнению историка Виктора </a:t>
            </a:r>
            <a:r>
              <a:rPr lang="ru-RU" sz="100" dirty="0" err="1"/>
              <a:t>Мануэля</a:t>
            </a:r>
            <a:r>
              <a:rPr lang="ru-RU" sz="100" dirty="0"/>
              <a:t> </a:t>
            </a:r>
            <a:r>
              <a:rPr lang="ru-RU" sz="100" dirty="0" err="1"/>
              <a:t>Арбелоа</a:t>
            </a:r>
            <a:r>
              <a:rPr lang="ru-RU" sz="100" dirty="0"/>
              <a:t>, к тому времени только одна утка будет распространяться</a:t>
            </a:r>
            <a:r>
              <a:rPr lang="ru-RU" sz="100" dirty="0" smtClean="0"/>
              <a:t>.)</a:t>
            </a:r>
            <a:endParaRPr lang="ru-RU" sz="100" dirty="0"/>
          </a:p>
        </p:txBody>
      </p:sp>
      <p:cxnSp>
        <p:nvCxnSpPr>
          <p:cNvPr id="769" name="Прямая со стрелкой 768"/>
          <p:cNvCxnSpPr>
            <a:stCxn id="646" idx="2"/>
            <a:endCxn id="639" idx="0"/>
          </p:cNvCxnSpPr>
          <p:nvPr/>
        </p:nvCxnSpPr>
        <p:spPr>
          <a:xfrm>
            <a:off x="35858526" y="6963789"/>
            <a:ext cx="896" cy="22623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70" name="Соединительная линия уступом 769"/>
          <p:cNvCxnSpPr>
            <a:stCxn id="772" idx="2"/>
            <a:endCxn id="773" idx="0"/>
          </p:cNvCxnSpPr>
          <p:nvPr/>
        </p:nvCxnSpPr>
        <p:spPr>
          <a:xfrm rot="16200000" flipH="1">
            <a:off x="39915024" y="8355941"/>
            <a:ext cx="223524" cy="56369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72" name="Прямоугольник 771"/>
          <p:cNvSpPr/>
          <p:nvPr/>
        </p:nvSpPr>
        <p:spPr>
          <a:xfrm>
            <a:off x="39281777" y="7986026"/>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Создание Христианско-демократической партии</a:t>
            </a:r>
            <a:endParaRPr lang="ru-RU" sz="700" dirty="0"/>
          </a:p>
        </p:txBody>
      </p:sp>
      <p:sp>
        <p:nvSpPr>
          <p:cNvPr id="773" name="Прямоугольник 772"/>
          <p:cNvSpPr/>
          <p:nvPr/>
        </p:nvSpPr>
        <p:spPr>
          <a:xfrm>
            <a:off x="39845470"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Союз демократических сил </a:t>
            </a:r>
            <a:r>
              <a:rPr lang="ru-RU" sz="200" dirty="0"/>
              <a:t>(они продвигали и подписывали пакт «Союз демократических сил» и вместе с другими оппозиционными силами продвигали так называемый «Союз демократических сил</a:t>
            </a:r>
            <a:r>
              <a:rPr lang="ru-RU" sz="200" dirty="0" smtClean="0"/>
              <a:t>»)</a:t>
            </a:r>
            <a:endParaRPr lang="ru-RU" sz="200" dirty="0"/>
          </a:p>
        </p:txBody>
      </p:sp>
      <p:cxnSp>
        <p:nvCxnSpPr>
          <p:cNvPr id="775" name="Соединительная линия уступом 774"/>
          <p:cNvCxnSpPr>
            <a:stCxn id="772" idx="2"/>
            <a:endCxn id="763" idx="0"/>
          </p:cNvCxnSpPr>
          <p:nvPr/>
        </p:nvCxnSpPr>
        <p:spPr>
          <a:xfrm rot="5400000">
            <a:off x="39356564" y="8361458"/>
            <a:ext cx="223808" cy="552944"/>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83" name="Прямая со стрелкой 782"/>
          <p:cNvCxnSpPr>
            <a:stCxn id="678" idx="2"/>
            <a:endCxn id="772" idx="0"/>
          </p:cNvCxnSpPr>
          <p:nvPr/>
        </p:nvCxnSpPr>
        <p:spPr>
          <a:xfrm>
            <a:off x="39743763" y="7735582"/>
            <a:ext cx="1177" cy="250444"/>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786" name="Прямоугольник 785"/>
          <p:cNvSpPr/>
          <p:nvPr/>
        </p:nvSpPr>
        <p:spPr>
          <a:xfrm>
            <a:off x="40969002" y="874955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Вступить в союзники</a:t>
            </a:r>
            <a:endParaRPr lang="ru-RU" sz="700" dirty="0"/>
          </a:p>
        </p:txBody>
      </p:sp>
      <p:cxnSp>
        <p:nvCxnSpPr>
          <p:cNvPr id="788" name="Соединительная линия уступом 787"/>
          <p:cNvCxnSpPr>
            <a:stCxn id="772" idx="2"/>
            <a:endCxn id="786" idx="0"/>
          </p:cNvCxnSpPr>
          <p:nvPr/>
        </p:nvCxnSpPr>
        <p:spPr>
          <a:xfrm rot="16200000" flipH="1">
            <a:off x="40476790" y="7794175"/>
            <a:ext cx="223524" cy="168722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792" name="Прямая соединительная линия 791"/>
          <p:cNvCxnSpPr>
            <a:stCxn id="773" idx="3"/>
            <a:endCxn id="786" idx="1"/>
          </p:cNvCxnSpPr>
          <p:nvPr/>
        </p:nvCxnSpPr>
        <p:spPr>
          <a:xfrm>
            <a:off x="40771795" y="9019550"/>
            <a:ext cx="197207"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794" name="Прямоугольник 793"/>
          <p:cNvSpPr/>
          <p:nvPr/>
        </p:nvSpPr>
        <p:spPr>
          <a:xfrm>
            <a:off x="38158034" y="10260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Восстановление из кризиса (наше?)</a:t>
            </a:r>
            <a:endParaRPr lang="ru-RU" sz="700" dirty="0"/>
          </a:p>
        </p:txBody>
      </p:sp>
      <p:cxnSp>
        <p:nvCxnSpPr>
          <p:cNvPr id="795" name="Прямая со стрелкой 794"/>
          <p:cNvCxnSpPr>
            <a:stCxn id="763" idx="2"/>
            <a:endCxn id="895" idx="0"/>
          </p:cNvCxnSpPr>
          <p:nvPr/>
        </p:nvCxnSpPr>
        <p:spPr>
          <a:xfrm>
            <a:off x="39191996" y="9289834"/>
            <a:ext cx="4702" cy="20191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00" name="Прямоугольник 799"/>
          <p:cNvSpPr/>
          <p:nvPr/>
        </p:nvSpPr>
        <p:spPr>
          <a:xfrm>
            <a:off x="37574805" y="11058853"/>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Порты Барселоны (наше)</a:t>
            </a:r>
            <a:endParaRPr lang="ru-RU" sz="700" dirty="0"/>
          </a:p>
        </p:txBody>
      </p:sp>
      <p:sp>
        <p:nvSpPr>
          <p:cNvPr id="801" name="Прямоугольник 800"/>
          <p:cNvSpPr/>
          <p:nvPr/>
        </p:nvSpPr>
        <p:spPr>
          <a:xfrm>
            <a:off x="38726712" y="1105887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Строительство новых железных дорог (наше)</a:t>
            </a:r>
            <a:endParaRPr lang="ru-RU" sz="700" dirty="0"/>
          </a:p>
        </p:txBody>
      </p:sp>
      <p:sp>
        <p:nvSpPr>
          <p:cNvPr id="803" name="Прямоугольник 802"/>
          <p:cNvSpPr/>
          <p:nvPr/>
        </p:nvSpPr>
        <p:spPr>
          <a:xfrm>
            <a:off x="35396258" y="7969764"/>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Усмирить каталонский национализм</a:t>
            </a:r>
            <a:endParaRPr lang="ru-RU" sz="700" dirty="0"/>
          </a:p>
        </p:txBody>
      </p:sp>
      <p:sp>
        <p:nvSpPr>
          <p:cNvPr id="804" name="Прямоугольник 803"/>
          <p:cNvSpPr/>
          <p:nvPr/>
        </p:nvSpPr>
        <p:spPr>
          <a:xfrm>
            <a:off x="36473296" y="79638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800" dirty="0"/>
              <a:t>Межклассовое объединение </a:t>
            </a:r>
            <a:r>
              <a:rPr lang="ru-RU" sz="300" dirty="0"/>
              <a:t>(С этого момента </a:t>
            </a:r>
            <a:r>
              <a:rPr lang="ru-RU" sz="300" dirty="0" err="1"/>
              <a:t>Лерру</a:t>
            </a:r>
            <a:r>
              <a:rPr lang="ru-RU" sz="300" dirty="0"/>
              <a:t> сосредоточит свои усилия на превращении Радикальной республиканской партии в политическое образование межклассового характера, объединяющее различные слои населения. [ 19 ] Постепенно он отказался от своей демагогии и обратился к среднему классу</a:t>
            </a:r>
            <a:r>
              <a:rPr lang="ru-RU" sz="300" dirty="0" smtClean="0"/>
              <a:t>.)</a:t>
            </a:r>
            <a:endParaRPr lang="ru-RU" sz="300" dirty="0"/>
          </a:p>
        </p:txBody>
      </p:sp>
      <p:sp>
        <p:nvSpPr>
          <p:cNvPr id="805" name="Прямоугольник 804"/>
          <p:cNvSpPr/>
          <p:nvPr/>
        </p:nvSpPr>
        <p:spPr>
          <a:xfrm>
            <a:off x="36476431" y="873869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Поддержать дискурс рабочих</a:t>
            </a:r>
          </a:p>
        </p:txBody>
      </p:sp>
      <p:sp>
        <p:nvSpPr>
          <p:cNvPr id="806" name="Прямоугольник 805"/>
          <p:cNvSpPr/>
          <p:nvPr/>
        </p:nvSpPr>
        <p:spPr>
          <a:xfrm>
            <a:off x="37593067" y="875136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a:t>
            </a:r>
            <a:r>
              <a:rPr lang="ru-RU" sz="700" dirty="0"/>
              <a:t>религиозные ордена </a:t>
            </a:r>
            <a:r>
              <a:rPr lang="ru-RU" sz="200" dirty="0"/>
              <a:t>(что религиозные ордена были распущены (они должны были быть подчинены к особому закону, потому что они являются «очень особыми ассоциациями», а также католической церковью в целом и некоторыми орденами, особенно иезуитами., им следует запретить обучение, поскольку это представляет собой «социальную опасность, опасность для испанской молодежи, которую в первую очередь должна защищать Республика»)</a:t>
            </a:r>
          </a:p>
        </p:txBody>
      </p:sp>
      <p:sp>
        <p:nvSpPr>
          <p:cNvPr id="809" name="Прямоугольник 808"/>
          <p:cNvSpPr/>
          <p:nvPr/>
        </p:nvSpPr>
        <p:spPr>
          <a:xfrm>
            <a:off x="34305572" y="7969798"/>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Разрешить азартные игры </a:t>
            </a:r>
            <a:r>
              <a:rPr lang="ru-RU" sz="100" dirty="0" smtClean="0"/>
              <a:t>(строительство казино на </a:t>
            </a:r>
            <a:r>
              <a:rPr lang="ru-RU" sz="100" dirty="0" err="1" smtClean="0"/>
              <a:t>Болеарских</a:t>
            </a:r>
            <a:r>
              <a:rPr lang="ru-RU" sz="100" dirty="0" smtClean="0"/>
              <a:t> островах</a:t>
            </a:r>
            <a:r>
              <a:rPr lang="ru-RU" sz="100" dirty="0"/>
              <a:t>) (</a:t>
            </a:r>
            <a:r>
              <a:rPr lang="ru-RU" sz="100" dirty="0" err="1"/>
              <a:t>ыяснилось</a:t>
            </a:r>
            <a:r>
              <a:rPr lang="ru-RU" sz="100" dirty="0"/>
              <a:t>, что власти разрешили троим голландским предпринимателям Штраусу, </a:t>
            </a:r>
            <a:r>
              <a:rPr lang="ru-RU" sz="100" dirty="0" err="1"/>
              <a:t>Перелю</a:t>
            </a:r>
            <a:r>
              <a:rPr lang="ru-RU" sz="100" dirty="0"/>
              <a:t> и </a:t>
            </a:r>
            <a:r>
              <a:rPr lang="ru-RU" sz="100" dirty="0" err="1"/>
              <a:t>Лованну</a:t>
            </a:r>
            <a:r>
              <a:rPr lang="ru-RU" sz="100" dirty="0"/>
              <a:t> (по первым буквам их фамилий, </a:t>
            </a:r>
            <a:r>
              <a:rPr lang="ru-RU" sz="100" dirty="0" err="1"/>
              <a:t>Strauss</a:t>
            </a:r>
            <a:r>
              <a:rPr lang="ru-RU" sz="100" dirty="0"/>
              <a:t>, </a:t>
            </a:r>
            <a:r>
              <a:rPr lang="ru-RU" sz="100" dirty="0" err="1"/>
              <a:t>Perel</a:t>
            </a:r>
            <a:r>
              <a:rPr lang="ru-RU" sz="100" dirty="0"/>
              <a:t> и </a:t>
            </a:r>
            <a:r>
              <a:rPr lang="ru-RU" sz="100" dirty="0" err="1"/>
              <a:t>Lowann</a:t>
            </a:r>
            <a:r>
              <a:rPr lang="ru-RU" sz="100" dirty="0"/>
              <a:t> история и получила второе название — «Скандал </a:t>
            </a:r>
            <a:r>
              <a:rPr lang="ru-RU" sz="100" dirty="0" err="1"/>
              <a:t>Straperlo</a:t>
            </a:r>
            <a:r>
              <a:rPr lang="ru-RU" sz="100" dirty="0"/>
              <a:t>»[12]) открыть казино с рулеткой, несмотря на то что действующие в Испании законы запрещали азартные игры в рулетку. Согласно признаниям Штрауса, в обмен на разрешение он и его деловые партнёры обязались передавать 25 % от прибыли лично Алехандро </a:t>
            </a:r>
            <a:r>
              <a:rPr lang="ru-RU" sz="100" dirty="0" err="1"/>
              <a:t>Леррусу</a:t>
            </a:r>
            <a:r>
              <a:rPr lang="ru-RU" sz="100" dirty="0"/>
              <a:t>, 10 % его </a:t>
            </a:r>
            <a:r>
              <a:rPr lang="ru-RU" sz="100" dirty="0" err="1"/>
              <a:t>однопартийцу</a:t>
            </a:r>
            <a:r>
              <a:rPr lang="ru-RU" sz="100" dirty="0"/>
              <a:t>, алькальду Барселоны </a:t>
            </a:r>
            <a:r>
              <a:rPr lang="ru-RU" sz="100" dirty="0" err="1"/>
              <a:t>Жоану</a:t>
            </a:r>
            <a:r>
              <a:rPr lang="ru-RU" sz="100" dirty="0"/>
              <a:t> </a:t>
            </a:r>
            <a:r>
              <a:rPr lang="ru-RU" sz="100" dirty="0" err="1"/>
              <a:t>Пичу</a:t>
            </a:r>
            <a:r>
              <a:rPr lang="ru-RU" sz="100" dirty="0"/>
              <a:t> и </a:t>
            </a:r>
            <a:r>
              <a:rPr lang="ru-RU" sz="100" dirty="0" err="1"/>
              <a:t>Пону</a:t>
            </a:r>
            <a:r>
              <a:rPr lang="ru-RU" sz="100" dirty="0"/>
              <a:t>, и по 5 % </a:t>
            </a:r>
            <a:r>
              <a:rPr lang="ru-RU" sz="100" dirty="0" err="1"/>
              <a:t>Аурелио</a:t>
            </a:r>
            <a:r>
              <a:rPr lang="ru-RU" sz="100" dirty="0"/>
              <a:t> </a:t>
            </a:r>
            <a:r>
              <a:rPr lang="ru-RU" sz="100" dirty="0" err="1"/>
              <a:t>Леррусу</a:t>
            </a:r>
            <a:r>
              <a:rPr lang="ru-RU" sz="100" dirty="0"/>
              <a:t> (племянник Алехандро </a:t>
            </a:r>
            <a:r>
              <a:rPr lang="ru-RU" sz="100" dirty="0" err="1"/>
              <a:t>Лерусса</a:t>
            </a:r>
            <a:r>
              <a:rPr lang="ru-RU" sz="100" dirty="0"/>
              <a:t>), Мигелю Галанте и журналисту Сантьяго </a:t>
            </a:r>
            <a:r>
              <a:rPr lang="ru-RU" sz="100" dirty="0" err="1"/>
              <a:t>Винарделю</a:t>
            </a:r>
            <a:r>
              <a:rPr lang="ru-RU" sz="100" dirty="0"/>
              <a:t>.)</a:t>
            </a:r>
          </a:p>
        </p:txBody>
      </p:sp>
      <p:cxnSp>
        <p:nvCxnSpPr>
          <p:cNvPr id="811" name="Соединительная линия уступом 810"/>
          <p:cNvCxnSpPr>
            <a:stCxn id="794" idx="2"/>
            <a:endCxn id="801" idx="0"/>
          </p:cNvCxnSpPr>
          <p:nvPr/>
        </p:nvCxnSpPr>
        <p:spPr>
          <a:xfrm rot="16200000" flipH="1">
            <a:off x="38776198" y="10645197"/>
            <a:ext cx="258677" cy="56867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12" name="Соединительная линия уступом 811"/>
          <p:cNvCxnSpPr>
            <a:stCxn id="794" idx="2"/>
            <a:endCxn id="800" idx="0"/>
          </p:cNvCxnSpPr>
          <p:nvPr/>
        </p:nvCxnSpPr>
        <p:spPr>
          <a:xfrm rot="5400000">
            <a:off x="38200256" y="10637911"/>
            <a:ext cx="258655" cy="58322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16" name="Прямоугольник 815"/>
          <p:cNvSpPr/>
          <p:nvPr/>
        </p:nvSpPr>
        <p:spPr>
          <a:xfrm>
            <a:off x="38158035" y="7973760"/>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Расширение реформаторского </a:t>
            </a:r>
            <a:r>
              <a:rPr lang="ru-RU" sz="700" dirty="0"/>
              <a:t>законодательства </a:t>
            </a:r>
            <a:r>
              <a:rPr lang="ru-RU" sz="100" dirty="0"/>
              <a:t>(либеральный </a:t>
            </a:r>
            <a:r>
              <a:rPr lang="ru-RU" sz="100" dirty="0" err="1"/>
              <a:t>седист</a:t>
            </a:r>
            <a:r>
              <a:rPr lang="ru-RU" sz="100" dirty="0"/>
              <a:t> </a:t>
            </a:r>
            <a:r>
              <a:rPr lang="ru-RU" sz="100" dirty="0" err="1"/>
              <a:t>Мануэль</a:t>
            </a:r>
            <a:r>
              <a:rPr lang="ru-RU" sz="100" dirty="0"/>
              <a:t> Хименес </a:t>
            </a:r>
            <a:r>
              <a:rPr lang="ru-RU" sz="100" dirty="0" err="1"/>
              <a:t>Фернандес</a:t>
            </a:r>
            <a:r>
              <a:rPr lang="ru-RU" sz="100" dirty="0"/>
              <a:t> , защищавший социал-католицизм, занял министерство сельского хозяйства, от которого (хотя он временно приостановил экспроприацию, установленную Законом об аграрной реформе 1932 года ) он расширил реформаторское законодательство. с Законом </a:t>
            </a:r>
            <a:r>
              <a:rPr lang="ru-RU" sz="100" dirty="0" err="1"/>
              <a:t>Юнтерос</a:t>
            </a:r>
            <a:r>
              <a:rPr lang="ru-RU" sz="100" dirty="0"/>
              <a:t> от 21 декабря 1934 года, который продлил захват земли крестьянами Эстремадуры, таким образом, вступив в силу, хотя бы частично)</a:t>
            </a:r>
          </a:p>
        </p:txBody>
      </p:sp>
      <p:cxnSp>
        <p:nvCxnSpPr>
          <p:cNvPr id="817" name="Соединительная линия уступом 816"/>
          <p:cNvCxnSpPr>
            <a:stCxn id="678" idx="2"/>
            <a:endCxn id="816" idx="0"/>
          </p:cNvCxnSpPr>
          <p:nvPr/>
        </p:nvCxnSpPr>
        <p:spPr>
          <a:xfrm rot="5400000">
            <a:off x="39063392" y="7293389"/>
            <a:ext cx="238178" cy="112256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21" name="Соединительная линия уступом 820"/>
          <p:cNvCxnSpPr>
            <a:stCxn id="816" idx="2"/>
            <a:endCxn id="763" idx="0"/>
          </p:cNvCxnSpPr>
          <p:nvPr/>
        </p:nvCxnSpPr>
        <p:spPr>
          <a:xfrm rot="16200000" flipH="1">
            <a:off x="38788560" y="8346398"/>
            <a:ext cx="236074" cy="57079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25" name="Прямоугольник 824"/>
          <p:cNvSpPr/>
          <p:nvPr/>
        </p:nvSpPr>
        <p:spPr>
          <a:xfrm>
            <a:off x="39275655" y="10258198"/>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Закон об </a:t>
            </a:r>
            <a:r>
              <a:rPr lang="ru-RU" sz="700" dirty="0"/>
              <a:t>аренде </a:t>
            </a:r>
            <a:r>
              <a:rPr lang="ru-RU" sz="200" dirty="0"/>
              <a:t>(Хименес </a:t>
            </a:r>
            <a:r>
              <a:rPr lang="ru-RU" sz="200" dirty="0" err="1"/>
              <a:t>Фернандес</a:t>
            </a:r>
            <a:r>
              <a:rPr lang="ru-RU" sz="200" dirty="0"/>
              <a:t> продвигал еще более амбициозный проект - Закон об аренде в деревенском стиле, который стремился защитить права поселенцев, гарантируя им покупку земли в течение двенадцати лет эксплуатации по разумной цене. Но суды, утвердив закон 15 марта 1935 г., лишили его того социального содержания, которое он имел, установив полную свободу заключения договоров аренды, отменив предыдущее законодательство о субаренде, коллективной аренде, выселении и пересмотре арендной платы</a:t>
            </a:r>
            <a:r>
              <a:rPr lang="ru-RU" sz="200" dirty="0" smtClean="0"/>
              <a:t>.)</a:t>
            </a:r>
            <a:endParaRPr lang="ru-RU" sz="200" dirty="0"/>
          </a:p>
        </p:txBody>
      </p:sp>
      <p:sp>
        <p:nvSpPr>
          <p:cNvPr id="851" name="Прямоугольник 850"/>
          <p:cNvSpPr/>
          <p:nvPr/>
        </p:nvSpPr>
        <p:spPr>
          <a:xfrm>
            <a:off x="35398562" y="875144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«Молодые варвары» </a:t>
            </a:r>
            <a:r>
              <a:rPr lang="ru-RU" sz="300" dirty="0"/>
              <a:t>(Так, в 1909 году группа сторонников Радикальной республиканской партии, так называемые «молодые варвары» (исп. </a:t>
            </a:r>
            <a:r>
              <a:rPr lang="ru-RU" sz="300" dirty="0" err="1"/>
              <a:t>jóvenes</a:t>
            </a:r>
            <a:r>
              <a:rPr lang="ru-RU" sz="300" dirty="0"/>
              <a:t> </a:t>
            </a:r>
            <a:r>
              <a:rPr lang="ru-RU" sz="300" dirty="0" err="1"/>
              <a:t>bárbaros</a:t>
            </a:r>
            <a:r>
              <a:rPr lang="ru-RU" sz="300" dirty="0" smtClean="0"/>
              <a:t>))</a:t>
            </a:r>
            <a:endParaRPr lang="ru-RU" sz="300" dirty="0"/>
          </a:p>
        </p:txBody>
      </p:sp>
      <p:cxnSp>
        <p:nvCxnSpPr>
          <p:cNvPr id="853" name="Соединительная линия уступом 852"/>
          <p:cNvCxnSpPr>
            <a:stCxn id="639" idx="2"/>
            <a:endCxn id="804" idx="0"/>
          </p:cNvCxnSpPr>
          <p:nvPr/>
        </p:nvCxnSpPr>
        <p:spPr>
          <a:xfrm rot="16200000" flipH="1">
            <a:off x="36281039" y="7308408"/>
            <a:ext cx="233803" cy="107703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6" name="Соединительная линия уступом 855"/>
          <p:cNvCxnSpPr>
            <a:stCxn id="639" idx="2"/>
            <a:endCxn id="809" idx="0"/>
          </p:cNvCxnSpPr>
          <p:nvPr/>
        </p:nvCxnSpPr>
        <p:spPr>
          <a:xfrm rot="5400000">
            <a:off x="35194193" y="7304569"/>
            <a:ext cx="239772" cy="109068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59" name="Прямая со стрелкой 858"/>
          <p:cNvCxnSpPr>
            <a:stCxn id="639" idx="2"/>
            <a:endCxn id="803" idx="0"/>
          </p:cNvCxnSpPr>
          <p:nvPr/>
        </p:nvCxnSpPr>
        <p:spPr>
          <a:xfrm flipH="1">
            <a:off x="35859421" y="7730026"/>
            <a:ext cx="1" cy="23973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2" name="Прямая со стрелкой 861"/>
          <p:cNvCxnSpPr>
            <a:stCxn id="803" idx="2"/>
            <a:endCxn id="851" idx="0"/>
          </p:cNvCxnSpPr>
          <p:nvPr/>
        </p:nvCxnSpPr>
        <p:spPr>
          <a:xfrm>
            <a:off x="35859421" y="8509764"/>
            <a:ext cx="2304" cy="241683"/>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65" name="Соединительная линия уступом 864"/>
          <p:cNvCxnSpPr>
            <a:stCxn id="803" idx="2"/>
            <a:endCxn id="756" idx="0"/>
          </p:cNvCxnSpPr>
          <p:nvPr/>
        </p:nvCxnSpPr>
        <p:spPr>
          <a:xfrm rot="5400000">
            <a:off x="34631239" y="7523186"/>
            <a:ext cx="241604" cy="221476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68" name="Прямоугольник 867"/>
          <p:cNvSpPr/>
          <p:nvPr/>
        </p:nvSpPr>
        <p:spPr>
          <a:xfrm>
            <a:off x="34317274" y="875326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Присоединиться к Римскому Пакту</a:t>
            </a:r>
            <a:endParaRPr lang="ru-RU" sz="700" dirty="0"/>
          </a:p>
        </p:txBody>
      </p:sp>
      <p:cxnSp>
        <p:nvCxnSpPr>
          <p:cNvPr id="869" name="Прямая соединительная линия 868"/>
          <p:cNvCxnSpPr>
            <a:stCxn id="756" idx="3"/>
            <a:endCxn id="868" idx="1"/>
          </p:cNvCxnSpPr>
          <p:nvPr/>
        </p:nvCxnSpPr>
        <p:spPr>
          <a:xfrm>
            <a:off x="34107822" y="9021368"/>
            <a:ext cx="209452" cy="1893"/>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72" name="Соединительная линия уступом 871"/>
          <p:cNvCxnSpPr>
            <a:stCxn id="803" idx="2"/>
            <a:endCxn id="684" idx="0"/>
          </p:cNvCxnSpPr>
          <p:nvPr/>
        </p:nvCxnSpPr>
        <p:spPr>
          <a:xfrm rot="5400000">
            <a:off x="34076207" y="6968154"/>
            <a:ext cx="241604" cy="3324825"/>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5" name="Соединительная линия уступом 874"/>
          <p:cNvCxnSpPr>
            <a:stCxn id="803" idx="2"/>
            <a:endCxn id="868" idx="0"/>
          </p:cNvCxnSpPr>
          <p:nvPr/>
        </p:nvCxnSpPr>
        <p:spPr>
          <a:xfrm rot="5400000">
            <a:off x="35198181" y="8092020"/>
            <a:ext cx="243497" cy="107898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78" name="Соединительная линия уступом 877"/>
          <p:cNvCxnSpPr>
            <a:stCxn id="683" idx="2"/>
            <a:endCxn id="868" idx="0"/>
          </p:cNvCxnSpPr>
          <p:nvPr/>
        </p:nvCxnSpPr>
        <p:spPr>
          <a:xfrm rot="16200000" flipH="1">
            <a:off x="33535768" y="7508592"/>
            <a:ext cx="243496" cy="22458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81" name="Прямая со стрелкой 880"/>
          <p:cNvCxnSpPr>
            <a:stCxn id="804" idx="2"/>
            <a:endCxn id="805" idx="0"/>
          </p:cNvCxnSpPr>
          <p:nvPr/>
        </p:nvCxnSpPr>
        <p:spPr>
          <a:xfrm>
            <a:off x="36936459" y="8503829"/>
            <a:ext cx="3135" cy="23487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884" name="Соединительная линия уступом 883"/>
          <p:cNvCxnSpPr>
            <a:stCxn id="804" idx="2"/>
            <a:endCxn id="806" idx="0"/>
          </p:cNvCxnSpPr>
          <p:nvPr/>
        </p:nvCxnSpPr>
        <p:spPr>
          <a:xfrm rot="16200000" flipH="1">
            <a:off x="37372575" y="8067712"/>
            <a:ext cx="247539" cy="111977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887" name="Прямоугольник 886"/>
          <p:cNvSpPr/>
          <p:nvPr/>
        </p:nvSpPr>
        <p:spPr>
          <a:xfrm>
            <a:off x="33200638" y="799230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Автаркия</a:t>
            </a:r>
            <a:endParaRPr lang="ru-RU" sz="700" dirty="0"/>
          </a:p>
        </p:txBody>
      </p:sp>
      <p:cxnSp>
        <p:nvCxnSpPr>
          <p:cNvPr id="888" name="Соединительная линия уступом 887"/>
          <p:cNvCxnSpPr>
            <a:stCxn id="632" idx="2"/>
            <a:endCxn id="887" idx="0"/>
          </p:cNvCxnSpPr>
          <p:nvPr/>
        </p:nvCxnSpPr>
        <p:spPr>
          <a:xfrm rot="16200000" flipH="1">
            <a:off x="32968060" y="7296563"/>
            <a:ext cx="262279" cy="112920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891" name="Соединительная линия уступом 890"/>
          <p:cNvCxnSpPr>
            <a:stCxn id="639" idx="2"/>
            <a:endCxn id="887" idx="0"/>
          </p:cNvCxnSpPr>
          <p:nvPr/>
        </p:nvCxnSpPr>
        <p:spPr>
          <a:xfrm rot="5400000">
            <a:off x="34630473" y="6763355"/>
            <a:ext cx="262279" cy="219562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895" name="Прямоугольник 894"/>
          <p:cNvSpPr/>
          <p:nvPr/>
        </p:nvSpPr>
        <p:spPr>
          <a:xfrm>
            <a:off x="38733535" y="9491745"/>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Удержать республику (создание коалиционного правительства)</a:t>
            </a:r>
            <a:endParaRPr lang="ru-RU" sz="700" dirty="0"/>
          </a:p>
        </p:txBody>
      </p:sp>
      <p:sp>
        <p:nvSpPr>
          <p:cNvPr id="897" name="Прямоугольник 896"/>
          <p:cNvSpPr/>
          <p:nvPr/>
        </p:nvSpPr>
        <p:spPr>
          <a:xfrm>
            <a:off x="37593067" y="9499094"/>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Продолжить индустриализацию страны</a:t>
            </a:r>
            <a:endParaRPr lang="ru-RU" sz="700" dirty="0"/>
          </a:p>
        </p:txBody>
      </p:sp>
      <p:cxnSp>
        <p:nvCxnSpPr>
          <p:cNvPr id="898" name="Соединительная линия уступом 897"/>
          <p:cNvCxnSpPr>
            <a:stCxn id="763" idx="2"/>
            <a:endCxn id="897" idx="0"/>
          </p:cNvCxnSpPr>
          <p:nvPr/>
        </p:nvCxnSpPr>
        <p:spPr>
          <a:xfrm rot="5400000">
            <a:off x="38519483" y="8826581"/>
            <a:ext cx="209260" cy="113576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1" name="Соединительная линия уступом 900"/>
          <p:cNvCxnSpPr>
            <a:stCxn id="895" idx="2"/>
            <a:endCxn id="825" idx="0"/>
          </p:cNvCxnSpPr>
          <p:nvPr/>
        </p:nvCxnSpPr>
        <p:spPr>
          <a:xfrm rot="16200000" flipH="1">
            <a:off x="39354532" y="9873911"/>
            <a:ext cx="226453" cy="5421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04" name="Прямоугольник 903"/>
          <p:cNvSpPr/>
          <p:nvPr/>
        </p:nvSpPr>
        <p:spPr>
          <a:xfrm>
            <a:off x="37033181" y="10264491"/>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Провести урбанизацию</a:t>
            </a:r>
            <a:endParaRPr lang="ru-RU" sz="700" dirty="0"/>
          </a:p>
        </p:txBody>
      </p:sp>
      <p:cxnSp>
        <p:nvCxnSpPr>
          <p:cNvPr id="905" name="Соединительная линия уступом 904"/>
          <p:cNvCxnSpPr>
            <a:stCxn id="897" idx="2"/>
            <a:endCxn id="904" idx="0"/>
          </p:cNvCxnSpPr>
          <p:nvPr/>
        </p:nvCxnSpPr>
        <p:spPr>
          <a:xfrm rot="5400000">
            <a:off x="37663589" y="9871849"/>
            <a:ext cx="225397" cy="55988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08" name="Соединительная линия уступом 907"/>
          <p:cNvCxnSpPr>
            <a:stCxn id="895" idx="2"/>
            <a:endCxn id="794" idx="0"/>
          </p:cNvCxnSpPr>
          <p:nvPr/>
        </p:nvCxnSpPr>
        <p:spPr>
          <a:xfrm rot="5400000">
            <a:off x="38794722" y="9858221"/>
            <a:ext cx="228453" cy="57550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11" name="Соединительная линия уступом 910"/>
          <p:cNvCxnSpPr>
            <a:stCxn id="897" idx="2"/>
            <a:endCxn id="794" idx="0"/>
          </p:cNvCxnSpPr>
          <p:nvPr/>
        </p:nvCxnSpPr>
        <p:spPr>
          <a:xfrm rot="16200000" flipH="1">
            <a:off x="38228161" y="9867162"/>
            <a:ext cx="221104" cy="564967"/>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14" name="Прямоугольник 913"/>
          <p:cNvSpPr/>
          <p:nvPr/>
        </p:nvSpPr>
        <p:spPr>
          <a:xfrm>
            <a:off x="33181497"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Восстановить границы Арагона</a:t>
            </a:r>
            <a:endParaRPr lang="ru-RU" sz="700" dirty="0"/>
          </a:p>
        </p:txBody>
      </p:sp>
      <p:cxnSp>
        <p:nvCxnSpPr>
          <p:cNvPr id="915" name="Соединительная линия уступом 914"/>
          <p:cNvCxnSpPr>
            <a:stCxn id="684" idx="2"/>
            <a:endCxn id="914" idx="0"/>
          </p:cNvCxnSpPr>
          <p:nvPr/>
        </p:nvCxnSpPr>
        <p:spPr>
          <a:xfrm rot="16200000" flipH="1">
            <a:off x="32984836" y="8841128"/>
            <a:ext cx="209584" cy="111006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18" name="Соединительная линия уступом 917"/>
          <p:cNvCxnSpPr>
            <a:stCxn id="868" idx="2"/>
            <a:endCxn id="914" idx="0"/>
          </p:cNvCxnSpPr>
          <p:nvPr/>
        </p:nvCxnSpPr>
        <p:spPr>
          <a:xfrm rot="5400000">
            <a:off x="34108704" y="8829218"/>
            <a:ext cx="207691" cy="11357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22" name="Прямая со стрелкой 921"/>
          <p:cNvCxnSpPr>
            <a:stCxn id="756" idx="2"/>
            <a:endCxn id="914" idx="0"/>
          </p:cNvCxnSpPr>
          <p:nvPr/>
        </p:nvCxnSpPr>
        <p:spPr>
          <a:xfrm>
            <a:off x="33644660" y="9291368"/>
            <a:ext cx="0" cy="209584"/>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27" name="Прямоугольник 926"/>
          <p:cNvSpPr/>
          <p:nvPr/>
        </p:nvSpPr>
        <p:spPr>
          <a:xfrm>
            <a:off x="30495845" y="10248729"/>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Экстренная милитаризация</a:t>
            </a:r>
            <a:endParaRPr lang="ru-RU" sz="200" dirty="0"/>
          </a:p>
        </p:txBody>
      </p:sp>
      <p:cxnSp>
        <p:nvCxnSpPr>
          <p:cNvPr id="928" name="Прямая со стрелкой 927"/>
          <p:cNvCxnSpPr>
            <a:stCxn id="738" idx="2"/>
            <a:endCxn id="927" idx="0"/>
          </p:cNvCxnSpPr>
          <p:nvPr/>
        </p:nvCxnSpPr>
        <p:spPr>
          <a:xfrm flipH="1">
            <a:off x="30959008" y="8533712"/>
            <a:ext cx="1791" cy="1715017"/>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31" name="Прямоугольник 930"/>
          <p:cNvSpPr/>
          <p:nvPr/>
        </p:nvSpPr>
        <p:spPr>
          <a:xfrm>
            <a:off x="34312574"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Объединить Иберийский полуостров</a:t>
            </a:r>
            <a:endParaRPr lang="ru-RU" sz="700" dirty="0"/>
          </a:p>
        </p:txBody>
      </p:sp>
      <p:cxnSp>
        <p:nvCxnSpPr>
          <p:cNvPr id="932" name="Прямая со стрелкой 931"/>
          <p:cNvCxnSpPr>
            <a:stCxn id="868" idx="2"/>
            <a:endCxn id="931" idx="0"/>
          </p:cNvCxnSpPr>
          <p:nvPr/>
        </p:nvCxnSpPr>
        <p:spPr>
          <a:xfrm flipH="1">
            <a:off x="34775737" y="9293261"/>
            <a:ext cx="4700" cy="207691"/>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5" name="Соединительная линия уступом 934"/>
          <p:cNvCxnSpPr>
            <a:stCxn id="684" idx="2"/>
            <a:endCxn id="931" idx="0"/>
          </p:cNvCxnSpPr>
          <p:nvPr/>
        </p:nvCxnSpPr>
        <p:spPr>
          <a:xfrm rot="16200000" flipH="1">
            <a:off x="33550374" y="8275589"/>
            <a:ext cx="209584" cy="2241141"/>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38" name="Соединительная линия уступом 937"/>
          <p:cNvCxnSpPr>
            <a:stCxn id="756" idx="2"/>
            <a:endCxn id="931" idx="0"/>
          </p:cNvCxnSpPr>
          <p:nvPr/>
        </p:nvCxnSpPr>
        <p:spPr>
          <a:xfrm rot="16200000" flipH="1">
            <a:off x="34105406" y="8830621"/>
            <a:ext cx="209584" cy="113107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
        <p:nvSpPr>
          <p:cNvPr id="941" name="Прямоугольник 940"/>
          <p:cNvSpPr/>
          <p:nvPr/>
        </p:nvSpPr>
        <p:spPr>
          <a:xfrm>
            <a:off x="32066730" y="9494956"/>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Перехватить контроль над Гибралтаром (и </a:t>
            </a:r>
            <a:r>
              <a:rPr lang="ru-RU" sz="700" dirty="0" err="1" smtClean="0"/>
              <a:t>танжером</a:t>
            </a:r>
            <a:r>
              <a:rPr lang="ru-RU" sz="700" dirty="0" smtClean="0"/>
              <a:t>)</a:t>
            </a:r>
            <a:endParaRPr lang="ru-RU" sz="700" dirty="0"/>
          </a:p>
        </p:txBody>
      </p:sp>
      <p:cxnSp>
        <p:nvCxnSpPr>
          <p:cNvPr id="942" name="Прямая со стрелкой 941"/>
          <p:cNvCxnSpPr>
            <a:stCxn id="684" idx="2"/>
            <a:endCxn id="941" idx="0"/>
          </p:cNvCxnSpPr>
          <p:nvPr/>
        </p:nvCxnSpPr>
        <p:spPr>
          <a:xfrm flipH="1">
            <a:off x="32529893" y="9291368"/>
            <a:ext cx="4703" cy="203588"/>
          </a:xfrm>
          <a:prstGeom prst="straightConnector1">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5" name="Соединительная линия уступом 944"/>
          <p:cNvCxnSpPr>
            <a:stCxn id="756" idx="2"/>
            <a:endCxn id="941" idx="0"/>
          </p:cNvCxnSpPr>
          <p:nvPr/>
        </p:nvCxnSpPr>
        <p:spPr>
          <a:xfrm rot="5400000">
            <a:off x="32985483" y="8835779"/>
            <a:ext cx="203588" cy="1114767"/>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48" name="Соединительная линия уступом 947"/>
          <p:cNvCxnSpPr>
            <a:stCxn id="868" idx="2"/>
            <a:endCxn id="941" idx="0"/>
          </p:cNvCxnSpPr>
          <p:nvPr/>
        </p:nvCxnSpPr>
        <p:spPr>
          <a:xfrm rot="5400000">
            <a:off x="33554318" y="8268836"/>
            <a:ext cx="201695" cy="225054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951" name="Соединительная линия уступом 950"/>
          <p:cNvCxnSpPr>
            <a:stCxn id="941" idx="2"/>
            <a:endCxn id="734" idx="0"/>
          </p:cNvCxnSpPr>
          <p:nvPr/>
        </p:nvCxnSpPr>
        <p:spPr>
          <a:xfrm rot="16200000" flipH="1">
            <a:off x="32978198" y="9586651"/>
            <a:ext cx="219686" cy="1116296"/>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4" name="Соединительная линия уступом 953"/>
          <p:cNvCxnSpPr>
            <a:stCxn id="931" idx="2"/>
            <a:endCxn id="734" idx="0"/>
          </p:cNvCxnSpPr>
          <p:nvPr/>
        </p:nvCxnSpPr>
        <p:spPr>
          <a:xfrm rot="5400000">
            <a:off x="34104118" y="9583023"/>
            <a:ext cx="213690" cy="1129548"/>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57" name="Прямая со стрелкой 956"/>
          <p:cNvCxnSpPr>
            <a:stCxn id="914" idx="2"/>
            <a:endCxn id="734" idx="0"/>
          </p:cNvCxnSpPr>
          <p:nvPr/>
        </p:nvCxnSpPr>
        <p:spPr>
          <a:xfrm>
            <a:off x="33644660" y="10040952"/>
            <a:ext cx="1529" cy="213690"/>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61" name="Прямоугольник 960"/>
          <p:cNvSpPr/>
          <p:nvPr/>
        </p:nvSpPr>
        <p:spPr>
          <a:xfrm>
            <a:off x="31041702" y="948971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Пригласить инструкторов из Рейха</a:t>
            </a:r>
            <a:endParaRPr lang="ru-RU" sz="700" dirty="0"/>
          </a:p>
        </p:txBody>
      </p:sp>
      <p:sp>
        <p:nvSpPr>
          <p:cNvPr id="963" name="Прямоугольник 962"/>
          <p:cNvSpPr/>
          <p:nvPr/>
        </p:nvSpPr>
        <p:spPr>
          <a:xfrm>
            <a:off x="35395363" y="950095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Помощь итальянских судостроителей</a:t>
            </a:r>
            <a:endParaRPr lang="ru-RU" sz="700" dirty="0"/>
          </a:p>
        </p:txBody>
      </p:sp>
      <p:cxnSp>
        <p:nvCxnSpPr>
          <p:cNvPr id="964" name="Соединительная линия уступом 963"/>
          <p:cNvCxnSpPr>
            <a:stCxn id="684" idx="2"/>
            <a:endCxn id="961" idx="0"/>
          </p:cNvCxnSpPr>
          <p:nvPr/>
        </p:nvCxnSpPr>
        <p:spPr>
          <a:xfrm rot="5400000">
            <a:off x="31920559" y="8875675"/>
            <a:ext cx="198344" cy="1029731"/>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67" name="Соединительная линия уступом 966"/>
          <p:cNvCxnSpPr>
            <a:stCxn id="868" idx="2"/>
            <a:endCxn id="963" idx="0"/>
          </p:cNvCxnSpPr>
          <p:nvPr/>
        </p:nvCxnSpPr>
        <p:spPr>
          <a:xfrm rot="16200000" flipH="1">
            <a:off x="35215636" y="8858061"/>
            <a:ext cx="207691" cy="1078089"/>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0" name="Прямоугольник 969"/>
          <p:cNvSpPr/>
          <p:nvPr/>
        </p:nvSpPr>
        <p:spPr>
          <a:xfrm>
            <a:off x="31555014" y="10248642"/>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Германские военные заводы</a:t>
            </a:r>
            <a:endParaRPr lang="ru-RU" sz="700" dirty="0"/>
          </a:p>
        </p:txBody>
      </p:sp>
      <p:cxnSp>
        <p:nvCxnSpPr>
          <p:cNvPr id="971" name="Соединительная линия уступом 970"/>
          <p:cNvCxnSpPr>
            <a:stCxn id="684" idx="2"/>
            <a:endCxn id="970" idx="0"/>
          </p:cNvCxnSpPr>
          <p:nvPr/>
        </p:nvCxnSpPr>
        <p:spPr>
          <a:xfrm rot="5400000">
            <a:off x="31797750" y="9511796"/>
            <a:ext cx="957274" cy="516419"/>
          </a:xfrm>
          <a:prstGeom prst="bentConnector3">
            <a:avLst>
              <a:gd name="adj1" fmla="val 1008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75" name="Прямоугольник 974"/>
          <p:cNvSpPr/>
          <p:nvPr/>
        </p:nvSpPr>
        <p:spPr>
          <a:xfrm>
            <a:off x="36473296" y="9498641"/>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Расширить верфи Средиземноморья</a:t>
            </a:r>
            <a:endParaRPr lang="ru-RU" sz="700" dirty="0"/>
          </a:p>
        </p:txBody>
      </p:sp>
      <p:cxnSp>
        <p:nvCxnSpPr>
          <p:cNvPr id="976" name="Соединительная линия уступом 975"/>
          <p:cNvCxnSpPr>
            <a:stCxn id="868" idx="2"/>
            <a:endCxn id="975" idx="0"/>
          </p:cNvCxnSpPr>
          <p:nvPr/>
        </p:nvCxnSpPr>
        <p:spPr>
          <a:xfrm rot="16200000" flipH="1">
            <a:off x="35755758" y="8317940"/>
            <a:ext cx="205380" cy="2156022"/>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0" name="Прямоугольник 979"/>
          <p:cNvSpPr/>
          <p:nvPr/>
        </p:nvSpPr>
        <p:spPr>
          <a:xfrm>
            <a:off x="32066530" y="11045327"/>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Испанские Нидерланды</a:t>
            </a:r>
            <a:endParaRPr lang="ru-RU" sz="700" dirty="0"/>
          </a:p>
        </p:txBody>
      </p:sp>
      <p:sp>
        <p:nvSpPr>
          <p:cNvPr id="981" name="Прямоугольник 980"/>
          <p:cNvSpPr/>
          <p:nvPr/>
        </p:nvSpPr>
        <p:spPr>
          <a:xfrm>
            <a:off x="34312395" y="11058853"/>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Вернуть земли в Италии</a:t>
            </a:r>
            <a:endParaRPr lang="ru-RU" sz="700" dirty="0"/>
          </a:p>
        </p:txBody>
      </p:sp>
      <p:cxnSp>
        <p:nvCxnSpPr>
          <p:cNvPr id="982" name="Прямая со стрелкой 981"/>
          <p:cNvCxnSpPr>
            <a:stCxn id="941" idx="2"/>
            <a:endCxn id="980" idx="0"/>
          </p:cNvCxnSpPr>
          <p:nvPr/>
        </p:nvCxnSpPr>
        <p:spPr>
          <a:xfrm flipH="1">
            <a:off x="32529693" y="10034956"/>
            <a:ext cx="200" cy="101037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85" name="Прямая со стрелкой 984"/>
          <p:cNvCxnSpPr>
            <a:stCxn id="931" idx="2"/>
            <a:endCxn id="981" idx="0"/>
          </p:cNvCxnSpPr>
          <p:nvPr/>
        </p:nvCxnSpPr>
        <p:spPr>
          <a:xfrm flipH="1">
            <a:off x="34775558" y="10040952"/>
            <a:ext cx="179" cy="1017901"/>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88" name="Прямоугольник 987"/>
          <p:cNvSpPr/>
          <p:nvPr/>
        </p:nvSpPr>
        <p:spPr>
          <a:xfrm>
            <a:off x="35940683" y="10262185"/>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Технология крупного кораблестроения</a:t>
            </a:r>
          </a:p>
        </p:txBody>
      </p:sp>
      <p:cxnSp>
        <p:nvCxnSpPr>
          <p:cNvPr id="989" name="Соединительная линия уступом 988"/>
          <p:cNvCxnSpPr>
            <a:stCxn id="963" idx="2"/>
            <a:endCxn id="988" idx="0"/>
          </p:cNvCxnSpPr>
          <p:nvPr/>
        </p:nvCxnSpPr>
        <p:spPr>
          <a:xfrm rot="16200000" flipH="1">
            <a:off x="36020570" y="9878908"/>
            <a:ext cx="221233" cy="545320"/>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992" name="Соединительная линия уступом 991"/>
          <p:cNvCxnSpPr>
            <a:stCxn id="975" idx="2"/>
            <a:endCxn id="988" idx="0"/>
          </p:cNvCxnSpPr>
          <p:nvPr/>
        </p:nvCxnSpPr>
        <p:spPr>
          <a:xfrm rot="5400000">
            <a:off x="36558381" y="9884107"/>
            <a:ext cx="223544" cy="532613"/>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995" name="Прямоугольник 994"/>
          <p:cNvSpPr/>
          <p:nvPr/>
        </p:nvSpPr>
        <p:spPr>
          <a:xfrm>
            <a:off x="31044879" y="11054570"/>
            <a:ext cx="926325" cy="540000"/>
          </a:xfrm>
          <a:prstGeom prst="rect">
            <a:avLst/>
          </a:prstGeom>
          <a:solidFill>
            <a:schemeClr val="accent2">
              <a:lumMod val="75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a:t>Немецкое танкостроение</a:t>
            </a:r>
          </a:p>
        </p:txBody>
      </p:sp>
      <p:cxnSp>
        <p:nvCxnSpPr>
          <p:cNvPr id="996" name="Прямая со стрелкой 995"/>
          <p:cNvCxnSpPr>
            <a:stCxn id="961" idx="2"/>
            <a:endCxn id="995" idx="0"/>
          </p:cNvCxnSpPr>
          <p:nvPr/>
        </p:nvCxnSpPr>
        <p:spPr>
          <a:xfrm>
            <a:off x="31504865" y="10029712"/>
            <a:ext cx="3177" cy="1024858"/>
          </a:xfrm>
          <a:prstGeom prst="straightConnector1">
            <a:avLst/>
          </a:prstGeom>
          <a:ln w="19050">
            <a:tailEnd type="arrow"/>
          </a:ln>
        </p:spPr>
        <p:style>
          <a:lnRef idx="1">
            <a:schemeClr val="accent1"/>
          </a:lnRef>
          <a:fillRef idx="0">
            <a:schemeClr val="accent1"/>
          </a:fillRef>
          <a:effectRef idx="0">
            <a:schemeClr val="accent1"/>
          </a:effectRef>
          <a:fontRef idx="minor">
            <a:schemeClr val="tx1"/>
          </a:fontRef>
        </p:style>
      </p:cxnSp>
      <p:cxnSp>
        <p:nvCxnSpPr>
          <p:cNvPr id="1001" name="Соединительная линия уступом 1000"/>
          <p:cNvCxnSpPr>
            <a:stCxn id="970" idx="2"/>
            <a:endCxn id="995" idx="0"/>
          </p:cNvCxnSpPr>
          <p:nvPr/>
        </p:nvCxnSpPr>
        <p:spPr>
          <a:xfrm rot="5400000">
            <a:off x="31630146" y="10666539"/>
            <a:ext cx="265928" cy="510135"/>
          </a:xfrm>
          <a:prstGeom prst="bentConnector3">
            <a:avLst>
              <a:gd name="adj1" fmla="val 50000"/>
            </a:avLst>
          </a:prstGeom>
          <a:ln w="19050">
            <a:tailEnd type="arrow"/>
          </a:ln>
        </p:spPr>
        <p:style>
          <a:lnRef idx="1">
            <a:schemeClr val="accent1"/>
          </a:lnRef>
          <a:fillRef idx="0">
            <a:schemeClr val="accent1"/>
          </a:fillRef>
          <a:effectRef idx="0">
            <a:schemeClr val="accent1"/>
          </a:effectRef>
          <a:fontRef idx="minor">
            <a:schemeClr val="tx1"/>
          </a:fontRef>
        </p:style>
      </p:cxnSp>
      <p:sp>
        <p:nvSpPr>
          <p:cNvPr id="1005" name="Прямоугольник 1004"/>
          <p:cNvSpPr/>
          <p:nvPr/>
        </p:nvSpPr>
        <p:spPr>
          <a:xfrm>
            <a:off x="39852294" y="9494129"/>
            <a:ext cx="926325" cy="540000"/>
          </a:xfrm>
          <a:prstGeom prst="rect">
            <a:avLst/>
          </a:prstGeom>
          <a:solidFill>
            <a:schemeClr val="accent1">
              <a:lumMod val="60000"/>
              <a:lumOff val="40000"/>
            </a:schemeClr>
          </a:solidFill>
          <a:ln w="19050"/>
        </p:spPr>
        <p:style>
          <a:lnRef idx="2">
            <a:schemeClr val="accent1"/>
          </a:lnRef>
          <a:fillRef idx="1">
            <a:schemeClr val="lt1"/>
          </a:fillRef>
          <a:effectRef idx="0">
            <a:schemeClr val="accent1"/>
          </a:effectRef>
          <a:fontRef idx="minor">
            <a:schemeClr val="dk1"/>
          </a:fontRef>
        </p:style>
        <p:txBody>
          <a:bodyPr lIns="124733" tIns="62367" rIns="124733" bIns="62367" rtlCol="0" anchor="ctr"/>
          <a:lstStyle/>
          <a:p>
            <a:pPr algn="ctr"/>
            <a:r>
              <a:rPr lang="ru-RU" sz="700" dirty="0" smtClean="0"/>
              <a:t>Воспользоваться Арагонским национализмом </a:t>
            </a:r>
            <a:r>
              <a:rPr lang="ru-RU" sz="500" dirty="0" smtClean="0"/>
              <a:t>(референдум во французском </a:t>
            </a:r>
            <a:r>
              <a:rPr lang="ru-RU" sz="500" dirty="0" err="1" smtClean="0"/>
              <a:t>арагоне</a:t>
            </a:r>
            <a:r>
              <a:rPr lang="ru-RU" sz="500" dirty="0"/>
              <a:t>)</a:t>
            </a:r>
          </a:p>
        </p:txBody>
      </p:sp>
      <p:cxnSp>
        <p:nvCxnSpPr>
          <p:cNvPr id="1006" name="Соединительная линия уступом 1005"/>
          <p:cNvCxnSpPr>
            <a:stCxn id="786" idx="2"/>
            <a:endCxn id="1005" idx="0"/>
          </p:cNvCxnSpPr>
          <p:nvPr/>
        </p:nvCxnSpPr>
        <p:spPr>
          <a:xfrm rot="5400000">
            <a:off x="40771522" y="8833485"/>
            <a:ext cx="204579" cy="1116708"/>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cxnSp>
        <p:nvCxnSpPr>
          <p:cNvPr id="1009" name="Соединительная линия уступом 1008"/>
          <p:cNvCxnSpPr>
            <a:stCxn id="773" idx="2"/>
            <a:endCxn id="1005" idx="0"/>
          </p:cNvCxnSpPr>
          <p:nvPr/>
        </p:nvCxnSpPr>
        <p:spPr>
          <a:xfrm rot="16200000" flipH="1">
            <a:off x="40209756" y="9388427"/>
            <a:ext cx="204579" cy="6824"/>
          </a:xfrm>
          <a:prstGeom prst="bentConnector3">
            <a:avLst>
              <a:gd name="adj1" fmla="val 50000"/>
            </a:avLst>
          </a:prstGeom>
          <a:ln w="19050">
            <a:prstDash val="dash"/>
            <a:tailEnd type="arrow"/>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3188735"/>
      </p:ext>
    </p:extLst>
  </p:cSld>
  <p:clrMapOvr>
    <a:masterClrMapping/>
  </p:clrMapOvr>
  <p:timing>
    <p:tnLst>
      <p:par>
        <p:cTn id="1" dur="indefinite" restart="never" nodeType="tmRoot"/>
      </p:par>
    </p:tnLst>
  </p:timing>
</p:sld>
</file>

<file path=ppt/theme/theme1.xml><?xml version="1.0" encoding="utf-8"?>
<a:theme xmlns:a="http://schemas.openxmlformats.org/drawingml/2006/main" name="Тема Office">
  <a:themeElements>
    <a:clrScheme name="Тема 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Тема 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Тема 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Стандартная">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Стандартная">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33524</TotalTime>
  <Words>4884</Words>
  <Application>Microsoft Office PowerPoint</Application>
  <PresentationFormat>Произвольный</PresentationFormat>
  <Paragraphs>328</Paragraphs>
  <Slides>1</Slides>
  <Notes>1</Notes>
  <HiddenSlides>0</HiddenSlides>
  <MMClips>0</MMClips>
  <ScaleCrop>false</ScaleCrop>
  <HeadingPairs>
    <vt:vector size="6" baseType="variant">
      <vt:variant>
        <vt:lpstr>Использованные шрифты</vt:lpstr>
      </vt:variant>
      <vt:variant>
        <vt:i4>3</vt:i4>
      </vt:variant>
      <vt:variant>
        <vt:lpstr>Тема</vt:lpstr>
      </vt:variant>
      <vt:variant>
        <vt:i4>1</vt:i4>
      </vt:variant>
      <vt:variant>
        <vt:lpstr>Заголовки слайдов</vt:lpstr>
      </vt:variant>
      <vt:variant>
        <vt:i4>1</vt:i4>
      </vt:variant>
    </vt:vector>
  </HeadingPairs>
  <TitlesOfParts>
    <vt:vector size="5" baseType="lpstr">
      <vt:lpstr>Arial</vt:lpstr>
      <vt:lpstr>Calibri</vt:lpstr>
      <vt:lpstr>Calibri Light</vt:lpstr>
      <vt:lpstr>Тема Office</vt:lpstr>
      <vt:lpstr>Презентация PowerPoint</vt:lpstr>
    </vt:vector>
  </TitlesOfParts>
  <Company>SPecialiST RePack</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Презентация PowerPoint</dc:title>
  <dc:creator>Kirill</dc:creator>
  <cp:lastModifiedBy>it</cp:lastModifiedBy>
  <cp:revision>2005</cp:revision>
  <dcterms:created xsi:type="dcterms:W3CDTF">2018-10-23T08:09:21Z</dcterms:created>
  <dcterms:modified xsi:type="dcterms:W3CDTF">2021-08-27T09:40:48Z</dcterms:modified>
</cp:coreProperties>
</file>