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90" d="100"/>
          <a:sy n="190" d="100"/>
        </p:scale>
        <p:origin x="7230" y="16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xmlns="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xmlns="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xmlns="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 </a:t>
            </a:r>
            <a:r>
              <a:rPr lang="ru-RU" sz="100" dirty="0"/>
              <a:t>(Первое, что сделал новый фактический хозяин страны, — внимательно прислушался к пожеланиям крупного бизнеса относительно изменения </a:t>
            </a:r>
            <a:r>
              <a:rPr lang="ru-RU" sz="100" dirty="0" err="1"/>
              <a:t>ва</a:t>
            </a:r>
            <a:r>
              <a:rPr lang="ru-RU" sz="100" dirty="0"/>
              <a:t>-</a:t>
            </a:r>
            <a:r>
              <a:rPr lang="ru-RU" sz="100" dirty="0" err="1"/>
              <a:t>лютно</a:t>
            </a:r>
            <a:r>
              <a:rPr lang="ru-RU" sz="100" dirty="0"/>
              <a:t>-финансовой политики. В октябре 1936 года был упрощен обмен кордоб на доллары. Экспортеры отныне могли сохранять 70% своей валютной </a:t>
            </a:r>
            <a:r>
              <a:rPr lang="ru-RU" sz="100" dirty="0" err="1"/>
              <a:t>выруч¬ки</a:t>
            </a:r>
            <a:r>
              <a:rPr lang="ru-RU" sz="100" dirty="0"/>
              <a:t> в долларах и продавать их по рыночному курсу. Остальные 30% надо было по-прежнему сдавать в Национальный банк по официальному курсу 1:1 (ранее сдавалась вся выручка). Таким образом, экспортеры могли существенно </a:t>
            </a:r>
            <a:r>
              <a:rPr lang="ru-RU" sz="100" dirty="0" err="1"/>
              <a:t>увели¬чить</a:t>
            </a:r>
            <a:r>
              <a:rPr lang="ru-RU" sz="100" dirty="0"/>
              <a:t> свои доходы, поскольку курс черного рынка был 1,75 кордобы за доллар)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xmlns="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xmlns="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xmlns="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xmlns="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xmlns="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xmlns="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4647672" y="148829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CC56779-6173-48FC-B7E9-574156FA22BE}"/>
              </a:ext>
            </a:extLst>
          </p:cNvPr>
          <p:cNvSpPr/>
          <p:nvPr/>
        </p:nvSpPr>
        <p:spPr>
          <a:xfrm>
            <a:off x="14816444" y="156194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720157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858A8E5-3EFA-419C-99B9-6773CA7E1501}"/>
              </a:ext>
            </a:extLst>
          </p:cNvPr>
          <p:cNvSpPr/>
          <p:nvPr/>
        </p:nvSpPr>
        <p:spPr>
          <a:xfrm>
            <a:off x="659013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</a:t>
            </a:r>
            <a:r>
              <a:rPr lang="ru-RU" sz="700" dirty="0" smtClean="0"/>
              <a:t>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838962" y="334370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1163C105-465F-453D-9A47-C92FC2A2CB52}"/>
              </a:ext>
            </a:extLst>
          </p:cNvPr>
          <p:cNvSpPr/>
          <p:nvPr/>
        </p:nvSpPr>
        <p:spPr>
          <a:xfrm>
            <a:off x="993494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r>
              <a:rPr lang="ru-RU" sz="100" dirty="0"/>
              <a:t>(. К тому же именно американский капитал и представлял собой фактически всю рудиментарную промышленность Никарагуа.13 миллионов долларов американских инвестиций было </a:t>
            </a:r>
            <a:r>
              <a:rPr lang="ru-RU" sz="100" dirty="0" err="1"/>
              <a:t>сосредоточе¬но</a:t>
            </a:r>
            <a:r>
              <a:rPr lang="ru-RU" sz="100" dirty="0"/>
              <a:t> в </a:t>
            </a:r>
            <a:r>
              <a:rPr lang="ru-RU" sz="100" dirty="0" err="1"/>
              <a:t>Москитии</a:t>
            </a:r>
            <a:r>
              <a:rPr lang="ru-RU" sz="100" dirty="0"/>
              <a:t> — добыча золота, заготовка древесины, банановые </a:t>
            </a:r>
            <a:r>
              <a:rPr lang="ru-RU" sz="100" dirty="0" err="1"/>
              <a:t>планта¬ции</a:t>
            </a:r>
            <a:r>
              <a:rPr lang="ru-RU" sz="100" dirty="0"/>
              <a:t>. Там у американских компаний были собственные портовые сооружения и железные дороги. В западной части Никарагуа американцы вложили только 2 миллиона долларов — в плантации кофе, хлопка и коммунальное хозяйство Манагуа.)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30149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F9117D70-446E-4EA7-820C-5F0C5AE4BB1B}"/>
              </a:ext>
            </a:extLst>
          </p:cNvPr>
          <p:cNvSpPr/>
          <p:nvPr/>
        </p:nvSpPr>
        <p:spPr>
          <a:xfrm>
            <a:off x="858187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 </a:t>
            </a:r>
            <a:r>
              <a:rPr lang="ru-RU" sz="300" dirty="0"/>
              <a:t>(При нём были восстановлены некоторые общественные здания, разрушенные землетрясением 1931 года[)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xmlns="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xmlns="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xmlns="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xmlns="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xmlns="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xmlns="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гитлеровской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r>
              <a:rPr lang="ru-RU" sz="200" dirty="0"/>
              <a:t> (Для балансировки бюджета (который сводился в Никарагуа с дефицитом) </a:t>
            </a:r>
            <a:r>
              <a:rPr lang="ru-RU" sz="200" dirty="0" err="1"/>
              <a:t>Сомоса</a:t>
            </a:r>
            <a:r>
              <a:rPr lang="ru-RU" sz="200" dirty="0"/>
              <a:t> прислушался к рекомендациям американцев и усилил контроль над сбором налогов (американцы считали, что одна лишь ликвидация </a:t>
            </a:r>
            <a:r>
              <a:rPr lang="ru-RU" sz="200" dirty="0" err="1"/>
              <a:t>фаворитиз¬ма</a:t>
            </a:r>
            <a:r>
              <a:rPr lang="ru-RU" sz="200" dirty="0"/>
              <a:t> в этой сфере может легко увеличить доходы правительства вдвое).)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xmlns="" id="{51DDA96E-A685-43FC-845D-8C9265EE929A}"/>
              </a:ext>
            </a:extLst>
          </p:cNvPr>
          <p:cNvSpPr/>
          <p:nvPr/>
        </p:nvSpPr>
        <p:spPr>
          <a:xfrm>
            <a:off x="121488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133067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BF5DE4AD-D7D4-4C86-9704-BFA8884FD2C7}"/>
              </a:ext>
            </a:extLst>
          </p:cNvPr>
          <p:cNvSpPr/>
          <p:nvPr/>
        </p:nvSpPr>
        <p:spPr>
          <a:xfrm>
            <a:off x="11154799" y="1414028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12611978" y="148335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11386380" y="1500067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xmlns="" id="{B4C6B690-1886-4211-AFBE-6C0A99C1C73F}"/>
              </a:ext>
            </a:extLst>
          </p:cNvPr>
          <p:cNvSpPr/>
          <p:nvPr/>
        </p:nvSpPr>
        <p:spPr>
          <a:xfrm>
            <a:off x="12018021" y="1572881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D4D526C2-9053-416E-9EDD-C32F7B959DFA}"/>
              </a:ext>
            </a:extLst>
          </p:cNvPr>
          <p:cNvSpPr/>
          <p:nvPr/>
        </p:nvSpPr>
        <p:spPr>
          <a:xfrm>
            <a:off x="13586405" y="148792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05781F45-96BD-4772-A7F8-D0C0E48CF0C4}"/>
              </a:ext>
            </a:extLst>
          </p:cNvPr>
          <p:cNvSpPr/>
          <p:nvPr/>
        </p:nvSpPr>
        <p:spPr>
          <a:xfrm>
            <a:off x="13280164" y="15744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422F676B-23F7-43EE-A95A-69895A18F0AD}"/>
              </a:ext>
            </a:extLst>
          </p:cNvPr>
          <p:cNvSpPr/>
          <p:nvPr/>
        </p:nvSpPr>
        <p:spPr>
          <a:xfrm>
            <a:off x="14037726" y="5677245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</a:t>
            </a:r>
            <a:r>
              <a:rPr lang="ru-RU" sz="200" dirty="0"/>
              <a:t>(В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200" dirty="0" err="1"/>
              <a:t>зани¬маться</a:t>
            </a:r>
            <a:r>
              <a:rPr lang="ru-RU" sz="200" dirty="0"/>
              <a:t> политикой.)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 </a:t>
            </a:r>
            <a:r>
              <a:rPr lang="ru-RU" sz="100" dirty="0"/>
              <a:t>(Кроме несознательных рабочих и неопытной молодежи </a:t>
            </a:r>
            <a:r>
              <a:rPr lang="ru-RU" sz="100" dirty="0" err="1"/>
              <a:t>Сомоса</a:t>
            </a:r>
            <a:r>
              <a:rPr lang="ru-RU" sz="100" dirty="0"/>
              <a:t> опирался на различные правые и националистические организации, самыми </a:t>
            </a:r>
            <a:r>
              <a:rPr lang="ru-RU" sz="100" dirty="0" err="1"/>
              <a:t>известны¬ми</a:t>
            </a:r>
            <a:r>
              <a:rPr lang="ru-RU" sz="100" dirty="0"/>
              <a:t> из которых были «синие рубашки». Уже сама форма этой военизированной организации говорила о стремлении следовать примеру испанской </a:t>
            </a:r>
            <a:r>
              <a:rPr lang="ru-RU" sz="100" dirty="0" err="1"/>
              <a:t>фашист¬ской</a:t>
            </a:r>
            <a:r>
              <a:rPr lang="ru-RU" sz="100" dirty="0"/>
              <a:t> фаланги (ее члены тоже носили синие рубашки).«Синие рубашки» состояли из обеспеченной городской молодежи и имели местные организации в Манагуа, Гранаде, Леоне и ряде мелких городов </a:t>
            </a:r>
            <a:r>
              <a:rPr lang="ru-RU" sz="100" dirty="0" err="1"/>
              <a:t>не¬далеко</a:t>
            </a:r>
            <a:r>
              <a:rPr lang="ru-RU" sz="100" dirty="0"/>
              <a:t> от столицы. Организация была малочисленной — например, в Манагуа в ней состояли около 80 человек .Еще до прихода </a:t>
            </a:r>
            <a:r>
              <a:rPr lang="ru-RU" sz="100" dirty="0" err="1"/>
              <a:t>Сомосы</a:t>
            </a:r>
            <a:r>
              <a:rPr lang="ru-RU" sz="100" dirty="0"/>
              <a:t> к власти в июне 1936 года «синие рубашки» </a:t>
            </a:r>
            <a:r>
              <a:rPr lang="ru-RU" sz="100" dirty="0" err="1"/>
              <a:t>поль¬зовались</a:t>
            </a:r>
            <a:r>
              <a:rPr lang="ru-RU" sz="100" dirty="0"/>
              <a:t> поддержкой национальной гвардии, у которой они проходили </a:t>
            </a:r>
            <a:r>
              <a:rPr lang="ru-RU" sz="100" dirty="0" err="1"/>
              <a:t>воен¬ную</a:t>
            </a:r>
            <a:r>
              <a:rPr lang="ru-RU" sz="100" dirty="0"/>
              <a:t> подготовку. Именно «синих рубашек» </a:t>
            </a:r>
            <a:r>
              <a:rPr lang="ru-RU" sz="100" dirty="0" err="1"/>
              <a:t>Сомоса</a:t>
            </a:r>
            <a:r>
              <a:rPr lang="ru-RU" sz="100" dirty="0"/>
              <a:t> использовал в 1936-м для организации беспорядков в ходе забастовки таксистов и при разгроме </a:t>
            </a:r>
            <a:r>
              <a:rPr lang="ru-RU" sz="100" dirty="0" err="1"/>
              <a:t>мест¬ных</a:t>
            </a:r>
            <a:r>
              <a:rPr lang="ru-RU" sz="100" dirty="0"/>
              <a:t> органов власти, а также редакций оппозиционных </a:t>
            </a:r>
            <a:r>
              <a:rPr lang="ru-RU" sz="100" dirty="0" err="1"/>
              <a:t>Сомосе</a:t>
            </a:r>
            <a:r>
              <a:rPr lang="ru-RU" sz="100" dirty="0"/>
              <a:t> газет в мае — июне. Например, «синие рубашки» угрожали убить оппозиционного </a:t>
            </a:r>
            <a:r>
              <a:rPr lang="ru-RU" sz="100" dirty="0" err="1"/>
              <a:t>журнали¬ста</a:t>
            </a:r>
            <a:r>
              <a:rPr lang="ru-RU" sz="100" dirty="0"/>
              <a:t> Хуана </a:t>
            </a:r>
            <a:r>
              <a:rPr lang="ru-RU" sz="100" dirty="0" err="1"/>
              <a:t>Рамона</a:t>
            </a:r>
            <a:r>
              <a:rPr lang="ru-RU" sz="100" dirty="0"/>
              <a:t> </a:t>
            </a:r>
            <a:r>
              <a:rPr lang="ru-RU" sz="100" dirty="0" err="1"/>
              <a:t>Авилеса</a:t>
            </a:r>
            <a:r>
              <a:rPr lang="ru-RU" sz="100" dirty="0"/>
              <a:t>, и как только он пообещал прекратить публиковать статьи против </a:t>
            </a:r>
            <a:r>
              <a:rPr lang="ru-RU" sz="100" dirty="0" err="1"/>
              <a:t>Сомосы</a:t>
            </a:r>
            <a:r>
              <a:rPr lang="ru-RU" sz="100" dirty="0"/>
              <a:t>, ему для острастки выстрелили в </a:t>
            </a:r>
            <a:r>
              <a:rPr lang="ru-RU" sz="100" dirty="0" err="1"/>
              <a:t>ногу.«Синие</a:t>
            </a:r>
            <a:r>
              <a:rPr lang="ru-RU" sz="100" dirty="0"/>
              <a:t> рубашки» были выражением «тропического», или креольского </a:t>
            </a:r>
            <a:r>
              <a:rPr lang="ru-RU" sz="100" dirty="0" err="1"/>
              <a:t>фа¬шизма</a:t>
            </a:r>
            <a:r>
              <a:rPr lang="ru-RU" sz="100" dirty="0"/>
              <a:t>, или «национал-</a:t>
            </a:r>
            <a:r>
              <a:rPr lang="ru-RU" sz="100" dirty="0" err="1"/>
              <a:t>сомосизма</a:t>
            </a:r>
            <a:r>
              <a:rPr lang="ru-RU" sz="100" dirty="0"/>
              <a:t>», как его еще называли. </a:t>
            </a:r>
            <a:r>
              <a:rPr lang="ru-RU" sz="100" dirty="0" err="1"/>
              <a:t>Сомоса</a:t>
            </a:r>
            <a:r>
              <a:rPr lang="ru-RU" sz="100" dirty="0"/>
              <a:t> каждый </a:t>
            </a:r>
            <a:r>
              <a:rPr lang="ru-RU" sz="100" dirty="0" err="1"/>
              <a:t>ме¬сяц</a:t>
            </a:r>
            <a:r>
              <a:rPr lang="ru-RU" sz="100" dirty="0"/>
              <a:t> получал доклад о деятельности «синих рубашек» и давал им те или иные поручения по запугиванию своих оппонентов. «Синие рубашки» стали одной из основных сил во время предвыборной кампании </a:t>
            </a:r>
            <a:r>
              <a:rPr lang="ru-RU" sz="100" dirty="0" err="1"/>
              <a:t>Сомосы</a:t>
            </a:r>
            <a:r>
              <a:rPr lang="ru-RU" sz="100" dirty="0"/>
              <a:t> в 1936 году. Они расклеивали листовки, устраивали торжественные марши и запугивали всех </a:t>
            </a:r>
            <a:r>
              <a:rPr lang="ru-RU" sz="100" dirty="0" err="1"/>
              <a:t>несогласных.И</a:t>
            </a:r>
            <a:r>
              <a:rPr lang="ru-RU" sz="100" dirty="0"/>
              <a:t> «синие рубашки», и рабочие, и молодежь были нужны </a:t>
            </a:r>
            <a:r>
              <a:rPr lang="ru-RU" sz="100" dirty="0" err="1"/>
              <a:t>Сомосе</a:t>
            </a:r>
            <a:r>
              <a:rPr lang="ru-RU" sz="100" dirty="0"/>
              <a:t> лишь </a:t>
            </a:r>
            <a:r>
              <a:rPr lang="ru-RU" sz="100" dirty="0" err="1"/>
              <a:t>по¬стольку</a:t>
            </a:r>
            <a:r>
              <a:rPr lang="ru-RU" sz="100" dirty="0"/>
              <a:t>, поскольку позволяли ему представлять себя «народным вождем» и «популистом». На самом деле основой власти этого человека были </a:t>
            </a:r>
            <a:r>
              <a:rPr lang="ru-RU" sz="100" dirty="0" err="1"/>
              <a:t>националь¬ная</a:t>
            </a:r>
            <a:r>
              <a:rPr lang="ru-RU" sz="100" dirty="0"/>
              <a:t> гвардия и крупный бизнес, впрочем, как и в случае с любым фашистским движением.)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, который позиционировал себя как «</a:t>
            </a:r>
            <a:r>
              <a:rPr lang="ru-RU" sz="200" dirty="0" err="1"/>
              <a:t>национа¬листа-государственника</a:t>
            </a:r>
            <a:r>
              <a:rPr lang="ru-RU" sz="200" dirty="0"/>
              <a:t>», национализировал в 1937 году железные дороги, но доходы от них только частично шли в казну государства.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руководитель»)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(август 1937 </a:t>
            </a:r>
            <a:r>
              <a:rPr lang="ru-RU" sz="100" dirty="0"/>
              <a:t>(Все выборные органы власти были замены «комитетами соседей», находившимися под жестким контролем центрального правительства. Даже бюджеты муниципалитетов теперь тоже утверждали в Манагуа. Причем в столице санкционировали единое для всей страны процентное соотношение тех или иных расходов. Например, на </a:t>
            </a:r>
            <a:r>
              <a:rPr lang="ru-RU" sz="100" dirty="0" err="1"/>
              <a:t>адми¬нистративные</a:t>
            </a:r>
            <a:r>
              <a:rPr lang="ru-RU" sz="100" dirty="0"/>
              <a:t> расходы полагалось тратить не более 35% бюджета, на </a:t>
            </a:r>
            <a:r>
              <a:rPr lang="ru-RU" sz="100" dirty="0" err="1"/>
              <a:t>жилищ¬но-коммунальные</a:t>
            </a:r>
            <a:r>
              <a:rPr lang="ru-RU" sz="100" dirty="0"/>
              <a:t> услуги и развитие инфраструктуры — 40%, на </a:t>
            </a:r>
            <a:r>
              <a:rPr lang="ru-RU" sz="100" dirty="0" err="1"/>
              <a:t>здравоохра¬нение</a:t>
            </a:r>
            <a:r>
              <a:rPr lang="ru-RU" sz="100" dirty="0"/>
              <a:t> и гигиену — 10% и т.д.)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 </a:t>
            </a:r>
            <a:r>
              <a:rPr lang="ru-RU" sz="300" dirty="0"/>
              <a:t>(Рабочим впервые в истории Никарагуа </a:t>
            </a:r>
            <a:r>
              <a:rPr lang="ru-RU" sz="300" dirty="0" err="1"/>
              <a:t>га¬рантировались</a:t>
            </a:r>
            <a:r>
              <a:rPr lang="ru-RU" sz="300" dirty="0"/>
              <a:t> один выходной день в неделю, минимальная заработная плата, ограничение продолжительности рабочего дня и выплата пособий при </a:t>
            </a:r>
            <a:r>
              <a:rPr lang="ru-RU" sz="300" dirty="0" err="1"/>
              <a:t>не¬счастном</a:t>
            </a:r>
            <a:r>
              <a:rPr lang="ru-RU" sz="300" dirty="0"/>
              <a:t> случае на производстве)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 </a:t>
            </a:r>
            <a:r>
              <a:rPr lang="ru-RU" sz="100" dirty="0"/>
              <a:t>(С самого начала своего пребывания у власти </a:t>
            </a:r>
            <a:r>
              <a:rPr lang="ru-RU" sz="100" dirty="0" err="1"/>
              <a:t>Сомоса</a:t>
            </a:r>
            <a:r>
              <a:rPr lang="ru-RU" sz="100" dirty="0"/>
              <a:t> хотел объединить ли-</a:t>
            </a:r>
            <a:r>
              <a:rPr lang="ru-RU" sz="100" dirty="0" err="1"/>
              <a:t>беральную</a:t>
            </a:r>
            <a:r>
              <a:rPr lang="ru-RU" sz="100" dirty="0"/>
              <a:t> партию под своим руководством. В 1937 году он послал </a:t>
            </a:r>
            <a:r>
              <a:rPr lang="ru-RU" sz="100" dirty="0" err="1"/>
              <a:t>специаль¬ную</a:t>
            </a:r>
            <a:r>
              <a:rPr lang="ru-RU" sz="100" dirty="0"/>
              <a:t> делегацию в Сальвадор, где жил в эмиграции лидер «</a:t>
            </a:r>
            <a:r>
              <a:rPr lang="ru-RU" sz="100" dirty="0" err="1"/>
              <a:t>сакасовского</a:t>
            </a:r>
            <a:r>
              <a:rPr lang="ru-RU" sz="100" dirty="0"/>
              <a:t>» крыла либералов и неудавшийся преемник самого </a:t>
            </a:r>
            <a:r>
              <a:rPr lang="ru-RU" sz="100" dirty="0" err="1"/>
              <a:t>Сакасы</a:t>
            </a:r>
            <a:r>
              <a:rPr lang="ru-RU" sz="100" dirty="0"/>
              <a:t> </a:t>
            </a:r>
            <a:r>
              <a:rPr lang="ru-RU" sz="100" dirty="0" err="1"/>
              <a:t>Аргуэльо</a:t>
            </a:r>
            <a:r>
              <a:rPr lang="ru-RU" sz="100" dirty="0"/>
              <a:t>.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пре¬красно</a:t>
            </a:r>
            <a:r>
              <a:rPr lang="ru-RU" sz="100" dirty="0"/>
              <a:t> знал цену «принципиальности» лидеров старой либеральной партии. В обмен на обещание министерских постов своим людям </a:t>
            </a:r>
            <a:r>
              <a:rPr lang="ru-RU" sz="100" dirty="0" err="1"/>
              <a:t>Аргуэльо</a:t>
            </a:r>
            <a:r>
              <a:rPr lang="ru-RU" sz="100" dirty="0"/>
              <a:t> уже в июле 1937 года приехал в Манагуа.)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xmlns="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 </a:t>
            </a:r>
            <a:r>
              <a:rPr lang="ru-RU" sz="300" dirty="0"/>
              <a:t>(- американцы готовы закупать в Никарагуа каучук и манильскую </a:t>
            </a:r>
            <a:r>
              <a:rPr lang="ru-RU" sz="300" dirty="0" err="1"/>
              <a:t>пень¬ку</a:t>
            </a:r>
            <a:r>
              <a:rPr lang="ru-RU" sz="300" dirty="0"/>
              <a:t> (товары явно военного назначения);)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 </a:t>
            </a:r>
            <a:r>
              <a:rPr lang="ru-RU" sz="300" dirty="0"/>
              <a:t>(- Рузвельт обещает подобрать директоров для военной академии и авиационного училища)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 </a:t>
            </a:r>
            <a:r>
              <a:rPr lang="ru-RU" sz="200" dirty="0"/>
              <a:t>(- инженерной службе армии США будет дано поручение оценить </a:t>
            </a:r>
            <a:r>
              <a:rPr lang="ru-RU" sz="200" dirty="0" err="1"/>
              <a:t>про¬ект</a:t>
            </a:r>
            <a:r>
              <a:rPr lang="ru-RU" sz="200" dirty="0"/>
              <a:t> углубления реки Сан-Хуан, с тем, чтобы она могла принимать </a:t>
            </a:r>
            <a:r>
              <a:rPr lang="ru-RU" sz="200" dirty="0" err="1"/>
              <a:t>ко¬рабли</a:t>
            </a:r>
            <a:r>
              <a:rPr lang="ru-RU" sz="200" dirty="0"/>
              <a:t> крупного водоизмещения (река Сан-Хуан рассматривалась как часть будущего трансокеанского канала) ;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 </a:t>
            </a:r>
            <a:r>
              <a:rPr lang="ru-RU" sz="200" dirty="0"/>
              <a:t>(- США готовы оказать инженерную и финансовую поддержку </a:t>
            </a:r>
            <a:r>
              <a:rPr lang="ru-RU" sz="200" dirty="0" err="1"/>
              <a:t>строи¬тельству</a:t>
            </a:r>
            <a:r>
              <a:rPr lang="ru-RU" sz="200" dirty="0"/>
              <a:t> участка Панамериканского шоссе в Никарагуа;)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 (</a:t>
            </a:r>
            <a:r>
              <a:rPr lang="ru-RU" sz="400" dirty="0"/>
              <a:t>(нужен союзник, или США должны потерять влияние на Панаму))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xmlns="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xmlns="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xmlns="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xmlns="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xmlns="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xmlns="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xmlns="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xmlns="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xmlns="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xmlns="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xmlns="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xmlns="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</a:t>
            </a:r>
            <a:r>
              <a:rPr lang="ru-RU" sz="200" dirty="0"/>
              <a:t>(</a:t>
            </a:r>
            <a:r>
              <a:rPr lang="ru-RU" sz="200" dirty="0" err="1"/>
              <a:t>Сомосе</a:t>
            </a:r>
            <a:r>
              <a:rPr lang="ru-RU" sz="2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xmlns="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r>
              <a:rPr lang="ru-RU" sz="800" dirty="0"/>
              <a:t/>
            </a:r>
            <a:br>
              <a:rPr lang="ru-RU" sz="8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r>
              <a:rPr lang="ru-RU" sz="700" dirty="0"/>
              <a:t> </a:t>
            </a:r>
            <a:r>
              <a:rPr lang="ru-RU" sz="200" dirty="0"/>
              <a:t>(«Вернуть </a:t>
            </a:r>
            <a:r>
              <a:rPr lang="ru-RU" sz="200" dirty="0" err="1"/>
              <a:t>Гуанакасте</a:t>
            </a:r>
            <a:r>
              <a:rPr lang="ru-RU" sz="200" dirty="0"/>
              <a:t>» в 1814 году провинция </a:t>
            </a:r>
            <a:r>
              <a:rPr lang="ru-RU" sz="200" dirty="0" err="1"/>
              <a:t>Гуанакасте</a:t>
            </a:r>
            <a:r>
              <a:rPr lang="ru-RU" sz="200" dirty="0"/>
              <a:t> вместе с полуостровом добровольно отделилась от Никарагуа и присоединилась к Коста-Рике.)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(В 1941 году конгресс Никарагуа одобрил «закон о защите демократии». </a:t>
            </a:r>
            <a:r>
              <a:rPr lang="ru-RU" sz="200" dirty="0" err="1"/>
              <a:t>Со¬гласно</a:t>
            </a:r>
            <a:r>
              <a:rPr lang="ru-RU" sz="200" dirty="0"/>
              <a:t> этому документу, запрещались и коммунистическая, и нацистская </a:t>
            </a:r>
            <a:r>
              <a:rPr lang="ru-RU" sz="200" dirty="0" err="1"/>
              <a:t>иде¬ологии</a:t>
            </a:r>
            <a:r>
              <a:rPr lang="ru-RU" sz="200" dirty="0"/>
              <a:t> как противоречащие социальному строю Никарагуа.)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xmlns="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xmlns="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xmlns="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xmlns="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xmlns="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xmlns="" id="{47EFD662-D8F0-4D46-B8BE-62DAF2481AC2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rot="16200000" flipH="1">
            <a:off x="1624567" y="9484328"/>
            <a:ext cx="262068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xmlns="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xmlns="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xmlns="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xmlns="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xmlns="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997939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xmlns="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(Так же считал и сам </a:t>
            </a:r>
            <a:r>
              <a:rPr lang="ru-RU" sz="100" dirty="0" err="1"/>
              <a:t>Сомоса</a:t>
            </a:r>
            <a:r>
              <a:rPr lang="ru-RU" sz="100" dirty="0"/>
              <a:t>, который, уверовав в собственные силы, стал претендовать на роль регионального наместника США в Центральной </a:t>
            </a:r>
            <a:r>
              <a:rPr lang="ru-RU" sz="100" dirty="0" err="1"/>
              <a:t>Амери¬ке</a:t>
            </a:r>
            <a:r>
              <a:rPr lang="ru-RU" sz="100" dirty="0"/>
              <a:t> в качестве главного борца против «коммунистической угрозы». США </a:t>
            </a:r>
            <a:r>
              <a:rPr lang="ru-RU" sz="100" dirty="0" err="1"/>
              <a:t>каж¬дый</a:t>
            </a:r>
            <a:r>
              <a:rPr lang="ru-RU" sz="100" dirty="0"/>
              <a:t> год в виде военной помощи предоставляли Никарагуа не менее 200 </a:t>
            </a:r>
            <a:r>
              <a:rPr lang="ru-RU" sz="100" dirty="0" err="1"/>
              <a:t>ты¬сяч</a:t>
            </a:r>
            <a:r>
              <a:rPr lang="ru-RU" sz="100" dirty="0"/>
              <a:t> долларов, благодаря чему </a:t>
            </a:r>
            <a:r>
              <a:rPr lang="ru-RU" sz="100" dirty="0" err="1"/>
              <a:t>Сомоса</a:t>
            </a:r>
            <a:r>
              <a:rPr lang="ru-RU" sz="100" dirty="0"/>
              <a:t> превратил свою армию в самую сильную в Центральной Америке (в этом отношении с ним мог соперничать разве что его друг доминиканский диктатор </a:t>
            </a:r>
            <a:r>
              <a:rPr lang="ru-RU" sz="100" dirty="0" err="1"/>
              <a:t>Трухильо</a:t>
            </a:r>
            <a:r>
              <a:rPr lang="ru-RU" sz="100" dirty="0"/>
              <a:t>). Во время войны в Корее </a:t>
            </a:r>
            <a:r>
              <a:rPr lang="ru-RU" sz="100" dirty="0" err="1"/>
              <a:t>Сомо¬са</a:t>
            </a:r>
            <a:r>
              <a:rPr lang="ru-RU" sz="100" dirty="0"/>
              <a:t> предлагал американцам направить туда никарагуанский воинский </a:t>
            </a:r>
            <a:r>
              <a:rPr lang="ru-RU" sz="100" dirty="0" err="1"/>
              <a:t>контин¬гент</a:t>
            </a:r>
            <a:r>
              <a:rPr lang="ru-RU" sz="100" dirty="0"/>
              <a:t>. С 1953 года Никарагуа была официально включена в Программу </a:t>
            </a:r>
            <a:r>
              <a:rPr lang="ru-RU" sz="100" dirty="0" err="1"/>
              <a:t>амери¬канской</a:t>
            </a:r>
            <a:r>
              <a:rPr lang="ru-RU" sz="100" dirty="0"/>
              <a:t> военной помощи.)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xmlns="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xmlns="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xmlns="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xmlns="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xmlns="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xmlns="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:a16="http://schemas.microsoft.com/office/drawing/2014/main" xmlns="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xmlns="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xmlns="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1056470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xmlns="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xmlns="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Монкада</a:t>
            </a:r>
            <a:r>
              <a:rPr lang="ru-RU" sz="100" dirty="0"/>
              <a:t> продолжил „политику добрососедства“ (исп. </a:t>
            </a:r>
            <a:r>
              <a:rPr lang="ru-RU" sz="100" dirty="0" err="1"/>
              <a:t>Política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Buena</a:t>
            </a:r>
            <a:r>
              <a:rPr lang="ru-RU" sz="100" dirty="0"/>
              <a:t> </a:t>
            </a:r>
            <a:r>
              <a:rPr lang="ru-RU" sz="100" dirty="0" err="1"/>
              <a:t>Vecindad</a:t>
            </a:r>
            <a:r>
              <a:rPr lang="ru-RU" sz="100" dirty="0"/>
              <a:t>) с США и другими странами региона. В мае 1930 года он ратифицировал Договор </a:t>
            </a:r>
            <a:r>
              <a:rPr lang="ru-RU" sz="100" dirty="0" err="1"/>
              <a:t>Эсгуэрры-Баркенаса</a:t>
            </a:r>
            <a:r>
              <a:rPr lang="ru-RU" sz="100" dirty="0"/>
              <a:t> от 1928 года, по которому Никарагуа передала Колумбии спорные острова Сан-</a:t>
            </a:r>
            <a:r>
              <a:rPr lang="ru-RU" sz="100" dirty="0" err="1"/>
              <a:t>Андрес</a:t>
            </a:r>
            <a:r>
              <a:rPr lang="ru-RU" sz="100" dirty="0"/>
              <a:t> и </a:t>
            </a:r>
            <a:r>
              <a:rPr lang="ru-RU" sz="100" dirty="0" err="1"/>
              <a:t>Провиденсия</a:t>
            </a:r>
            <a:r>
              <a:rPr lang="ru-RU" sz="100" dirty="0"/>
              <a:t>.)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xmlns="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720157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</a:t>
            </a:r>
            <a:r>
              <a:rPr lang="ru-RU" sz="700" dirty="0" smtClean="0"/>
              <a:t>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20332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23211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7859445" y="2901028"/>
            <a:ext cx="247969" cy="6373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8549597" y="2848269"/>
            <a:ext cx="247969" cy="742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27794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95448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058632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997753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060889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7848676" y="3699768"/>
            <a:ext cx="269509" cy="6373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22717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66473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857916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 </a:t>
            </a:r>
            <a:r>
              <a:rPr lang="ru-RU" sz="300" dirty="0"/>
              <a:t>(Как только </a:t>
            </a:r>
            <a:r>
              <a:rPr lang="ru-RU" sz="300" dirty="0" err="1"/>
              <a:t>Сомоса</a:t>
            </a:r>
            <a:r>
              <a:rPr lang="ru-RU" sz="300" dirty="0"/>
              <a:t> завладел единственным в стране заводом по </a:t>
            </a:r>
            <a:r>
              <a:rPr lang="ru-RU" sz="300" dirty="0" err="1"/>
              <a:t>пастериза¬ции</a:t>
            </a:r>
            <a:r>
              <a:rPr lang="ru-RU" sz="300" dirty="0"/>
              <a:t> молока, он немедленно законодательно запретил продавать </a:t>
            </a:r>
            <a:r>
              <a:rPr lang="ru-RU" sz="300" dirty="0" err="1"/>
              <a:t>непастеризо¬ванное</a:t>
            </a:r>
            <a:r>
              <a:rPr lang="ru-RU" sz="300" dirty="0"/>
              <a:t> молоко населению.)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791248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11725180" y="93477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85818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29235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</a:t>
            </a:r>
            <a:r>
              <a:rPr lang="ru-RU" sz="700" dirty="0" err="1" smtClean="0"/>
              <a:t>кожевный</a:t>
            </a:r>
            <a:r>
              <a:rPr lang="ru-RU" sz="700" dirty="0" smtClean="0"/>
              <a:t>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8869543" y="4878405"/>
            <a:ext cx="1061468" cy="710481"/>
          </a:xfrm>
          <a:prstGeom prst="bentConnector3">
            <a:avLst>
              <a:gd name="adj1" fmla="val 12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04232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997939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хлопка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961343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134455" y="923664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39012</TotalTime>
  <Words>2061</Words>
  <Application>Microsoft Office PowerPoint</Application>
  <PresentationFormat>Произвольный</PresentationFormat>
  <Paragraphs>106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2228</cp:revision>
  <dcterms:created xsi:type="dcterms:W3CDTF">2018-10-23T08:09:21Z</dcterms:created>
  <dcterms:modified xsi:type="dcterms:W3CDTF">2023-10-17T12:39:36Z</dcterms:modified>
</cp:coreProperties>
</file>