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
  </p:notesMasterIdLst>
  <p:sldIdLst>
    <p:sldId id="259" r:id="rId2"/>
    <p:sldId id="260" r:id="rId3"/>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110" d="100"/>
          <a:sy n="110" d="100"/>
        </p:scale>
        <p:origin x="-5772" y="-1122"/>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28.04.2023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28.04.2023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28.04.2023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28.04.2023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28.04.2023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28.04.2023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28.04.2023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28.04.2023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28.04.2023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a:t>
            </a:r>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17213" y="1236816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a:t>
            </a:r>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Интернациональный антивоенный фронт</a:t>
            </a:r>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55804" y="12330192"/>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a:t>
            </a:r>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17213" y="1521840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a:t>
            </a:r>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257024" y="1236133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1065400" y="1673503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Понижение пенсионного возраста</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5740200" y="10975305"/>
            <a:ext cx="427832" cy="23578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144" idx="2"/>
            <a:endCxn id="258" idx="0"/>
          </p:cNvCxnSpPr>
          <p:nvPr/>
        </p:nvCxnSpPr>
        <p:spPr>
          <a:xfrm rot="5400000">
            <a:off x="14556448" y="16510779"/>
            <a:ext cx="431098" cy="63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144" idx="2"/>
            <a:endCxn id="147" idx="0"/>
          </p:cNvCxnSpPr>
          <p:nvPr/>
        </p:nvCxnSpPr>
        <p:spPr>
          <a:xfrm rot="5400000">
            <a:off x="13230951" y="15190814"/>
            <a:ext cx="436631" cy="26518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258" idx="2"/>
            <a:endCxn id="295" idx="0"/>
          </p:cNvCxnSpPr>
          <p:nvPr/>
        </p:nvCxnSpPr>
        <p:spPr>
          <a:xfrm rot="16200000" flipH="1">
            <a:off x="14594290" y="17984035"/>
            <a:ext cx="352240" cy="3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258" idx="2"/>
            <a:endCxn id="332" idx="0"/>
          </p:cNvCxnSpPr>
          <p:nvPr/>
        </p:nvCxnSpPr>
        <p:spPr>
          <a:xfrm rot="5400000">
            <a:off x="13264753" y="16658882"/>
            <a:ext cx="353449" cy="26546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Ленинскую молодую гвардию</a:t>
            </a:r>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Международное бюро революционного социалистического единства</a:t>
            </a:r>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49649" y="1965404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6461" y="18729835"/>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5651" y="20319898"/>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4586251" y="14881262"/>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a:t>
            </a:r>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19803731" y="2436591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a:t>
            </a:r>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8482" y="10894910"/>
            <a:ext cx="389859" cy="2480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Комитет «Красная Испания»</a:t>
            </a: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ПОУМ</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88107" y="1966354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НРП</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611300" y="18141789"/>
            <a:ext cx="1856522" cy="1186990"/>
          </a:xfrm>
          <a:prstGeom prst="bentConnector3">
            <a:avLst>
              <a:gd name="adj1" fmla="val 845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фашизма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a:t>
            </a:r>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a:t>
            </a:r>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Курс на мировую революцию</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594472" y="12359586"/>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a:t>
            </a:r>
            <a:endParaRPr lang="ru-RU" sz="500" dirty="0"/>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a:t>
            </a:r>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6106915" y="1522226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3630196" y="12357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0609" y="1521879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11077905" y="-10493"/>
            <a:ext cx="8151236" cy="6249698"/>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Другой элемент, очень представительный для политической жизни гика, Ян </a:t>
            </a:r>
            <a:r>
              <a:rPr lang="ru-RU" sz="1200" dirty="0" err="1"/>
              <a:t>Аппель</a:t>
            </a:r>
            <a:r>
              <a:rPr lang="ru-RU" sz="1200" dirty="0"/>
              <a:t>, проявлял большую активность в качестве активиста в группе. Как и Пауль </a:t>
            </a:r>
            <a:r>
              <a:rPr lang="ru-RU" sz="1200" dirty="0" err="1"/>
              <a:t>Маттик</a:t>
            </a:r>
            <a:r>
              <a:rPr lang="ru-RU" sz="1200" dirty="0"/>
              <a:t>, </a:t>
            </a:r>
            <a:r>
              <a:rPr lang="ru-RU" sz="1200" dirty="0" err="1"/>
              <a:t>Аппель</a:t>
            </a:r>
            <a:r>
              <a:rPr lang="ru-RU" sz="1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1200" dirty="0" err="1"/>
              <a:t>Аппель</a:t>
            </a:r>
            <a:r>
              <a:rPr lang="ru-RU" sz="1200" dirty="0"/>
              <a:t> (1890–1985; псевдонимы: Макс </a:t>
            </a:r>
            <a:r>
              <a:rPr lang="ru-RU" sz="1200" dirty="0" err="1"/>
              <a:t>Хемпель</a:t>
            </a:r>
            <a:r>
              <a:rPr lang="ru-RU" sz="1200" dirty="0"/>
              <a:t>, Ян </a:t>
            </a:r>
            <a:r>
              <a:rPr lang="ru-RU" sz="1200" dirty="0" err="1"/>
              <a:t>Арндт</a:t>
            </a:r>
            <a:r>
              <a:rPr lang="ru-RU" sz="1200" dirty="0"/>
              <a:t>, Ян </a:t>
            </a:r>
            <a:r>
              <a:rPr lang="ru-RU" sz="1200" dirty="0" err="1"/>
              <a:t>Вос</a:t>
            </a:r>
            <a:r>
              <a:rPr lang="ru-RU" sz="1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1200" dirty="0" err="1"/>
              <a:t>Linksradikal</a:t>
            </a:r>
            <a:r>
              <a:rPr lang="ru-RU" sz="1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1200" dirty="0" err="1"/>
              <a:t>Betriebsorganisationen</a:t>
            </a:r>
            <a:r>
              <a:rPr lang="ru-RU" sz="1200" dirty="0"/>
              <a:t>), что привело к основанию </a:t>
            </a:r>
            <a:r>
              <a:rPr lang="ru-RU" sz="1200" dirty="0" err="1"/>
              <a:t>Allgemeine</a:t>
            </a:r>
            <a:r>
              <a:rPr lang="ru-RU" sz="1200" dirty="0"/>
              <a:t> </a:t>
            </a:r>
            <a:r>
              <a:rPr lang="ru-RU" sz="1200" dirty="0" err="1"/>
              <a:t>Arbeiter</a:t>
            </a:r>
            <a:r>
              <a:rPr lang="ru-RU" sz="1200" dirty="0"/>
              <a:t> </a:t>
            </a:r>
            <a:r>
              <a:rPr lang="ru-RU" sz="1200" dirty="0" err="1"/>
              <a:t>Union</a:t>
            </a:r>
            <a:r>
              <a:rPr lang="ru-RU" sz="1200" dirty="0"/>
              <a:t> </a:t>
            </a:r>
            <a:r>
              <a:rPr lang="ru-RU" sz="1200" dirty="0" err="1"/>
              <a:t>Deutschlands</a:t>
            </a:r>
            <a:r>
              <a:rPr lang="ru-RU" sz="1200" dirty="0"/>
              <a:t>, или </a:t>
            </a:r>
            <a:r>
              <a:rPr lang="ru-RU" sz="1200" dirty="0" err="1"/>
              <a:t>aaud</a:t>
            </a:r>
            <a:r>
              <a:rPr lang="ru-RU" sz="1200" dirty="0"/>
              <a:t>, и был одним из главных пропагандистов </a:t>
            </a:r>
            <a:r>
              <a:rPr lang="ru-RU" sz="1200" dirty="0" err="1"/>
              <a:t>aau</a:t>
            </a:r>
            <a:r>
              <a:rPr lang="ru-RU" sz="1200" dirty="0"/>
              <a:t>.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a:t>
            </a:r>
            <a:r>
              <a:rPr lang="ru-RU" sz="1200" dirty="0" err="1"/>
              <a:t>вКуксхафена</a:t>
            </a:r>
            <a:r>
              <a:rPr lang="ru-RU" sz="1200" dirty="0"/>
              <a:t> и Германа </a:t>
            </a:r>
            <a:r>
              <a:rPr lang="ru-RU" sz="1200" dirty="0" err="1"/>
              <a:t>Кнуфкена</a:t>
            </a:r>
            <a:r>
              <a:rPr lang="ru-RU" sz="1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1200" dirty="0" err="1"/>
              <a:t>Кнуфкеном</a:t>
            </a:r>
            <a:r>
              <a:rPr lang="ru-RU" sz="1200" dirty="0"/>
              <a:t> его вскоре принял сам Ленин. По его </a:t>
            </a:r>
            <a:r>
              <a:rPr lang="ru-RU" sz="1200" dirty="0" err="1"/>
              <a:t>словам:«Ленин</a:t>
            </a:r>
            <a:r>
              <a:rPr lang="ru-RU" sz="1200" dirty="0"/>
              <a:t>, конечно, выступал против нашей и </a:t>
            </a:r>
            <a:r>
              <a:rPr lang="ru-RU" sz="1200" dirty="0" err="1"/>
              <a:t>капд</a:t>
            </a:r>
            <a:r>
              <a:rPr lang="ru-RU" sz="1200" dirty="0"/>
              <a:t>-точки зрения. В ходе второго приема, немного позже, он дал нам свой ответ. Это он сделал, читая до пределов этой среды. Как и Пол </a:t>
            </a:r>
            <a:r>
              <a:rPr lang="ru-RU" sz="1200" dirty="0" err="1"/>
              <a:t>Маттик</a:t>
            </a:r>
            <a:r>
              <a:rPr lang="ru-RU" sz="1200" dirty="0"/>
              <a:t>, Ян </a:t>
            </a:r>
            <a:r>
              <a:rPr lang="ru-RU" sz="1200" dirty="0" err="1"/>
              <a:t>Аппель</a:t>
            </a:r>
            <a:r>
              <a:rPr lang="ru-RU" sz="1200" dirty="0"/>
              <a:t> был членом </a:t>
            </a:r>
            <a:r>
              <a:rPr lang="ru-RU" sz="1200" dirty="0" err="1"/>
              <a:t>капд</a:t>
            </a:r>
            <a:r>
              <a:rPr lang="ru-RU" sz="1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15" idx="2"/>
            <a:endCxn id="226" idx="0"/>
          </p:cNvCxnSpPr>
          <p:nvPr/>
        </p:nvCxnSpPr>
        <p:spPr>
          <a:xfrm rot="5400000">
            <a:off x="6337334" y="10291154"/>
            <a:ext cx="416849" cy="3715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18270" y="11525424"/>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539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a:t>
            </a:r>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60896" y="14327259"/>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5093366" y="14663527"/>
            <a:ext cx="432767" cy="37102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8" name="Прямоугольник 257">
            <a:extLst>
              <a:ext uri="{FF2B5EF4-FFF2-40B4-BE49-F238E27FC236}">
                <a16:creationId xmlns:a16="http://schemas.microsoft.com/office/drawing/2014/main" id="{8CE32021-A14C-4A8F-B8AE-7B6E05598AAA}"/>
              </a:ext>
            </a:extLst>
          </p:cNvPr>
          <p:cNvSpPr/>
          <p:nvPr/>
        </p:nvSpPr>
        <p:spPr>
          <a:xfrm>
            <a:off x="13710863" y="1672950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endParaRPr lang="ru-RU" sz="1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a:t>
            </a:r>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14039" y="1816174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a:t>
            </a:r>
            <a:endParaRPr lang="ru-RU" sz="5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a:t>
            </a:r>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14357" y="1965927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a:t>
            </a:r>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6559" y="18113520"/>
            <a:ext cx="1852254" cy="123926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6464" y="18112875"/>
            <a:ext cx="1852254" cy="124055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32869" y="20339464"/>
            <a:ext cx="439635" cy="123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5823" y="20335770"/>
            <a:ext cx="442578" cy="12495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56173" y="1816295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a:off x="13172091" y="18701743"/>
            <a:ext cx="541948" cy="1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146" idx="0"/>
          </p:cNvCxnSpPr>
          <p:nvPr/>
        </p:nvCxnSpPr>
        <p:spPr>
          <a:xfrm rot="5400000">
            <a:off x="14513519" y="9741798"/>
            <a:ext cx="421006" cy="48180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146" idx="2"/>
            <a:endCxn id="188" idx="0"/>
          </p:cNvCxnSpPr>
          <p:nvPr/>
        </p:nvCxnSpPr>
        <p:spPr>
          <a:xfrm rot="16200000" flipH="1">
            <a:off x="12709418" y="13046903"/>
            <a:ext cx="324802" cy="11136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01" idx="2"/>
            <a:endCxn id="188" idx="0"/>
          </p:cNvCxnSpPr>
          <p:nvPr/>
        </p:nvCxnSpPr>
        <p:spPr>
          <a:xfrm rot="5400000">
            <a:off x="13942926" y="12933895"/>
            <a:ext cx="317976" cy="13465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7576590" y="15890553"/>
            <a:ext cx="422133" cy="12455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699" y="15892533"/>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11702" y="2269849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9661"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99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418" idx="2"/>
            <a:endCxn id="376" idx="0"/>
          </p:cNvCxnSpPr>
          <p:nvPr/>
        </p:nvCxnSpPr>
        <p:spPr>
          <a:xfrm rot="5400000">
            <a:off x="21285529" y="18844894"/>
            <a:ext cx="385592" cy="12624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147</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00996"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20679866" y="26421218"/>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13851" y="27199674"/>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73160" y="25958983"/>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47073" y="24729954"/>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30774"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a:t>
            </a:r>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a:t>
            </a:r>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23727582" y="25052787"/>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021208" y="25046619"/>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5078" y="9649018"/>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13763" y="13410192"/>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905713"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369" name="Прямоугольник 368">
            <a:extLst>
              <a:ext uri="{FF2B5EF4-FFF2-40B4-BE49-F238E27FC236}">
                <a16:creationId xmlns:a16="http://schemas.microsoft.com/office/drawing/2014/main" id="{E86C5F17-7265-4E19-B915-C7F4545A35A1}"/>
              </a:ext>
            </a:extLst>
          </p:cNvPr>
          <p:cNvSpPr/>
          <p:nvPr/>
        </p:nvSpPr>
        <p:spPr>
          <a:xfrm>
            <a:off x="40680922" y="227909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78" name="Прямая соединительная линия 377">
            <a:extLst>
              <a:ext uri="{FF2B5EF4-FFF2-40B4-BE49-F238E27FC236}">
                <a16:creationId xmlns:a16="http://schemas.microsoft.com/office/drawing/2014/main" id="{8466F45B-9126-45EB-8FE8-FE23FCABF06E}"/>
              </a:ext>
            </a:extLst>
          </p:cNvPr>
          <p:cNvCxnSpPr>
            <a:cxnSpLocks/>
          </p:cNvCxnSpPr>
          <p:nvPr/>
        </p:nvCxnSpPr>
        <p:spPr>
          <a:xfrm>
            <a:off x="42837374" y="23330939"/>
            <a:ext cx="83690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1" name="Прямоугольник 390">
            <a:extLst>
              <a:ext uri="{FF2B5EF4-FFF2-40B4-BE49-F238E27FC236}">
                <a16:creationId xmlns:a16="http://schemas.microsoft.com/office/drawing/2014/main" id="{B5D6DF9B-21B2-4CEA-936A-625EDCD2C861}"/>
              </a:ext>
            </a:extLst>
          </p:cNvPr>
          <p:cNvSpPr/>
          <p:nvPr/>
        </p:nvSpPr>
        <p:spPr>
          <a:xfrm>
            <a:off x="34462533" y="273419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93" name="Прямоугольник 392">
            <a:extLst>
              <a:ext uri="{FF2B5EF4-FFF2-40B4-BE49-F238E27FC236}">
                <a16:creationId xmlns:a16="http://schemas.microsoft.com/office/drawing/2014/main" id="{44C06B54-3281-4073-8A86-0CF5478BB2ED}"/>
              </a:ext>
            </a:extLst>
          </p:cNvPr>
          <p:cNvSpPr/>
          <p:nvPr/>
        </p:nvSpPr>
        <p:spPr>
          <a:xfrm>
            <a:off x="35696182"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94" name="Прямоугольник 393">
            <a:extLst>
              <a:ext uri="{FF2B5EF4-FFF2-40B4-BE49-F238E27FC236}">
                <a16:creationId xmlns:a16="http://schemas.microsoft.com/office/drawing/2014/main" id="{AF1ADB56-BB1F-41D5-9E42-8E85D39F32AF}"/>
              </a:ext>
            </a:extLst>
          </p:cNvPr>
          <p:cNvSpPr/>
          <p:nvPr/>
        </p:nvSpPr>
        <p:spPr>
          <a:xfrm>
            <a:off x="33323114"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95" name="Прямоугольник 394">
            <a:extLst>
              <a:ext uri="{FF2B5EF4-FFF2-40B4-BE49-F238E27FC236}">
                <a16:creationId xmlns:a16="http://schemas.microsoft.com/office/drawing/2014/main" id="{A67554A5-F069-4423-8800-7F865A71AAC9}"/>
              </a:ext>
            </a:extLst>
          </p:cNvPr>
          <p:cNvSpPr/>
          <p:nvPr/>
        </p:nvSpPr>
        <p:spPr>
          <a:xfrm>
            <a:off x="3570053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96" name="Прямоугольник 395">
            <a:extLst>
              <a:ext uri="{FF2B5EF4-FFF2-40B4-BE49-F238E27FC236}">
                <a16:creationId xmlns:a16="http://schemas.microsoft.com/office/drawing/2014/main" id="{42E20D41-9358-43C8-AC34-7415A6263541}"/>
              </a:ext>
            </a:extLst>
          </p:cNvPr>
          <p:cNvSpPr/>
          <p:nvPr/>
        </p:nvSpPr>
        <p:spPr>
          <a:xfrm>
            <a:off x="3811858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98" name="Прямая соединительная линия 397">
            <a:extLst>
              <a:ext uri="{FF2B5EF4-FFF2-40B4-BE49-F238E27FC236}">
                <a16:creationId xmlns:a16="http://schemas.microsoft.com/office/drawing/2014/main" id="{900756FE-5E3B-49DF-8D51-779F2D97B6C3}"/>
              </a:ext>
            </a:extLst>
          </p:cNvPr>
          <p:cNvCxnSpPr>
            <a:cxnSpLocks/>
            <a:stCxn id="395" idx="1"/>
            <a:endCxn id="394" idx="3"/>
          </p:cNvCxnSpPr>
          <p:nvPr/>
        </p:nvCxnSpPr>
        <p:spPr>
          <a:xfrm flipH="1">
            <a:off x="35439032" y="26384332"/>
            <a:ext cx="2615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Прямая соединительная линия 398">
            <a:extLst>
              <a:ext uri="{FF2B5EF4-FFF2-40B4-BE49-F238E27FC236}">
                <a16:creationId xmlns:a16="http://schemas.microsoft.com/office/drawing/2014/main" id="{6D9FA165-2070-4044-8B37-B5B6F72467E2}"/>
              </a:ext>
            </a:extLst>
          </p:cNvPr>
          <p:cNvCxnSpPr>
            <a:cxnSpLocks/>
            <a:stCxn id="396" idx="1"/>
            <a:endCxn id="395" idx="3"/>
          </p:cNvCxnSpPr>
          <p:nvPr/>
        </p:nvCxnSpPr>
        <p:spPr>
          <a:xfrm flipH="1">
            <a:off x="37816455" y="26384332"/>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Соединительная линия уступом 175">
            <a:extLst>
              <a:ext uri="{FF2B5EF4-FFF2-40B4-BE49-F238E27FC236}">
                <a16:creationId xmlns:a16="http://schemas.microsoft.com/office/drawing/2014/main" id="{1DDA4EBB-7DBF-416F-B0B4-41BCF1846544}"/>
              </a:ext>
            </a:extLst>
          </p:cNvPr>
          <p:cNvCxnSpPr>
            <a:cxnSpLocks/>
            <a:stCxn id="369" idx="2"/>
            <a:endCxn id="393" idx="0"/>
          </p:cNvCxnSpPr>
          <p:nvPr/>
        </p:nvCxnSpPr>
        <p:spPr>
          <a:xfrm rot="5400000">
            <a:off x="39040205" y="21584875"/>
            <a:ext cx="412613" cy="4984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Соединительная линия уступом 175">
            <a:extLst>
              <a:ext uri="{FF2B5EF4-FFF2-40B4-BE49-F238E27FC236}">
                <a16:creationId xmlns:a16="http://schemas.microsoft.com/office/drawing/2014/main" id="{837C0581-8229-4EC6-A4C4-EE16B95588A5}"/>
              </a:ext>
            </a:extLst>
          </p:cNvPr>
          <p:cNvCxnSpPr>
            <a:cxnSpLocks/>
            <a:stCxn id="393" idx="2"/>
            <a:endCxn id="394" idx="0"/>
          </p:cNvCxnSpPr>
          <p:nvPr/>
        </p:nvCxnSpPr>
        <p:spPr>
          <a:xfrm rot="5400000">
            <a:off x="35327217" y="24417408"/>
            <a:ext cx="480780" cy="2373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2" name="Соединительная линия уступом 175">
            <a:extLst>
              <a:ext uri="{FF2B5EF4-FFF2-40B4-BE49-F238E27FC236}">
                <a16:creationId xmlns:a16="http://schemas.microsoft.com/office/drawing/2014/main" id="{C75827AD-FFBE-4DC1-B296-11872514F88B}"/>
              </a:ext>
            </a:extLst>
          </p:cNvPr>
          <p:cNvCxnSpPr>
            <a:cxnSpLocks/>
            <a:stCxn id="393" idx="2"/>
            <a:endCxn id="396" idx="0"/>
          </p:cNvCxnSpPr>
          <p:nvPr/>
        </p:nvCxnSpPr>
        <p:spPr>
          <a:xfrm rot="16200000" flipH="1">
            <a:off x="37724953" y="24392739"/>
            <a:ext cx="480780" cy="2422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3" name="Прямая со стрелкой 402">
            <a:extLst>
              <a:ext uri="{FF2B5EF4-FFF2-40B4-BE49-F238E27FC236}">
                <a16:creationId xmlns:a16="http://schemas.microsoft.com/office/drawing/2014/main" id="{9042E04C-DFF6-4D6D-A193-3A00D4141CD4}"/>
              </a:ext>
            </a:extLst>
          </p:cNvPr>
          <p:cNvCxnSpPr>
            <a:cxnSpLocks/>
            <a:stCxn id="393" idx="2"/>
            <a:endCxn id="395" idx="0"/>
          </p:cNvCxnSpPr>
          <p:nvPr/>
        </p:nvCxnSpPr>
        <p:spPr>
          <a:xfrm>
            <a:off x="36754141" y="25363552"/>
            <a:ext cx="4355"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a:extLst>
              <a:ext uri="{FF2B5EF4-FFF2-40B4-BE49-F238E27FC236}">
                <a16:creationId xmlns:a16="http://schemas.microsoft.com/office/drawing/2014/main" id="{484CC994-9DDB-46CD-8A18-988005353D81}"/>
              </a:ext>
            </a:extLst>
          </p:cNvPr>
          <p:cNvSpPr/>
          <p:nvPr/>
        </p:nvSpPr>
        <p:spPr>
          <a:xfrm>
            <a:off x="35709223"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405" name="Прямая со стрелкой 404">
            <a:extLst>
              <a:ext uri="{FF2B5EF4-FFF2-40B4-BE49-F238E27FC236}">
                <a16:creationId xmlns:a16="http://schemas.microsoft.com/office/drawing/2014/main" id="{4199483D-C6CF-4A07-9A27-B9990579FEB4}"/>
              </a:ext>
            </a:extLst>
          </p:cNvPr>
          <p:cNvCxnSpPr>
            <a:cxnSpLocks/>
            <a:stCxn id="395" idx="2"/>
            <a:endCxn id="404" idx="0"/>
          </p:cNvCxnSpPr>
          <p:nvPr/>
        </p:nvCxnSpPr>
        <p:spPr>
          <a:xfrm>
            <a:off x="36758496" y="26924332"/>
            <a:ext cx="8686"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CD2C4F75-4C6D-41AE-8EDE-00C04CD7D72B}"/>
              </a:ext>
            </a:extLst>
          </p:cNvPr>
          <p:cNvCxnSpPr>
            <a:cxnSpLocks/>
            <a:stCxn id="396" idx="2"/>
            <a:endCxn id="391" idx="0"/>
          </p:cNvCxnSpPr>
          <p:nvPr/>
        </p:nvCxnSpPr>
        <p:spPr>
          <a:xfrm rot="5400000">
            <a:off x="37139726" y="25305098"/>
            <a:ext cx="417586" cy="3656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4FB2E672-A687-448E-9EEB-98732CDE113F}"/>
              </a:ext>
            </a:extLst>
          </p:cNvPr>
          <p:cNvCxnSpPr>
            <a:cxnSpLocks/>
            <a:stCxn id="395" idx="2"/>
            <a:endCxn id="391" idx="0"/>
          </p:cNvCxnSpPr>
          <p:nvPr/>
        </p:nvCxnSpPr>
        <p:spPr>
          <a:xfrm rot="5400000">
            <a:off x="35930701" y="26514123"/>
            <a:ext cx="417586" cy="123800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2E65A80B-0469-46CC-B0AC-4AE52AD1B04C}"/>
              </a:ext>
            </a:extLst>
          </p:cNvPr>
          <p:cNvSpPr/>
          <p:nvPr/>
        </p:nvSpPr>
        <p:spPr>
          <a:xfrm>
            <a:off x="36938540"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409" name="Соединительная линия уступом 175">
            <a:extLst>
              <a:ext uri="{FF2B5EF4-FFF2-40B4-BE49-F238E27FC236}">
                <a16:creationId xmlns:a16="http://schemas.microsoft.com/office/drawing/2014/main" id="{C9D1960B-38D5-414C-AAFE-51C414237620}"/>
              </a:ext>
            </a:extLst>
          </p:cNvPr>
          <p:cNvCxnSpPr>
            <a:cxnSpLocks/>
            <a:stCxn id="394" idx="2"/>
            <a:endCxn id="391" idx="0"/>
          </p:cNvCxnSpPr>
          <p:nvPr/>
        </p:nvCxnSpPr>
        <p:spPr>
          <a:xfrm rot="16200000" flipH="1">
            <a:off x="34741989" y="26563415"/>
            <a:ext cx="417586" cy="11394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id="{73CD13B2-1C37-43AD-A48B-6C11EBD0C47F}"/>
              </a:ext>
            </a:extLst>
          </p:cNvPr>
          <p:cNvSpPr/>
          <p:nvPr/>
        </p:nvSpPr>
        <p:spPr>
          <a:xfrm>
            <a:off x="38118587"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иностранными кампаниями</a:t>
            </a:r>
          </a:p>
        </p:txBody>
      </p:sp>
      <p:cxnSp>
        <p:nvCxnSpPr>
          <p:cNvPr id="411" name="Прямая со стрелкой 410">
            <a:extLst>
              <a:ext uri="{FF2B5EF4-FFF2-40B4-BE49-F238E27FC236}">
                <a16:creationId xmlns:a16="http://schemas.microsoft.com/office/drawing/2014/main" id="{18866F54-58D0-49CA-AF7E-4C8756C05A81}"/>
              </a:ext>
            </a:extLst>
          </p:cNvPr>
          <p:cNvCxnSpPr>
            <a:cxnSpLocks/>
            <a:stCxn id="396" idx="2"/>
            <a:endCxn id="410" idx="0"/>
          </p:cNvCxnSpPr>
          <p:nvPr/>
        </p:nvCxnSpPr>
        <p:spPr>
          <a:xfrm>
            <a:off x="39176546" y="26924332"/>
            <a:ext cx="0"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2" name="Прямоугольник 411">
            <a:extLst>
              <a:ext uri="{FF2B5EF4-FFF2-40B4-BE49-F238E27FC236}">
                <a16:creationId xmlns:a16="http://schemas.microsoft.com/office/drawing/2014/main" id="{ADBFD3AA-DF9E-41A5-9992-6F85DE7481DC}"/>
              </a:ext>
            </a:extLst>
          </p:cNvPr>
          <p:cNvSpPr/>
          <p:nvPr/>
        </p:nvSpPr>
        <p:spPr>
          <a:xfrm>
            <a:off x="33327452"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местными организациями</a:t>
            </a:r>
          </a:p>
        </p:txBody>
      </p:sp>
      <p:cxnSp>
        <p:nvCxnSpPr>
          <p:cNvPr id="413" name="Прямая со стрелкой 412">
            <a:extLst>
              <a:ext uri="{FF2B5EF4-FFF2-40B4-BE49-F238E27FC236}">
                <a16:creationId xmlns:a16="http://schemas.microsoft.com/office/drawing/2014/main" id="{4CE2EE3E-D9CC-4744-BD50-F34DD985FA28}"/>
              </a:ext>
            </a:extLst>
          </p:cNvPr>
          <p:cNvCxnSpPr>
            <a:cxnSpLocks/>
            <a:stCxn id="394" idx="2"/>
            <a:endCxn id="412" idx="0"/>
          </p:cNvCxnSpPr>
          <p:nvPr/>
        </p:nvCxnSpPr>
        <p:spPr>
          <a:xfrm>
            <a:off x="34381073" y="26924332"/>
            <a:ext cx="4338"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id="{5B2DAA12-7223-4C02-A3FD-55D4FBA67895}"/>
              </a:ext>
            </a:extLst>
          </p:cNvPr>
          <p:cNvSpPr/>
          <p:nvPr/>
        </p:nvSpPr>
        <p:spPr>
          <a:xfrm>
            <a:off x="34458920"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415" name="Прямоугольник 414">
            <a:extLst>
              <a:ext uri="{FF2B5EF4-FFF2-40B4-BE49-F238E27FC236}">
                <a16:creationId xmlns:a16="http://schemas.microsoft.com/office/drawing/2014/main" id="{935011A5-F01B-44A4-BD24-001B35DCB2DC}"/>
              </a:ext>
            </a:extLst>
          </p:cNvPr>
          <p:cNvSpPr/>
          <p:nvPr/>
        </p:nvSpPr>
        <p:spPr>
          <a:xfrm>
            <a:off x="36907384"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416" name="Соединительная линия уступом 175">
            <a:extLst>
              <a:ext uri="{FF2B5EF4-FFF2-40B4-BE49-F238E27FC236}">
                <a16:creationId xmlns:a16="http://schemas.microsoft.com/office/drawing/2014/main" id="{4E24EEA1-11CC-41B5-A7CD-C9AC5EAEE5BD}"/>
              </a:ext>
            </a:extLst>
          </p:cNvPr>
          <p:cNvCxnSpPr>
            <a:cxnSpLocks/>
            <a:stCxn id="410" idx="2"/>
            <a:endCxn id="414" idx="0"/>
          </p:cNvCxnSpPr>
          <p:nvPr/>
        </p:nvCxnSpPr>
        <p:spPr>
          <a:xfrm rot="5400000">
            <a:off x="37137921" y="28298462"/>
            <a:ext cx="417585" cy="36596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7" name="Соединительная линия уступом 175">
            <a:extLst>
              <a:ext uri="{FF2B5EF4-FFF2-40B4-BE49-F238E27FC236}">
                <a16:creationId xmlns:a16="http://schemas.microsoft.com/office/drawing/2014/main" id="{F9C030BA-09B1-4F38-ADEA-58333678A556}"/>
              </a:ext>
            </a:extLst>
          </p:cNvPr>
          <p:cNvCxnSpPr>
            <a:cxnSpLocks/>
            <a:stCxn id="404" idx="2"/>
            <a:endCxn id="414" idx="0"/>
          </p:cNvCxnSpPr>
          <p:nvPr/>
        </p:nvCxnSpPr>
        <p:spPr>
          <a:xfrm rot="5400000">
            <a:off x="35933239" y="29503144"/>
            <a:ext cx="417585" cy="12503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0" name="Соединительная линия уступом 175">
            <a:extLst>
              <a:ext uri="{FF2B5EF4-FFF2-40B4-BE49-F238E27FC236}">
                <a16:creationId xmlns:a16="http://schemas.microsoft.com/office/drawing/2014/main" id="{59A83AA4-4DB3-4BAF-B8B6-6BD38C52F1F7}"/>
              </a:ext>
            </a:extLst>
          </p:cNvPr>
          <p:cNvCxnSpPr>
            <a:cxnSpLocks/>
            <a:stCxn id="412" idx="2"/>
            <a:endCxn id="414" idx="0"/>
          </p:cNvCxnSpPr>
          <p:nvPr/>
        </p:nvCxnSpPr>
        <p:spPr>
          <a:xfrm rot="16200000" flipH="1">
            <a:off x="34742353" y="29562561"/>
            <a:ext cx="417585" cy="11314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Соединительная линия уступом 175">
            <a:extLst>
              <a:ext uri="{FF2B5EF4-FFF2-40B4-BE49-F238E27FC236}">
                <a16:creationId xmlns:a16="http://schemas.microsoft.com/office/drawing/2014/main" id="{AD3F1D18-EDD0-4229-801A-8FBE28C4D7D7}"/>
              </a:ext>
            </a:extLst>
          </p:cNvPr>
          <p:cNvCxnSpPr>
            <a:cxnSpLocks/>
            <a:stCxn id="412" idx="2"/>
            <a:endCxn id="415" idx="0"/>
          </p:cNvCxnSpPr>
          <p:nvPr/>
        </p:nvCxnSpPr>
        <p:spPr>
          <a:xfrm rot="16200000" flipH="1">
            <a:off x="35966585" y="28338329"/>
            <a:ext cx="417585"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175">
            <a:extLst>
              <a:ext uri="{FF2B5EF4-FFF2-40B4-BE49-F238E27FC236}">
                <a16:creationId xmlns:a16="http://schemas.microsoft.com/office/drawing/2014/main" id="{F673E2A7-3D59-4EE7-B3CB-539FA1163F79}"/>
              </a:ext>
            </a:extLst>
          </p:cNvPr>
          <p:cNvCxnSpPr>
            <a:cxnSpLocks/>
            <a:stCxn id="404" idx="2"/>
            <a:endCxn id="415" idx="0"/>
          </p:cNvCxnSpPr>
          <p:nvPr/>
        </p:nvCxnSpPr>
        <p:spPr>
          <a:xfrm rot="16200000" flipH="1">
            <a:off x="37157470" y="29529214"/>
            <a:ext cx="41758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0119C34F-73B5-4432-9175-D924BF33B890}"/>
              </a:ext>
            </a:extLst>
          </p:cNvPr>
          <p:cNvCxnSpPr>
            <a:cxnSpLocks/>
            <a:stCxn id="410" idx="2"/>
            <a:endCxn id="415" idx="0"/>
          </p:cNvCxnSpPr>
          <p:nvPr/>
        </p:nvCxnSpPr>
        <p:spPr>
          <a:xfrm rot="5400000">
            <a:off x="38362153" y="29522694"/>
            <a:ext cx="41758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175">
            <a:extLst>
              <a:ext uri="{FF2B5EF4-FFF2-40B4-BE49-F238E27FC236}">
                <a16:creationId xmlns:a16="http://schemas.microsoft.com/office/drawing/2014/main" id="{B5EC89C8-8F10-4B38-AE6B-08A0B5E4959E}"/>
              </a:ext>
            </a:extLst>
          </p:cNvPr>
          <p:cNvCxnSpPr>
            <a:cxnSpLocks/>
            <a:stCxn id="396" idx="2"/>
            <a:endCxn id="408" idx="0"/>
          </p:cNvCxnSpPr>
          <p:nvPr/>
        </p:nvCxnSpPr>
        <p:spPr>
          <a:xfrm rot="5400000">
            <a:off x="38377731" y="26543101"/>
            <a:ext cx="4175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175">
            <a:extLst>
              <a:ext uri="{FF2B5EF4-FFF2-40B4-BE49-F238E27FC236}">
                <a16:creationId xmlns:a16="http://schemas.microsoft.com/office/drawing/2014/main" id="{16E873C8-A588-454E-AA03-B55FE1EEB56B}"/>
              </a:ext>
            </a:extLst>
          </p:cNvPr>
          <p:cNvCxnSpPr>
            <a:cxnSpLocks/>
            <a:stCxn id="395" idx="2"/>
            <a:endCxn id="408" idx="0"/>
          </p:cNvCxnSpPr>
          <p:nvPr/>
        </p:nvCxnSpPr>
        <p:spPr>
          <a:xfrm rot="16200000" flipH="1">
            <a:off x="37168705" y="26514122"/>
            <a:ext cx="4175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Соединительная линия уступом 175">
            <a:extLst>
              <a:ext uri="{FF2B5EF4-FFF2-40B4-BE49-F238E27FC236}">
                <a16:creationId xmlns:a16="http://schemas.microsoft.com/office/drawing/2014/main" id="{8D4DD233-EC4C-42F1-84D0-805ECD8A7824}"/>
              </a:ext>
            </a:extLst>
          </p:cNvPr>
          <p:cNvCxnSpPr>
            <a:cxnSpLocks/>
            <a:stCxn id="394" idx="2"/>
            <a:endCxn id="408" idx="0"/>
          </p:cNvCxnSpPr>
          <p:nvPr/>
        </p:nvCxnSpPr>
        <p:spPr>
          <a:xfrm rot="16200000" flipH="1">
            <a:off x="35979994" y="25325411"/>
            <a:ext cx="417585" cy="361542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9" name="Прямоугольник 428">
            <a:extLst>
              <a:ext uri="{FF2B5EF4-FFF2-40B4-BE49-F238E27FC236}">
                <a16:creationId xmlns:a16="http://schemas.microsoft.com/office/drawing/2014/main" id="{F3E18413-49E4-4756-AD0A-7DCFEAAFD7C5}"/>
              </a:ext>
            </a:extLst>
          </p:cNvPr>
          <p:cNvSpPr/>
          <p:nvPr/>
        </p:nvSpPr>
        <p:spPr>
          <a:xfrm>
            <a:off x="40680922" y="24283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430" name="Прямоугольник 429">
            <a:extLst>
              <a:ext uri="{FF2B5EF4-FFF2-40B4-BE49-F238E27FC236}">
                <a16:creationId xmlns:a16="http://schemas.microsoft.com/office/drawing/2014/main" id="{B8821B44-3C16-49F5-AF6E-A459DAB3173E}"/>
              </a:ext>
            </a:extLst>
          </p:cNvPr>
          <p:cNvSpPr/>
          <p:nvPr/>
        </p:nvSpPr>
        <p:spPr>
          <a:xfrm>
            <a:off x="40680922" y="258443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21029959" y="25881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3145877" y="26421218"/>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4" name="Прямоугольник 433">
            <a:extLst>
              <a:ext uri="{FF2B5EF4-FFF2-40B4-BE49-F238E27FC236}">
                <a16:creationId xmlns:a16="http://schemas.microsoft.com/office/drawing/2014/main" id="{2EB1B2CD-4E62-474D-88CB-896850643FB6}"/>
              </a:ext>
            </a:extLst>
          </p:cNvPr>
          <p:cNvSpPr/>
          <p:nvPr/>
        </p:nvSpPr>
        <p:spPr>
          <a:xfrm>
            <a:off x="38118587"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435" name="Прямоугольник 434">
            <a:extLst>
              <a:ext uri="{FF2B5EF4-FFF2-40B4-BE49-F238E27FC236}">
                <a16:creationId xmlns:a16="http://schemas.microsoft.com/office/drawing/2014/main" id="{4345DEF6-70FC-4C98-AB46-32C4B1454488}"/>
              </a:ext>
            </a:extLst>
          </p:cNvPr>
          <p:cNvSpPr/>
          <p:nvPr/>
        </p:nvSpPr>
        <p:spPr>
          <a:xfrm>
            <a:off x="45615731"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436" name="Прямоугольник 435">
            <a:extLst>
              <a:ext uri="{FF2B5EF4-FFF2-40B4-BE49-F238E27FC236}">
                <a16:creationId xmlns:a16="http://schemas.microsoft.com/office/drawing/2014/main" id="{34150BB0-8305-4A2C-93E2-D26EB15407C1}"/>
              </a:ext>
            </a:extLst>
          </p:cNvPr>
          <p:cNvSpPr/>
          <p:nvPr/>
        </p:nvSpPr>
        <p:spPr>
          <a:xfrm>
            <a:off x="45644881"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437" name="Прямоугольник 436">
            <a:extLst>
              <a:ext uri="{FF2B5EF4-FFF2-40B4-BE49-F238E27FC236}">
                <a16:creationId xmlns:a16="http://schemas.microsoft.com/office/drawing/2014/main" id="{C51074D0-D2A5-44B1-A0A7-977D3E858F5B}"/>
              </a:ext>
            </a:extLst>
          </p:cNvPr>
          <p:cNvSpPr/>
          <p:nvPr/>
        </p:nvSpPr>
        <p:spPr>
          <a:xfrm>
            <a:off x="41995577"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439" name="Прямоугольник 438">
            <a:extLst>
              <a:ext uri="{FF2B5EF4-FFF2-40B4-BE49-F238E27FC236}">
                <a16:creationId xmlns:a16="http://schemas.microsoft.com/office/drawing/2014/main" id="{D7E17053-54C0-491D-8025-C4956CCDE2B2}"/>
              </a:ext>
            </a:extLst>
          </p:cNvPr>
          <p:cNvSpPr/>
          <p:nvPr/>
        </p:nvSpPr>
        <p:spPr>
          <a:xfrm>
            <a:off x="45644563" y="3182045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440" name="Прямоугольник 439">
            <a:extLst>
              <a:ext uri="{FF2B5EF4-FFF2-40B4-BE49-F238E27FC236}">
                <a16:creationId xmlns:a16="http://schemas.microsoft.com/office/drawing/2014/main" id="{0D5254C6-4FF2-4B00-865C-ADAE3847F4FD}"/>
              </a:ext>
            </a:extLst>
          </p:cNvPr>
          <p:cNvSpPr/>
          <p:nvPr/>
        </p:nvSpPr>
        <p:spPr>
          <a:xfrm>
            <a:off x="45620431" y="258400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443" name="Прямая соединительная линия 442">
            <a:extLst>
              <a:ext uri="{FF2B5EF4-FFF2-40B4-BE49-F238E27FC236}">
                <a16:creationId xmlns:a16="http://schemas.microsoft.com/office/drawing/2014/main" id="{EC46EE79-AC81-4BAA-8AD1-0F53539027F6}"/>
              </a:ext>
            </a:extLst>
          </p:cNvPr>
          <p:cNvCxnSpPr>
            <a:cxnSpLocks/>
            <a:stCxn id="437" idx="3"/>
            <a:endCxn id="436" idx="1"/>
          </p:cNvCxnSpPr>
          <p:nvPr/>
        </p:nvCxnSpPr>
        <p:spPr>
          <a:xfrm>
            <a:off x="44111495" y="27881917"/>
            <a:ext cx="153338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7" name="Соединительная линия уступом 175">
            <a:extLst>
              <a:ext uri="{FF2B5EF4-FFF2-40B4-BE49-F238E27FC236}">
                <a16:creationId xmlns:a16="http://schemas.microsoft.com/office/drawing/2014/main" id="{A106BAF7-16AD-4C25-B749-DA38D1F1F223}"/>
              </a:ext>
            </a:extLst>
          </p:cNvPr>
          <p:cNvCxnSpPr>
            <a:cxnSpLocks/>
            <a:stCxn id="430" idx="2"/>
            <a:endCxn id="436" idx="0"/>
          </p:cNvCxnSpPr>
          <p:nvPr/>
        </p:nvCxnSpPr>
        <p:spPr>
          <a:xfrm rot="16200000" flipH="1">
            <a:off x="44012067" y="24651144"/>
            <a:ext cx="417586" cy="49639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id="{6AC7D04B-7CD6-4D9B-BF85-E6B81B8E2DF1}"/>
              </a:ext>
            </a:extLst>
          </p:cNvPr>
          <p:cNvCxnSpPr>
            <a:cxnSpLocks/>
            <a:stCxn id="369" idx="2"/>
            <a:endCxn id="429" idx="0"/>
          </p:cNvCxnSpPr>
          <p:nvPr/>
        </p:nvCxnSpPr>
        <p:spPr>
          <a:xfrm>
            <a:off x="41738881" y="23870939"/>
            <a:ext cx="0" cy="4126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Соединительная линия уступом 175">
            <a:extLst>
              <a:ext uri="{FF2B5EF4-FFF2-40B4-BE49-F238E27FC236}">
                <a16:creationId xmlns:a16="http://schemas.microsoft.com/office/drawing/2014/main" id="{01714FE1-B08C-41B0-883D-866BDA22F6D7}"/>
              </a:ext>
            </a:extLst>
          </p:cNvPr>
          <p:cNvCxnSpPr>
            <a:cxnSpLocks/>
            <a:stCxn id="369" idx="2"/>
            <a:endCxn id="434" idx="0"/>
          </p:cNvCxnSpPr>
          <p:nvPr/>
        </p:nvCxnSpPr>
        <p:spPr>
          <a:xfrm rot="5400000">
            <a:off x="40251408" y="22796078"/>
            <a:ext cx="412613" cy="2562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Соединительная линия уступом 175">
            <a:extLst>
              <a:ext uri="{FF2B5EF4-FFF2-40B4-BE49-F238E27FC236}">
                <a16:creationId xmlns:a16="http://schemas.microsoft.com/office/drawing/2014/main" id="{F9060CFE-6AE8-4595-A6E5-910BC59B8AD3}"/>
              </a:ext>
            </a:extLst>
          </p:cNvPr>
          <p:cNvCxnSpPr>
            <a:cxnSpLocks/>
            <a:stCxn id="369" idx="2"/>
            <a:endCxn id="471" idx="0"/>
          </p:cNvCxnSpPr>
          <p:nvPr/>
        </p:nvCxnSpPr>
        <p:spPr>
          <a:xfrm rot="16200000" flipH="1">
            <a:off x="42771868" y="22837952"/>
            <a:ext cx="401431" cy="246740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Соединительная линия уступом 175">
            <a:extLst>
              <a:ext uri="{FF2B5EF4-FFF2-40B4-BE49-F238E27FC236}">
                <a16:creationId xmlns:a16="http://schemas.microsoft.com/office/drawing/2014/main" id="{C6B94B3F-E5F3-463E-89AC-A3E2F4762A69}"/>
              </a:ext>
            </a:extLst>
          </p:cNvPr>
          <p:cNvCxnSpPr>
            <a:cxnSpLocks/>
            <a:stCxn id="369" idx="2"/>
            <a:endCxn id="435" idx="0"/>
          </p:cNvCxnSpPr>
          <p:nvPr/>
        </p:nvCxnSpPr>
        <p:spPr>
          <a:xfrm rot="16200000" flipH="1">
            <a:off x="44001003" y="21608816"/>
            <a:ext cx="410564" cy="49348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Прямая со стрелкой 465">
            <a:extLst>
              <a:ext uri="{FF2B5EF4-FFF2-40B4-BE49-F238E27FC236}">
                <a16:creationId xmlns:a16="http://schemas.microsoft.com/office/drawing/2014/main" id="{1D279105-1240-46CC-B22F-CF62B0569E2D}"/>
              </a:ext>
            </a:extLst>
          </p:cNvPr>
          <p:cNvCxnSpPr>
            <a:cxnSpLocks/>
            <a:stCxn id="429" idx="2"/>
            <a:endCxn id="430" idx="0"/>
          </p:cNvCxnSpPr>
          <p:nvPr/>
        </p:nvCxnSpPr>
        <p:spPr>
          <a:xfrm>
            <a:off x="41738881" y="25363551"/>
            <a:ext cx="0"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9" name="Прямоугольник 468">
            <a:extLst>
              <a:ext uri="{FF2B5EF4-FFF2-40B4-BE49-F238E27FC236}">
                <a16:creationId xmlns:a16="http://schemas.microsoft.com/office/drawing/2014/main" id="{A0C21635-991F-4AA2-B3B5-D78C97E045E3}"/>
              </a:ext>
            </a:extLst>
          </p:cNvPr>
          <p:cNvSpPr/>
          <p:nvPr/>
        </p:nvSpPr>
        <p:spPr>
          <a:xfrm>
            <a:off x="38089136" y="224790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470" name="Прямоугольник 469">
            <a:extLst>
              <a:ext uri="{FF2B5EF4-FFF2-40B4-BE49-F238E27FC236}">
                <a16:creationId xmlns:a16="http://schemas.microsoft.com/office/drawing/2014/main" id="{18A5E3D0-5296-4421-A78E-F53BB618FC15}"/>
              </a:ext>
            </a:extLst>
          </p:cNvPr>
          <p:cNvSpPr/>
          <p:nvPr/>
        </p:nvSpPr>
        <p:spPr>
          <a:xfrm>
            <a:off x="44996300" y="219933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471" name="Прямоугольник 470">
            <a:extLst>
              <a:ext uri="{FF2B5EF4-FFF2-40B4-BE49-F238E27FC236}">
                <a16:creationId xmlns:a16="http://schemas.microsoft.com/office/drawing/2014/main" id="{55192DA9-6577-4FBB-9E87-A6863A9B0B89}"/>
              </a:ext>
            </a:extLst>
          </p:cNvPr>
          <p:cNvSpPr/>
          <p:nvPr/>
        </p:nvSpPr>
        <p:spPr>
          <a:xfrm>
            <a:off x="43148326" y="2427237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472" name="Соединительная линия уступом 175">
            <a:extLst>
              <a:ext uri="{FF2B5EF4-FFF2-40B4-BE49-F238E27FC236}">
                <a16:creationId xmlns:a16="http://schemas.microsoft.com/office/drawing/2014/main" id="{3EFB5F95-15D5-4AB1-A98F-BFC7858ACE86}"/>
              </a:ext>
            </a:extLst>
          </p:cNvPr>
          <p:cNvCxnSpPr>
            <a:cxnSpLocks/>
            <a:stCxn id="471" idx="2"/>
            <a:endCxn id="440" idx="0"/>
          </p:cNvCxnSpPr>
          <p:nvPr/>
        </p:nvCxnSpPr>
        <p:spPr>
          <a:xfrm rot="16200000" flipH="1">
            <a:off x="45198503" y="24360151"/>
            <a:ext cx="487669" cy="24721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7" name="Прямоугольник 476">
            <a:extLst>
              <a:ext uri="{FF2B5EF4-FFF2-40B4-BE49-F238E27FC236}">
                <a16:creationId xmlns:a16="http://schemas.microsoft.com/office/drawing/2014/main" id="{64EBD9B7-7491-427C-9D2C-E0B07AA44DE3}"/>
              </a:ext>
            </a:extLst>
          </p:cNvPr>
          <p:cNvSpPr/>
          <p:nvPr/>
        </p:nvSpPr>
        <p:spPr>
          <a:xfrm>
            <a:off x="43153027" y="258400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478" name="Соединительная линия уступом 175">
            <a:extLst>
              <a:ext uri="{FF2B5EF4-FFF2-40B4-BE49-F238E27FC236}">
                <a16:creationId xmlns:a16="http://schemas.microsoft.com/office/drawing/2014/main" id="{166C3203-8507-4330-8A18-FD0D613FC852}"/>
              </a:ext>
            </a:extLst>
          </p:cNvPr>
          <p:cNvCxnSpPr>
            <a:cxnSpLocks/>
            <a:stCxn id="471" idx="2"/>
            <a:endCxn id="477" idx="0"/>
          </p:cNvCxnSpPr>
          <p:nvPr/>
        </p:nvCxnSpPr>
        <p:spPr>
          <a:xfrm rot="16200000" flipH="1">
            <a:off x="43964801" y="25593853"/>
            <a:ext cx="487669" cy="47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3" name="Прямоугольник 482">
            <a:extLst>
              <a:ext uri="{FF2B5EF4-FFF2-40B4-BE49-F238E27FC236}">
                <a16:creationId xmlns:a16="http://schemas.microsoft.com/office/drawing/2014/main" id="{2F81E91C-D85F-4115-9BA7-049B5DB8AE10}"/>
              </a:ext>
            </a:extLst>
          </p:cNvPr>
          <p:cNvSpPr/>
          <p:nvPr/>
        </p:nvSpPr>
        <p:spPr>
          <a:xfrm>
            <a:off x="39397481"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484" name="Соединительная линия уступом 175">
            <a:extLst>
              <a:ext uri="{FF2B5EF4-FFF2-40B4-BE49-F238E27FC236}">
                <a16:creationId xmlns:a16="http://schemas.microsoft.com/office/drawing/2014/main" id="{03E14101-98DA-4D50-B8CC-EEE41D7E204A}"/>
              </a:ext>
            </a:extLst>
          </p:cNvPr>
          <p:cNvCxnSpPr>
            <a:cxnSpLocks/>
            <a:stCxn id="369" idx="2"/>
            <a:endCxn id="483" idx="0"/>
          </p:cNvCxnSpPr>
          <p:nvPr/>
        </p:nvCxnSpPr>
        <p:spPr>
          <a:xfrm rot="5400000">
            <a:off x="39361672" y="24964708"/>
            <a:ext cx="3470978" cy="1283441"/>
          </a:xfrm>
          <a:prstGeom prst="bentConnector3">
            <a:avLst>
              <a:gd name="adj1" fmla="val 619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7" name="Прямоугольник 486">
            <a:extLst>
              <a:ext uri="{FF2B5EF4-FFF2-40B4-BE49-F238E27FC236}">
                <a16:creationId xmlns:a16="http://schemas.microsoft.com/office/drawing/2014/main" id="{7F06A351-42B8-46B7-8546-A8854F4B3E84}"/>
              </a:ext>
            </a:extLst>
          </p:cNvPr>
          <p:cNvSpPr/>
          <p:nvPr/>
        </p:nvSpPr>
        <p:spPr>
          <a:xfrm>
            <a:off x="48106650" y="3182045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sp>
        <p:nvSpPr>
          <p:cNvPr id="488" name="Прямоугольник 487">
            <a:extLst>
              <a:ext uri="{FF2B5EF4-FFF2-40B4-BE49-F238E27FC236}">
                <a16:creationId xmlns:a16="http://schemas.microsoft.com/office/drawing/2014/main" id="{0C7B52E4-9877-4B97-A57D-E4F55FBBED64}"/>
              </a:ext>
            </a:extLst>
          </p:cNvPr>
          <p:cNvSpPr/>
          <p:nvPr/>
        </p:nvSpPr>
        <p:spPr>
          <a:xfrm>
            <a:off x="45644563" y="2883950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489" name="Прямая со стрелкой 488">
            <a:extLst>
              <a:ext uri="{FF2B5EF4-FFF2-40B4-BE49-F238E27FC236}">
                <a16:creationId xmlns:a16="http://schemas.microsoft.com/office/drawing/2014/main" id="{31C7DAC6-5602-4552-A406-EFBCABC4040D}"/>
              </a:ext>
            </a:extLst>
          </p:cNvPr>
          <p:cNvCxnSpPr>
            <a:cxnSpLocks/>
            <a:stCxn id="436" idx="2"/>
            <a:endCxn id="488" idx="0"/>
          </p:cNvCxnSpPr>
          <p:nvPr/>
        </p:nvCxnSpPr>
        <p:spPr>
          <a:xfrm flipH="1">
            <a:off x="46702522" y="28421917"/>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6" name="Прямоугольник 495">
            <a:extLst>
              <a:ext uri="{FF2B5EF4-FFF2-40B4-BE49-F238E27FC236}">
                <a16:creationId xmlns:a16="http://schemas.microsoft.com/office/drawing/2014/main" id="{01B36607-B25C-4740-95A0-0C5DFF7FD982}"/>
              </a:ext>
            </a:extLst>
          </p:cNvPr>
          <p:cNvSpPr/>
          <p:nvPr/>
        </p:nvSpPr>
        <p:spPr>
          <a:xfrm>
            <a:off x="45644563" y="3330301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500" name="Прямоугольник 499">
            <a:extLst>
              <a:ext uri="{FF2B5EF4-FFF2-40B4-BE49-F238E27FC236}">
                <a16:creationId xmlns:a16="http://schemas.microsoft.com/office/drawing/2014/main" id="{FC75B930-026F-4A5E-BF65-4E9AD1594330}"/>
              </a:ext>
            </a:extLst>
          </p:cNvPr>
          <p:cNvSpPr/>
          <p:nvPr/>
        </p:nvSpPr>
        <p:spPr>
          <a:xfrm>
            <a:off x="48106650" y="3330301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510" name="Прямоугольник 509">
            <a:extLst>
              <a:ext uri="{FF2B5EF4-FFF2-40B4-BE49-F238E27FC236}">
                <a16:creationId xmlns:a16="http://schemas.microsoft.com/office/drawing/2014/main" id="{24061DB5-C489-431C-9189-4DC5206E6C53}"/>
              </a:ext>
            </a:extLst>
          </p:cNvPr>
          <p:cNvSpPr/>
          <p:nvPr/>
        </p:nvSpPr>
        <p:spPr>
          <a:xfrm>
            <a:off x="44411020" y="3033587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512" name="Прямоугольник 511">
            <a:extLst>
              <a:ext uri="{FF2B5EF4-FFF2-40B4-BE49-F238E27FC236}">
                <a16:creationId xmlns:a16="http://schemas.microsoft.com/office/drawing/2014/main" id="{D8AF6B63-D360-47BE-BD85-5F688602A282}"/>
              </a:ext>
            </a:extLst>
          </p:cNvPr>
          <p:cNvSpPr/>
          <p:nvPr/>
        </p:nvSpPr>
        <p:spPr>
          <a:xfrm>
            <a:off x="46878424" y="3033709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Отказаться от союза с радикалами</a:t>
            </a:r>
          </a:p>
        </p:txBody>
      </p:sp>
      <p:cxnSp>
        <p:nvCxnSpPr>
          <p:cNvPr id="513" name="Прямая соединительная линия 512">
            <a:extLst>
              <a:ext uri="{FF2B5EF4-FFF2-40B4-BE49-F238E27FC236}">
                <a16:creationId xmlns:a16="http://schemas.microsoft.com/office/drawing/2014/main" id="{0D4B854A-8CC7-44FA-8C16-2B875D78D2EF}"/>
              </a:ext>
            </a:extLst>
          </p:cNvPr>
          <p:cNvCxnSpPr>
            <a:cxnSpLocks/>
            <a:stCxn id="510" idx="3"/>
            <a:endCxn id="512" idx="1"/>
          </p:cNvCxnSpPr>
          <p:nvPr/>
        </p:nvCxnSpPr>
        <p:spPr>
          <a:xfrm>
            <a:off x="46526938" y="30875878"/>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175">
            <a:extLst>
              <a:ext uri="{FF2B5EF4-FFF2-40B4-BE49-F238E27FC236}">
                <a16:creationId xmlns:a16="http://schemas.microsoft.com/office/drawing/2014/main" id="{F44F525B-E618-45E0-B9EF-5F906451BBA4}"/>
              </a:ext>
            </a:extLst>
          </p:cNvPr>
          <p:cNvCxnSpPr>
            <a:cxnSpLocks/>
            <a:stCxn id="512" idx="2"/>
            <a:endCxn id="439" idx="0"/>
          </p:cNvCxnSpPr>
          <p:nvPr/>
        </p:nvCxnSpPr>
        <p:spPr>
          <a:xfrm rot="5400000">
            <a:off x="47117773" y="31001844"/>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1" name="Соединительная линия уступом 175">
            <a:extLst>
              <a:ext uri="{FF2B5EF4-FFF2-40B4-BE49-F238E27FC236}">
                <a16:creationId xmlns:a16="http://schemas.microsoft.com/office/drawing/2014/main" id="{DF6149B9-3766-4D30-A857-751804664437}"/>
              </a:ext>
            </a:extLst>
          </p:cNvPr>
          <p:cNvCxnSpPr>
            <a:cxnSpLocks/>
            <a:stCxn id="510" idx="2"/>
            <a:endCxn id="439" idx="0"/>
          </p:cNvCxnSpPr>
          <p:nvPr/>
        </p:nvCxnSpPr>
        <p:spPr>
          <a:xfrm rot="16200000" flipH="1">
            <a:off x="45883462" y="31001394"/>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75">
            <a:extLst>
              <a:ext uri="{FF2B5EF4-FFF2-40B4-BE49-F238E27FC236}">
                <a16:creationId xmlns:a16="http://schemas.microsoft.com/office/drawing/2014/main" id="{6F2B59C2-96C3-45F0-8E47-7AB0B9B6789C}"/>
              </a:ext>
            </a:extLst>
          </p:cNvPr>
          <p:cNvCxnSpPr>
            <a:cxnSpLocks/>
            <a:stCxn id="488" idx="2"/>
            <a:endCxn id="512" idx="0"/>
          </p:cNvCxnSpPr>
          <p:nvPr/>
        </p:nvCxnSpPr>
        <p:spPr>
          <a:xfrm rot="16200000" flipH="1">
            <a:off x="47110658" y="29511369"/>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75">
            <a:extLst>
              <a:ext uri="{FF2B5EF4-FFF2-40B4-BE49-F238E27FC236}">
                <a16:creationId xmlns:a16="http://schemas.microsoft.com/office/drawing/2014/main" id="{C626ADAF-7A95-4EBB-84F0-C3C484D06528}"/>
              </a:ext>
            </a:extLst>
          </p:cNvPr>
          <p:cNvCxnSpPr>
            <a:cxnSpLocks/>
            <a:stCxn id="488" idx="2"/>
            <a:endCxn id="510" idx="0"/>
          </p:cNvCxnSpPr>
          <p:nvPr/>
        </p:nvCxnSpPr>
        <p:spPr>
          <a:xfrm rot="5400000">
            <a:off x="45877565" y="29510921"/>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0" name="Прямоугольник 529">
            <a:extLst>
              <a:ext uri="{FF2B5EF4-FFF2-40B4-BE49-F238E27FC236}">
                <a16:creationId xmlns:a16="http://schemas.microsoft.com/office/drawing/2014/main" id="{C1C76B9F-F2EA-4D46-8F96-0B00437CAF39}"/>
              </a:ext>
            </a:extLst>
          </p:cNvPr>
          <p:cNvSpPr/>
          <p:nvPr/>
        </p:nvSpPr>
        <p:spPr>
          <a:xfrm>
            <a:off x="43181521" y="3182045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531" name="Соединительная линия уступом 175">
            <a:extLst>
              <a:ext uri="{FF2B5EF4-FFF2-40B4-BE49-F238E27FC236}">
                <a16:creationId xmlns:a16="http://schemas.microsoft.com/office/drawing/2014/main" id="{743AC6D8-46BC-4E92-90BA-B6DD67805533}"/>
              </a:ext>
            </a:extLst>
          </p:cNvPr>
          <p:cNvCxnSpPr>
            <a:cxnSpLocks/>
            <a:stCxn id="510" idx="2"/>
            <a:endCxn id="530" idx="0"/>
          </p:cNvCxnSpPr>
          <p:nvPr/>
        </p:nvCxnSpPr>
        <p:spPr>
          <a:xfrm rot="5400000">
            <a:off x="44651942" y="31003417"/>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Соединительная линия уступом 175">
            <a:extLst>
              <a:ext uri="{FF2B5EF4-FFF2-40B4-BE49-F238E27FC236}">
                <a16:creationId xmlns:a16="http://schemas.microsoft.com/office/drawing/2014/main" id="{DC741C57-5EF0-4A81-A3FD-762DAF83E6FC}"/>
              </a:ext>
            </a:extLst>
          </p:cNvPr>
          <p:cNvCxnSpPr>
            <a:cxnSpLocks/>
            <a:stCxn id="512" idx="2"/>
            <a:endCxn id="487" idx="0"/>
          </p:cNvCxnSpPr>
          <p:nvPr/>
        </p:nvCxnSpPr>
        <p:spPr>
          <a:xfrm rot="16200000" flipH="1">
            <a:off x="48348816" y="31004661"/>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7" name="Соединительная линия уступом 175">
            <a:extLst>
              <a:ext uri="{FF2B5EF4-FFF2-40B4-BE49-F238E27FC236}">
                <a16:creationId xmlns:a16="http://schemas.microsoft.com/office/drawing/2014/main" id="{929DDA0B-3D12-4005-8196-90E9FD25A0C1}"/>
              </a:ext>
            </a:extLst>
          </p:cNvPr>
          <p:cNvCxnSpPr>
            <a:cxnSpLocks/>
            <a:stCxn id="530" idx="2"/>
            <a:endCxn id="496" idx="0"/>
          </p:cNvCxnSpPr>
          <p:nvPr/>
        </p:nvCxnSpPr>
        <p:spPr>
          <a:xfrm rot="16200000" flipH="1">
            <a:off x="45269723" y="31870211"/>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0" name="Соединительная линия уступом 175">
            <a:extLst>
              <a:ext uri="{FF2B5EF4-FFF2-40B4-BE49-F238E27FC236}">
                <a16:creationId xmlns:a16="http://schemas.microsoft.com/office/drawing/2014/main" id="{60751D89-A337-4A33-8C72-457CAAEC52E1}"/>
              </a:ext>
            </a:extLst>
          </p:cNvPr>
          <p:cNvCxnSpPr>
            <a:cxnSpLocks/>
            <a:stCxn id="487" idx="2"/>
            <a:endCxn id="496" idx="0"/>
          </p:cNvCxnSpPr>
          <p:nvPr/>
        </p:nvCxnSpPr>
        <p:spPr>
          <a:xfrm rot="5400000">
            <a:off x="47732288" y="31870689"/>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a:extLst>
              <a:ext uri="{FF2B5EF4-FFF2-40B4-BE49-F238E27FC236}">
                <a16:creationId xmlns:a16="http://schemas.microsoft.com/office/drawing/2014/main" id="{63F9AAEB-96F0-4AE2-B6DC-1B13D241A1B7}"/>
              </a:ext>
            </a:extLst>
          </p:cNvPr>
          <p:cNvSpPr/>
          <p:nvPr/>
        </p:nvSpPr>
        <p:spPr>
          <a:xfrm>
            <a:off x="43177159" y="333298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544" name="Прямоугольник 543">
            <a:extLst>
              <a:ext uri="{FF2B5EF4-FFF2-40B4-BE49-F238E27FC236}">
                <a16:creationId xmlns:a16="http://schemas.microsoft.com/office/drawing/2014/main" id="{7BB47993-0E46-480C-BC24-34A83B498E24}"/>
              </a:ext>
            </a:extLst>
          </p:cNvPr>
          <p:cNvSpPr/>
          <p:nvPr/>
        </p:nvSpPr>
        <p:spPr>
          <a:xfrm>
            <a:off x="35700537" y="318204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545" name="Соединительная линия уступом 175">
            <a:extLst>
              <a:ext uri="{FF2B5EF4-FFF2-40B4-BE49-F238E27FC236}">
                <a16:creationId xmlns:a16="http://schemas.microsoft.com/office/drawing/2014/main" id="{94524370-5811-4092-81BF-DCF781763F22}"/>
              </a:ext>
            </a:extLst>
          </p:cNvPr>
          <p:cNvCxnSpPr>
            <a:cxnSpLocks/>
            <a:stCxn id="415" idx="2"/>
            <a:endCxn id="544" idx="0"/>
          </p:cNvCxnSpPr>
          <p:nvPr/>
        </p:nvCxnSpPr>
        <p:spPr>
          <a:xfrm rot="5400000">
            <a:off x="37160239" y="31015346"/>
            <a:ext cx="403362"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8" name="Соединительная линия уступом 175">
            <a:extLst>
              <a:ext uri="{FF2B5EF4-FFF2-40B4-BE49-F238E27FC236}">
                <a16:creationId xmlns:a16="http://schemas.microsoft.com/office/drawing/2014/main" id="{E5FF09CF-D871-428E-B268-998929192BE7}"/>
              </a:ext>
            </a:extLst>
          </p:cNvPr>
          <p:cNvCxnSpPr>
            <a:cxnSpLocks/>
            <a:stCxn id="414" idx="2"/>
            <a:endCxn id="544" idx="0"/>
          </p:cNvCxnSpPr>
          <p:nvPr/>
        </p:nvCxnSpPr>
        <p:spPr>
          <a:xfrm rot="16200000" flipH="1">
            <a:off x="35936006" y="30997960"/>
            <a:ext cx="403362" cy="12416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Прямая со стрелкой 551">
            <a:extLst>
              <a:ext uri="{FF2B5EF4-FFF2-40B4-BE49-F238E27FC236}">
                <a16:creationId xmlns:a16="http://schemas.microsoft.com/office/drawing/2014/main" id="{8EC67531-4F3C-4E25-907D-C8909E2B1333}"/>
              </a:ext>
            </a:extLst>
          </p:cNvPr>
          <p:cNvCxnSpPr>
            <a:cxnSpLocks/>
            <a:stCxn id="487" idx="2"/>
            <a:endCxn id="500" idx="0"/>
          </p:cNvCxnSpPr>
          <p:nvPr/>
        </p:nvCxnSpPr>
        <p:spPr>
          <a:xfrm>
            <a:off x="49164609" y="32900454"/>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Прямая со стрелкой 554">
            <a:extLst>
              <a:ext uri="{FF2B5EF4-FFF2-40B4-BE49-F238E27FC236}">
                <a16:creationId xmlns:a16="http://schemas.microsoft.com/office/drawing/2014/main" id="{F1CB00CD-616B-4179-8C8B-BD18EAAB31E8}"/>
              </a:ext>
            </a:extLst>
          </p:cNvPr>
          <p:cNvCxnSpPr>
            <a:cxnSpLocks/>
            <a:stCxn id="530" idx="2"/>
            <a:endCxn id="543" idx="0"/>
          </p:cNvCxnSpPr>
          <p:nvPr/>
        </p:nvCxnSpPr>
        <p:spPr>
          <a:xfrm flipH="1">
            <a:off x="44235118" y="32900454"/>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8" name="Прямоугольник 557">
            <a:extLst>
              <a:ext uri="{FF2B5EF4-FFF2-40B4-BE49-F238E27FC236}">
                <a16:creationId xmlns:a16="http://schemas.microsoft.com/office/drawing/2014/main" id="{63649C78-A0E5-4B6E-B5E3-2219E6BBAC40}"/>
              </a:ext>
            </a:extLst>
          </p:cNvPr>
          <p:cNvSpPr/>
          <p:nvPr/>
        </p:nvSpPr>
        <p:spPr>
          <a:xfrm>
            <a:off x="44411558" y="3482742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559" name="Соединительная линия уступом 175">
            <a:extLst>
              <a:ext uri="{FF2B5EF4-FFF2-40B4-BE49-F238E27FC236}">
                <a16:creationId xmlns:a16="http://schemas.microsoft.com/office/drawing/2014/main" id="{DC1F00DD-B53C-4BA2-9DAC-A6AA130CEAEF}"/>
              </a:ext>
            </a:extLst>
          </p:cNvPr>
          <p:cNvCxnSpPr>
            <a:cxnSpLocks/>
            <a:stCxn id="530" idx="2"/>
            <a:endCxn id="558" idx="0"/>
          </p:cNvCxnSpPr>
          <p:nvPr/>
        </p:nvCxnSpPr>
        <p:spPr>
          <a:xfrm rot="16200000" flipH="1">
            <a:off x="43891011" y="33248922"/>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9F1F6D49-CF22-428D-B931-1BC4F30137BE}"/>
              </a:ext>
            </a:extLst>
          </p:cNvPr>
          <p:cNvSpPr/>
          <p:nvPr/>
        </p:nvSpPr>
        <p:spPr>
          <a:xfrm>
            <a:off x="46875607" y="347855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563" name="Соединительная линия уступом 175">
            <a:extLst>
              <a:ext uri="{FF2B5EF4-FFF2-40B4-BE49-F238E27FC236}">
                <a16:creationId xmlns:a16="http://schemas.microsoft.com/office/drawing/2014/main" id="{44BAF38A-4E6C-49EE-A57C-06F76FB7006D}"/>
              </a:ext>
            </a:extLst>
          </p:cNvPr>
          <p:cNvCxnSpPr>
            <a:cxnSpLocks/>
            <a:stCxn id="487" idx="2"/>
            <a:endCxn id="562" idx="0"/>
          </p:cNvCxnSpPr>
          <p:nvPr/>
        </p:nvCxnSpPr>
        <p:spPr>
          <a:xfrm rot="5400000">
            <a:off x="47606531" y="33227490"/>
            <a:ext cx="1885114" cy="1231043"/>
          </a:xfrm>
          <a:prstGeom prst="bentConnector3">
            <a:avLst>
              <a:gd name="adj1" fmla="val 1042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22277762" y="243646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21257587" y="23808968"/>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22491202" y="23816406"/>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21257155" y="25050454"/>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22493535" y="25039032"/>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20641157" y="27493546"/>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23110877" y="27481884"/>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21870185" y="28722575"/>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20610083" y="25964001"/>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23076861" y="25972274"/>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25608674" y="25914441"/>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1" name="Соединительная линия уступом 175">
            <a:extLst>
              <a:ext uri="{FF2B5EF4-FFF2-40B4-BE49-F238E27FC236}">
                <a16:creationId xmlns:a16="http://schemas.microsoft.com/office/drawing/2014/main" id="{3E31B61B-AB08-4F62-870E-7076D82D94AC}"/>
              </a:ext>
            </a:extLst>
          </p:cNvPr>
          <p:cNvCxnSpPr>
            <a:cxnSpLocks/>
            <a:stCxn id="146" idx="2"/>
            <a:endCxn id="144" idx="0"/>
          </p:cNvCxnSpPr>
          <p:nvPr/>
        </p:nvCxnSpPr>
        <p:spPr>
          <a:xfrm rot="16200000" flipH="1">
            <a:off x="12656544" y="13099777"/>
            <a:ext cx="1777066" cy="2460189"/>
          </a:xfrm>
          <a:prstGeom prst="bentConnector3">
            <a:avLst>
              <a:gd name="adj1" fmla="val 973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75">
            <a:extLst>
              <a:ext uri="{FF2B5EF4-FFF2-40B4-BE49-F238E27FC236}">
                <a16:creationId xmlns:a16="http://schemas.microsoft.com/office/drawing/2014/main" id="{56482AF8-3772-427C-903F-F66015A9CDB8}"/>
              </a:ext>
            </a:extLst>
          </p:cNvPr>
          <p:cNvCxnSpPr>
            <a:cxnSpLocks/>
            <a:stCxn id="201" idx="2"/>
            <a:endCxn id="144" idx="0"/>
          </p:cNvCxnSpPr>
          <p:nvPr/>
        </p:nvCxnSpPr>
        <p:spPr>
          <a:xfrm rot="5400000">
            <a:off x="13890052" y="14333285"/>
            <a:ext cx="177024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0" name="Соединительная линия уступом 175">
            <a:extLst>
              <a:ext uri="{FF2B5EF4-FFF2-40B4-BE49-F238E27FC236}">
                <a16:creationId xmlns:a16="http://schemas.microsoft.com/office/drawing/2014/main" id="{72954855-DBCA-43F4-A1BE-855FF36F5289}"/>
              </a:ext>
            </a:extLst>
          </p:cNvPr>
          <p:cNvCxnSpPr>
            <a:cxnSpLocks/>
            <a:stCxn id="215" idx="2"/>
            <a:endCxn id="168" idx="0"/>
          </p:cNvCxnSpPr>
          <p:nvPr/>
        </p:nvCxnSpPr>
        <p:spPr>
          <a:xfrm rot="16200000" flipH="1">
            <a:off x="12565856" y="7777837"/>
            <a:ext cx="419254" cy="87442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Соединительная линия уступом 175">
            <a:extLst>
              <a:ext uri="{FF2B5EF4-FFF2-40B4-BE49-F238E27FC236}">
                <a16:creationId xmlns:a16="http://schemas.microsoft.com/office/drawing/2014/main" id="{4ED48E50-7924-4ABF-AE43-19043280647B}"/>
              </a:ext>
            </a:extLst>
          </p:cNvPr>
          <p:cNvCxnSpPr>
            <a:cxnSpLocks/>
            <a:stCxn id="222" idx="2"/>
            <a:endCxn id="264" idx="0"/>
          </p:cNvCxnSpPr>
          <p:nvPr/>
        </p:nvCxnSpPr>
        <p:spPr>
          <a:xfrm rot="16200000" flipH="1">
            <a:off x="8851889" y="11747652"/>
            <a:ext cx="358972" cy="37428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6" name="Прямоугольник 455">
            <a:extLst>
              <a:ext uri="{FF2B5EF4-FFF2-40B4-BE49-F238E27FC236}">
                <a16:creationId xmlns:a16="http://schemas.microsoft.com/office/drawing/2014/main" id="{8F8BDE44-31BA-41B8-9C1B-3AF800FEDAE9}"/>
              </a:ext>
            </a:extLst>
          </p:cNvPr>
          <p:cNvSpPr/>
          <p:nvPr/>
        </p:nvSpPr>
        <p:spPr>
          <a:xfrm>
            <a:off x="7354535" y="1379809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федерации в Индонезии</a:t>
            </a:r>
            <a:endParaRPr lang="ru-RU" sz="500" dirty="0"/>
          </a:p>
        </p:txBody>
      </p:sp>
      <p:cxnSp>
        <p:nvCxnSpPr>
          <p:cNvPr id="458" name="Соединительная линия уступом 175">
            <a:extLst>
              <a:ext uri="{FF2B5EF4-FFF2-40B4-BE49-F238E27FC236}">
                <a16:creationId xmlns:a16="http://schemas.microsoft.com/office/drawing/2014/main" id="{8BC0D58F-84AF-401C-B55E-0505AE75CC8D}"/>
              </a:ext>
            </a:extLst>
          </p:cNvPr>
          <p:cNvCxnSpPr>
            <a:cxnSpLocks/>
            <a:stCxn id="222" idx="2"/>
            <a:endCxn id="456" idx="0"/>
          </p:cNvCxnSpPr>
          <p:nvPr/>
        </p:nvCxnSpPr>
        <p:spPr>
          <a:xfrm rot="16200000" flipH="1">
            <a:off x="7606969" y="12992571"/>
            <a:ext cx="358510" cy="1252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Соединительная линия уступом 175">
            <a:extLst>
              <a:ext uri="{FF2B5EF4-FFF2-40B4-BE49-F238E27FC236}">
                <a16:creationId xmlns:a16="http://schemas.microsoft.com/office/drawing/2014/main" id="{C12B0180-6FC9-468D-B0AC-B8FDF2502DC4}"/>
              </a:ext>
            </a:extLst>
          </p:cNvPr>
          <p:cNvCxnSpPr>
            <a:cxnSpLocks/>
            <a:stCxn id="223" idx="2"/>
            <a:endCxn id="225" idx="0"/>
          </p:cNvCxnSpPr>
          <p:nvPr/>
        </p:nvCxnSpPr>
        <p:spPr>
          <a:xfrm rot="16200000" flipH="1">
            <a:off x="6376941" y="14434335"/>
            <a:ext cx="341623"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Соединительная линия уступом 175">
            <a:extLst>
              <a:ext uri="{FF2B5EF4-FFF2-40B4-BE49-F238E27FC236}">
                <a16:creationId xmlns:a16="http://schemas.microsoft.com/office/drawing/2014/main" id="{C3961F1D-379C-4C26-8DB4-C25016FD2C0D}"/>
              </a:ext>
            </a:extLst>
          </p:cNvPr>
          <p:cNvCxnSpPr>
            <a:cxnSpLocks/>
            <a:stCxn id="225" idx="2"/>
            <a:endCxn id="228" idx="0"/>
          </p:cNvCxnSpPr>
          <p:nvPr/>
        </p:nvCxnSpPr>
        <p:spPr>
          <a:xfrm rot="5400000">
            <a:off x="6336685" y="15896214"/>
            <a:ext cx="422134"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a:extLst>
              <a:ext uri="{FF2B5EF4-FFF2-40B4-BE49-F238E27FC236}">
                <a16:creationId xmlns:a16="http://schemas.microsoft.com/office/drawing/2014/main" id="{513E7586-4A04-4081-9489-F1516B6FD477}"/>
              </a:ext>
            </a:extLst>
          </p:cNvPr>
          <p:cNvSpPr/>
          <p:nvPr/>
        </p:nvSpPr>
        <p:spPr>
          <a:xfrm>
            <a:off x="3632766" y="1520743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Офицеры из народа</a:t>
            </a:r>
          </a:p>
        </p:txBody>
      </p:sp>
      <p:cxnSp>
        <p:nvCxnSpPr>
          <p:cNvPr id="464" name="Соединительная линия уступом 175">
            <a:extLst>
              <a:ext uri="{FF2B5EF4-FFF2-40B4-BE49-F238E27FC236}">
                <a16:creationId xmlns:a16="http://schemas.microsoft.com/office/drawing/2014/main" id="{51754892-44AC-422D-B0AF-A163C0759B85}"/>
              </a:ext>
            </a:extLst>
          </p:cNvPr>
          <p:cNvCxnSpPr>
            <a:cxnSpLocks/>
            <a:stCxn id="226" idx="2"/>
            <a:endCxn id="462" idx="0"/>
          </p:cNvCxnSpPr>
          <p:nvPr/>
        </p:nvCxnSpPr>
        <p:spPr>
          <a:xfrm rot="16200000" flipH="1">
            <a:off x="3804315" y="14321022"/>
            <a:ext cx="1770250" cy="2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a16="http://schemas.microsoft.com/office/drawing/2014/main" id="{2573ED72-A00D-4CE9-B698-E8F32C609FBC}"/>
              </a:ext>
            </a:extLst>
          </p:cNvPr>
          <p:cNvSpPr/>
          <p:nvPr/>
        </p:nvSpPr>
        <p:spPr>
          <a:xfrm>
            <a:off x="17465600" y="440150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подлодки </a:t>
            </a:r>
            <a:r>
              <a:rPr lang="ru-RU" sz="1400" dirty="0" err="1"/>
              <a:t>сниффером</a:t>
            </a:r>
            <a:r>
              <a:rPr lang="ru-RU" sz="1400" dirty="0"/>
              <a:t> </a:t>
            </a:r>
            <a:r>
              <a:rPr lang="ru-RU" sz="400" dirty="0"/>
              <a:t>(Военно-морской флот стал более современным: в 1930-х годах было сделано важное техническое усовершенствование. Лейтенант-коммандер </a:t>
            </a:r>
            <a:r>
              <a:rPr lang="ru-RU" sz="400" dirty="0" err="1"/>
              <a:t>Вичерс</a:t>
            </a:r>
            <a:r>
              <a:rPr lang="ru-RU" sz="400" dirty="0"/>
              <a:t> и контр-адмирал Ван </a:t>
            </a:r>
            <a:r>
              <a:rPr lang="ru-RU" sz="400" dirty="0" err="1"/>
              <a:t>Паппелендам</a:t>
            </a:r>
            <a:r>
              <a:rPr lang="ru-RU" sz="400" dirty="0"/>
              <a:t> представили </a:t>
            </a:r>
            <a:r>
              <a:rPr lang="ru-RU" sz="400" dirty="0" err="1"/>
              <a:t>газоанализаторную</a:t>
            </a:r>
            <a:r>
              <a:rPr lang="ru-RU" sz="400" dirty="0"/>
              <a:t> установку, которая позволяла подводным лодкам заряжать свои аккумуляторы во время плавания под водой на дизельном двигателе . [4] Впервые эта система была использована в 1938 году. Любопытно, что Королевский флот снял это устройство во время Второй мировой войны . Немцы _, которые познакомились со </a:t>
            </a:r>
            <a:r>
              <a:rPr lang="ru-RU" sz="400" dirty="0" err="1"/>
              <a:t>снифером</a:t>
            </a:r>
            <a:r>
              <a:rPr lang="ru-RU" sz="400" dirty="0"/>
              <a:t> после вторжения в Нидерланды, однако развили его дальше и оснастили им все свои подводные лодки. Американцы открыли систему в конце войны, когда в их руки попала немецкая подводная лодка, и считали ее немецким изобретением .)</a:t>
            </a:r>
            <a:endParaRPr lang="ru-RU" sz="1400" dirty="0"/>
          </a:p>
        </p:txBody>
      </p:sp>
      <p:sp>
        <p:nvSpPr>
          <p:cNvPr id="7" name="Прямоугольник 6">
            <a:extLst>
              <a:ext uri="{FF2B5EF4-FFF2-40B4-BE49-F238E27FC236}">
                <a16:creationId xmlns:a16="http://schemas.microsoft.com/office/drawing/2014/main" id="{3252CBE7-261A-4472-BD45-CE35EE47E307}"/>
              </a:ext>
            </a:extLst>
          </p:cNvPr>
          <p:cNvSpPr/>
          <p:nvPr/>
        </p:nvSpPr>
        <p:spPr>
          <a:xfrm>
            <a:off x="17465600" y="291150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Заложить новые подлодки (О19 и О20 были заложены в июне 1936) </a:t>
            </a:r>
            <a:r>
              <a:rPr lang="ru-RU" sz="600" dirty="0"/>
              <a:t>(</a:t>
            </a:r>
            <a:r>
              <a:rPr lang="en-US" sz="600" dirty="0"/>
              <a:t>https://nl.m.wikipedia.org/wiki/Hr.Ms._O_19_(1939)</a:t>
            </a:r>
            <a:r>
              <a:rPr lang="ru-RU" sz="600" dirty="0"/>
              <a:t>  </a:t>
            </a:r>
            <a:endParaRPr lang="ru-RU" sz="1400" dirty="0"/>
          </a:p>
        </p:txBody>
      </p:sp>
      <p:sp>
        <p:nvSpPr>
          <p:cNvPr id="8" name="Прямоугольник 7">
            <a:extLst>
              <a:ext uri="{FF2B5EF4-FFF2-40B4-BE49-F238E27FC236}">
                <a16:creationId xmlns:a16="http://schemas.microsoft.com/office/drawing/2014/main" id="{35DBB907-FBA8-45DE-AAC2-9E31414D2B5F}"/>
              </a:ext>
            </a:extLst>
          </p:cNvPr>
          <p:cNvSpPr/>
          <p:nvPr/>
        </p:nvSpPr>
        <p:spPr>
          <a:xfrm>
            <a:off x="13542211" y="575150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Принять план линейных крейсеров </a:t>
            </a:r>
            <a:r>
              <a:rPr lang="ru-RU" sz="400" dirty="0"/>
              <a:t>(В 1940 году был принят план линейных крейсеров. Это включало строительство трех линейных крейсеров или крейсеров-убийц для защиты Голландской Ост-Индии. Этот план вызвал споры во флоте, предвидя проблемы с укомплектованием таких кораблей. Это было бы серьезной утечкой имеющегося персонала. Некоторые морские офицеры также предпочитали тратить имеющиеся средства на более мелкие корабли и самолеты, которые были бы доступны быстрее. Немецкое вторжение несколько месяцев спустя разрушило этот план.) (эффект как в ванили «</a:t>
            </a:r>
            <a:r>
              <a:rPr lang="ru-RU" sz="400" dirty="0" err="1"/>
              <a:t>Пдан</a:t>
            </a:r>
            <a:r>
              <a:rPr lang="ru-RU" sz="400" dirty="0"/>
              <a:t> линейного крейсера»)</a:t>
            </a:r>
            <a:endParaRPr lang="ru-RU" sz="1400" dirty="0"/>
          </a:p>
        </p:txBody>
      </p:sp>
      <p:sp>
        <p:nvSpPr>
          <p:cNvPr id="9" name="Прямоугольник 8">
            <a:extLst>
              <a:ext uri="{FF2B5EF4-FFF2-40B4-BE49-F238E27FC236}">
                <a16:creationId xmlns:a16="http://schemas.microsoft.com/office/drawing/2014/main" id="{9868D9FE-0535-4048-9FE9-32F2BB2B1DBB}"/>
              </a:ext>
            </a:extLst>
          </p:cNvPr>
          <p:cNvSpPr/>
          <p:nvPr/>
        </p:nvSpPr>
        <p:spPr>
          <a:xfrm>
            <a:off x="16165113" y="575150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Тактика быстрого флота </a:t>
            </a:r>
            <a:r>
              <a:rPr lang="ru-RU" sz="500" dirty="0"/>
              <a:t>(Поскольку планы создания сильного флота в Голландской Ост-Индии не могли быть реализованы из-за начала Второй мировой войны, </a:t>
            </a:r>
            <a:r>
              <a:rPr lang="ru-RU" sz="500" dirty="0" err="1"/>
              <a:t>Хельфрих</a:t>
            </a:r>
            <a:r>
              <a:rPr lang="ru-RU" sz="500" dirty="0"/>
              <a:t> разработал другую тактику: флот должен был использовать быстрые и малочисленные действия, </a:t>
            </a:r>
            <a:r>
              <a:rPr lang="ru-RU" sz="500" dirty="0" err="1"/>
              <a:t>особенноподводных</a:t>
            </a:r>
            <a:r>
              <a:rPr lang="ru-RU" sz="500" dirty="0"/>
              <a:t> лодок , для нанесения урона противнику.)</a:t>
            </a:r>
            <a:endParaRPr lang="ru-RU" sz="1400" dirty="0"/>
          </a:p>
        </p:txBody>
      </p:sp>
      <p:cxnSp>
        <p:nvCxnSpPr>
          <p:cNvPr id="10" name="Прямая соединительная линия 9">
            <a:extLst>
              <a:ext uri="{FF2B5EF4-FFF2-40B4-BE49-F238E27FC236}">
                <a16:creationId xmlns:a16="http://schemas.microsoft.com/office/drawing/2014/main" id="{C367E2EE-0B66-46B7-A4BC-B0926C39E923}"/>
              </a:ext>
            </a:extLst>
          </p:cNvPr>
          <p:cNvCxnSpPr>
            <a:cxnSpLocks/>
            <a:stCxn id="9" idx="1"/>
            <a:endCxn id="8" idx="3"/>
          </p:cNvCxnSpPr>
          <p:nvPr/>
        </p:nvCxnSpPr>
        <p:spPr>
          <a:xfrm flipH="1">
            <a:off x="15658129" y="6291508"/>
            <a:ext cx="5069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Прямоугольник 13">
            <a:extLst>
              <a:ext uri="{FF2B5EF4-FFF2-40B4-BE49-F238E27FC236}">
                <a16:creationId xmlns:a16="http://schemas.microsoft.com/office/drawing/2014/main" id="{93D37F24-926D-4E3F-B5F9-7DFCC976F885}"/>
              </a:ext>
            </a:extLst>
          </p:cNvPr>
          <p:cNvSpPr/>
          <p:nvPr/>
        </p:nvSpPr>
        <p:spPr>
          <a:xfrm>
            <a:off x="7770918" y="72415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Бельгийско-голландское военно-морское сотрудничество (</a:t>
            </a:r>
            <a:r>
              <a:rPr lang="en-US" sz="1400" dirty="0" err="1"/>
              <a:t>BeNeSam</a:t>
            </a:r>
            <a:r>
              <a:rPr lang="en-US" sz="1400" dirty="0"/>
              <a:t>)</a:t>
            </a:r>
            <a:r>
              <a:rPr lang="ru-RU" sz="1400" dirty="0"/>
              <a:t> </a:t>
            </a:r>
            <a:r>
              <a:rPr lang="ru-RU" sz="100" dirty="0"/>
              <a:t>(История бельгийско-голландского военно-морского сотрудничества восходит к 1948 году, когда из первого бельгийско-голландского сотрудничества ( </a:t>
            </a:r>
            <a:r>
              <a:rPr lang="ru-RU" sz="100" dirty="0" err="1"/>
              <a:t>BeNeSam</a:t>
            </a:r>
            <a:r>
              <a:rPr lang="ru-RU" sz="100" dirty="0"/>
              <a:t> ) возникла идея зонтичного штаба. В секретном военном договоре 1948 года Бельгия и Нидерланды согласились передать Королевский флот и бельгийский флот под командование одного офицера в военное время, поскольку они будут действовать в одном районе. 29 марта 1962 года был подписан документ, в котором говорилось, что адмирал Бенилюкса будет назначен только в том случае, если правительства Бельгии и Нидерландов в ходе совместных консультаций в связи с началом военных действий или непосредственной угрозой войны сочтут это необходимым. В 1975 году </a:t>
            </a:r>
            <a:r>
              <a:rPr lang="ru-RU" sz="100" dirty="0" err="1"/>
              <a:t>Admiral</a:t>
            </a:r>
            <a:r>
              <a:rPr lang="ru-RU" sz="100" dirty="0"/>
              <a:t> стал Бенилюксом.(ABNL) была основана в военное время. Только после окончания холодной войны Бельгия и Нидерланды в 1995 году подписали соглашение, регулирующее сотрудничество между ВМС Бельгии и ВМС Нидерландов как в мирное, так и в военное время. В результате этого соглашения оба национальных оперативных штаба были объединены в единый интегрированный штаб со штаб-квартирой в </a:t>
            </a:r>
            <a:r>
              <a:rPr lang="ru-RU" sz="100" dirty="0" err="1"/>
              <a:t>Ден-Хелдере</a:t>
            </a:r>
            <a:r>
              <a:rPr lang="ru-RU" sz="100" dirty="0"/>
              <a:t> под командованием адмирала Бенилюкса с 1 января 1996 года. Это привело к уникальной форме бельгийско-голландского военно-морского сотрудничества в области операций, обучения, обучения, логистики и технического обслуживания. Однако обе страны остаются суверенными в отношении политического решения о размещении своих </a:t>
            </a:r>
            <a:r>
              <a:rPr lang="ru-RU" sz="100" dirty="0" err="1"/>
              <a:t>кораблей.Например</a:t>
            </a:r>
            <a:r>
              <a:rPr lang="ru-RU" sz="100" dirty="0"/>
              <a:t>, бельгийские и голландские фрегаты типа М и противоминные суда оперативно контролируются объединенным </a:t>
            </a:r>
            <a:r>
              <a:rPr lang="ru-RU" sz="100" dirty="0" err="1"/>
              <a:t>двухнациональным</a:t>
            </a:r>
            <a:r>
              <a:rPr lang="ru-RU" sz="100" dirty="0"/>
              <a:t> военно-морским штабом в </a:t>
            </a:r>
            <a:r>
              <a:rPr lang="ru-RU" sz="100" dirty="0" err="1"/>
              <a:t>Ден-Хелдере</a:t>
            </a:r>
            <a:r>
              <a:rPr lang="ru-RU" sz="100" dirty="0"/>
              <a:t>. Бельгия отвечает за обучение и подготовку экипажей противоминных судов, а также за материально-техническое обеспечение и техническое обслуживание этих судов. У Нидерландов такие же обязательства по фрегатам М. Соглашения </a:t>
            </a:r>
            <a:r>
              <a:rPr lang="ru-RU" sz="100" dirty="0" err="1"/>
              <a:t>BeNeSam</a:t>
            </a:r>
            <a:r>
              <a:rPr lang="ru-RU" sz="100" dirty="0"/>
              <a:t> также описывают другие формы морского сотрудничества. В области противоминной защиты с 1975 года существует двусторонняя школа </a:t>
            </a:r>
            <a:r>
              <a:rPr lang="ru-RU" sz="100" dirty="0" err="1"/>
              <a:t>Эгермин</a:t>
            </a:r>
            <a:r>
              <a:rPr lang="ru-RU" sz="100" dirty="0"/>
              <a:t> в Остенде . Эта школа также является Центром передового опыта НАТО . В Зебрюгге ,Проведена оперативная морская подготовка по противоминным мерам . Здесь оценивается, готово ли судно войти в свой эксплуатационный период. С 1996 года в Оперативной школе в </a:t>
            </a:r>
            <a:r>
              <a:rPr lang="ru-RU" sz="100" dirty="0" err="1"/>
              <a:t>Ден-Хелдере</a:t>
            </a:r>
            <a:r>
              <a:rPr lang="ru-RU" sz="100" dirty="0"/>
              <a:t> обучались операторы и связной персонал обоих флотов . С того же года повара и официанты проходят совместную подготовку в Брюгге .В 2016 году сотрудничество было расширено за счет расширения сотрудничества между экспедиционной бельгийской легкой бригадой и корпусом морской пехоты Нидерландов и совместной закупки военно-морских кораблей.</a:t>
            </a:r>
            <a:endParaRPr lang="ru-RU" sz="1400" dirty="0"/>
          </a:p>
        </p:txBody>
      </p:sp>
      <p:sp>
        <p:nvSpPr>
          <p:cNvPr id="17" name="Прямоугольник 16">
            <a:extLst>
              <a:ext uri="{FF2B5EF4-FFF2-40B4-BE49-F238E27FC236}">
                <a16:creationId xmlns:a16="http://schemas.microsoft.com/office/drawing/2014/main" id="{512E9E8B-AB3C-4A38-B37E-BCE6F8BD2822}"/>
              </a:ext>
            </a:extLst>
          </p:cNvPr>
          <p:cNvSpPr/>
          <p:nvPr/>
        </p:nvSpPr>
        <p:spPr>
          <a:xfrm>
            <a:off x="12227394" y="440150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Призвать королевский морской резерв </a:t>
            </a:r>
            <a:r>
              <a:rPr lang="ru-RU" sz="900" dirty="0"/>
              <a:t>(</a:t>
            </a:r>
            <a:r>
              <a:rPr lang="en-US" sz="900" dirty="0"/>
              <a:t>https://nl.m.wikipedia.org/wiki/Koninklijke_Marine_Reserve</a:t>
            </a:r>
            <a:r>
              <a:rPr lang="ru-RU" sz="900" dirty="0"/>
              <a:t>)</a:t>
            </a:r>
            <a:endParaRPr lang="ru-RU" sz="1400" dirty="0"/>
          </a:p>
        </p:txBody>
      </p:sp>
      <p:sp>
        <p:nvSpPr>
          <p:cNvPr id="18" name="Прямоугольник 17">
            <a:extLst>
              <a:ext uri="{FF2B5EF4-FFF2-40B4-BE49-F238E27FC236}">
                <a16:creationId xmlns:a16="http://schemas.microsoft.com/office/drawing/2014/main" id="{2B4E5F23-3B6B-4FFD-BAE6-B8A60D316618}"/>
              </a:ext>
            </a:extLst>
          </p:cNvPr>
          <p:cNvSpPr/>
          <p:nvPr/>
        </p:nvSpPr>
        <p:spPr>
          <a:xfrm>
            <a:off x="14864625" y="291150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Назначить командующего ВМС </a:t>
            </a:r>
            <a:r>
              <a:rPr lang="ru-RU" sz="900" dirty="0"/>
              <a:t>(Должность командующего ВМС была создана в 1939 году . Первым командующим ВМС был вице-адмирал </a:t>
            </a:r>
            <a:r>
              <a:rPr lang="ru-RU" sz="900" dirty="0" err="1"/>
              <a:t>Дж.Т</a:t>
            </a:r>
            <a:r>
              <a:rPr lang="ru-RU" sz="900" dirty="0"/>
              <a:t>. </a:t>
            </a:r>
            <a:r>
              <a:rPr lang="ru-RU" sz="900" dirty="0" err="1"/>
              <a:t>Фюрстнер</a:t>
            </a:r>
            <a:r>
              <a:rPr lang="ru-RU" sz="900" dirty="0"/>
              <a:t> .) </a:t>
            </a:r>
            <a:endParaRPr lang="ru-RU" sz="1400" dirty="0"/>
          </a:p>
        </p:txBody>
      </p:sp>
      <p:sp>
        <p:nvSpPr>
          <p:cNvPr id="19" name="Прямоугольник 18">
            <a:extLst>
              <a:ext uri="{FF2B5EF4-FFF2-40B4-BE49-F238E27FC236}">
                <a16:creationId xmlns:a16="http://schemas.microsoft.com/office/drawing/2014/main" id="{F2189C33-D26A-44A2-870E-C673B83B9B39}"/>
              </a:ext>
            </a:extLst>
          </p:cNvPr>
          <p:cNvSpPr/>
          <p:nvPr/>
        </p:nvSpPr>
        <p:spPr>
          <a:xfrm>
            <a:off x="14809486" y="138734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Подготовка к расширению ВМФ (ваниль)</a:t>
            </a:r>
          </a:p>
        </p:txBody>
      </p:sp>
      <p:sp>
        <p:nvSpPr>
          <p:cNvPr id="20" name="Прямоугольник 19">
            <a:extLst>
              <a:ext uri="{FF2B5EF4-FFF2-40B4-BE49-F238E27FC236}">
                <a16:creationId xmlns:a16="http://schemas.microsoft.com/office/drawing/2014/main" id="{FD593B2A-AC00-4A5F-B4EE-E3CB61802732}"/>
              </a:ext>
            </a:extLst>
          </p:cNvPr>
          <p:cNvSpPr/>
          <p:nvPr/>
        </p:nvSpPr>
        <p:spPr>
          <a:xfrm>
            <a:off x="21876492" y="225384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Тактика </a:t>
            </a:r>
            <a:r>
              <a:rPr lang="ru-RU" sz="1400"/>
              <a:t>быстрого флота</a:t>
            </a:r>
            <a:endParaRPr lang="ru-RU" sz="1400" dirty="0"/>
          </a:p>
        </p:txBody>
      </p:sp>
      <p:sp>
        <p:nvSpPr>
          <p:cNvPr id="21" name="Прямоугольник 20">
            <a:extLst>
              <a:ext uri="{FF2B5EF4-FFF2-40B4-BE49-F238E27FC236}">
                <a16:creationId xmlns:a16="http://schemas.microsoft.com/office/drawing/2014/main" id="{A1CD9018-D952-4680-9DE4-15A2931FE114}"/>
              </a:ext>
            </a:extLst>
          </p:cNvPr>
          <p:cNvSpPr/>
          <p:nvPr/>
        </p:nvSpPr>
        <p:spPr>
          <a:xfrm>
            <a:off x="12227394" y="291150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нефтяной порт Амстердама (ваниль)</a:t>
            </a:r>
          </a:p>
        </p:txBody>
      </p:sp>
      <p:cxnSp>
        <p:nvCxnSpPr>
          <p:cNvPr id="22" name="Соединительная линия уступом 175">
            <a:extLst>
              <a:ext uri="{FF2B5EF4-FFF2-40B4-BE49-F238E27FC236}">
                <a16:creationId xmlns:a16="http://schemas.microsoft.com/office/drawing/2014/main" id="{AC102C9F-A119-49B1-A766-5D942925D5C0}"/>
              </a:ext>
            </a:extLst>
          </p:cNvPr>
          <p:cNvCxnSpPr>
            <a:cxnSpLocks/>
            <a:stCxn id="19" idx="2"/>
            <a:endCxn id="21" idx="0"/>
          </p:cNvCxnSpPr>
          <p:nvPr/>
        </p:nvCxnSpPr>
        <p:spPr>
          <a:xfrm rot="5400000">
            <a:off x="14354318" y="1398378"/>
            <a:ext cx="444162" cy="25820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a:extLst>
              <a:ext uri="{FF2B5EF4-FFF2-40B4-BE49-F238E27FC236}">
                <a16:creationId xmlns:a16="http://schemas.microsoft.com/office/drawing/2014/main" id="{5EC66F0C-E946-49BA-A4B9-0547C0DBE6EB}"/>
              </a:ext>
            </a:extLst>
          </p:cNvPr>
          <p:cNvCxnSpPr>
            <a:cxnSpLocks/>
            <a:stCxn id="7" idx="2"/>
            <a:endCxn id="4" idx="0"/>
          </p:cNvCxnSpPr>
          <p:nvPr/>
        </p:nvCxnSpPr>
        <p:spPr>
          <a:xfrm>
            <a:off x="18523559" y="3991505"/>
            <a:ext cx="0" cy="4100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Соединительная линия уступом 175">
            <a:extLst>
              <a:ext uri="{FF2B5EF4-FFF2-40B4-BE49-F238E27FC236}">
                <a16:creationId xmlns:a16="http://schemas.microsoft.com/office/drawing/2014/main" id="{57D0774F-A328-4C34-BB38-18AD9C9501AD}"/>
              </a:ext>
            </a:extLst>
          </p:cNvPr>
          <p:cNvCxnSpPr>
            <a:cxnSpLocks/>
            <a:stCxn id="19" idx="2"/>
            <a:endCxn id="7" idx="0"/>
          </p:cNvCxnSpPr>
          <p:nvPr/>
        </p:nvCxnSpPr>
        <p:spPr>
          <a:xfrm rot="16200000" flipH="1">
            <a:off x="16973421" y="1361367"/>
            <a:ext cx="444162" cy="26561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Соединительная линия уступом 175">
            <a:extLst>
              <a:ext uri="{FF2B5EF4-FFF2-40B4-BE49-F238E27FC236}">
                <a16:creationId xmlns:a16="http://schemas.microsoft.com/office/drawing/2014/main" id="{8E38E27B-A9C3-4A6F-A3DB-F32E49904BA3}"/>
              </a:ext>
            </a:extLst>
          </p:cNvPr>
          <p:cNvCxnSpPr>
            <a:cxnSpLocks/>
            <a:stCxn id="18" idx="2"/>
            <a:endCxn id="17" idx="0"/>
          </p:cNvCxnSpPr>
          <p:nvPr/>
        </p:nvCxnSpPr>
        <p:spPr>
          <a:xfrm rot="5400000">
            <a:off x="14398968" y="2877891"/>
            <a:ext cx="410003" cy="26372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Соединительная линия уступом 175">
            <a:extLst>
              <a:ext uri="{FF2B5EF4-FFF2-40B4-BE49-F238E27FC236}">
                <a16:creationId xmlns:a16="http://schemas.microsoft.com/office/drawing/2014/main" id="{1CDC3C9B-C598-4048-97E5-A13CB4EB9C2D}"/>
              </a:ext>
            </a:extLst>
          </p:cNvPr>
          <p:cNvCxnSpPr>
            <a:cxnSpLocks/>
            <a:stCxn id="18" idx="2"/>
            <a:endCxn id="8" idx="0"/>
          </p:cNvCxnSpPr>
          <p:nvPr/>
        </p:nvCxnSpPr>
        <p:spPr>
          <a:xfrm rot="5400000">
            <a:off x="14381376" y="4210299"/>
            <a:ext cx="1760003" cy="1322414"/>
          </a:xfrm>
          <a:prstGeom prst="bentConnector3">
            <a:avLst>
              <a:gd name="adj1" fmla="val 1140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 name="Соединительная линия уступом 175">
            <a:extLst>
              <a:ext uri="{FF2B5EF4-FFF2-40B4-BE49-F238E27FC236}">
                <a16:creationId xmlns:a16="http://schemas.microsoft.com/office/drawing/2014/main" id="{D2D0B661-2FC4-405F-96FC-9E5328BA0E88}"/>
              </a:ext>
            </a:extLst>
          </p:cNvPr>
          <p:cNvCxnSpPr>
            <a:cxnSpLocks/>
            <a:stCxn id="18" idx="2"/>
            <a:endCxn id="9" idx="0"/>
          </p:cNvCxnSpPr>
          <p:nvPr/>
        </p:nvCxnSpPr>
        <p:spPr>
          <a:xfrm rot="16200000" flipH="1">
            <a:off x="15692827" y="4221262"/>
            <a:ext cx="1760003" cy="1300488"/>
          </a:xfrm>
          <a:prstGeom prst="bentConnector3">
            <a:avLst>
              <a:gd name="adj1" fmla="val 119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 name="Прямоугольник 42">
            <a:extLst>
              <a:ext uri="{FF2B5EF4-FFF2-40B4-BE49-F238E27FC236}">
                <a16:creationId xmlns:a16="http://schemas.microsoft.com/office/drawing/2014/main" id="{64D4E2B6-6DC7-40B1-A719-B3D0D7DBB4B8}"/>
              </a:ext>
            </a:extLst>
          </p:cNvPr>
          <p:cNvSpPr/>
          <p:nvPr/>
        </p:nvSpPr>
        <p:spPr>
          <a:xfrm>
            <a:off x="14864624" y="440150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Служба морской авиации </a:t>
            </a:r>
          </a:p>
          <a:p>
            <a:pPr algn="ctr"/>
            <a:r>
              <a:rPr lang="ru-RU" sz="900" dirty="0"/>
              <a:t>(эффект как в ванили «прикрытие с воздуха для новой флотилии») </a:t>
            </a:r>
            <a:endParaRPr lang="ru-RU" sz="1400" dirty="0"/>
          </a:p>
        </p:txBody>
      </p:sp>
      <p:sp>
        <p:nvSpPr>
          <p:cNvPr id="50" name="Прямоугольник 49">
            <a:extLst>
              <a:ext uri="{FF2B5EF4-FFF2-40B4-BE49-F238E27FC236}">
                <a16:creationId xmlns:a16="http://schemas.microsoft.com/office/drawing/2014/main" id="{7D3401A1-30FB-44F9-96E3-B071C00A1B9D}"/>
              </a:ext>
            </a:extLst>
          </p:cNvPr>
          <p:cNvSpPr/>
          <p:nvPr/>
        </p:nvSpPr>
        <p:spPr>
          <a:xfrm>
            <a:off x="14864624" y="724151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Морское наследие</a:t>
            </a:r>
          </a:p>
          <a:p>
            <a:pPr algn="ctr"/>
            <a:r>
              <a:rPr lang="ru-RU" sz="900" dirty="0"/>
              <a:t>(ваниль)</a:t>
            </a:r>
            <a:endParaRPr lang="ru-RU" sz="1400" dirty="0"/>
          </a:p>
        </p:txBody>
      </p:sp>
      <p:sp>
        <p:nvSpPr>
          <p:cNvPr id="51" name="Прямоугольник 50">
            <a:extLst>
              <a:ext uri="{FF2B5EF4-FFF2-40B4-BE49-F238E27FC236}">
                <a16:creationId xmlns:a16="http://schemas.microsoft.com/office/drawing/2014/main" id="{A6DF6F4C-22FC-4FDB-A526-4DA162448F26}"/>
              </a:ext>
            </a:extLst>
          </p:cNvPr>
          <p:cNvSpPr/>
          <p:nvPr/>
        </p:nvSpPr>
        <p:spPr>
          <a:xfrm>
            <a:off x="12227394" y="724151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крейсеров</a:t>
            </a:r>
          </a:p>
          <a:p>
            <a:pPr algn="ctr"/>
            <a:r>
              <a:rPr lang="ru-RU" sz="900" dirty="0"/>
              <a:t>(ваниль)</a:t>
            </a:r>
            <a:endParaRPr lang="ru-RU" sz="1400" dirty="0"/>
          </a:p>
        </p:txBody>
      </p:sp>
      <p:cxnSp>
        <p:nvCxnSpPr>
          <p:cNvPr id="52" name="Соединительная линия уступом 175">
            <a:extLst>
              <a:ext uri="{FF2B5EF4-FFF2-40B4-BE49-F238E27FC236}">
                <a16:creationId xmlns:a16="http://schemas.microsoft.com/office/drawing/2014/main" id="{2BB7F55A-901B-4E4D-90C6-1D676324CEA2}"/>
              </a:ext>
            </a:extLst>
          </p:cNvPr>
          <p:cNvCxnSpPr>
            <a:cxnSpLocks/>
            <a:stCxn id="8" idx="2"/>
            <a:endCxn id="51" idx="0"/>
          </p:cNvCxnSpPr>
          <p:nvPr/>
        </p:nvCxnSpPr>
        <p:spPr>
          <a:xfrm rot="5400000">
            <a:off x="13737761" y="6379101"/>
            <a:ext cx="410003" cy="1314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 name="Прямоугольник 54">
            <a:extLst>
              <a:ext uri="{FF2B5EF4-FFF2-40B4-BE49-F238E27FC236}">
                <a16:creationId xmlns:a16="http://schemas.microsoft.com/office/drawing/2014/main" id="{A441DE9A-6F62-4676-88CE-D0C4E42C044D}"/>
              </a:ext>
            </a:extLst>
          </p:cNvPr>
          <p:cNvSpPr/>
          <p:nvPr/>
        </p:nvSpPr>
        <p:spPr>
          <a:xfrm>
            <a:off x="17465600" y="724151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Сопровождение для новой флотилии</a:t>
            </a:r>
          </a:p>
          <a:p>
            <a:pPr algn="ctr"/>
            <a:r>
              <a:rPr lang="ru-RU" sz="900" dirty="0"/>
              <a:t>(ваниль)</a:t>
            </a:r>
            <a:endParaRPr lang="ru-RU" sz="1400" dirty="0"/>
          </a:p>
        </p:txBody>
      </p:sp>
      <p:cxnSp>
        <p:nvCxnSpPr>
          <p:cNvPr id="56" name="Соединительная линия уступом 175">
            <a:extLst>
              <a:ext uri="{FF2B5EF4-FFF2-40B4-BE49-F238E27FC236}">
                <a16:creationId xmlns:a16="http://schemas.microsoft.com/office/drawing/2014/main" id="{4F0111E4-BEAA-471A-925A-57595D4539BA}"/>
              </a:ext>
            </a:extLst>
          </p:cNvPr>
          <p:cNvCxnSpPr>
            <a:cxnSpLocks/>
            <a:stCxn id="9" idx="2"/>
            <a:endCxn id="55" idx="0"/>
          </p:cNvCxnSpPr>
          <p:nvPr/>
        </p:nvCxnSpPr>
        <p:spPr>
          <a:xfrm rot="16200000" flipH="1">
            <a:off x="17668314" y="6386265"/>
            <a:ext cx="410003" cy="13004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175">
            <a:extLst>
              <a:ext uri="{FF2B5EF4-FFF2-40B4-BE49-F238E27FC236}">
                <a16:creationId xmlns:a16="http://schemas.microsoft.com/office/drawing/2014/main" id="{B0BDF933-54AC-460A-9908-A2EBC186E139}"/>
              </a:ext>
            </a:extLst>
          </p:cNvPr>
          <p:cNvCxnSpPr>
            <a:cxnSpLocks/>
            <a:stCxn id="8" idx="2"/>
            <a:endCxn id="50" idx="0"/>
          </p:cNvCxnSpPr>
          <p:nvPr/>
        </p:nvCxnSpPr>
        <p:spPr>
          <a:xfrm rot="16200000" flipH="1">
            <a:off x="15056375" y="6375302"/>
            <a:ext cx="410003" cy="13224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175">
            <a:extLst>
              <a:ext uri="{FF2B5EF4-FFF2-40B4-BE49-F238E27FC236}">
                <a16:creationId xmlns:a16="http://schemas.microsoft.com/office/drawing/2014/main" id="{BDC9715B-D77D-4EDD-88C2-4FA7210EF549}"/>
              </a:ext>
            </a:extLst>
          </p:cNvPr>
          <p:cNvCxnSpPr>
            <a:cxnSpLocks/>
            <a:stCxn id="9" idx="2"/>
            <a:endCxn id="50" idx="0"/>
          </p:cNvCxnSpPr>
          <p:nvPr/>
        </p:nvCxnSpPr>
        <p:spPr>
          <a:xfrm rot="5400000">
            <a:off x="16367827" y="6386265"/>
            <a:ext cx="410003" cy="13004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782412"/>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28453</TotalTime>
  <Words>6235</Words>
  <Application>Microsoft Office PowerPoint</Application>
  <PresentationFormat>Произвольный</PresentationFormat>
  <Paragraphs>206</Paragraphs>
  <Slides>2</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vt:i4>
      </vt:variant>
    </vt:vector>
  </HeadingPairs>
  <TitlesOfParts>
    <vt:vector size="7" baseType="lpstr">
      <vt:lpstr>Arial</vt:lpstr>
      <vt:lpstr>Calibri</vt:lpstr>
      <vt:lpstr>Calibri Light</vt:lpstr>
      <vt:lpstr>Times New Roman</vt:lpstr>
      <vt:lpstr>Тема Office</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1663</cp:revision>
  <dcterms:created xsi:type="dcterms:W3CDTF">2018-10-23T08:09:21Z</dcterms:created>
  <dcterms:modified xsi:type="dcterms:W3CDTF">2023-04-28T11:56:11Z</dcterms:modified>
</cp:coreProperties>
</file>