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374" autoAdjust="0"/>
  </p:normalViewPr>
  <p:slideViewPr>
    <p:cSldViewPr snapToGrid="0">
      <p:cViewPr>
        <p:scale>
          <a:sx n="30" d="100"/>
          <a:sy n="30" d="100"/>
        </p:scale>
        <p:origin x="-120" y="2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21.11.2024</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21.11.2024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21.11.2024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21.11.2024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21.11.2024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21.11.2024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21.11.2024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21.11.2024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21.11.2024</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 name="Прямоугольник 1077">
            <a:extLst>
              <a:ext uri="{FF2B5EF4-FFF2-40B4-BE49-F238E27FC236}">
                <a16:creationId xmlns:a16="http://schemas.microsoft.com/office/drawing/2014/main" id="{32081FA6-2944-440E-93EC-18A9737A2032}"/>
              </a:ext>
            </a:extLst>
          </p:cNvPr>
          <p:cNvSpPr/>
          <p:nvPr/>
        </p:nvSpPr>
        <p:spPr>
          <a:xfrm>
            <a:off x="44948819" y="669669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Увеличение действующей армии</a:t>
            </a:r>
            <a:endParaRPr lang="ru-RU" sz="300" dirty="0"/>
          </a:p>
        </p:txBody>
      </p:sp>
      <p:cxnSp>
        <p:nvCxnSpPr>
          <p:cNvPr id="1106" name="Прямая соединительная линия 1105">
            <a:extLst>
              <a:ext uri="{FF2B5EF4-FFF2-40B4-BE49-F238E27FC236}">
                <a16:creationId xmlns:a16="http://schemas.microsoft.com/office/drawing/2014/main" id="{5CD7CDBD-9165-46E9-9FD3-AD534278608F}"/>
              </a:ext>
            </a:extLst>
          </p:cNvPr>
          <p:cNvCxnSpPr>
            <a:cxnSpLocks/>
            <a:stCxn id="1193" idx="3"/>
            <a:endCxn id="1198" idx="1"/>
          </p:cNvCxnSpPr>
          <p:nvPr/>
        </p:nvCxnSpPr>
        <p:spPr>
          <a:xfrm flipV="1">
            <a:off x="13264604" y="12000276"/>
            <a:ext cx="1963720" cy="1451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32" name="Shape 248">
            <a:extLst>
              <a:ext uri="{FF2B5EF4-FFF2-40B4-BE49-F238E27FC236}">
                <a16:creationId xmlns:a16="http://schemas.microsoft.com/office/drawing/2014/main" id="{44A4507A-9028-498B-930A-26F7868A2866}"/>
              </a:ext>
            </a:extLst>
          </p:cNvPr>
          <p:cNvCxnSpPr>
            <a:cxnSpLocks/>
            <a:stCxn id="1142" idx="2"/>
            <a:endCxn id="1137" idx="0"/>
          </p:cNvCxnSpPr>
          <p:nvPr/>
        </p:nvCxnSpPr>
        <p:spPr>
          <a:xfrm rot="16200000" flipH="1">
            <a:off x="44143788" y="11438844"/>
            <a:ext cx="441738" cy="7850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135" name="Прямоугольник 1134">
            <a:extLst>
              <a:ext uri="{FF2B5EF4-FFF2-40B4-BE49-F238E27FC236}">
                <a16:creationId xmlns:a16="http://schemas.microsoft.com/office/drawing/2014/main" id="{25CCB9BA-B60F-484A-90D3-3A407813B97A}"/>
              </a:ext>
            </a:extLst>
          </p:cNvPr>
          <p:cNvSpPr/>
          <p:nvPr/>
        </p:nvSpPr>
        <p:spPr>
          <a:xfrm>
            <a:off x="44948819" y="575344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Национальный стрелковый резерв</a:t>
            </a:r>
            <a:endParaRPr lang="ru-RU" sz="600" dirty="0"/>
          </a:p>
        </p:txBody>
      </p:sp>
      <p:sp>
        <p:nvSpPr>
          <p:cNvPr id="1136" name="Прямоугольник 1135">
            <a:extLst>
              <a:ext uri="{FF2B5EF4-FFF2-40B4-BE49-F238E27FC236}">
                <a16:creationId xmlns:a16="http://schemas.microsoft.com/office/drawing/2014/main" id="{C1DB1E9E-6ACC-4230-A862-4729238BEB94}"/>
              </a:ext>
            </a:extLst>
          </p:cNvPr>
          <p:cNvSpPr/>
          <p:nvPr/>
        </p:nvSpPr>
        <p:spPr>
          <a:xfrm>
            <a:off x="45751922" y="764158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Призвать коммандос</a:t>
            </a:r>
            <a:endParaRPr lang="ru-RU" sz="300" dirty="0"/>
          </a:p>
        </p:txBody>
      </p:sp>
      <p:sp>
        <p:nvSpPr>
          <p:cNvPr id="1137" name="Прямоугольник 1136">
            <a:extLst>
              <a:ext uri="{FF2B5EF4-FFF2-40B4-BE49-F238E27FC236}">
                <a16:creationId xmlns:a16="http://schemas.microsoft.com/office/drawing/2014/main" id="{D56E2E84-C69C-4E9A-9E36-95AB75BB6867}"/>
              </a:ext>
            </a:extLst>
          </p:cNvPr>
          <p:cNvSpPr/>
          <p:nvPr/>
        </p:nvSpPr>
        <p:spPr>
          <a:xfrm>
            <a:off x="44184950" y="1205224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Разносторонняя тренировка</a:t>
            </a:r>
            <a:endParaRPr lang="ru-RU" sz="300" dirty="0"/>
          </a:p>
        </p:txBody>
      </p:sp>
      <p:sp>
        <p:nvSpPr>
          <p:cNvPr id="1138" name="Прямоугольник 1137">
            <a:extLst>
              <a:ext uri="{FF2B5EF4-FFF2-40B4-BE49-F238E27FC236}">
                <a16:creationId xmlns:a16="http://schemas.microsoft.com/office/drawing/2014/main" id="{11401B0F-2839-4E2D-BC7B-2294C95F6062}"/>
              </a:ext>
            </a:extLst>
          </p:cNvPr>
          <p:cNvSpPr/>
          <p:nvPr/>
        </p:nvSpPr>
        <p:spPr>
          <a:xfrm>
            <a:off x="45751922" y="1207701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Подготовка наших асов</a:t>
            </a:r>
            <a:endParaRPr lang="ru-RU" sz="300" dirty="0"/>
          </a:p>
        </p:txBody>
      </p:sp>
      <p:sp>
        <p:nvSpPr>
          <p:cNvPr id="1139" name="Прямоугольник 1138">
            <a:extLst>
              <a:ext uri="{FF2B5EF4-FFF2-40B4-BE49-F238E27FC236}">
                <a16:creationId xmlns:a16="http://schemas.microsoft.com/office/drawing/2014/main" id="{E2B2FB0E-9051-40F7-A1E5-14908BF8519F}"/>
              </a:ext>
            </a:extLst>
          </p:cNvPr>
          <p:cNvSpPr/>
          <p:nvPr/>
        </p:nvSpPr>
        <p:spPr>
          <a:xfrm>
            <a:off x="44952445" y="109692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Мобильное депо ВВС</a:t>
            </a:r>
            <a:endParaRPr lang="ru-RU" sz="300" dirty="0"/>
          </a:p>
        </p:txBody>
      </p:sp>
      <p:sp>
        <p:nvSpPr>
          <p:cNvPr id="1140" name="Прямоугольник 1139">
            <a:extLst>
              <a:ext uri="{FF2B5EF4-FFF2-40B4-BE49-F238E27FC236}">
                <a16:creationId xmlns:a16="http://schemas.microsoft.com/office/drawing/2014/main" id="{1F6CB9ED-6B74-485D-BF35-2990CB03C9D5}"/>
              </a:ext>
            </a:extLst>
          </p:cNvPr>
          <p:cNvSpPr/>
          <p:nvPr/>
        </p:nvSpPr>
        <p:spPr>
          <a:xfrm>
            <a:off x="44948818" y="988909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«Железное место»</a:t>
            </a:r>
            <a:endParaRPr lang="ru-RU" sz="300" dirty="0"/>
          </a:p>
        </p:txBody>
      </p:sp>
      <p:sp>
        <p:nvSpPr>
          <p:cNvPr id="1141" name="Прямоугольник 1140">
            <a:extLst>
              <a:ext uri="{FF2B5EF4-FFF2-40B4-BE49-F238E27FC236}">
                <a16:creationId xmlns:a16="http://schemas.microsoft.com/office/drawing/2014/main" id="{C9DE626B-276B-4946-8563-8AAF3E413EB4}"/>
              </a:ext>
            </a:extLst>
          </p:cNvPr>
          <p:cNvSpPr/>
          <p:nvPr/>
        </p:nvSpPr>
        <p:spPr>
          <a:xfrm>
            <a:off x="43399884" y="988909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Аэропорт Порт-Элизабет(1936)</a:t>
            </a:r>
            <a:endParaRPr lang="ru-RU" sz="300" dirty="0"/>
          </a:p>
        </p:txBody>
      </p:sp>
      <p:sp>
        <p:nvSpPr>
          <p:cNvPr id="1142" name="Прямоугольник 1141">
            <a:extLst>
              <a:ext uri="{FF2B5EF4-FFF2-40B4-BE49-F238E27FC236}">
                <a16:creationId xmlns:a16="http://schemas.microsoft.com/office/drawing/2014/main" id="{5C395971-7E31-4DB1-AAB1-3D607174F4CB}"/>
              </a:ext>
            </a:extLst>
          </p:cNvPr>
          <p:cNvSpPr/>
          <p:nvPr/>
        </p:nvSpPr>
        <p:spPr>
          <a:xfrm>
            <a:off x="43399884" y="1097149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аэропорт Порт-Элизабет (1942)</a:t>
            </a:r>
            <a:endParaRPr lang="ru-RU" sz="300" dirty="0"/>
          </a:p>
        </p:txBody>
      </p:sp>
      <p:sp>
        <p:nvSpPr>
          <p:cNvPr id="1143" name="Прямоугольник 1142">
            <a:extLst>
              <a:ext uri="{FF2B5EF4-FFF2-40B4-BE49-F238E27FC236}">
                <a16:creationId xmlns:a16="http://schemas.microsoft.com/office/drawing/2014/main" id="{F5A6CCAD-3E3C-4C4F-AAF6-EC6B7B026587}"/>
              </a:ext>
            </a:extLst>
          </p:cNvPr>
          <p:cNvSpPr/>
          <p:nvPr/>
        </p:nvSpPr>
        <p:spPr>
          <a:xfrm>
            <a:off x="42655274"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обучения в ЮАК (1939)</a:t>
            </a:r>
            <a:endParaRPr lang="ru-RU" sz="300" dirty="0"/>
          </a:p>
        </p:txBody>
      </p:sp>
      <p:sp>
        <p:nvSpPr>
          <p:cNvPr id="1144" name="Прямоугольник 1143">
            <a:extLst>
              <a:ext uri="{FF2B5EF4-FFF2-40B4-BE49-F238E27FC236}">
                <a16:creationId xmlns:a16="http://schemas.microsoft.com/office/drawing/2014/main" id="{D647F5EC-08D8-4156-B031-21952DD27D07}"/>
              </a:ext>
            </a:extLst>
          </p:cNvPr>
          <p:cNvSpPr/>
          <p:nvPr/>
        </p:nvSpPr>
        <p:spPr>
          <a:xfrm>
            <a:off x="42655274"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Новые армейские школы</a:t>
            </a:r>
            <a:endParaRPr lang="ru-RU" sz="300" dirty="0"/>
          </a:p>
        </p:txBody>
      </p:sp>
      <p:sp>
        <p:nvSpPr>
          <p:cNvPr id="1145" name="Прямоугольник 1144">
            <a:extLst>
              <a:ext uri="{FF2B5EF4-FFF2-40B4-BE49-F238E27FC236}">
                <a16:creationId xmlns:a16="http://schemas.microsoft.com/office/drawing/2014/main" id="{1BF58642-B001-433A-8614-4C55D6BD1268}"/>
              </a:ext>
            </a:extLst>
          </p:cNvPr>
          <p:cNvSpPr/>
          <p:nvPr/>
        </p:nvSpPr>
        <p:spPr>
          <a:xfrm>
            <a:off x="42636459" y="1205224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80 Аэронавигационное училище (1946)</a:t>
            </a:r>
            <a:endParaRPr lang="ru-RU" sz="300" dirty="0"/>
          </a:p>
        </p:txBody>
      </p:sp>
      <p:sp>
        <p:nvSpPr>
          <p:cNvPr id="1146" name="Прямоугольник 1145">
            <a:extLst>
              <a:ext uri="{FF2B5EF4-FFF2-40B4-BE49-F238E27FC236}">
                <a16:creationId xmlns:a16="http://schemas.microsoft.com/office/drawing/2014/main" id="{0C7C4616-26F6-43C5-833E-343F87817C79}"/>
              </a:ext>
            </a:extLst>
          </p:cNvPr>
          <p:cNvSpPr/>
          <p:nvPr/>
        </p:nvSpPr>
        <p:spPr>
          <a:xfrm>
            <a:off x="36527557" y="1357860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В октябре 1939 года контр-адмирал Гай Галифакс , отставной офицер Королевского флота, проживающий в Южной Африке, был назначен директором Военно-морской службы Южной Африки, позже переименованной в Силы обороны в море (SDF) в январе 1940 года </a:t>
            </a:r>
            <a:r>
              <a:rPr lang="en-US" sz="800" dirty="0"/>
              <a:t>https://en.wikipedia.org/wiki/Guy_Hallifax</a:t>
            </a:r>
            <a:endParaRPr lang="ru-RU" sz="100" dirty="0"/>
          </a:p>
        </p:txBody>
      </p:sp>
      <p:sp>
        <p:nvSpPr>
          <p:cNvPr id="1147" name="Прямоугольник 1146">
            <a:extLst>
              <a:ext uri="{FF2B5EF4-FFF2-40B4-BE49-F238E27FC236}">
                <a16:creationId xmlns:a16="http://schemas.microsoft.com/office/drawing/2014/main" id="{C27C8070-6AAF-47AB-B7B0-416F4505364C}"/>
              </a:ext>
            </a:extLst>
          </p:cNvPr>
          <p:cNvSpPr/>
          <p:nvPr/>
        </p:nvSpPr>
        <p:spPr>
          <a:xfrm>
            <a:off x="40316404" y="109692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Переоборудование китобоев и траулеров (1939)</a:t>
            </a:r>
            <a:endParaRPr lang="ru-RU" sz="300" dirty="0"/>
          </a:p>
        </p:txBody>
      </p:sp>
      <p:sp>
        <p:nvSpPr>
          <p:cNvPr id="1148" name="Прямоугольник 1147">
            <a:extLst>
              <a:ext uri="{FF2B5EF4-FFF2-40B4-BE49-F238E27FC236}">
                <a16:creationId xmlns:a16="http://schemas.microsoft.com/office/drawing/2014/main" id="{123FF2AD-3C96-48CF-AD39-1453962706FA}"/>
              </a:ext>
            </a:extLst>
          </p:cNvPr>
          <p:cNvSpPr/>
          <p:nvPr/>
        </p:nvSpPr>
        <p:spPr>
          <a:xfrm>
            <a:off x="41073349" y="988633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Промышленная программа флота (1939)</a:t>
            </a:r>
            <a:endParaRPr lang="ru-RU" sz="300" dirty="0"/>
          </a:p>
        </p:txBody>
      </p:sp>
      <p:sp>
        <p:nvSpPr>
          <p:cNvPr id="1149" name="Прямоугольник 1148">
            <a:extLst>
              <a:ext uri="{FF2B5EF4-FFF2-40B4-BE49-F238E27FC236}">
                <a16:creationId xmlns:a16="http://schemas.microsoft.com/office/drawing/2014/main" id="{9AB196EB-E6D7-4FA0-978B-D5A6A65E980A}"/>
              </a:ext>
            </a:extLst>
          </p:cNvPr>
          <p:cNvSpPr/>
          <p:nvPr/>
        </p:nvSpPr>
        <p:spPr>
          <a:xfrm>
            <a:off x="41073349" y="1205224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 военно-морские ведомства (1942)</a:t>
            </a:r>
            <a:endParaRPr lang="ru-RU" sz="300" dirty="0"/>
          </a:p>
        </p:txBody>
      </p:sp>
      <p:sp>
        <p:nvSpPr>
          <p:cNvPr id="1150" name="Прямоугольник 1149">
            <a:extLst>
              <a:ext uri="{FF2B5EF4-FFF2-40B4-BE49-F238E27FC236}">
                <a16:creationId xmlns:a16="http://schemas.microsoft.com/office/drawing/2014/main" id="{7FF354D6-4803-4E96-B87B-5545F3EA577B}"/>
              </a:ext>
            </a:extLst>
          </p:cNvPr>
          <p:cNvSpPr/>
          <p:nvPr/>
        </p:nvSpPr>
        <p:spPr>
          <a:xfrm>
            <a:off x="41868965" y="1097138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базы в </a:t>
            </a:r>
            <a:r>
              <a:rPr lang="ru-RU" sz="1100" dirty="0" err="1"/>
              <a:t>Саймонстауне</a:t>
            </a:r>
            <a:r>
              <a:rPr lang="ru-RU" sz="1100" dirty="0"/>
              <a:t> (ваниль)</a:t>
            </a:r>
          </a:p>
        </p:txBody>
      </p:sp>
      <p:sp>
        <p:nvSpPr>
          <p:cNvPr id="1151" name="Прямоугольник 1150">
            <a:extLst>
              <a:ext uri="{FF2B5EF4-FFF2-40B4-BE49-F238E27FC236}">
                <a16:creationId xmlns:a16="http://schemas.microsoft.com/office/drawing/2014/main" id="{7F6DEAC7-9EB6-4DF3-A46A-1F61E441380B}"/>
              </a:ext>
            </a:extLst>
          </p:cNvPr>
          <p:cNvSpPr/>
          <p:nvPr/>
        </p:nvSpPr>
        <p:spPr>
          <a:xfrm>
            <a:off x="36866412" y="118222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Армия на старте в 5к</a:t>
            </a:r>
            <a:endParaRPr lang="ru-RU" sz="500" dirty="0"/>
          </a:p>
        </p:txBody>
      </p:sp>
      <p:sp>
        <p:nvSpPr>
          <p:cNvPr id="1152" name="Прямоугольник 1151">
            <a:extLst>
              <a:ext uri="{FF2B5EF4-FFF2-40B4-BE49-F238E27FC236}">
                <a16:creationId xmlns:a16="http://schemas.microsoft.com/office/drawing/2014/main" id="{BC9125BA-42DC-41CA-9183-C6FF3858575B}"/>
              </a:ext>
            </a:extLst>
          </p:cNvPr>
          <p:cNvSpPr/>
          <p:nvPr/>
        </p:nvSpPr>
        <p:spPr>
          <a:xfrm>
            <a:off x="44184950"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Туземный военный корпус</a:t>
            </a:r>
            <a:endParaRPr lang="ru-RU" sz="300" dirty="0"/>
          </a:p>
        </p:txBody>
      </p:sp>
      <p:sp>
        <p:nvSpPr>
          <p:cNvPr id="1153" name="Прямоугольник 1152">
            <a:extLst>
              <a:ext uri="{FF2B5EF4-FFF2-40B4-BE49-F238E27FC236}">
                <a16:creationId xmlns:a16="http://schemas.microsoft.com/office/drawing/2014/main" id="{680C293B-2736-4893-8772-95395818AC3E}"/>
              </a:ext>
            </a:extLst>
          </p:cNvPr>
          <p:cNvSpPr/>
          <p:nvPr/>
        </p:nvSpPr>
        <p:spPr>
          <a:xfrm>
            <a:off x="38345004" y="1281185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В начале 1940 года NEAS установил уровень набора в 8000 чернокожих солдат, но к 1941 году требования резко изменились, и NEAS рассчитывал на уровень 60 000 человек. [1] : 26 Вербовка закончилась в 1943 году, когда союзники одержали верх над силами Оси в Северной Африке, и потребность в этих типах войск уменьшилась. [1] : 26 Цифры различаются по окончательным уровням: 77 239 по оценке UDF и другие как высокие 80 479, которые могут включать новобранцев, которые были отклонены. [4] : 77 Цифры показывают, что самый высокий набор пришелся из Трансвааля: 52 037 человек, в основном из-за засухи в Северном Трансваале, 9 555 человек из Капской провинции, 7 366 человек из </a:t>
            </a:r>
            <a:r>
              <a:rPr lang="ru-RU" sz="200" dirty="0" err="1"/>
              <a:t>Натала</a:t>
            </a:r>
            <a:r>
              <a:rPr lang="ru-RU" sz="200" dirty="0"/>
              <a:t>, 4 522 человека из Оранжевого Свободного государства и 7 000 человек из Юго-Западной Африки. [4] : 77 Тридцать процентов новобранцев прибыли из городских районов Южной Африки, а остальные семьдесят процентов прибыли из сельской местности. [1] : 44Первоначальный набор осуществлялся с помощью плакатов и фильмов. Плакаты с вербовкой часто размещались в общественных местах, часто посещаемых чернокожими мужчинами. [1] : 27 Использовались также пропагандистские вербовочные фильмы, на которых были показаны новобранцы, проходящие обучение, с использованием передвижных </a:t>
            </a:r>
            <a:r>
              <a:rPr lang="ru-RU" sz="200" dirty="0" err="1"/>
              <a:t>кинофургонов</a:t>
            </a:r>
            <a:r>
              <a:rPr lang="ru-RU" sz="200" dirty="0"/>
              <a:t>, которые демонстрировали фильмы в черных районах страны. [1] : 27 Были предприняты попытки использовать уполномоченных по рождению для вербовки чернокожих, но они были скорее препятствием для процесса, поскольку большинство чернокожих с самого начала не доверяли им. [1] : 27. Частные компании пытались способствовать найму своих чернокожих сотрудников, но это не одобрялось белыми владельцами. [1] : 27Другой метод заключался в том,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 [1] : 29 Этот метод был открыт для злоупотреблений со стороны вождей при выборе того, кто должен идти, а также для мошеннических практик получения государственных денег с последующим отказом в предоставлении рекрутов. [1] : 31Были также вопросы, касающиеся восприятия войны и ожиданий их роли в Военном корпусе туземцев. Большинство сельских чернокожих мало понимали, что такое война в Европе, и некоторые потенциальные новобранцы ожидали, что их обучение будет включать изучение новой профессии, исключенной из законов о расовой занятости внутри страны. [1] : 38Низкая заработная плата также мешала найму. Как и в гражданской жизни, ставки заработной платы были основаны на расе, при этом чернокожие находились в самом низу шкалы, при этом базовая заработная плата в корпусе устанавливалась на уровне 1 шиллинга 6 пенсов в день для неженатых военнослужащих и тех, у кого есть иждивенцы, 2 шиллинга 3 пенса в отличие от основных белых солдат, которые платили по 5 шиллингов в день. [1] : 40 Высшим званием, которое могли получить черные войска, был сержант. [1] : 44 Другим препятствием был отказ низших белых чинов подчиняться приказам черного солдата более высокого ранга. [1] : 45 Это можно было бы преодолеть только в том случае, если бы белый офицер дал разрешение черному солдату. [1] : 38</a:t>
            </a:r>
            <a:endParaRPr lang="ru-RU" sz="100" dirty="0"/>
          </a:p>
        </p:txBody>
      </p:sp>
      <p:sp>
        <p:nvSpPr>
          <p:cNvPr id="1154" name="Прямоугольник 1153">
            <a:extLst>
              <a:ext uri="{FF2B5EF4-FFF2-40B4-BE49-F238E27FC236}">
                <a16:creationId xmlns:a16="http://schemas.microsoft.com/office/drawing/2014/main" id="{20B0A430-5FFF-4716-9918-74A90C4BE1F1}"/>
              </a:ext>
            </a:extLst>
          </p:cNvPr>
          <p:cNvSpPr/>
          <p:nvPr/>
        </p:nvSpPr>
        <p:spPr>
          <a:xfrm>
            <a:off x="42655274" y="669323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региональных командований (1939)</a:t>
            </a:r>
            <a:endParaRPr lang="ru-RU" sz="300" dirty="0"/>
          </a:p>
        </p:txBody>
      </p:sp>
      <p:sp>
        <p:nvSpPr>
          <p:cNvPr id="1155" name="Прямоугольник 1154">
            <a:extLst>
              <a:ext uri="{FF2B5EF4-FFF2-40B4-BE49-F238E27FC236}">
                <a16:creationId xmlns:a16="http://schemas.microsoft.com/office/drawing/2014/main" id="{18590381-9A62-44BF-9847-3ABE1C7D1D84}"/>
              </a:ext>
            </a:extLst>
          </p:cNvPr>
          <p:cNvSpPr/>
          <p:nvPr/>
        </p:nvSpPr>
        <p:spPr>
          <a:xfrm>
            <a:off x="8293902" y="1357328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Молодежная лига Африканского национального конгресса</a:t>
            </a:r>
            <a:endParaRPr lang="ru-RU" sz="300" dirty="0"/>
          </a:p>
        </p:txBody>
      </p:sp>
      <p:sp>
        <p:nvSpPr>
          <p:cNvPr id="1156" name="Прямоугольник 1155">
            <a:extLst>
              <a:ext uri="{FF2B5EF4-FFF2-40B4-BE49-F238E27FC236}">
                <a16:creationId xmlns:a16="http://schemas.microsoft.com/office/drawing/2014/main" id="{9C04C4EE-EEA9-4B90-84A2-EEF94D952688}"/>
              </a:ext>
            </a:extLst>
          </p:cNvPr>
          <p:cNvSpPr/>
          <p:nvPr/>
        </p:nvSpPr>
        <p:spPr>
          <a:xfrm>
            <a:off x="41180905" y="669961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выпуск боеприпасов на </a:t>
            </a:r>
            <a:r>
              <a:rPr lang="en-US" sz="1100" dirty="0"/>
              <a:t>Magazine Hill</a:t>
            </a:r>
            <a:r>
              <a:rPr lang="ru-RU" sz="1100" dirty="0"/>
              <a:t> (1938)</a:t>
            </a:r>
            <a:endParaRPr lang="ru-RU" sz="300" dirty="0"/>
          </a:p>
        </p:txBody>
      </p:sp>
      <p:sp>
        <p:nvSpPr>
          <p:cNvPr id="1157" name="Прямоугольник 1156">
            <a:extLst>
              <a:ext uri="{FF2B5EF4-FFF2-40B4-BE49-F238E27FC236}">
                <a16:creationId xmlns:a16="http://schemas.microsoft.com/office/drawing/2014/main" id="{85B51138-4261-4B4F-8FD4-1AFF50A36E61}"/>
              </a:ext>
            </a:extLst>
          </p:cNvPr>
          <p:cNvSpPr/>
          <p:nvPr/>
        </p:nvSpPr>
        <p:spPr>
          <a:xfrm>
            <a:off x="39640160"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Новые заводы для танковой техники (1942)</a:t>
            </a:r>
            <a:endParaRPr lang="ru-RU" sz="300" dirty="0"/>
          </a:p>
        </p:txBody>
      </p:sp>
      <p:sp>
        <p:nvSpPr>
          <p:cNvPr id="1158" name="Прямоугольник 1157">
            <a:extLst>
              <a:ext uri="{FF2B5EF4-FFF2-40B4-BE49-F238E27FC236}">
                <a16:creationId xmlns:a16="http://schemas.microsoft.com/office/drawing/2014/main" id="{72D006CB-0604-405A-9D5E-6016F37A5343}"/>
              </a:ext>
            </a:extLst>
          </p:cNvPr>
          <p:cNvSpPr/>
          <p:nvPr/>
        </p:nvSpPr>
        <p:spPr>
          <a:xfrm>
            <a:off x="39645916"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бронетехники (ваниль)</a:t>
            </a:r>
            <a:r>
              <a:rPr lang="ru-RU" sz="600" dirty="0"/>
              <a:t> (1942)</a:t>
            </a:r>
            <a:endParaRPr lang="ru-RU" sz="300" dirty="0"/>
          </a:p>
        </p:txBody>
      </p:sp>
      <p:cxnSp>
        <p:nvCxnSpPr>
          <p:cNvPr id="1159" name="Shape 248">
            <a:extLst>
              <a:ext uri="{FF2B5EF4-FFF2-40B4-BE49-F238E27FC236}">
                <a16:creationId xmlns:a16="http://schemas.microsoft.com/office/drawing/2014/main" id="{A47B2C49-6E7D-40E4-8697-53244DD69DC9}"/>
              </a:ext>
            </a:extLst>
          </p:cNvPr>
          <p:cNvCxnSpPr>
            <a:cxnSpLocks/>
            <a:stCxn id="1156" idx="2"/>
            <a:endCxn id="1157" idx="0"/>
          </p:cNvCxnSpPr>
          <p:nvPr/>
        </p:nvCxnSpPr>
        <p:spPr>
          <a:xfrm rot="5400000">
            <a:off x="40831826" y="6719202"/>
            <a:ext cx="301894" cy="15407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0" name="Прямоугольник 1159">
            <a:extLst>
              <a:ext uri="{FF2B5EF4-FFF2-40B4-BE49-F238E27FC236}">
                <a16:creationId xmlns:a16="http://schemas.microsoft.com/office/drawing/2014/main" id="{4941C5FE-E22F-4008-88E7-0B22F6DF1722}"/>
              </a:ext>
            </a:extLst>
          </p:cNvPr>
          <p:cNvSpPr/>
          <p:nvPr/>
        </p:nvSpPr>
        <p:spPr>
          <a:xfrm>
            <a:off x="41180905" y="763660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Улучшить патрон .303 (ваниль)</a:t>
            </a:r>
            <a:endParaRPr lang="ru-RU" sz="300" dirty="0"/>
          </a:p>
        </p:txBody>
      </p:sp>
      <p:cxnSp>
        <p:nvCxnSpPr>
          <p:cNvPr id="1161" name="Shape 248">
            <a:extLst>
              <a:ext uri="{FF2B5EF4-FFF2-40B4-BE49-F238E27FC236}">
                <a16:creationId xmlns:a16="http://schemas.microsoft.com/office/drawing/2014/main" id="{82C3C2B0-7116-4EEA-8692-130E4D93BE15}"/>
              </a:ext>
            </a:extLst>
          </p:cNvPr>
          <p:cNvCxnSpPr>
            <a:cxnSpLocks/>
            <a:stCxn id="1156" idx="2"/>
            <a:endCxn id="1160" idx="0"/>
          </p:cNvCxnSpPr>
          <p:nvPr/>
        </p:nvCxnSpPr>
        <p:spPr>
          <a:xfrm rot="5400000">
            <a:off x="41604156" y="7487616"/>
            <a:ext cx="297979"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2" name="Прямоугольник 1161">
            <a:extLst>
              <a:ext uri="{FF2B5EF4-FFF2-40B4-BE49-F238E27FC236}">
                <a16:creationId xmlns:a16="http://schemas.microsoft.com/office/drawing/2014/main" id="{8A7E87A7-9E69-43F7-8EBC-E56D0C9CDB63}"/>
              </a:ext>
            </a:extLst>
          </p:cNvPr>
          <p:cNvSpPr/>
          <p:nvPr/>
        </p:nvSpPr>
        <p:spPr>
          <a:xfrm>
            <a:off x="41174555"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Фабрика </a:t>
            </a:r>
            <a:r>
              <a:rPr lang="ru-RU" sz="1100" dirty="0" err="1"/>
              <a:t>Ленц</a:t>
            </a:r>
            <a:r>
              <a:rPr lang="ru-RU" sz="1100" dirty="0"/>
              <a:t> </a:t>
            </a:r>
            <a:r>
              <a:rPr lang="ru-RU" sz="1100" dirty="0" err="1"/>
              <a:t>Бобм</a:t>
            </a:r>
            <a:r>
              <a:rPr lang="ru-RU" sz="1100" dirty="0"/>
              <a:t> (дорога)</a:t>
            </a:r>
            <a:endParaRPr lang="ru-RU" sz="300" dirty="0"/>
          </a:p>
        </p:txBody>
      </p:sp>
      <p:cxnSp>
        <p:nvCxnSpPr>
          <p:cNvPr id="1163" name="Прямая со стрелкой 1162">
            <a:extLst>
              <a:ext uri="{FF2B5EF4-FFF2-40B4-BE49-F238E27FC236}">
                <a16:creationId xmlns:a16="http://schemas.microsoft.com/office/drawing/2014/main" id="{16930B2A-BD6A-4314-B536-530AB5C7E75E}"/>
              </a:ext>
            </a:extLst>
          </p:cNvPr>
          <p:cNvCxnSpPr>
            <a:cxnSpLocks/>
            <a:stCxn id="1160" idx="2"/>
            <a:endCxn id="1162" idx="0"/>
          </p:cNvCxnSpPr>
          <p:nvPr/>
        </p:nvCxnSpPr>
        <p:spPr>
          <a:xfrm flipH="1">
            <a:off x="41746795" y="8275621"/>
            <a:ext cx="6350" cy="3349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4" name="Прямая со стрелкой 1163">
            <a:extLst>
              <a:ext uri="{FF2B5EF4-FFF2-40B4-BE49-F238E27FC236}">
                <a16:creationId xmlns:a16="http://schemas.microsoft.com/office/drawing/2014/main" id="{AFF4A31E-9883-4E3D-A06B-DF0A6458C250}"/>
              </a:ext>
            </a:extLst>
          </p:cNvPr>
          <p:cNvCxnSpPr>
            <a:cxnSpLocks/>
            <a:stCxn id="1135" idx="2"/>
            <a:endCxn id="1078" idx="0"/>
          </p:cNvCxnSpPr>
          <p:nvPr/>
        </p:nvCxnSpPr>
        <p:spPr>
          <a:xfrm>
            <a:off x="45521059" y="6392463"/>
            <a:ext cx="0" cy="3042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5" name="Shape 248">
            <a:extLst>
              <a:ext uri="{FF2B5EF4-FFF2-40B4-BE49-F238E27FC236}">
                <a16:creationId xmlns:a16="http://schemas.microsoft.com/office/drawing/2014/main" id="{91F5ED55-C186-4415-84DF-15AAEC847A2F}"/>
              </a:ext>
            </a:extLst>
          </p:cNvPr>
          <p:cNvCxnSpPr>
            <a:cxnSpLocks/>
            <a:stCxn id="1078" idx="2"/>
            <a:endCxn id="1152" idx="0"/>
          </p:cNvCxnSpPr>
          <p:nvPr/>
        </p:nvCxnSpPr>
        <p:spPr>
          <a:xfrm rot="5400000">
            <a:off x="44986722" y="7106183"/>
            <a:ext cx="304807" cy="763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6" name="Shape 248">
            <a:extLst>
              <a:ext uri="{FF2B5EF4-FFF2-40B4-BE49-F238E27FC236}">
                <a16:creationId xmlns:a16="http://schemas.microsoft.com/office/drawing/2014/main" id="{F09F091E-06C4-4488-B66B-9F709091DC9D}"/>
              </a:ext>
            </a:extLst>
          </p:cNvPr>
          <p:cNvCxnSpPr>
            <a:cxnSpLocks/>
            <a:stCxn id="1078" idx="2"/>
            <a:endCxn id="1136" idx="0"/>
          </p:cNvCxnSpPr>
          <p:nvPr/>
        </p:nvCxnSpPr>
        <p:spPr>
          <a:xfrm rot="16200000" flipH="1">
            <a:off x="45769673" y="7087099"/>
            <a:ext cx="305874" cy="8031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7" name="Прямоугольник 1166">
            <a:extLst>
              <a:ext uri="{FF2B5EF4-FFF2-40B4-BE49-F238E27FC236}">
                <a16:creationId xmlns:a16="http://schemas.microsoft.com/office/drawing/2014/main" id="{11713DD9-7F02-4216-8076-97DE59802A57}"/>
              </a:ext>
            </a:extLst>
          </p:cNvPr>
          <p:cNvSpPr/>
          <p:nvPr/>
        </p:nvSpPr>
        <p:spPr>
          <a:xfrm>
            <a:off x="44184950" y="86110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Служба тылового обеспечения </a:t>
            </a:r>
            <a:r>
              <a:rPr lang="en-US" sz="1100" dirty="0"/>
              <a:t>Q</a:t>
            </a:r>
            <a:endParaRPr lang="ru-RU" sz="300" dirty="0"/>
          </a:p>
        </p:txBody>
      </p:sp>
      <p:cxnSp>
        <p:nvCxnSpPr>
          <p:cNvPr id="1168" name="Прямая со стрелкой 1167">
            <a:extLst>
              <a:ext uri="{FF2B5EF4-FFF2-40B4-BE49-F238E27FC236}">
                <a16:creationId xmlns:a16="http://schemas.microsoft.com/office/drawing/2014/main" id="{2755CD96-BBA3-4101-9342-357D06F340A8}"/>
              </a:ext>
            </a:extLst>
          </p:cNvPr>
          <p:cNvCxnSpPr>
            <a:cxnSpLocks/>
            <a:stCxn id="1152" idx="2"/>
            <a:endCxn id="1167" idx="0"/>
          </p:cNvCxnSpPr>
          <p:nvPr/>
        </p:nvCxnSpPr>
        <p:spPr>
          <a:xfrm>
            <a:off x="44757190" y="8279536"/>
            <a:ext cx="0" cy="3315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9" name="Прямоугольник 1168">
            <a:extLst>
              <a:ext uri="{FF2B5EF4-FFF2-40B4-BE49-F238E27FC236}">
                <a16:creationId xmlns:a16="http://schemas.microsoft.com/office/drawing/2014/main" id="{B9D7FC42-7CF5-4F9D-BDB3-CB1962A1D832}"/>
              </a:ext>
            </a:extLst>
          </p:cNvPr>
          <p:cNvSpPr/>
          <p:nvPr/>
        </p:nvSpPr>
        <p:spPr>
          <a:xfrm>
            <a:off x="45751922" y="86118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Подготовка в джунглях и пустыни</a:t>
            </a:r>
            <a:endParaRPr lang="ru-RU" sz="300" dirty="0"/>
          </a:p>
        </p:txBody>
      </p:sp>
      <p:cxnSp>
        <p:nvCxnSpPr>
          <p:cNvPr id="1170" name="Прямая со стрелкой 1169">
            <a:extLst>
              <a:ext uri="{FF2B5EF4-FFF2-40B4-BE49-F238E27FC236}">
                <a16:creationId xmlns:a16="http://schemas.microsoft.com/office/drawing/2014/main" id="{2B51C280-A041-4413-8084-522BD01BF0E4}"/>
              </a:ext>
            </a:extLst>
          </p:cNvPr>
          <p:cNvCxnSpPr>
            <a:cxnSpLocks/>
            <a:stCxn id="1140" idx="2"/>
            <a:endCxn id="1139" idx="0"/>
          </p:cNvCxnSpPr>
          <p:nvPr/>
        </p:nvCxnSpPr>
        <p:spPr>
          <a:xfrm>
            <a:off x="45521058" y="10528111"/>
            <a:ext cx="3627" cy="4411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1" name="Прямая со стрелкой 1170">
            <a:extLst>
              <a:ext uri="{FF2B5EF4-FFF2-40B4-BE49-F238E27FC236}">
                <a16:creationId xmlns:a16="http://schemas.microsoft.com/office/drawing/2014/main" id="{F027847F-7E63-4E68-91D2-B47D6D4B0473}"/>
              </a:ext>
            </a:extLst>
          </p:cNvPr>
          <p:cNvCxnSpPr>
            <a:cxnSpLocks/>
            <a:stCxn id="1141" idx="2"/>
            <a:endCxn id="1142" idx="0"/>
          </p:cNvCxnSpPr>
          <p:nvPr/>
        </p:nvCxnSpPr>
        <p:spPr>
          <a:xfrm>
            <a:off x="43972124" y="10528110"/>
            <a:ext cx="0" cy="4433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2" name="Shape 248">
            <a:extLst>
              <a:ext uri="{FF2B5EF4-FFF2-40B4-BE49-F238E27FC236}">
                <a16:creationId xmlns:a16="http://schemas.microsoft.com/office/drawing/2014/main" id="{1B0766C4-C0BD-40B2-9FF4-90EF2BAFACD3}"/>
              </a:ext>
            </a:extLst>
          </p:cNvPr>
          <p:cNvCxnSpPr>
            <a:cxnSpLocks/>
            <a:stCxn id="1148" idx="2"/>
            <a:endCxn id="1147" idx="0"/>
          </p:cNvCxnSpPr>
          <p:nvPr/>
        </p:nvCxnSpPr>
        <p:spPr>
          <a:xfrm rot="5400000">
            <a:off x="41045147" y="10368847"/>
            <a:ext cx="443940" cy="7569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3" name="Shape 248">
            <a:extLst>
              <a:ext uri="{FF2B5EF4-FFF2-40B4-BE49-F238E27FC236}">
                <a16:creationId xmlns:a16="http://schemas.microsoft.com/office/drawing/2014/main" id="{7F7C070D-0E3D-4E38-9267-091B88750260}"/>
              </a:ext>
            </a:extLst>
          </p:cNvPr>
          <p:cNvCxnSpPr>
            <a:cxnSpLocks/>
            <a:stCxn id="1148" idx="2"/>
            <a:endCxn id="1150" idx="0"/>
          </p:cNvCxnSpPr>
          <p:nvPr/>
        </p:nvCxnSpPr>
        <p:spPr>
          <a:xfrm rot="16200000" flipH="1">
            <a:off x="41820379" y="10350559"/>
            <a:ext cx="446037" cy="795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4" name="Shape 248">
            <a:extLst>
              <a:ext uri="{FF2B5EF4-FFF2-40B4-BE49-F238E27FC236}">
                <a16:creationId xmlns:a16="http://schemas.microsoft.com/office/drawing/2014/main" id="{8DCD3B5E-8E7C-4AA1-83AF-8FC5186E16E2}"/>
              </a:ext>
            </a:extLst>
          </p:cNvPr>
          <p:cNvCxnSpPr>
            <a:cxnSpLocks/>
            <a:stCxn id="1147" idx="2"/>
            <a:endCxn id="1149" idx="0"/>
          </p:cNvCxnSpPr>
          <p:nvPr/>
        </p:nvCxnSpPr>
        <p:spPr>
          <a:xfrm rot="16200000" flipH="1">
            <a:off x="41045146" y="11451801"/>
            <a:ext cx="443940" cy="7569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5" name="Shape 248">
            <a:extLst>
              <a:ext uri="{FF2B5EF4-FFF2-40B4-BE49-F238E27FC236}">
                <a16:creationId xmlns:a16="http://schemas.microsoft.com/office/drawing/2014/main" id="{59D3DDF5-B5A0-4918-B64F-F46E7720F556}"/>
              </a:ext>
            </a:extLst>
          </p:cNvPr>
          <p:cNvCxnSpPr>
            <a:cxnSpLocks/>
            <a:stCxn id="1150" idx="2"/>
            <a:endCxn id="1149" idx="0"/>
          </p:cNvCxnSpPr>
          <p:nvPr/>
        </p:nvCxnSpPr>
        <p:spPr>
          <a:xfrm rot="5400000">
            <a:off x="41822476" y="11433514"/>
            <a:ext cx="441843" cy="795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6" name="Shape 248">
            <a:extLst>
              <a:ext uri="{FF2B5EF4-FFF2-40B4-BE49-F238E27FC236}">
                <a16:creationId xmlns:a16="http://schemas.microsoft.com/office/drawing/2014/main" id="{B113BA8B-8FA7-4908-BB62-02DFD3DB9D32}"/>
              </a:ext>
            </a:extLst>
          </p:cNvPr>
          <p:cNvCxnSpPr>
            <a:cxnSpLocks/>
            <a:stCxn id="1150" idx="2"/>
            <a:endCxn id="1145" idx="0"/>
          </p:cNvCxnSpPr>
          <p:nvPr/>
        </p:nvCxnSpPr>
        <p:spPr>
          <a:xfrm rot="16200000" flipH="1">
            <a:off x="42604030" y="11447576"/>
            <a:ext cx="441844" cy="767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7" name="Shape 248">
            <a:extLst>
              <a:ext uri="{FF2B5EF4-FFF2-40B4-BE49-F238E27FC236}">
                <a16:creationId xmlns:a16="http://schemas.microsoft.com/office/drawing/2014/main" id="{8EEAF1B6-3C48-4D74-8597-7806E0596782}"/>
              </a:ext>
            </a:extLst>
          </p:cNvPr>
          <p:cNvCxnSpPr>
            <a:cxnSpLocks/>
            <a:stCxn id="1142" idx="2"/>
            <a:endCxn id="1145" idx="0"/>
          </p:cNvCxnSpPr>
          <p:nvPr/>
        </p:nvCxnSpPr>
        <p:spPr>
          <a:xfrm rot="5400000">
            <a:off x="43369544" y="11449664"/>
            <a:ext cx="441737" cy="7634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8" name="Shape 248">
            <a:extLst>
              <a:ext uri="{FF2B5EF4-FFF2-40B4-BE49-F238E27FC236}">
                <a16:creationId xmlns:a16="http://schemas.microsoft.com/office/drawing/2014/main" id="{DF90F621-2F97-4872-B5D8-266F7EC0D67D}"/>
              </a:ext>
            </a:extLst>
          </p:cNvPr>
          <p:cNvCxnSpPr>
            <a:cxnSpLocks/>
            <a:stCxn id="1139" idx="2"/>
            <a:endCxn id="1138" idx="0"/>
          </p:cNvCxnSpPr>
          <p:nvPr/>
        </p:nvCxnSpPr>
        <p:spPr>
          <a:xfrm rot="16200000" flipH="1">
            <a:off x="45690070" y="11442918"/>
            <a:ext cx="468707" cy="7994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9" name="Shape 248">
            <a:extLst>
              <a:ext uri="{FF2B5EF4-FFF2-40B4-BE49-F238E27FC236}">
                <a16:creationId xmlns:a16="http://schemas.microsoft.com/office/drawing/2014/main" id="{4D6AB543-DC2C-47C0-8074-48F25EA0AE39}"/>
              </a:ext>
            </a:extLst>
          </p:cNvPr>
          <p:cNvCxnSpPr>
            <a:cxnSpLocks/>
            <a:stCxn id="1139" idx="2"/>
            <a:endCxn id="1137" idx="0"/>
          </p:cNvCxnSpPr>
          <p:nvPr/>
        </p:nvCxnSpPr>
        <p:spPr>
          <a:xfrm rot="5400000">
            <a:off x="44918967" y="11446528"/>
            <a:ext cx="443942" cy="767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180" name="Прямоугольник 1179">
            <a:extLst>
              <a:ext uri="{FF2B5EF4-FFF2-40B4-BE49-F238E27FC236}">
                <a16:creationId xmlns:a16="http://schemas.microsoft.com/office/drawing/2014/main" id="{DBB6A11C-5041-47E7-A52D-AE3C3F8BD66D}"/>
              </a:ext>
            </a:extLst>
          </p:cNvPr>
          <p:cNvSpPr/>
          <p:nvPr/>
        </p:nvSpPr>
        <p:spPr>
          <a:xfrm>
            <a:off x="41890759" y="1319711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Военно-морская база Дурбан (1946)</a:t>
            </a:r>
          </a:p>
        </p:txBody>
      </p:sp>
      <p:sp>
        <p:nvSpPr>
          <p:cNvPr id="1181" name="Прямоугольник 1180">
            <a:extLst>
              <a:ext uri="{FF2B5EF4-FFF2-40B4-BE49-F238E27FC236}">
                <a16:creationId xmlns:a16="http://schemas.microsoft.com/office/drawing/2014/main" id="{F06ACD02-D690-4363-A97F-CAAC3B16E4C6}"/>
              </a:ext>
            </a:extLst>
          </p:cNvPr>
          <p:cNvSpPr/>
          <p:nvPr/>
        </p:nvSpPr>
        <p:spPr>
          <a:xfrm>
            <a:off x="40316220" y="131642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Силы морской обороны (ваниль, но против конвоев, 1940)</a:t>
            </a:r>
            <a:endParaRPr lang="ru-RU" sz="300" dirty="0"/>
          </a:p>
        </p:txBody>
      </p:sp>
      <p:cxnSp>
        <p:nvCxnSpPr>
          <p:cNvPr id="1182" name="Прямая со стрелкой 1181">
            <a:extLst>
              <a:ext uri="{FF2B5EF4-FFF2-40B4-BE49-F238E27FC236}">
                <a16:creationId xmlns:a16="http://schemas.microsoft.com/office/drawing/2014/main" id="{78595662-224E-417E-8646-31A01DDFAF19}"/>
              </a:ext>
            </a:extLst>
          </p:cNvPr>
          <p:cNvCxnSpPr>
            <a:cxnSpLocks/>
            <a:stCxn id="1147" idx="2"/>
            <a:endCxn id="1181" idx="0"/>
          </p:cNvCxnSpPr>
          <p:nvPr/>
        </p:nvCxnSpPr>
        <p:spPr>
          <a:xfrm flipH="1">
            <a:off x="40888460" y="11608304"/>
            <a:ext cx="184" cy="15559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3" name="Прямая со стрелкой 1182">
            <a:extLst>
              <a:ext uri="{FF2B5EF4-FFF2-40B4-BE49-F238E27FC236}">
                <a16:creationId xmlns:a16="http://schemas.microsoft.com/office/drawing/2014/main" id="{294C6021-916E-4179-BE26-2778A4AE0ECD}"/>
              </a:ext>
            </a:extLst>
          </p:cNvPr>
          <p:cNvCxnSpPr>
            <a:cxnSpLocks/>
            <a:stCxn id="1150" idx="2"/>
            <a:endCxn id="1180" idx="0"/>
          </p:cNvCxnSpPr>
          <p:nvPr/>
        </p:nvCxnSpPr>
        <p:spPr>
          <a:xfrm>
            <a:off x="42441205" y="11610401"/>
            <a:ext cx="21794" cy="15867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84" name="Прямоугольник 1183">
            <a:extLst>
              <a:ext uri="{FF2B5EF4-FFF2-40B4-BE49-F238E27FC236}">
                <a16:creationId xmlns:a16="http://schemas.microsoft.com/office/drawing/2014/main" id="{3FD6E40D-0599-401F-9288-14516EB00017}"/>
              </a:ext>
            </a:extLst>
          </p:cNvPr>
          <p:cNvSpPr/>
          <p:nvPr/>
        </p:nvSpPr>
        <p:spPr>
          <a:xfrm>
            <a:off x="44952445" y="1319712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Довести «кэб-</a:t>
            </a:r>
            <a:r>
              <a:rPr lang="ru-RU" sz="1100" dirty="0" err="1"/>
              <a:t>рэнк</a:t>
            </a:r>
            <a:r>
              <a:rPr lang="ru-RU" sz="1100" dirty="0"/>
              <a:t>» до совершенства(ваниль)</a:t>
            </a:r>
            <a:endParaRPr lang="ru-RU" sz="300" dirty="0"/>
          </a:p>
        </p:txBody>
      </p:sp>
      <p:cxnSp>
        <p:nvCxnSpPr>
          <p:cNvPr id="1185" name="Прямая со стрелкой 1184">
            <a:extLst>
              <a:ext uri="{FF2B5EF4-FFF2-40B4-BE49-F238E27FC236}">
                <a16:creationId xmlns:a16="http://schemas.microsoft.com/office/drawing/2014/main" id="{C965D4FB-86E1-43E2-BEBE-951E407BB80B}"/>
              </a:ext>
            </a:extLst>
          </p:cNvPr>
          <p:cNvCxnSpPr>
            <a:cxnSpLocks/>
            <a:stCxn id="1136" idx="2"/>
            <a:endCxn id="1169" idx="0"/>
          </p:cNvCxnSpPr>
          <p:nvPr/>
        </p:nvCxnSpPr>
        <p:spPr>
          <a:xfrm>
            <a:off x="46324162" y="8280603"/>
            <a:ext cx="0" cy="331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6" name="Shape 248">
            <a:extLst>
              <a:ext uri="{FF2B5EF4-FFF2-40B4-BE49-F238E27FC236}">
                <a16:creationId xmlns:a16="http://schemas.microsoft.com/office/drawing/2014/main" id="{C916274A-78DB-4F7C-8863-DACD6E7F5033}"/>
              </a:ext>
            </a:extLst>
          </p:cNvPr>
          <p:cNvCxnSpPr>
            <a:cxnSpLocks/>
            <a:stCxn id="1137" idx="2"/>
            <a:endCxn id="1184" idx="0"/>
          </p:cNvCxnSpPr>
          <p:nvPr/>
        </p:nvCxnSpPr>
        <p:spPr>
          <a:xfrm rot="16200000" flipH="1">
            <a:off x="44888008" y="12560442"/>
            <a:ext cx="505859" cy="7674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7" name="Shape 248">
            <a:extLst>
              <a:ext uri="{FF2B5EF4-FFF2-40B4-BE49-F238E27FC236}">
                <a16:creationId xmlns:a16="http://schemas.microsoft.com/office/drawing/2014/main" id="{A9179D93-6468-45EE-981D-7E521DD0CCE8}"/>
              </a:ext>
            </a:extLst>
          </p:cNvPr>
          <p:cNvCxnSpPr>
            <a:cxnSpLocks/>
            <a:stCxn id="1138" idx="2"/>
            <a:endCxn id="1184" idx="0"/>
          </p:cNvCxnSpPr>
          <p:nvPr/>
        </p:nvCxnSpPr>
        <p:spPr>
          <a:xfrm rot="5400000">
            <a:off x="45683877" y="12556835"/>
            <a:ext cx="481094" cy="7994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8" name="Прямая со стрелкой 1187">
            <a:extLst>
              <a:ext uri="{FF2B5EF4-FFF2-40B4-BE49-F238E27FC236}">
                <a16:creationId xmlns:a16="http://schemas.microsoft.com/office/drawing/2014/main" id="{98620BF3-2DAD-4B7D-A2E6-44E62D4C7CF1}"/>
              </a:ext>
            </a:extLst>
          </p:cNvPr>
          <p:cNvCxnSpPr>
            <a:cxnSpLocks/>
            <a:stCxn id="1154" idx="2"/>
            <a:endCxn id="1143" idx="0"/>
          </p:cNvCxnSpPr>
          <p:nvPr/>
        </p:nvCxnSpPr>
        <p:spPr>
          <a:xfrm>
            <a:off x="43227514" y="7332248"/>
            <a:ext cx="0" cy="3082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9" name="Shape 248">
            <a:extLst>
              <a:ext uri="{FF2B5EF4-FFF2-40B4-BE49-F238E27FC236}">
                <a16:creationId xmlns:a16="http://schemas.microsoft.com/office/drawing/2014/main" id="{62CB8C6C-06CF-4DCF-95D0-BA87C0B0C719}"/>
              </a:ext>
            </a:extLst>
          </p:cNvPr>
          <p:cNvCxnSpPr>
            <a:cxnSpLocks/>
            <a:stCxn id="1157" idx="2"/>
            <a:endCxn id="1158" idx="0"/>
          </p:cNvCxnSpPr>
          <p:nvPr/>
        </p:nvCxnSpPr>
        <p:spPr>
          <a:xfrm rot="16200000" flipH="1">
            <a:off x="40049782" y="8442154"/>
            <a:ext cx="330993" cy="57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90" name="Прямая со стрелкой 1189">
            <a:extLst>
              <a:ext uri="{FF2B5EF4-FFF2-40B4-BE49-F238E27FC236}">
                <a16:creationId xmlns:a16="http://schemas.microsoft.com/office/drawing/2014/main" id="{76A7FBCE-E6DF-4236-ACED-20ADD2D6F1E7}"/>
              </a:ext>
            </a:extLst>
          </p:cNvPr>
          <p:cNvCxnSpPr>
            <a:cxnSpLocks/>
            <a:stCxn id="1143" idx="2"/>
            <a:endCxn id="1144" idx="0"/>
          </p:cNvCxnSpPr>
          <p:nvPr/>
        </p:nvCxnSpPr>
        <p:spPr>
          <a:xfrm>
            <a:off x="43227514" y="8279536"/>
            <a:ext cx="0" cy="3309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91" name="Прямоугольник 1190">
            <a:extLst>
              <a:ext uri="{FF2B5EF4-FFF2-40B4-BE49-F238E27FC236}">
                <a16:creationId xmlns:a16="http://schemas.microsoft.com/office/drawing/2014/main" id="{C9C3D746-2A44-4167-B245-2A345A731622}"/>
              </a:ext>
            </a:extLst>
          </p:cNvPr>
          <p:cNvSpPr/>
          <p:nvPr/>
        </p:nvSpPr>
        <p:spPr>
          <a:xfrm>
            <a:off x="19734650" y="1357718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Совет неевропейских профсоюзов</a:t>
            </a:r>
            <a:endParaRPr lang="ru-RU" sz="600" dirty="0"/>
          </a:p>
        </p:txBody>
      </p:sp>
      <p:sp>
        <p:nvSpPr>
          <p:cNvPr id="1192" name="Прямоугольник 1191">
            <a:extLst>
              <a:ext uri="{FF2B5EF4-FFF2-40B4-BE49-F238E27FC236}">
                <a16:creationId xmlns:a16="http://schemas.microsoft.com/office/drawing/2014/main" id="{F0287634-4F49-4BA2-B3C5-AF5AEBACE342}"/>
              </a:ext>
            </a:extLst>
          </p:cNvPr>
          <p:cNvSpPr/>
          <p:nvPr/>
        </p:nvSpPr>
        <p:spPr>
          <a:xfrm>
            <a:off x="18124316" y="1357718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Власть большинства</a:t>
            </a:r>
            <a:endParaRPr lang="ru-RU" sz="600" dirty="0"/>
          </a:p>
        </p:txBody>
      </p:sp>
      <p:sp>
        <p:nvSpPr>
          <p:cNvPr id="1193" name="Прямоугольник 1192">
            <a:extLst>
              <a:ext uri="{FF2B5EF4-FFF2-40B4-BE49-F238E27FC236}">
                <a16:creationId xmlns:a16="http://schemas.microsoft.com/office/drawing/2014/main" id="{9A2917E4-2501-4D4D-9C66-10CB6481CFB3}"/>
              </a:ext>
            </a:extLst>
          </p:cNvPr>
          <p:cNvSpPr/>
          <p:nvPr/>
        </p:nvSpPr>
        <p:spPr>
          <a:xfrm>
            <a:off x="12120124" y="116952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Хартию Свободы</a:t>
            </a:r>
            <a:endParaRPr lang="ru-RU" sz="600" dirty="0"/>
          </a:p>
        </p:txBody>
      </p:sp>
      <p:sp>
        <p:nvSpPr>
          <p:cNvPr id="1194" name="Прямоугольник 1193">
            <a:extLst>
              <a:ext uri="{FF2B5EF4-FFF2-40B4-BE49-F238E27FC236}">
                <a16:creationId xmlns:a16="http://schemas.microsoft.com/office/drawing/2014/main" id="{3887FA41-5BE9-4DA2-8E70-A672E9F69042}"/>
              </a:ext>
            </a:extLst>
          </p:cNvPr>
          <p:cNvSpPr/>
          <p:nvPr/>
        </p:nvSpPr>
        <p:spPr>
          <a:xfrm>
            <a:off x="13682245" y="1262194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Землю безземельным! </a:t>
            </a:r>
            <a:endParaRPr lang="ru-RU" sz="300" dirty="0"/>
          </a:p>
        </p:txBody>
      </p:sp>
      <p:sp>
        <p:nvSpPr>
          <p:cNvPr id="1195" name="Прямоугольник 1194">
            <a:extLst>
              <a:ext uri="{FF2B5EF4-FFF2-40B4-BE49-F238E27FC236}">
                <a16:creationId xmlns:a16="http://schemas.microsoft.com/office/drawing/2014/main" id="{5BBB1460-3944-4F0D-9324-06D5A4972A6B}"/>
              </a:ext>
            </a:extLst>
          </p:cNvPr>
          <p:cNvSpPr/>
          <p:nvPr/>
        </p:nvSpPr>
        <p:spPr>
          <a:xfrm>
            <a:off x="10590087" y="1358879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Образование для всех! </a:t>
            </a:r>
            <a:endParaRPr lang="ru-RU" sz="300" dirty="0"/>
          </a:p>
        </p:txBody>
      </p:sp>
      <p:sp>
        <p:nvSpPr>
          <p:cNvPr id="1196" name="Прямоугольник 1195">
            <a:extLst>
              <a:ext uri="{FF2B5EF4-FFF2-40B4-BE49-F238E27FC236}">
                <a16:creationId xmlns:a16="http://schemas.microsoft.com/office/drawing/2014/main" id="{CC1FAB62-6742-4C4E-A39C-C6D828EA5B1B}"/>
              </a:ext>
            </a:extLst>
          </p:cNvPr>
          <p:cNvSpPr/>
          <p:nvPr/>
        </p:nvSpPr>
        <p:spPr>
          <a:xfrm>
            <a:off x="12120124" y="135924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Ослабить оковы рабочих! </a:t>
            </a:r>
            <a:endParaRPr lang="ru-RU" sz="300" dirty="0"/>
          </a:p>
        </p:txBody>
      </p:sp>
      <p:sp>
        <p:nvSpPr>
          <p:cNvPr id="1197" name="Прямоугольник 1196">
            <a:extLst>
              <a:ext uri="{FF2B5EF4-FFF2-40B4-BE49-F238E27FC236}">
                <a16:creationId xmlns:a16="http://schemas.microsoft.com/office/drawing/2014/main" id="{34F6980B-6C48-4547-9538-74ABD75C6AC9}"/>
              </a:ext>
            </a:extLst>
          </p:cNvPr>
          <p:cNvSpPr/>
          <p:nvPr/>
        </p:nvSpPr>
        <p:spPr>
          <a:xfrm>
            <a:off x="10590087"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Дать всем равные права и голоса! </a:t>
            </a:r>
            <a:endParaRPr lang="ru-RU" sz="300" dirty="0"/>
          </a:p>
        </p:txBody>
      </p:sp>
      <p:sp>
        <p:nvSpPr>
          <p:cNvPr id="1198" name="Прямоугольник 1197">
            <a:extLst>
              <a:ext uri="{FF2B5EF4-FFF2-40B4-BE49-F238E27FC236}">
                <a16:creationId xmlns:a16="http://schemas.microsoft.com/office/drawing/2014/main" id="{D8CB52C5-0AF2-41FB-B860-8C0C0AE4BC5A}"/>
              </a:ext>
            </a:extLst>
          </p:cNvPr>
          <p:cNvSpPr/>
          <p:nvPr/>
        </p:nvSpPr>
        <p:spPr>
          <a:xfrm>
            <a:off x="15228324" y="116807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о создании республики </a:t>
            </a:r>
            <a:r>
              <a:rPr lang="ru-RU" sz="1100" dirty="0" err="1"/>
              <a:t>Азания</a:t>
            </a:r>
            <a:endParaRPr lang="ru-RU" sz="600" dirty="0"/>
          </a:p>
        </p:txBody>
      </p:sp>
      <p:sp>
        <p:nvSpPr>
          <p:cNvPr id="1199" name="Прямоугольник 1198">
            <a:extLst>
              <a:ext uri="{FF2B5EF4-FFF2-40B4-BE49-F238E27FC236}">
                <a16:creationId xmlns:a16="http://schemas.microsoft.com/office/drawing/2014/main" id="{B6A9B6A4-E774-401B-BCA6-32315FC2D095}"/>
              </a:ext>
            </a:extLst>
          </p:cNvPr>
          <p:cNvSpPr/>
          <p:nvPr/>
        </p:nvSpPr>
        <p:spPr>
          <a:xfrm>
            <a:off x="12120124"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Национализация частных активов</a:t>
            </a:r>
            <a:endParaRPr lang="ru-RU" sz="300" dirty="0"/>
          </a:p>
        </p:txBody>
      </p:sp>
      <p:sp>
        <p:nvSpPr>
          <p:cNvPr id="1200" name="Прямоугольник 1199">
            <a:extLst>
              <a:ext uri="{FF2B5EF4-FFF2-40B4-BE49-F238E27FC236}">
                <a16:creationId xmlns:a16="http://schemas.microsoft.com/office/drawing/2014/main" id="{EE9C9DEB-2425-46BB-99ED-41A71C7E3ABC}"/>
              </a:ext>
            </a:extLst>
          </p:cNvPr>
          <p:cNvSpPr/>
          <p:nvPr/>
        </p:nvSpPr>
        <p:spPr>
          <a:xfrm>
            <a:off x="13682245" y="1358288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аграриям</a:t>
            </a:r>
            <a:endParaRPr lang="ru-RU" sz="300" dirty="0"/>
          </a:p>
        </p:txBody>
      </p:sp>
      <p:sp>
        <p:nvSpPr>
          <p:cNvPr id="1201" name="Прямоугольник 1200">
            <a:extLst>
              <a:ext uri="{FF2B5EF4-FFF2-40B4-BE49-F238E27FC236}">
                <a16:creationId xmlns:a16="http://schemas.microsoft.com/office/drawing/2014/main" id="{4CDED7F0-0EF3-4D96-BC85-BF7D41D65B32}"/>
              </a:ext>
            </a:extLst>
          </p:cNvPr>
          <p:cNvSpPr/>
          <p:nvPr/>
        </p:nvSpPr>
        <p:spPr>
          <a:xfrm>
            <a:off x="12932009"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Государственный план массового образования</a:t>
            </a:r>
            <a:endParaRPr lang="ru-RU" sz="300" dirty="0"/>
          </a:p>
        </p:txBody>
      </p:sp>
      <p:sp>
        <p:nvSpPr>
          <p:cNvPr id="1202" name="Прямоугольник 1201">
            <a:extLst>
              <a:ext uri="{FF2B5EF4-FFF2-40B4-BE49-F238E27FC236}">
                <a16:creationId xmlns:a16="http://schemas.microsoft.com/office/drawing/2014/main" id="{FA7E7E7D-4999-4681-BA6D-1AFA86DA1571}"/>
              </a:ext>
            </a:extLst>
          </p:cNvPr>
          <p:cNvSpPr/>
          <p:nvPr/>
        </p:nvSpPr>
        <p:spPr>
          <a:xfrm>
            <a:off x="14465453"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Реконструкция трущоб</a:t>
            </a:r>
            <a:endParaRPr lang="ru-RU" sz="300" dirty="0"/>
          </a:p>
        </p:txBody>
      </p:sp>
      <p:sp>
        <p:nvSpPr>
          <p:cNvPr id="1203" name="Прямоугольник 1202">
            <a:extLst>
              <a:ext uri="{FF2B5EF4-FFF2-40B4-BE49-F238E27FC236}">
                <a16:creationId xmlns:a16="http://schemas.microsoft.com/office/drawing/2014/main" id="{516A62D2-C775-432E-9F4F-261C50EC8F42}"/>
              </a:ext>
            </a:extLst>
          </p:cNvPr>
          <p:cNvSpPr/>
          <p:nvPr/>
        </p:nvSpPr>
        <p:spPr>
          <a:xfrm>
            <a:off x="6634045" y="13589232"/>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Будущее малых протекторатов</a:t>
            </a:r>
            <a:endParaRPr lang="ru-RU" sz="300" dirty="0"/>
          </a:p>
        </p:txBody>
      </p:sp>
      <p:sp>
        <p:nvSpPr>
          <p:cNvPr id="1204" name="Прямоугольник 1203">
            <a:extLst>
              <a:ext uri="{FF2B5EF4-FFF2-40B4-BE49-F238E27FC236}">
                <a16:creationId xmlns:a16="http://schemas.microsoft.com/office/drawing/2014/main" id="{C53464FC-1807-484C-BFF1-73596AF60AA9}"/>
              </a:ext>
            </a:extLst>
          </p:cNvPr>
          <p:cNvSpPr/>
          <p:nvPr/>
        </p:nvSpPr>
        <p:spPr>
          <a:xfrm>
            <a:off x="15228324"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Изгнать угнетателей! </a:t>
            </a:r>
            <a:endParaRPr lang="ru-RU" sz="300" dirty="0"/>
          </a:p>
        </p:txBody>
      </p:sp>
      <p:sp>
        <p:nvSpPr>
          <p:cNvPr id="1205" name="Прямоугольник 1204">
            <a:extLst>
              <a:ext uri="{FF2B5EF4-FFF2-40B4-BE49-F238E27FC236}">
                <a16:creationId xmlns:a16="http://schemas.microsoft.com/office/drawing/2014/main" id="{0E072DA8-C538-4A79-A72B-611BE5EA67F6}"/>
              </a:ext>
            </a:extLst>
          </p:cNvPr>
          <p:cNvSpPr/>
          <p:nvPr/>
        </p:nvSpPr>
        <p:spPr>
          <a:xfrm>
            <a:off x="16742316"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Народно-освободительная армия </a:t>
            </a:r>
            <a:r>
              <a:rPr lang="ru-RU" sz="1100" dirty="0" err="1"/>
              <a:t>Азании</a:t>
            </a:r>
            <a:endParaRPr lang="ru-RU" sz="300" dirty="0"/>
          </a:p>
        </p:txBody>
      </p:sp>
      <p:sp>
        <p:nvSpPr>
          <p:cNvPr id="1206" name="Прямоугольник 1205">
            <a:extLst>
              <a:ext uri="{FF2B5EF4-FFF2-40B4-BE49-F238E27FC236}">
                <a16:creationId xmlns:a16="http://schemas.microsoft.com/office/drawing/2014/main" id="{A5F8D43E-76A6-42B7-92BA-8558A5FD36E1}"/>
              </a:ext>
            </a:extLst>
          </p:cNvPr>
          <p:cNvSpPr/>
          <p:nvPr/>
        </p:nvSpPr>
        <p:spPr>
          <a:xfrm>
            <a:off x="15229809" y="135828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Африканское правительство</a:t>
            </a:r>
            <a:endParaRPr lang="ru-RU" sz="300" dirty="0"/>
          </a:p>
        </p:txBody>
      </p:sp>
      <p:cxnSp>
        <p:nvCxnSpPr>
          <p:cNvPr id="1207" name="Shape 248">
            <a:extLst>
              <a:ext uri="{FF2B5EF4-FFF2-40B4-BE49-F238E27FC236}">
                <a16:creationId xmlns:a16="http://schemas.microsoft.com/office/drawing/2014/main" id="{0350C118-6653-4A75-8CFC-F100D548FDAD}"/>
              </a:ext>
            </a:extLst>
          </p:cNvPr>
          <p:cNvCxnSpPr>
            <a:cxnSpLocks/>
            <a:stCxn id="1193" idx="2"/>
            <a:endCxn id="1197" idx="0"/>
          </p:cNvCxnSpPr>
          <p:nvPr/>
        </p:nvCxnSpPr>
        <p:spPr>
          <a:xfrm rot="5400000">
            <a:off x="11784156" y="11712469"/>
            <a:ext cx="286381" cy="15300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8" name="Shape 248">
            <a:extLst>
              <a:ext uri="{FF2B5EF4-FFF2-40B4-BE49-F238E27FC236}">
                <a16:creationId xmlns:a16="http://schemas.microsoft.com/office/drawing/2014/main" id="{B0886F95-FDB3-4024-85ED-388A352C3EDB}"/>
              </a:ext>
            </a:extLst>
          </p:cNvPr>
          <p:cNvCxnSpPr>
            <a:cxnSpLocks/>
            <a:stCxn id="1197" idx="2"/>
            <a:endCxn id="1195" idx="0"/>
          </p:cNvCxnSpPr>
          <p:nvPr/>
        </p:nvCxnSpPr>
        <p:spPr>
          <a:xfrm rot="5400000">
            <a:off x="10997776" y="13424244"/>
            <a:ext cx="329102"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9" name="Shape 248">
            <a:extLst>
              <a:ext uri="{FF2B5EF4-FFF2-40B4-BE49-F238E27FC236}">
                <a16:creationId xmlns:a16="http://schemas.microsoft.com/office/drawing/2014/main" id="{1D493F92-8DEE-472D-BC66-7C1645BB2373}"/>
              </a:ext>
            </a:extLst>
          </p:cNvPr>
          <p:cNvCxnSpPr>
            <a:cxnSpLocks/>
            <a:stCxn id="1193" idx="2"/>
            <a:endCxn id="1199" idx="0"/>
          </p:cNvCxnSpPr>
          <p:nvPr/>
        </p:nvCxnSpPr>
        <p:spPr>
          <a:xfrm rot="5400000">
            <a:off x="12549174" y="12477487"/>
            <a:ext cx="28638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0" name="Shape 248">
            <a:extLst>
              <a:ext uri="{FF2B5EF4-FFF2-40B4-BE49-F238E27FC236}">
                <a16:creationId xmlns:a16="http://schemas.microsoft.com/office/drawing/2014/main" id="{07FC5166-CB45-4CFD-A2BC-C0D23B8F3D61}"/>
              </a:ext>
            </a:extLst>
          </p:cNvPr>
          <p:cNvCxnSpPr>
            <a:cxnSpLocks/>
            <a:stCxn id="1199" idx="2"/>
            <a:endCxn id="1196" idx="0"/>
          </p:cNvCxnSpPr>
          <p:nvPr/>
        </p:nvCxnSpPr>
        <p:spPr>
          <a:xfrm rot="5400000">
            <a:off x="12526007" y="13426050"/>
            <a:ext cx="332715"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1" name="Shape 248">
            <a:extLst>
              <a:ext uri="{FF2B5EF4-FFF2-40B4-BE49-F238E27FC236}">
                <a16:creationId xmlns:a16="http://schemas.microsoft.com/office/drawing/2014/main" id="{FA761299-25F9-4254-BC29-386D7FB20F43}"/>
              </a:ext>
            </a:extLst>
          </p:cNvPr>
          <p:cNvCxnSpPr>
            <a:cxnSpLocks/>
            <a:stCxn id="1193" idx="2"/>
            <a:endCxn id="1194" idx="0"/>
          </p:cNvCxnSpPr>
          <p:nvPr/>
        </p:nvCxnSpPr>
        <p:spPr>
          <a:xfrm rot="16200000" flipH="1">
            <a:off x="13329603" y="11697057"/>
            <a:ext cx="287643" cy="15621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2" name="Shape 248">
            <a:extLst>
              <a:ext uri="{FF2B5EF4-FFF2-40B4-BE49-F238E27FC236}">
                <a16:creationId xmlns:a16="http://schemas.microsoft.com/office/drawing/2014/main" id="{C03A277D-9A79-471E-AB10-EFF174A38E3F}"/>
              </a:ext>
            </a:extLst>
          </p:cNvPr>
          <p:cNvCxnSpPr>
            <a:cxnSpLocks/>
            <a:stCxn id="1206" idx="2"/>
            <a:endCxn id="1202" idx="0"/>
          </p:cNvCxnSpPr>
          <p:nvPr/>
        </p:nvCxnSpPr>
        <p:spPr>
          <a:xfrm rot="5400000">
            <a:off x="15246966" y="14012624"/>
            <a:ext cx="345811" cy="76435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3" name="Shape 248">
            <a:extLst>
              <a:ext uri="{FF2B5EF4-FFF2-40B4-BE49-F238E27FC236}">
                <a16:creationId xmlns:a16="http://schemas.microsoft.com/office/drawing/2014/main" id="{62F8911F-0395-456D-9DA2-D55DE1FAB43A}"/>
              </a:ext>
            </a:extLst>
          </p:cNvPr>
          <p:cNvCxnSpPr>
            <a:cxnSpLocks/>
            <a:stCxn id="1206" idx="2"/>
            <a:endCxn id="1201" idx="0"/>
          </p:cNvCxnSpPr>
          <p:nvPr/>
        </p:nvCxnSpPr>
        <p:spPr>
          <a:xfrm rot="5400000">
            <a:off x="14480244" y="13245902"/>
            <a:ext cx="345811" cy="22978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4" name="Shape 248">
            <a:extLst>
              <a:ext uri="{FF2B5EF4-FFF2-40B4-BE49-F238E27FC236}">
                <a16:creationId xmlns:a16="http://schemas.microsoft.com/office/drawing/2014/main" id="{2518D33E-AF3C-4368-BE0C-8D23C4579405}"/>
              </a:ext>
            </a:extLst>
          </p:cNvPr>
          <p:cNvCxnSpPr>
            <a:cxnSpLocks/>
            <a:stCxn id="1196" idx="2"/>
            <a:endCxn id="1201" idx="0"/>
          </p:cNvCxnSpPr>
          <p:nvPr/>
        </p:nvCxnSpPr>
        <p:spPr>
          <a:xfrm rot="16200000" flipH="1">
            <a:off x="12930164" y="13993622"/>
            <a:ext cx="336285" cy="8118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5" name="Shape 248">
            <a:extLst>
              <a:ext uri="{FF2B5EF4-FFF2-40B4-BE49-F238E27FC236}">
                <a16:creationId xmlns:a16="http://schemas.microsoft.com/office/drawing/2014/main" id="{504EAEC2-ED12-4FE6-823D-19E758DC488F}"/>
              </a:ext>
            </a:extLst>
          </p:cNvPr>
          <p:cNvCxnSpPr>
            <a:cxnSpLocks/>
            <a:stCxn id="1196" idx="2"/>
            <a:endCxn id="1202" idx="0"/>
          </p:cNvCxnSpPr>
          <p:nvPr/>
        </p:nvCxnSpPr>
        <p:spPr>
          <a:xfrm rot="16200000" flipH="1">
            <a:off x="13696886" y="13226900"/>
            <a:ext cx="336285" cy="234532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6" name="Shape 248">
            <a:extLst>
              <a:ext uri="{FF2B5EF4-FFF2-40B4-BE49-F238E27FC236}">
                <a16:creationId xmlns:a16="http://schemas.microsoft.com/office/drawing/2014/main" id="{989C5E1F-6FAB-4700-9933-81FBDF98FCE8}"/>
              </a:ext>
            </a:extLst>
          </p:cNvPr>
          <p:cNvCxnSpPr>
            <a:cxnSpLocks/>
            <a:stCxn id="1198" idx="2"/>
            <a:endCxn id="1194" idx="0"/>
          </p:cNvCxnSpPr>
          <p:nvPr/>
        </p:nvCxnSpPr>
        <p:spPr>
          <a:xfrm rot="5400000">
            <a:off x="14876447" y="11697822"/>
            <a:ext cx="302157" cy="154607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7" name="Shape 248">
            <a:extLst>
              <a:ext uri="{FF2B5EF4-FFF2-40B4-BE49-F238E27FC236}">
                <a16:creationId xmlns:a16="http://schemas.microsoft.com/office/drawing/2014/main" id="{976271D1-DE75-4A15-B582-EAA089D17C2A}"/>
              </a:ext>
            </a:extLst>
          </p:cNvPr>
          <p:cNvCxnSpPr>
            <a:cxnSpLocks/>
            <a:stCxn id="1198" idx="2"/>
            <a:endCxn id="1205" idx="0"/>
          </p:cNvCxnSpPr>
          <p:nvPr/>
        </p:nvCxnSpPr>
        <p:spPr>
          <a:xfrm rot="16200000" flipH="1">
            <a:off x="16407113" y="11713234"/>
            <a:ext cx="300895" cy="15139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8" name="Shape 248">
            <a:extLst>
              <a:ext uri="{FF2B5EF4-FFF2-40B4-BE49-F238E27FC236}">
                <a16:creationId xmlns:a16="http://schemas.microsoft.com/office/drawing/2014/main" id="{3DD25A79-7E1A-49E9-87B4-A170A2EE209D}"/>
              </a:ext>
            </a:extLst>
          </p:cNvPr>
          <p:cNvCxnSpPr>
            <a:cxnSpLocks/>
            <a:stCxn id="1198" idx="2"/>
            <a:endCxn id="1204" idx="0"/>
          </p:cNvCxnSpPr>
          <p:nvPr/>
        </p:nvCxnSpPr>
        <p:spPr>
          <a:xfrm rot="5400000">
            <a:off x="15650117" y="12470230"/>
            <a:ext cx="300895"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9" name="Shape 248">
            <a:extLst>
              <a:ext uri="{FF2B5EF4-FFF2-40B4-BE49-F238E27FC236}">
                <a16:creationId xmlns:a16="http://schemas.microsoft.com/office/drawing/2014/main" id="{4FE076B5-39CB-4DB8-B869-13FAD71B71F3}"/>
              </a:ext>
            </a:extLst>
          </p:cNvPr>
          <p:cNvCxnSpPr>
            <a:cxnSpLocks/>
            <a:stCxn id="1204" idx="2"/>
            <a:endCxn id="1206" idx="0"/>
          </p:cNvCxnSpPr>
          <p:nvPr/>
        </p:nvCxnSpPr>
        <p:spPr>
          <a:xfrm rot="16200000" flipH="1">
            <a:off x="15639712" y="13420544"/>
            <a:ext cx="323189" cy="1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0" name="Shape 248">
            <a:extLst>
              <a:ext uri="{FF2B5EF4-FFF2-40B4-BE49-F238E27FC236}">
                <a16:creationId xmlns:a16="http://schemas.microsoft.com/office/drawing/2014/main" id="{38BD2291-3E6D-4EB6-9F36-DE500E903785}"/>
              </a:ext>
            </a:extLst>
          </p:cNvPr>
          <p:cNvCxnSpPr>
            <a:cxnSpLocks/>
            <a:stCxn id="1194" idx="2"/>
            <a:endCxn id="1200" idx="0"/>
          </p:cNvCxnSpPr>
          <p:nvPr/>
        </p:nvCxnSpPr>
        <p:spPr>
          <a:xfrm rot="5400000">
            <a:off x="14093521" y="13421919"/>
            <a:ext cx="321928"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1" name="Прямоугольник 1220">
            <a:extLst>
              <a:ext uri="{FF2B5EF4-FFF2-40B4-BE49-F238E27FC236}">
                <a16:creationId xmlns:a16="http://schemas.microsoft.com/office/drawing/2014/main" id="{B65619DB-2487-425B-9F49-8F98B908BB40}"/>
              </a:ext>
            </a:extLst>
          </p:cNvPr>
          <p:cNvSpPr/>
          <p:nvPr/>
        </p:nvSpPr>
        <p:spPr>
          <a:xfrm>
            <a:off x="16745724" y="135828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Обитель для чёрных (</a:t>
            </a:r>
            <a:r>
              <a:rPr lang="ru-RU" sz="1100" dirty="0" err="1"/>
              <a:t>кирино</a:t>
            </a:r>
            <a:r>
              <a:rPr lang="ru-RU" sz="1100" dirty="0"/>
              <a:t>)</a:t>
            </a:r>
            <a:endParaRPr lang="ru-RU" sz="300" dirty="0"/>
          </a:p>
        </p:txBody>
      </p:sp>
      <p:cxnSp>
        <p:nvCxnSpPr>
          <p:cNvPr id="1222" name="Shape 248">
            <a:extLst>
              <a:ext uri="{FF2B5EF4-FFF2-40B4-BE49-F238E27FC236}">
                <a16:creationId xmlns:a16="http://schemas.microsoft.com/office/drawing/2014/main" id="{7B060244-0EA8-4795-A25A-543A323A6902}"/>
              </a:ext>
            </a:extLst>
          </p:cNvPr>
          <p:cNvCxnSpPr>
            <a:cxnSpLocks/>
            <a:stCxn id="1205" idx="2"/>
            <a:endCxn id="1221" idx="0"/>
          </p:cNvCxnSpPr>
          <p:nvPr/>
        </p:nvCxnSpPr>
        <p:spPr>
          <a:xfrm rot="16200000" flipH="1">
            <a:off x="17154666" y="13419583"/>
            <a:ext cx="323189" cy="34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3" name="Прямоугольник 1222">
            <a:extLst>
              <a:ext uri="{FF2B5EF4-FFF2-40B4-BE49-F238E27FC236}">
                <a16:creationId xmlns:a16="http://schemas.microsoft.com/office/drawing/2014/main" id="{B10D9911-7CFC-44B6-B7DA-0CF85654CD02}"/>
              </a:ext>
            </a:extLst>
          </p:cNvPr>
          <p:cNvSpPr/>
          <p:nvPr/>
        </p:nvSpPr>
        <p:spPr>
          <a:xfrm>
            <a:off x="15870561"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континента</a:t>
            </a:r>
            <a:endParaRPr lang="ru-RU" sz="300" dirty="0"/>
          </a:p>
        </p:txBody>
      </p:sp>
      <p:cxnSp>
        <p:nvCxnSpPr>
          <p:cNvPr id="1224" name="Shape 248">
            <a:extLst>
              <a:ext uri="{FF2B5EF4-FFF2-40B4-BE49-F238E27FC236}">
                <a16:creationId xmlns:a16="http://schemas.microsoft.com/office/drawing/2014/main" id="{C6808587-691E-47B8-B206-E671BED175DA}"/>
              </a:ext>
            </a:extLst>
          </p:cNvPr>
          <p:cNvCxnSpPr>
            <a:cxnSpLocks/>
            <a:stCxn id="1206" idx="2"/>
            <a:endCxn id="1223" idx="0"/>
          </p:cNvCxnSpPr>
          <p:nvPr/>
        </p:nvCxnSpPr>
        <p:spPr>
          <a:xfrm rot="16200000" flipH="1">
            <a:off x="15949520" y="14074426"/>
            <a:ext cx="345811" cy="6407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5" name="Shape 248">
            <a:extLst>
              <a:ext uri="{FF2B5EF4-FFF2-40B4-BE49-F238E27FC236}">
                <a16:creationId xmlns:a16="http://schemas.microsoft.com/office/drawing/2014/main" id="{614BF322-92F8-4ADA-8490-FE6988327CC7}"/>
              </a:ext>
            </a:extLst>
          </p:cNvPr>
          <p:cNvCxnSpPr>
            <a:cxnSpLocks/>
            <a:stCxn id="1221" idx="2"/>
            <a:endCxn id="1223" idx="0"/>
          </p:cNvCxnSpPr>
          <p:nvPr/>
        </p:nvCxnSpPr>
        <p:spPr>
          <a:xfrm rot="5400000">
            <a:off x="16707478" y="13957221"/>
            <a:ext cx="345811" cy="8751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6" name="Прямоугольник 1225">
            <a:extLst>
              <a:ext uri="{FF2B5EF4-FFF2-40B4-BE49-F238E27FC236}">
                <a16:creationId xmlns:a16="http://schemas.microsoft.com/office/drawing/2014/main" id="{D69111B0-7F17-46C1-A408-8B5185616562}"/>
              </a:ext>
            </a:extLst>
          </p:cNvPr>
          <p:cNvSpPr/>
          <p:nvPr/>
        </p:nvSpPr>
        <p:spPr>
          <a:xfrm>
            <a:off x="11349551"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угнетённым народам Африки</a:t>
            </a:r>
            <a:endParaRPr lang="ru-RU" sz="300" dirty="0"/>
          </a:p>
        </p:txBody>
      </p:sp>
      <p:cxnSp>
        <p:nvCxnSpPr>
          <p:cNvPr id="1227" name="Shape 248">
            <a:extLst>
              <a:ext uri="{FF2B5EF4-FFF2-40B4-BE49-F238E27FC236}">
                <a16:creationId xmlns:a16="http://schemas.microsoft.com/office/drawing/2014/main" id="{24754496-27C1-4F52-BDCD-6E7BE22791A1}"/>
              </a:ext>
            </a:extLst>
          </p:cNvPr>
          <p:cNvCxnSpPr>
            <a:cxnSpLocks/>
            <a:stCxn id="1195" idx="2"/>
            <a:endCxn id="1226" idx="0"/>
          </p:cNvCxnSpPr>
          <p:nvPr/>
        </p:nvCxnSpPr>
        <p:spPr>
          <a:xfrm rot="16200000" flipH="1">
            <a:off x="11372110" y="14018027"/>
            <a:ext cx="339898" cy="7594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8" name="Shape 248">
            <a:extLst>
              <a:ext uri="{FF2B5EF4-FFF2-40B4-BE49-F238E27FC236}">
                <a16:creationId xmlns:a16="http://schemas.microsoft.com/office/drawing/2014/main" id="{30A677AE-30FC-4AA3-96AD-EEDD748C7E1A}"/>
              </a:ext>
            </a:extLst>
          </p:cNvPr>
          <p:cNvCxnSpPr>
            <a:cxnSpLocks/>
            <a:stCxn id="1196" idx="2"/>
            <a:endCxn id="1226" idx="0"/>
          </p:cNvCxnSpPr>
          <p:nvPr/>
        </p:nvCxnSpPr>
        <p:spPr>
          <a:xfrm rot="5400000">
            <a:off x="12138936" y="14014279"/>
            <a:ext cx="336285" cy="7705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9" name="Прямоугольник 1228">
            <a:extLst>
              <a:ext uri="{FF2B5EF4-FFF2-40B4-BE49-F238E27FC236}">
                <a16:creationId xmlns:a16="http://schemas.microsoft.com/office/drawing/2014/main" id="{BAE47216-7725-414F-8272-871B95DE6DB2}"/>
              </a:ext>
            </a:extLst>
          </p:cNvPr>
          <p:cNvSpPr/>
          <p:nvPr/>
        </p:nvSpPr>
        <p:spPr>
          <a:xfrm>
            <a:off x="6634045" y="1167512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Изгнать буров (текущее)</a:t>
            </a:r>
            <a:r>
              <a:rPr lang="en-US" sz="1100" dirty="0"/>
              <a:t> https://en.wikipedia.org/wiki/Anton_Lembede</a:t>
            </a:r>
            <a:endParaRPr lang="ru-RU" sz="300" dirty="0"/>
          </a:p>
        </p:txBody>
      </p:sp>
      <p:sp>
        <p:nvSpPr>
          <p:cNvPr id="1230" name="Прямоугольник 1229">
            <a:extLst>
              <a:ext uri="{FF2B5EF4-FFF2-40B4-BE49-F238E27FC236}">
                <a16:creationId xmlns:a16="http://schemas.microsoft.com/office/drawing/2014/main" id="{D8394EA3-75E5-4705-92CC-E035A6EC5954}"/>
              </a:ext>
            </a:extLst>
          </p:cNvPr>
          <p:cNvSpPr/>
          <p:nvPr/>
        </p:nvSpPr>
        <p:spPr>
          <a:xfrm>
            <a:off x="5744946" y="1458040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Искать союз с западными демократами (текущее)</a:t>
            </a:r>
            <a:endParaRPr lang="ru-RU" sz="300" dirty="0"/>
          </a:p>
        </p:txBody>
      </p:sp>
      <p:sp>
        <p:nvSpPr>
          <p:cNvPr id="1231" name="Прямоугольник 1230">
            <a:extLst>
              <a:ext uri="{FF2B5EF4-FFF2-40B4-BE49-F238E27FC236}">
                <a16:creationId xmlns:a16="http://schemas.microsoft.com/office/drawing/2014/main" id="{D0211F57-F098-41A2-9343-16B30FC794D2}"/>
              </a:ext>
            </a:extLst>
          </p:cNvPr>
          <p:cNvSpPr/>
          <p:nvPr/>
        </p:nvSpPr>
        <p:spPr>
          <a:xfrm>
            <a:off x="6634045" y="1553550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Сотрудничество с великими державами (текущее)</a:t>
            </a:r>
            <a:endParaRPr lang="ru-RU" sz="300" dirty="0"/>
          </a:p>
        </p:txBody>
      </p:sp>
      <p:sp>
        <p:nvSpPr>
          <p:cNvPr id="1232" name="Прямоугольник 1231">
            <a:extLst>
              <a:ext uri="{FF2B5EF4-FFF2-40B4-BE49-F238E27FC236}">
                <a16:creationId xmlns:a16="http://schemas.microsoft.com/office/drawing/2014/main" id="{EE9AC2DC-D9F5-4AE6-8541-D5303D7C3A93}"/>
              </a:ext>
            </a:extLst>
          </p:cNvPr>
          <p:cNvSpPr/>
          <p:nvPr/>
        </p:nvSpPr>
        <p:spPr>
          <a:xfrm>
            <a:off x="4845330" y="1553112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Сокращение научного отставания (текущее)</a:t>
            </a:r>
            <a:endParaRPr lang="ru-RU" sz="300" dirty="0"/>
          </a:p>
        </p:txBody>
      </p:sp>
      <p:sp>
        <p:nvSpPr>
          <p:cNvPr id="1233" name="Прямоугольник 1232">
            <a:extLst>
              <a:ext uri="{FF2B5EF4-FFF2-40B4-BE49-F238E27FC236}">
                <a16:creationId xmlns:a16="http://schemas.microsoft.com/office/drawing/2014/main" id="{8AE56C7D-164A-4065-8DC2-2B282A372539}"/>
              </a:ext>
            </a:extLst>
          </p:cNvPr>
          <p:cNvSpPr/>
          <p:nvPr/>
        </p:nvSpPr>
        <p:spPr>
          <a:xfrm>
            <a:off x="7456311" y="1458040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Демократический союз африканских народов Южной Африки (текущее, но переименовать)</a:t>
            </a:r>
            <a:endParaRPr lang="ru-RU" sz="300" dirty="0"/>
          </a:p>
        </p:txBody>
      </p:sp>
      <p:cxnSp>
        <p:nvCxnSpPr>
          <p:cNvPr id="1234" name="Прямая соединительная линия 1233">
            <a:extLst>
              <a:ext uri="{FF2B5EF4-FFF2-40B4-BE49-F238E27FC236}">
                <a16:creationId xmlns:a16="http://schemas.microsoft.com/office/drawing/2014/main" id="{15A60B76-9A1C-44BB-A68D-885E39A61B51}"/>
              </a:ext>
            </a:extLst>
          </p:cNvPr>
          <p:cNvCxnSpPr>
            <a:cxnSpLocks/>
            <a:stCxn id="1230" idx="3"/>
            <a:endCxn id="1233" idx="1"/>
          </p:cNvCxnSpPr>
          <p:nvPr/>
        </p:nvCxnSpPr>
        <p:spPr>
          <a:xfrm>
            <a:off x="6889426" y="14899916"/>
            <a:ext cx="56688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35" name="Прямоугольник 1234">
            <a:extLst>
              <a:ext uri="{FF2B5EF4-FFF2-40B4-BE49-F238E27FC236}">
                <a16:creationId xmlns:a16="http://schemas.microsoft.com/office/drawing/2014/main" id="{83BE9369-E45D-4ED7-B04C-D16FCE035DA3}"/>
              </a:ext>
            </a:extLst>
          </p:cNvPr>
          <p:cNvSpPr/>
          <p:nvPr/>
        </p:nvSpPr>
        <p:spPr>
          <a:xfrm>
            <a:off x="7454881" y="1652108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Намибию (текущее)</a:t>
            </a:r>
            <a:endParaRPr lang="ru-RU" sz="300" dirty="0"/>
          </a:p>
        </p:txBody>
      </p:sp>
      <p:sp>
        <p:nvSpPr>
          <p:cNvPr id="1236" name="Прямоугольник 1235">
            <a:extLst>
              <a:ext uri="{FF2B5EF4-FFF2-40B4-BE49-F238E27FC236}">
                <a16:creationId xmlns:a16="http://schemas.microsoft.com/office/drawing/2014/main" id="{B542E6C0-5C1F-43FA-935F-65DBAC5719B8}"/>
              </a:ext>
            </a:extLst>
          </p:cNvPr>
          <p:cNvSpPr/>
          <p:nvPr/>
        </p:nvSpPr>
        <p:spPr>
          <a:xfrm>
            <a:off x="8247663"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Конго (текущее)</a:t>
            </a:r>
            <a:endParaRPr lang="ru-RU" sz="300" dirty="0"/>
          </a:p>
        </p:txBody>
      </p:sp>
      <p:sp>
        <p:nvSpPr>
          <p:cNvPr id="1237" name="Прямоугольник 1236">
            <a:extLst>
              <a:ext uri="{FF2B5EF4-FFF2-40B4-BE49-F238E27FC236}">
                <a16:creationId xmlns:a16="http://schemas.microsoft.com/office/drawing/2014/main" id="{3AF47BC0-E26F-4B95-B5DB-5B9D57FC3E1B}"/>
              </a:ext>
            </a:extLst>
          </p:cNvPr>
          <p:cNvSpPr/>
          <p:nvPr/>
        </p:nvSpPr>
        <p:spPr>
          <a:xfrm>
            <a:off x="6627107"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Конго (текущее)</a:t>
            </a:r>
            <a:endParaRPr lang="ru-RU" sz="300" dirty="0"/>
          </a:p>
        </p:txBody>
      </p:sp>
      <p:cxnSp>
        <p:nvCxnSpPr>
          <p:cNvPr id="1238" name="Прямая соединительная линия 1237">
            <a:extLst>
              <a:ext uri="{FF2B5EF4-FFF2-40B4-BE49-F238E27FC236}">
                <a16:creationId xmlns:a16="http://schemas.microsoft.com/office/drawing/2014/main" id="{5BCB6815-E8EE-4D7F-B66D-2851B43DE68D}"/>
              </a:ext>
            </a:extLst>
          </p:cNvPr>
          <p:cNvCxnSpPr>
            <a:cxnSpLocks/>
            <a:stCxn id="1237" idx="3"/>
            <a:endCxn id="1236" idx="1"/>
          </p:cNvCxnSpPr>
          <p:nvPr/>
        </p:nvCxnSpPr>
        <p:spPr>
          <a:xfrm>
            <a:off x="7771587" y="17735289"/>
            <a:ext cx="47607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39" name="Shape 248">
            <a:extLst>
              <a:ext uri="{FF2B5EF4-FFF2-40B4-BE49-F238E27FC236}">
                <a16:creationId xmlns:a16="http://schemas.microsoft.com/office/drawing/2014/main" id="{A44FAC0D-DC3E-4EAA-8B39-DD3FAED691E4}"/>
              </a:ext>
            </a:extLst>
          </p:cNvPr>
          <p:cNvCxnSpPr>
            <a:cxnSpLocks/>
            <a:stCxn id="1229" idx="2"/>
            <a:endCxn id="1279" idx="0"/>
          </p:cNvCxnSpPr>
          <p:nvPr/>
        </p:nvCxnSpPr>
        <p:spPr>
          <a:xfrm rot="5400000">
            <a:off x="6604094" y="12018486"/>
            <a:ext cx="306536" cy="8978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0" name="Shape 248">
            <a:extLst>
              <a:ext uri="{FF2B5EF4-FFF2-40B4-BE49-F238E27FC236}">
                <a16:creationId xmlns:a16="http://schemas.microsoft.com/office/drawing/2014/main" id="{B17434B7-2A77-4AA6-9676-FDC9AAB1488F}"/>
              </a:ext>
            </a:extLst>
          </p:cNvPr>
          <p:cNvCxnSpPr>
            <a:cxnSpLocks/>
            <a:stCxn id="1229" idx="2"/>
            <a:endCxn id="1281" idx="0"/>
          </p:cNvCxnSpPr>
          <p:nvPr/>
        </p:nvCxnSpPr>
        <p:spPr>
          <a:xfrm rot="16200000" flipH="1">
            <a:off x="7460080" y="12060345"/>
            <a:ext cx="306536" cy="8141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1" name="Shape 248">
            <a:extLst>
              <a:ext uri="{FF2B5EF4-FFF2-40B4-BE49-F238E27FC236}">
                <a16:creationId xmlns:a16="http://schemas.microsoft.com/office/drawing/2014/main" id="{359BE51D-514C-4A2E-9088-1F60F866CD8D}"/>
              </a:ext>
            </a:extLst>
          </p:cNvPr>
          <p:cNvCxnSpPr>
            <a:cxnSpLocks/>
            <a:stCxn id="1230" idx="2"/>
            <a:endCxn id="1231" idx="0"/>
          </p:cNvCxnSpPr>
          <p:nvPr/>
        </p:nvCxnSpPr>
        <p:spPr>
          <a:xfrm rot="16200000" flipH="1">
            <a:off x="6603696" y="14932912"/>
            <a:ext cx="316078" cy="889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2" name="Shape 248">
            <a:extLst>
              <a:ext uri="{FF2B5EF4-FFF2-40B4-BE49-F238E27FC236}">
                <a16:creationId xmlns:a16="http://schemas.microsoft.com/office/drawing/2014/main" id="{AD97A95A-2816-49AD-95B8-E98C3DF44304}"/>
              </a:ext>
            </a:extLst>
          </p:cNvPr>
          <p:cNvCxnSpPr>
            <a:cxnSpLocks/>
            <a:stCxn id="1230" idx="2"/>
            <a:endCxn id="1232" idx="0"/>
          </p:cNvCxnSpPr>
          <p:nvPr/>
        </p:nvCxnSpPr>
        <p:spPr>
          <a:xfrm rot="5400000">
            <a:off x="5711527" y="14925466"/>
            <a:ext cx="311703" cy="899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3" name="Shape 248">
            <a:extLst>
              <a:ext uri="{FF2B5EF4-FFF2-40B4-BE49-F238E27FC236}">
                <a16:creationId xmlns:a16="http://schemas.microsoft.com/office/drawing/2014/main" id="{45FBD3A7-9F37-43E9-8748-0192C0030AD6}"/>
              </a:ext>
            </a:extLst>
          </p:cNvPr>
          <p:cNvCxnSpPr>
            <a:cxnSpLocks/>
            <a:stCxn id="1233" idx="2"/>
            <a:endCxn id="1235" idx="0"/>
          </p:cNvCxnSpPr>
          <p:nvPr/>
        </p:nvCxnSpPr>
        <p:spPr>
          <a:xfrm rot="5400000">
            <a:off x="7377004" y="15869540"/>
            <a:ext cx="1301665" cy="14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4" name="Shape 248">
            <a:extLst>
              <a:ext uri="{FF2B5EF4-FFF2-40B4-BE49-F238E27FC236}">
                <a16:creationId xmlns:a16="http://schemas.microsoft.com/office/drawing/2014/main" id="{2FBA6FE8-473C-4F1D-82C1-91A5B129EA24}"/>
              </a:ext>
            </a:extLst>
          </p:cNvPr>
          <p:cNvCxnSpPr>
            <a:cxnSpLocks/>
            <a:stCxn id="1235" idx="2"/>
            <a:endCxn id="1237" idx="0"/>
          </p:cNvCxnSpPr>
          <p:nvPr/>
        </p:nvCxnSpPr>
        <p:spPr>
          <a:xfrm rot="5400000">
            <a:off x="7485395" y="16874055"/>
            <a:ext cx="255678" cy="8277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5" name="Shape 248">
            <a:extLst>
              <a:ext uri="{FF2B5EF4-FFF2-40B4-BE49-F238E27FC236}">
                <a16:creationId xmlns:a16="http://schemas.microsoft.com/office/drawing/2014/main" id="{33EE80FC-0853-44FA-8552-CB01C18D56EE}"/>
              </a:ext>
            </a:extLst>
          </p:cNvPr>
          <p:cNvCxnSpPr>
            <a:cxnSpLocks/>
            <a:stCxn id="1235" idx="2"/>
            <a:endCxn id="1236" idx="0"/>
          </p:cNvCxnSpPr>
          <p:nvPr/>
        </p:nvCxnSpPr>
        <p:spPr>
          <a:xfrm rot="16200000" flipH="1">
            <a:off x="8295673" y="16891551"/>
            <a:ext cx="255678" cy="79278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46" name="Прямоугольник 1245">
            <a:extLst>
              <a:ext uri="{FF2B5EF4-FFF2-40B4-BE49-F238E27FC236}">
                <a16:creationId xmlns:a16="http://schemas.microsoft.com/office/drawing/2014/main" id="{8FBB2469-A66E-4902-91CB-C28CC7C23704}"/>
              </a:ext>
            </a:extLst>
          </p:cNvPr>
          <p:cNvSpPr/>
          <p:nvPr/>
        </p:nvSpPr>
        <p:spPr>
          <a:xfrm>
            <a:off x="10009296"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Анголу (текущее)</a:t>
            </a:r>
            <a:endParaRPr lang="ru-RU" sz="300" dirty="0"/>
          </a:p>
        </p:txBody>
      </p:sp>
      <p:sp>
        <p:nvSpPr>
          <p:cNvPr id="1247" name="Прямоугольник 1246">
            <a:extLst>
              <a:ext uri="{FF2B5EF4-FFF2-40B4-BE49-F238E27FC236}">
                <a16:creationId xmlns:a16="http://schemas.microsoft.com/office/drawing/2014/main" id="{97F0C3A1-2C9C-4D9C-9611-5AD46D763E98}"/>
              </a:ext>
            </a:extLst>
          </p:cNvPr>
          <p:cNvSpPr/>
          <p:nvPr/>
        </p:nvSpPr>
        <p:spPr>
          <a:xfrm>
            <a:off x="10009296" y="1553301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Эфиопию (текущее)</a:t>
            </a:r>
            <a:endParaRPr lang="ru-RU" sz="300" dirty="0"/>
          </a:p>
        </p:txBody>
      </p:sp>
      <p:sp>
        <p:nvSpPr>
          <p:cNvPr id="1248" name="Прямоугольник 1247">
            <a:extLst>
              <a:ext uri="{FF2B5EF4-FFF2-40B4-BE49-F238E27FC236}">
                <a16:creationId xmlns:a16="http://schemas.microsoft.com/office/drawing/2014/main" id="{EB5A150A-6443-4683-8C9C-410017CCFC9E}"/>
              </a:ext>
            </a:extLst>
          </p:cNvPr>
          <p:cNvSpPr/>
          <p:nvPr/>
        </p:nvSpPr>
        <p:spPr>
          <a:xfrm>
            <a:off x="9148774" y="1648562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Мозамбик (текущее)</a:t>
            </a:r>
            <a:endParaRPr lang="ru-RU" sz="300" dirty="0"/>
          </a:p>
        </p:txBody>
      </p:sp>
      <p:sp>
        <p:nvSpPr>
          <p:cNvPr id="1249" name="Прямоугольник 1248">
            <a:extLst>
              <a:ext uri="{FF2B5EF4-FFF2-40B4-BE49-F238E27FC236}">
                <a16:creationId xmlns:a16="http://schemas.microsoft.com/office/drawing/2014/main" id="{BD5E1CAD-4D37-4F12-8C8A-8514410DBA41}"/>
              </a:ext>
            </a:extLst>
          </p:cNvPr>
          <p:cNvSpPr/>
          <p:nvPr/>
        </p:nvSpPr>
        <p:spPr>
          <a:xfrm>
            <a:off x="8297592" y="1553301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Либерию (текущее)</a:t>
            </a:r>
            <a:endParaRPr lang="ru-RU" sz="300" dirty="0"/>
          </a:p>
        </p:txBody>
      </p:sp>
      <p:cxnSp>
        <p:nvCxnSpPr>
          <p:cNvPr id="1250" name="Shape 248">
            <a:extLst>
              <a:ext uri="{FF2B5EF4-FFF2-40B4-BE49-F238E27FC236}">
                <a16:creationId xmlns:a16="http://schemas.microsoft.com/office/drawing/2014/main" id="{82CCE063-1598-4283-97DB-8B1CB76B5064}"/>
              </a:ext>
            </a:extLst>
          </p:cNvPr>
          <p:cNvCxnSpPr>
            <a:cxnSpLocks/>
            <a:stCxn id="1233" idx="2"/>
            <a:endCxn id="1247" idx="0"/>
          </p:cNvCxnSpPr>
          <p:nvPr/>
        </p:nvCxnSpPr>
        <p:spPr>
          <a:xfrm rot="16200000" flipH="1">
            <a:off x="9148247" y="14099726"/>
            <a:ext cx="313593" cy="25529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1" name="Shape 248">
            <a:extLst>
              <a:ext uri="{FF2B5EF4-FFF2-40B4-BE49-F238E27FC236}">
                <a16:creationId xmlns:a16="http://schemas.microsoft.com/office/drawing/2014/main" id="{CD17F692-FFA8-44EF-9753-80FD037BF48D}"/>
              </a:ext>
            </a:extLst>
          </p:cNvPr>
          <p:cNvCxnSpPr>
            <a:cxnSpLocks/>
            <a:stCxn id="1233" idx="2"/>
            <a:endCxn id="1249" idx="0"/>
          </p:cNvCxnSpPr>
          <p:nvPr/>
        </p:nvCxnSpPr>
        <p:spPr>
          <a:xfrm rot="16200000" flipH="1">
            <a:off x="8292394" y="14955579"/>
            <a:ext cx="313594" cy="8412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2" name="Shape 248">
            <a:extLst>
              <a:ext uri="{FF2B5EF4-FFF2-40B4-BE49-F238E27FC236}">
                <a16:creationId xmlns:a16="http://schemas.microsoft.com/office/drawing/2014/main" id="{932CA20F-C392-410A-B61F-AA73B7DA3D64}"/>
              </a:ext>
            </a:extLst>
          </p:cNvPr>
          <p:cNvCxnSpPr>
            <a:cxnSpLocks/>
            <a:stCxn id="1235" idx="2"/>
            <a:endCxn id="1246" idx="0"/>
          </p:cNvCxnSpPr>
          <p:nvPr/>
        </p:nvCxnSpPr>
        <p:spPr>
          <a:xfrm rot="16200000" flipH="1">
            <a:off x="9176489" y="16010734"/>
            <a:ext cx="255678" cy="25544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3" name="Shape 248">
            <a:extLst>
              <a:ext uri="{FF2B5EF4-FFF2-40B4-BE49-F238E27FC236}">
                <a16:creationId xmlns:a16="http://schemas.microsoft.com/office/drawing/2014/main" id="{1E161485-485F-40CF-8B4C-8E88292A771F}"/>
              </a:ext>
            </a:extLst>
          </p:cNvPr>
          <p:cNvCxnSpPr>
            <a:cxnSpLocks/>
            <a:stCxn id="1233" idx="2"/>
            <a:endCxn id="1248" idx="0"/>
          </p:cNvCxnSpPr>
          <p:nvPr/>
        </p:nvCxnSpPr>
        <p:spPr>
          <a:xfrm rot="16200000" flipH="1">
            <a:off x="8241681" y="15006292"/>
            <a:ext cx="1266202" cy="1692463"/>
          </a:xfrm>
          <a:prstGeom prst="bentConnector3">
            <a:avLst>
              <a:gd name="adj1" fmla="val 1286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4" name="Прямоугольник 1253">
            <a:extLst>
              <a:ext uri="{FF2B5EF4-FFF2-40B4-BE49-F238E27FC236}">
                <a16:creationId xmlns:a16="http://schemas.microsoft.com/office/drawing/2014/main" id="{C71C05B4-924F-4837-824E-A973559200FC}"/>
              </a:ext>
            </a:extLst>
          </p:cNvPr>
          <p:cNvSpPr/>
          <p:nvPr/>
        </p:nvSpPr>
        <p:spPr>
          <a:xfrm>
            <a:off x="19734650" y="1168711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Создать чёрную Республику</a:t>
            </a:r>
            <a:endParaRPr lang="ru-RU" sz="600" dirty="0"/>
          </a:p>
        </p:txBody>
      </p:sp>
      <p:sp>
        <p:nvSpPr>
          <p:cNvPr id="1255" name="Прямоугольник 1254">
            <a:extLst>
              <a:ext uri="{FF2B5EF4-FFF2-40B4-BE49-F238E27FC236}">
                <a16:creationId xmlns:a16="http://schemas.microsoft.com/office/drawing/2014/main" id="{3070C2A1-5E3B-41D9-B1C2-59BB723770FA}"/>
              </a:ext>
            </a:extLst>
          </p:cNvPr>
          <p:cNvSpPr/>
          <p:nvPr/>
        </p:nvSpPr>
        <p:spPr>
          <a:xfrm>
            <a:off x="18125975" y="12620677"/>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Политика родной земли </a:t>
            </a:r>
            <a:r>
              <a:rPr lang="ru-RU" sz="900" dirty="0"/>
              <a:t>(Текущее)</a:t>
            </a:r>
            <a:endParaRPr lang="ru-RU" sz="600" dirty="0"/>
          </a:p>
        </p:txBody>
      </p:sp>
      <p:cxnSp>
        <p:nvCxnSpPr>
          <p:cNvPr id="1256" name="Прямая соединительная линия 1255">
            <a:extLst>
              <a:ext uri="{FF2B5EF4-FFF2-40B4-BE49-F238E27FC236}">
                <a16:creationId xmlns:a16="http://schemas.microsoft.com/office/drawing/2014/main" id="{4DAAE43F-E5AE-4224-9EE8-43D7AC949B04}"/>
              </a:ext>
            </a:extLst>
          </p:cNvPr>
          <p:cNvCxnSpPr>
            <a:cxnSpLocks/>
            <a:stCxn id="1305" idx="3"/>
            <a:endCxn id="1307" idx="1"/>
          </p:cNvCxnSpPr>
          <p:nvPr/>
        </p:nvCxnSpPr>
        <p:spPr>
          <a:xfrm>
            <a:off x="26703321" y="13010582"/>
            <a:ext cx="62739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57" name="Прямоугольник 1256">
            <a:extLst>
              <a:ext uri="{FF2B5EF4-FFF2-40B4-BE49-F238E27FC236}">
                <a16:creationId xmlns:a16="http://schemas.microsoft.com/office/drawing/2014/main" id="{68C5B820-77B7-4EB6-BC64-869A6DB6828A}"/>
              </a:ext>
            </a:extLst>
          </p:cNvPr>
          <p:cNvSpPr/>
          <p:nvPr/>
        </p:nvSpPr>
        <p:spPr>
          <a:xfrm>
            <a:off x="19734737" y="12620677"/>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однопартийную систему</a:t>
            </a:r>
            <a:endParaRPr lang="ru-RU" sz="600" dirty="0"/>
          </a:p>
        </p:txBody>
      </p:sp>
      <p:sp>
        <p:nvSpPr>
          <p:cNvPr id="1258" name="Прямоугольник 1257">
            <a:extLst>
              <a:ext uri="{FF2B5EF4-FFF2-40B4-BE49-F238E27FC236}">
                <a16:creationId xmlns:a16="http://schemas.microsoft.com/office/drawing/2014/main" id="{A6396403-97AC-425B-B750-13CF841BAE6F}"/>
              </a:ext>
            </a:extLst>
          </p:cNvPr>
          <p:cNvSpPr/>
          <p:nvPr/>
        </p:nvSpPr>
        <p:spPr>
          <a:xfrm>
            <a:off x="21489362" y="1262508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Национализировать ресурсы южной Африки</a:t>
            </a:r>
            <a:endParaRPr lang="ru-RU" sz="600" dirty="0"/>
          </a:p>
        </p:txBody>
      </p:sp>
      <p:sp>
        <p:nvSpPr>
          <p:cNvPr id="1259" name="Прямоугольник 1258">
            <a:extLst>
              <a:ext uri="{FF2B5EF4-FFF2-40B4-BE49-F238E27FC236}">
                <a16:creationId xmlns:a16="http://schemas.microsoft.com/office/drawing/2014/main" id="{04031F46-11FF-46CD-826F-027E4B6DD4C4}"/>
              </a:ext>
            </a:extLst>
          </p:cNvPr>
          <p:cNvSpPr/>
          <p:nvPr/>
        </p:nvSpPr>
        <p:spPr>
          <a:xfrm>
            <a:off x="17307758" y="1457405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Коминтерн </a:t>
            </a:r>
            <a:r>
              <a:rPr lang="ru-RU" sz="900" dirty="0"/>
              <a:t>(Текущее)</a:t>
            </a:r>
            <a:endParaRPr lang="ru-RU" sz="600" dirty="0"/>
          </a:p>
        </p:txBody>
      </p:sp>
      <p:sp>
        <p:nvSpPr>
          <p:cNvPr id="1260" name="Прямоугольник 1259">
            <a:extLst>
              <a:ext uri="{FF2B5EF4-FFF2-40B4-BE49-F238E27FC236}">
                <a16:creationId xmlns:a16="http://schemas.microsoft.com/office/drawing/2014/main" id="{F9A63634-DEAE-4C57-B0FA-6DA728EB4122}"/>
              </a:ext>
            </a:extLst>
          </p:cNvPr>
          <p:cNvSpPr/>
          <p:nvPr/>
        </p:nvSpPr>
        <p:spPr>
          <a:xfrm>
            <a:off x="16498202" y="15475880"/>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советников из Кремля </a:t>
            </a:r>
            <a:r>
              <a:rPr lang="ru-RU" sz="900" dirty="0"/>
              <a:t>(Текущее)</a:t>
            </a:r>
            <a:endParaRPr lang="ru-RU" sz="600" dirty="0"/>
          </a:p>
        </p:txBody>
      </p:sp>
      <p:cxnSp>
        <p:nvCxnSpPr>
          <p:cNvPr id="1261" name="Shape 248">
            <a:extLst>
              <a:ext uri="{FF2B5EF4-FFF2-40B4-BE49-F238E27FC236}">
                <a16:creationId xmlns:a16="http://schemas.microsoft.com/office/drawing/2014/main" id="{0282016B-635F-474D-90E1-046E5563C6F5}"/>
              </a:ext>
            </a:extLst>
          </p:cNvPr>
          <p:cNvCxnSpPr>
            <a:cxnSpLocks/>
            <a:stCxn id="1259" idx="2"/>
            <a:endCxn id="1260" idx="0"/>
          </p:cNvCxnSpPr>
          <p:nvPr/>
        </p:nvCxnSpPr>
        <p:spPr>
          <a:xfrm rot="5400000">
            <a:off x="17343817" y="14939698"/>
            <a:ext cx="262807" cy="809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2" name="Shape 248">
            <a:extLst>
              <a:ext uri="{FF2B5EF4-FFF2-40B4-BE49-F238E27FC236}">
                <a16:creationId xmlns:a16="http://schemas.microsoft.com/office/drawing/2014/main" id="{93F6E045-EA3D-4722-8354-CFF6EC5DED0E}"/>
              </a:ext>
            </a:extLst>
          </p:cNvPr>
          <p:cNvCxnSpPr>
            <a:cxnSpLocks/>
            <a:stCxn id="1254" idx="2"/>
            <a:endCxn id="1255" idx="0"/>
          </p:cNvCxnSpPr>
          <p:nvPr/>
        </p:nvCxnSpPr>
        <p:spPr>
          <a:xfrm rot="5400000">
            <a:off x="19355280" y="11669067"/>
            <a:ext cx="294546" cy="16086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3" name="Shape 248">
            <a:extLst>
              <a:ext uri="{FF2B5EF4-FFF2-40B4-BE49-F238E27FC236}">
                <a16:creationId xmlns:a16="http://schemas.microsoft.com/office/drawing/2014/main" id="{7A6CD8F4-4BC0-426A-B057-C0443010507F}"/>
              </a:ext>
            </a:extLst>
          </p:cNvPr>
          <p:cNvCxnSpPr>
            <a:cxnSpLocks/>
            <a:stCxn id="1254" idx="2"/>
            <a:endCxn id="1257" idx="0"/>
          </p:cNvCxnSpPr>
          <p:nvPr/>
        </p:nvCxnSpPr>
        <p:spPr>
          <a:xfrm rot="16200000" flipH="1">
            <a:off x="20159660" y="12473360"/>
            <a:ext cx="294546" cy="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4" name="Shape 248">
            <a:extLst>
              <a:ext uri="{FF2B5EF4-FFF2-40B4-BE49-F238E27FC236}">
                <a16:creationId xmlns:a16="http://schemas.microsoft.com/office/drawing/2014/main" id="{EB27AFB2-57CF-4B6F-8AD2-FF062C06800E}"/>
              </a:ext>
            </a:extLst>
          </p:cNvPr>
          <p:cNvCxnSpPr>
            <a:cxnSpLocks/>
            <a:stCxn id="1254" idx="2"/>
            <a:endCxn id="1258" idx="0"/>
          </p:cNvCxnSpPr>
          <p:nvPr/>
        </p:nvCxnSpPr>
        <p:spPr>
          <a:xfrm rot="16200000" flipH="1">
            <a:off x="21034769" y="11598252"/>
            <a:ext cx="298955" cy="17547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5" name="Shape 248">
            <a:extLst>
              <a:ext uri="{FF2B5EF4-FFF2-40B4-BE49-F238E27FC236}">
                <a16:creationId xmlns:a16="http://schemas.microsoft.com/office/drawing/2014/main" id="{F307DAC8-A0D9-4088-9FCC-25AAB00BBDEB}"/>
              </a:ext>
            </a:extLst>
          </p:cNvPr>
          <p:cNvCxnSpPr>
            <a:cxnSpLocks/>
            <a:stCxn id="1255" idx="2"/>
            <a:endCxn id="1192" idx="0"/>
          </p:cNvCxnSpPr>
          <p:nvPr/>
        </p:nvCxnSpPr>
        <p:spPr>
          <a:xfrm rot="5400000">
            <a:off x="18538638" y="13417611"/>
            <a:ext cx="317496" cy="16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6" name="Прямая соединительная линия 1265">
            <a:extLst>
              <a:ext uri="{FF2B5EF4-FFF2-40B4-BE49-F238E27FC236}">
                <a16:creationId xmlns:a16="http://schemas.microsoft.com/office/drawing/2014/main" id="{5A546007-784E-49F9-9540-33521C7200B9}"/>
              </a:ext>
            </a:extLst>
          </p:cNvPr>
          <p:cNvCxnSpPr>
            <a:cxnSpLocks/>
            <a:stCxn id="1259" idx="3"/>
          </p:cNvCxnSpPr>
          <p:nvPr/>
        </p:nvCxnSpPr>
        <p:spPr>
          <a:xfrm>
            <a:off x="18452238" y="14893566"/>
            <a:ext cx="1535249" cy="161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67" name="Прямоугольник 1266">
            <a:extLst>
              <a:ext uri="{FF2B5EF4-FFF2-40B4-BE49-F238E27FC236}">
                <a16:creationId xmlns:a16="http://schemas.microsoft.com/office/drawing/2014/main" id="{4DC104E7-CAA6-42C0-A913-B6015E5D532F}"/>
              </a:ext>
            </a:extLst>
          </p:cNvPr>
          <p:cNvSpPr/>
          <p:nvPr/>
        </p:nvSpPr>
        <p:spPr>
          <a:xfrm>
            <a:off x="16507727" y="1648562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Программа обмена студентами </a:t>
            </a:r>
            <a:r>
              <a:rPr lang="ru-RU" sz="900" dirty="0"/>
              <a:t>(Текущее)</a:t>
            </a:r>
            <a:endParaRPr lang="ru-RU" sz="600" dirty="0"/>
          </a:p>
        </p:txBody>
      </p:sp>
      <p:sp>
        <p:nvSpPr>
          <p:cNvPr id="1268" name="Прямоугольник 1267">
            <a:extLst>
              <a:ext uri="{FF2B5EF4-FFF2-40B4-BE49-F238E27FC236}">
                <a16:creationId xmlns:a16="http://schemas.microsoft.com/office/drawing/2014/main" id="{BA2D2DBB-C93B-4FB9-ACB8-0D4AD8C14B94}"/>
              </a:ext>
            </a:extLst>
          </p:cNvPr>
          <p:cNvSpPr/>
          <p:nvPr/>
        </p:nvSpPr>
        <p:spPr>
          <a:xfrm>
            <a:off x="18133841" y="1650116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коммунизм в Намибию </a:t>
            </a:r>
            <a:r>
              <a:rPr lang="ru-RU" sz="900" dirty="0"/>
              <a:t>(Текущее)</a:t>
            </a:r>
            <a:endParaRPr lang="ru-RU" sz="600" dirty="0"/>
          </a:p>
        </p:txBody>
      </p:sp>
      <p:sp>
        <p:nvSpPr>
          <p:cNvPr id="1269" name="Прямоугольник 1268">
            <a:extLst>
              <a:ext uri="{FF2B5EF4-FFF2-40B4-BE49-F238E27FC236}">
                <a16:creationId xmlns:a16="http://schemas.microsoft.com/office/drawing/2014/main" id="{89AF4D2E-8DF7-4939-AAFA-642F5788AA03}"/>
              </a:ext>
            </a:extLst>
          </p:cNvPr>
          <p:cNvSpPr/>
          <p:nvPr/>
        </p:nvSpPr>
        <p:spPr>
          <a:xfrm>
            <a:off x="18961218"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Анголу и Мозамбик </a:t>
            </a:r>
            <a:r>
              <a:rPr lang="ru-RU" sz="900" dirty="0"/>
              <a:t>(Текущее)</a:t>
            </a:r>
            <a:endParaRPr lang="ru-RU" sz="600" dirty="0"/>
          </a:p>
        </p:txBody>
      </p:sp>
      <p:sp>
        <p:nvSpPr>
          <p:cNvPr id="1270" name="Прямоугольник 1269">
            <a:extLst>
              <a:ext uri="{FF2B5EF4-FFF2-40B4-BE49-F238E27FC236}">
                <a16:creationId xmlns:a16="http://schemas.microsoft.com/office/drawing/2014/main" id="{BBCE5E42-3696-4E80-9796-2C68F37A3EDF}"/>
              </a:ext>
            </a:extLst>
          </p:cNvPr>
          <p:cNvSpPr/>
          <p:nvPr/>
        </p:nvSpPr>
        <p:spPr>
          <a:xfrm>
            <a:off x="18954419"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Деколонизация Конго </a:t>
            </a:r>
            <a:r>
              <a:rPr lang="ru-RU" sz="900" dirty="0"/>
              <a:t>(Текущее)</a:t>
            </a:r>
            <a:endParaRPr lang="ru-RU" sz="600" dirty="0"/>
          </a:p>
        </p:txBody>
      </p:sp>
      <p:sp>
        <p:nvSpPr>
          <p:cNvPr id="1271" name="Прямоугольник 1270">
            <a:extLst>
              <a:ext uri="{FF2B5EF4-FFF2-40B4-BE49-F238E27FC236}">
                <a16:creationId xmlns:a16="http://schemas.microsoft.com/office/drawing/2014/main" id="{DD1B4B90-EACE-473A-8644-26A0E2F9F211}"/>
              </a:ext>
            </a:extLst>
          </p:cNvPr>
          <p:cNvSpPr/>
          <p:nvPr/>
        </p:nvSpPr>
        <p:spPr>
          <a:xfrm>
            <a:off x="17302299"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 Южноафриканскую республику </a:t>
            </a:r>
            <a:r>
              <a:rPr lang="ru-RU" sz="900" dirty="0"/>
              <a:t>(новое, сожрать внутренние королевства)</a:t>
            </a:r>
            <a:endParaRPr lang="ru-RU" sz="600" dirty="0"/>
          </a:p>
        </p:txBody>
      </p:sp>
      <p:sp>
        <p:nvSpPr>
          <p:cNvPr id="1272" name="Прямоугольник 1271">
            <a:extLst>
              <a:ext uri="{FF2B5EF4-FFF2-40B4-BE49-F238E27FC236}">
                <a16:creationId xmlns:a16="http://schemas.microsoft.com/office/drawing/2014/main" id="{C52D7032-3C1C-4C77-B9AA-836F8CA47AC4}"/>
              </a:ext>
            </a:extLst>
          </p:cNvPr>
          <p:cNvSpPr/>
          <p:nvPr/>
        </p:nvSpPr>
        <p:spPr>
          <a:xfrm>
            <a:off x="20623840"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Потребовать Мадагаскар </a:t>
            </a:r>
            <a:r>
              <a:rPr lang="ru-RU" sz="900" dirty="0"/>
              <a:t>(Новое, сожрать </a:t>
            </a:r>
            <a:r>
              <a:rPr lang="ru-RU" sz="900" dirty="0" err="1"/>
              <a:t>мадагаскар</a:t>
            </a:r>
            <a:r>
              <a:rPr lang="ru-RU" sz="900" dirty="0"/>
              <a:t>)</a:t>
            </a:r>
            <a:endParaRPr lang="ru-RU" sz="600" dirty="0"/>
          </a:p>
        </p:txBody>
      </p:sp>
      <p:cxnSp>
        <p:nvCxnSpPr>
          <p:cNvPr id="1273" name="Shape 248">
            <a:extLst>
              <a:ext uri="{FF2B5EF4-FFF2-40B4-BE49-F238E27FC236}">
                <a16:creationId xmlns:a16="http://schemas.microsoft.com/office/drawing/2014/main" id="{6CB5A524-650D-457C-B9F0-FBFF2DFB84EF}"/>
              </a:ext>
            </a:extLst>
          </p:cNvPr>
          <p:cNvCxnSpPr>
            <a:cxnSpLocks/>
            <a:stCxn id="1260" idx="2"/>
            <a:endCxn id="1267" idx="0"/>
          </p:cNvCxnSpPr>
          <p:nvPr/>
        </p:nvCxnSpPr>
        <p:spPr>
          <a:xfrm rot="16200000" flipH="1">
            <a:off x="16889840" y="16295496"/>
            <a:ext cx="370729" cy="95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74" name="Shape 248">
            <a:extLst>
              <a:ext uri="{FF2B5EF4-FFF2-40B4-BE49-F238E27FC236}">
                <a16:creationId xmlns:a16="http://schemas.microsoft.com/office/drawing/2014/main" id="{5A8C5F82-6726-495B-ABD2-B79FDBC6CC16}"/>
              </a:ext>
            </a:extLst>
          </p:cNvPr>
          <p:cNvCxnSpPr>
            <a:cxnSpLocks/>
            <a:stCxn id="1322" idx="2"/>
            <a:endCxn id="1271" idx="0"/>
          </p:cNvCxnSpPr>
          <p:nvPr/>
        </p:nvCxnSpPr>
        <p:spPr>
          <a:xfrm rot="5400000">
            <a:off x="18068692" y="15920741"/>
            <a:ext cx="1270195" cy="1658500"/>
          </a:xfrm>
          <a:prstGeom prst="bentConnector3">
            <a:avLst>
              <a:gd name="adj1" fmla="val 1434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75" name="Shape 248">
            <a:extLst>
              <a:ext uri="{FF2B5EF4-FFF2-40B4-BE49-F238E27FC236}">
                <a16:creationId xmlns:a16="http://schemas.microsoft.com/office/drawing/2014/main" id="{3A4A01F9-4B17-4C2C-A4EF-04299786FB47}"/>
              </a:ext>
            </a:extLst>
          </p:cNvPr>
          <p:cNvCxnSpPr>
            <a:cxnSpLocks/>
            <a:stCxn id="1269" idx="2"/>
            <a:endCxn id="1270" idx="0"/>
          </p:cNvCxnSpPr>
          <p:nvPr/>
        </p:nvCxnSpPr>
        <p:spPr>
          <a:xfrm rot="5400000">
            <a:off x="19376404" y="18174360"/>
            <a:ext cx="307311" cy="67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6" name="Прямоугольник 1275">
            <a:extLst>
              <a:ext uri="{FF2B5EF4-FFF2-40B4-BE49-F238E27FC236}">
                <a16:creationId xmlns:a16="http://schemas.microsoft.com/office/drawing/2014/main" id="{530DDFFA-BAEE-4B02-99D1-EA997427086C}"/>
              </a:ext>
            </a:extLst>
          </p:cNvPr>
          <p:cNvSpPr/>
          <p:nvPr/>
        </p:nvSpPr>
        <p:spPr>
          <a:xfrm>
            <a:off x="21489362" y="13587682"/>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коллективизацию среди фермеров</a:t>
            </a:r>
            <a:endParaRPr lang="ru-RU" sz="600" dirty="0"/>
          </a:p>
        </p:txBody>
      </p:sp>
      <p:cxnSp>
        <p:nvCxnSpPr>
          <p:cNvPr id="1277" name="Shape 248">
            <a:extLst>
              <a:ext uri="{FF2B5EF4-FFF2-40B4-BE49-F238E27FC236}">
                <a16:creationId xmlns:a16="http://schemas.microsoft.com/office/drawing/2014/main" id="{94549A53-61F5-46F6-80A6-308C11E308D3}"/>
              </a:ext>
            </a:extLst>
          </p:cNvPr>
          <p:cNvCxnSpPr>
            <a:cxnSpLocks/>
            <a:stCxn id="1284" idx="2"/>
            <a:endCxn id="1322" idx="0"/>
          </p:cNvCxnSpPr>
          <p:nvPr/>
        </p:nvCxnSpPr>
        <p:spPr>
          <a:xfrm rot="5400000">
            <a:off x="19402445" y="15345285"/>
            <a:ext cx="261188"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78" name="Shape 248">
            <a:extLst>
              <a:ext uri="{FF2B5EF4-FFF2-40B4-BE49-F238E27FC236}">
                <a16:creationId xmlns:a16="http://schemas.microsoft.com/office/drawing/2014/main" id="{7256065D-1FC9-465F-9240-3EE91AD44563}"/>
              </a:ext>
            </a:extLst>
          </p:cNvPr>
          <p:cNvCxnSpPr>
            <a:cxnSpLocks/>
            <a:stCxn id="1259" idx="2"/>
            <a:endCxn id="1322" idx="0"/>
          </p:cNvCxnSpPr>
          <p:nvPr/>
        </p:nvCxnSpPr>
        <p:spPr>
          <a:xfrm rot="16200000" flipH="1">
            <a:off x="18575115" y="14517955"/>
            <a:ext cx="262806" cy="1653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279" name="Прямоугольник 1278">
            <a:extLst>
              <a:ext uri="{FF2B5EF4-FFF2-40B4-BE49-F238E27FC236}">
                <a16:creationId xmlns:a16="http://schemas.microsoft.com/office/drawing/2014/main" id="{B5612B68-8FCE-4E21-86D6-F3BD57EEB768}"/>
              </a:ext>
            </a:extLst>
          </p:cNvPr>
          <p:cNvSpPr/>
          <p:nvPr/>
        </p:nvSpPr>
        <p:spPr>
          <a:xfrm>
            <a:off x="5736199"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Путь мирной пропаганды</a:t>
            </a:r>
            <a:endParaRPr lang="ru-RU" sz="300" dirty="0"/>
          </a:p>
        </p:txBody>
      </p:sp>
      <p:sp>
        <p:nvSpPr>
          <p:cNvPr id="1280" name="Прямоугольник 1279">
            <a:extLst>
              <a:ext uri="{FF2B5EF4-FFF2-40B4-BE49-F238E27FC236}">
                <a16:creationId xmlns:a16="http://schemas.microsoft.com/office/drawing/2014/main" id="{692E9A1F-5384-4B6E-A4E6-C588F569D84D}"/>
              </a:ext>
            </a:extLst>
          </p:cNvPr>
          <p:cNvSpPr/>
          <p:nvPr/>
        </p:nvSpPr>
        <p:spPr>
          <a:xfrm>
            <a:off x="4052300"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Репрессировать коммунистов</a:t>
            </a:r>
            <a:endParaRPr lang="ru-RU" sz="600" dirty="0"/>
          </a:p>
        </p:txBody>
      </p:sp>
      <p:sp>
        <p:nvSpPr>
          <p:cNvPr id="1281" name="Прямоугольник 1280">
            <a:extLst>
              <a:ext uri="{FF2B5EF4-FFF2-40B4-BE49-F238E27FC236}">
                <a16:creationId xmlns:a16="http://schemas.microsoft.com/office/drawing/2014/main" id="{72646326-C763-4CF2-8F11-377B18204B2E}"/>
              </a:ext>
            </a:extLst>
          </p:cNvPr>
          <p:cNvSpPr/>
          <p:nvPr/>
        </p:nvSpPr>
        <p:spPr>
          <a:xfrm>
            <a:off x="7448172"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Умеренная радикализация партии</a:t>
            </a:r>
            <a:endParaRPr lang="ru-RU" sz="300" dirty="0"/>
          </a:p>
        </p:txBody>
      </p:sp>
      <p:sp>
        <p:nvSpPr>
          <p:cNvPr id="1282" name="Прямоугольник 1281">
            <a:extLst>
              <a:ext uri="{FF2B5EF4-FFF2-40B4-BE49-F238E27FC236}">
                <a16:creationId xmlns:a16="http://schemas.microsoft.com/office/drawing/2014/main" id="{4B314C74-F6BB-4DC7-B1AC-97C1CF9F6190}"/>
              </a:ext>
            </a:extLst>
          </p:cNvPr>
          <p:cNvSpPr/>
          <p:nvPr/>
        </p:nvSpPr>
        <p:spPr>
          <a:xfrm>
            <a:off x="9129746"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a:t>Разрешить женщинам вступать в конгресс</a:t>
            </a:r>
            <a:endParaRPr lang="ru-RU" sz="600" dirty="0"/>
          </a:p>
        </p:txBody>
      </p:sp>
      <p:sp>
        <p:nvSpPr>
          <p:cNvPr id="1283" name="Прямоугольник 1282">
            <a:extLst>
              <a:ext uri="{FF2B5EF4-FFF2-40B4-BE49-F238E27FC236}">
                <a16:creationId xmlns:a16="http://schemas.microsoft.com/office/drawing/2014/main" id="{1A446AC1-FE96-406A-B92E-0D9E5A1FC8ED}"/>
              </a:ext>
            </a:extLst>
          </p:cNvPr>
          <p:cNvSpPr/>
          <p:nvPr/>
        </p:nvSpPr>
        <p:spPr>
          <a:xfrm>
            <a:off x="4848821" y="1357226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Межконфессиональная африканская федерация министров</a:t>
            </a:r>
            <a:endParaRPr lang="ru-RU" sz="300" dirty="0"/>
          </a:p>
        </p:txBody>
      </p:sp>
      <p:sp>
        <p:nvSpPr>
          <p:cNvPr id="1284" name="Прямоугольник 1283">
            <a:extLst>
              <a:ext uri="{FF2B5EF4-FFF2-40B4-BE49-F238E27FC236}">
                <a16:creationId xmlns:a16="http://schemas.microsoft.com/office/drawing/2014/main" id="{BE05FA03-810E-4A1E-9E80-257807B77A30}"/>
              </a:ext>
            </a:extLst>
          </p:cNvPr>
          <p:cNvSpPr/>
          <p:nvPr/>
        </p:nvSpPr>
        <p:spPr>
          <a:xfrm>
            <a:off x="18960799" y="1457567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Лига национального освобождения</a:t>
            </a:r>
            <a:endParaRPr lang="ru-RU" sz="600" dirty="0"/>
          </a:p>
        </p:txBody>
      </p:sp>
      <p:cxnSp>
        <p:nvCxnSpPr>
          <p:cNvPr id="1285" name="Прямая соединительная линия 1284">
            <a:extLst>
              <a:ext uri="{FF2B5EF4-FFF2-40B4-BE49-F238E27FC236}">
                <a16:creationId xmlns:a16="http://schemas.microsoft.com/office/drawing/2014/main" id="{FD488A15-1006-4FD7-8283-8EAECF11F21A}"/>
              </a:ext>
            </a:extLst>
          </p:cNvPr>
          <p:cNvCxnSpPr>
            <a:cxnSpLocks/>
            <a:stCxn id="1279" idx="3"/>
            <a:endCxn id="1281" idx="1"/>
          </p:cNvCxnSpPr>
          <p:nvPr/>
        </p:nvCxnSpPr>
        <p:spPr>
          <a:xfrm>
            <a:off x="6880679" y="12940185"/>
            <a:ext cx="567493"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86" name="Shape 248">
            <a:extLst>
              <a:ext uri="{FF2B5EF4-FFF2-40B4-BE49-F238E27FC236}">
                <a16:creationId xmlns:a16="http://schemas.microsoft.com/office/drawing/2014/main" id="{212615EC-D14F-4990-88A4-FC6195D3C25F}"/>
              </a:ext>
            </a:extLst>
          </p:cNvPr>
          <p:cNvCxnSpPr>
            <a:cxnSpLocks/>
            <a:stCxn id="1229" idx="2"/>
            <a:endCxn id="1282" idx="0"/>
          </p:cNvCxnSpPr>
          <p:nvPr/>
        </p:nvCxnSpPr>
        <p:spPr>
          <a:xfrm rot="16200000" flipH="1">
            <a:off x="8300867" y="11219558"/>
            <a:ext cx="306536" cy="2495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7" name="Shape 248">
            <a:extLst>
              <a:ext uri="{FF2B5EF4-FFF2-40B4-BE49-F238E27FC236}">
                <a16:creationId xmlns:a16="http://schemas.microsoft.com/office/drawing/2014/main" id="{364FF8DD-E809-47AA-8B1B-375D43C10321}"/>
              </a:ext>
            </a:extLst>
          </p:cNvPr>
          <p:cNvCxnSpPr>
            <a:cxnSpLocks/>
            <a:stCxn id="1229" idx="2"/>
            <a:endCxn id="1280" idx="0"/>
          </p:cNvCxnSpPr>
          <p:nvPr/>
        </p:nvCxnSpPr>
        <p:spPr>
          <a:xfrm rot="5400000">
            <a:off x="5762145" y="11176537"/>
            <a:ext cx="306536" cy="25817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8" name="Shape 248">
            <a:extLst>
              <a:ext uri="{FF2B5EF4-FFF2-40B4-BE49-F238E27FC236}">
                <a16:creationId xmlns:a16="http://schemas.microsoft.com/office/drawing/2014/main" id="{E0559201-0484-44BD-BAC6-BF8FD775C237}"/>
              </a:ext>
            </a:extLst>
          </p:cNvPr>
          <p:cNvCxnSpPr>
            <a:cxnSpLocks/>
            <a:stCxn id="1279" idx="2"/>
            <a:endCxn id="1283" idx="0"/>
          </p:cNvCxnSpPr>
          <p:nvPr/>
        </p:nvCxnSpPr>
        <p:spPr>
          <a:xfrm rot="5400000">
            <a:off x="5708464" y="12972289"/>
            <a:ext cx="312573" cy="8873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9" name="Shape 248">
            <a:extLst>
              <a:ext uri="{FF2B5EF4-FFF2-40B4-BE49-F238E27FC236}">
                <a16:creationId xmlns:a16="http://schemas.microsoft.com/office/drawing/2014/main" id="{14D64173-74BC-479E-BC89-160141F1F660}"/>
              </a:ext>
            </a:extLst>
          </p:cNvPr>
          <p:cNvCxnSpPr>
            <a:cxnSpLocks/>
            <a:stCxn id="1281" idx="2"/>
            <a:endCxn id="1155" idx="0"/>
          </p:cNvCxnSpPr>
          <p:nvPr/>
        </p:nvCxnSpPr>
        <p:spPr>
          <a:xfrm rot="16200000" flipH="1">
            <a:off x="8286479" y="12993625"/>
            <a:ext cx="313596" cy="845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0" name="Shape 248">
            <a:extLst>
              <a:ext uri="{FF2B5EF4-FFF2-40B4-BE49-F238E27FC236}">
                <a16:creationId xmlns:a16="http://schemas.microsoft.com/office/drawing/2014/main" id="{4FF11EBF-0081-48E8-B08E-DB983762F3EB}"/>
              </a:ext>
            </a:extLst>
          </p:cNvPr>
          <p:cNvCxnSpPr>
            <a:cxnSpLocks/>
            <a:stCxn id="1279" idx="2"/>
            <a:endCxn id="1203" idx="0"/>
          </p:cNvCxnSpPr>
          <p:nvPr/>
        </p:nvCxnSpPr>
        <p:spPr>
          <a:xfrm rot="16200000" flipH="1">
            <a:off x="6592592" y="12975539"/>
            <a:ext cx="329540" cy="897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91" name="Shape 248">
            <a:extLst>
              <a:ext uri="{FF2B5EF4-FFF2-40B4-BE49-F238E27FC236}">
                <a16:creationId xmlns:a16="http://schemas.microsoft.com/office/drawing/2014/main" id="{1C9BB7FA-20D6-4C60-B560-BD0DDAE687B5}"/>
              </a:ext>
            </a:extLst>
          </p:cNvPr>
          <p:cNvCxnSpPr>
            <a:cxnSpLocks/>
            <a:stCxn id="1281" idx="2"/>
            <a:endCxn id="1203" idx="0"/>
          </p:cNvCxnSpPr>
          <p:nvPr/>
        </p:nvCxnSpPr>
        <p:spPr>
          <a:xfrm rot="5400000">
            <a:off x="7448579" y="13017399"/>
            <a:ext cx="329540" cy="8141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92" name="Shape 248">
            <a:extLst>
              <a:ext uri="{FF2B5EF4-FFF2-40B4-BE49-F238E27FC236}">
                <a16:creationId xmlns:a16="http://schemas.microsoft.com/office/drawing/2014/main" id="{D3607EBB-463D-4D18-AA97-1D6D2006716A}"/>
              </a:ext>
            </a:extLst>
          </p:cNvPr>
          <p:cNvCxnSpPr>
            <a:cxnSpLocks/>
            <a:stCxn id="1203" idx="2"/>
            <a:endCxn id="1233" idx="0"/>
          </p:cNvCxnSpPr>
          <p:nvPr/>
        </p:nvCxnSpPr>
        <p:spPr>
          <a:xfrm rot="16200000" flipH="1">
            <a:off x="7441338" y="13993194"/>
            <a:ext cx="352161" cy="8222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3" name="Shape 248">
            <a:extLst>
              <a:ext uri="{FF2B5EF4-FFF2-40B4-BE49-F238E27FC236}">
                <a16:creationId xmlns:a16="http://schemas.microsoft.com/office/drawing/2014/main" id="{05FBFDC2-6AE7-4BAB-B75A-A09D7F686DE4}"/>
              </a:ext>
            </a:extLst>
          </p:cNvPr>
          <p:cNvCxnSpPr>
            <a:cxnSpLocks/>
            <a:stCxn id="1203" idx="2"/>
            <a:endCxn id="1230" idx="0"/>
          </p:cNvCxnSpPr>
          <p:nvPr/>
        </p:nvCxnSpPr>
        <p:spPr>
          <a:xfrm rot="5400000">
            <a:off x="6585656" y="13959778"/>
            <a:ext cx="352161" cy="889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4" name="Прямоугольник 1293">
            <a:extLst>
              <a:ext uri="{FF2B5EF4-FFF2-40B4-BE49-F238E27FC236}">
                <a16:creationId xmlns:a16="http://schemas.microsoft.com/office/drawing/2014/main" id="{51F176C6-53BF-46D1-88C3-4E23B112B7C1}"/>
              </a:ext>
            </a:extLst>
          </p:cNvPr>
          <p:cNvSpPr/>
          <p:nvPr/>
        </p:nvSpPr>
        <p:spPr>
          <a:xfrm>
            <a:off x="5743386" y="16536970"/>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Инвестиции от союзников (новое)</a:t>
            </a:r>
            <a:endParaRPr lang="ru-RU" sz="300" dirty="0"/>
          </a:p>
        </p:txBody>
      </p:sp>
      <p:cxnSp>
        <p:nvCxnSpPr>
          <p:cNvPr id="1295" name="Shape 248">
            <a:extLst>
              <a:ext uri="{FF2B5EF4-FFF2-40B4-BE49-F238E27FC236}">
                <a16:creationId xmlns:a16="http://schemas.microsoft.com/office/drawing/2014/main" id="{7D94C60A-A54A-4AFD-9459-7A088A540C6E}"/>
              </a:ext>
            </a:extLst>
          </p:cNvPr>
          <p:cNvCxnSpPr>
            <a:cxnSpLocks/>
            <a:stCxn id="1230" idx="2"/>
            <a:endCxn id="1294" idx="0"/>
          </p:cNvCxnSpPr>
          <p:nvPr/>
        </p:nvCxnSpPr>
        <p:spPr>
          <a:xfrm rot="5400000">
            <a:off x="5657633" y="15877416"/>
            <a:ext cx="1317547" cy="15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6" name="Прямоугольник 1295">
            <a:extLst>
              <a:ext uri="{FF2B5EF4-FFF2-40B4-BE49-F238E27FC236}">
                <a16:creationId xmlns:a16="http://schemas.microsoft.com/office/drawing/2014/main" id="{409B75DF-10D0-46FA-892B-B34FFE709236}"/>
              </a:ext>
            </a:extLst>
          </p:cNvPr>
          <p:cNvSpPr/>
          <p:nvPr/>
        </p:nvSpPr>
        <p:spPr>
          <a:xfrm>
            <a:off x="11014630" y="16485624"/>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Родезию (новое)</a:t>
            </a:r>
            <a:endParaRPr lang="ru-RU" sz="300" dirty="0"/>
          </a:p>
        </p:txBody>
      </p:sp>
      <p:cxnSp>
        <p:nvCxnSpPr>
          <p:cNvPr id="1297" name="Shape 248">
            <a:extLst>
              <a:ext uri="{FF2B5EF4-FFF2-40B4-BE49-F238E27FC236}">
                <a16:creationId xmlns:a16="http://schemas.microsoft.com/office/drawing/2014/main" id="{12A7E96B-E315-4318-8B9B-0C5E6EC615B7}"/>
              </a:ext>
            </a:extLst>
          </p:cNvPr>
          <p:cNvCxnSpPr>
            <a:cxnSpLocks/>
            <a:stCxn id="1233" idx="2"/>
            <a:endCxn id="1296" idx="0"/>
          </p:cNvCxnSpPr>
          <p:nvPr/>
        </p:nvCxnSpPr>
        <p:spPr>
          <a:xfrm rot="16200000" flipH="1">
            <a:off x="9174610" y="14073363"/>
            <a:ext cx="1266201" cy="3558319"/>
          </a:xfrm>
          <a:prstGeom prst="bentConnector3">
            <a:avLst>
              <a:gd name="adj1" fmla="val 1286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8" name="Прямоугольник 1297">
            <a:extLst>
              <a:ext uri="{FF2B5EF4-FFF2-40B4-BE49-F238E27FC236}">
                <a16:creationId xmlns:a16="http://schemas.microsoft.com/office/drawing/2014/main" id="{499826B4-42EA-4214-B142-901ACEFD579A}"/>
              </a:ext>
            </a:extLst>
          </p:cNvPr>
          <p:cNvSpPr/>
          <p:nvPr/>
        </p:nvSpPr>
        <p:spPr>
          <a:xfrm>
            <a:off x="42635276" y="262337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Мастерские чернокожих</a:t>
            </a:r>
            <a:endParaRPr lang="ru-RU" sz="300" dirty="0"/>
          </a:p>
        </p:txBody>
      </p:sp>
      <p:sp>
        <p:nvSpPr>
          <p:cNvPr id="1299" name="Прямоугольник 1298">
            <a:extLst>
              <a:ext uri="{FF2B5EF4-FFF2-40B4-BE49-F238E27FC236}">
                <a16:creationId xmlns:a16="http://schemas.microsoft.com/office/drawing/2014/main" id="{1531EEC4-B9F0-4A18-9BB7-3509CFD8E512}"/>
              </a:ext>
            </a:extLst>
          </p:cNvPr>
          <p:cNvSpPr/>
          <p:nvPr/>
        </p:nvSpPr>
        <p:spPr>
          <a:xfrm>
            <a:off x="36593723" y="103172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дороги для оборонительных целей </a:t>
            </a:r>
            <a:r>
              <a:rPr lang="ru-RU" sz="300" dirty="0"/>
              <a:t>(Хотя количество чернокожих рабочих росло и в 1930-е годы существовала значительная организация, их положение в производстве заметно изменилось только во время Второй мировой войны, когда они заменили белых, которые добровольно пошли на службу в армию. Увеличилось количество небольших мастерских, чтобы заменить ранее импортированные товары, ускорилось строительство дорог для потенциальных оборонных целей, а производство золота было увеличено для оплаты британской военной машины. Действительно, часть монет была отправлена ​​​​прямо в США за счет Великобритании. Сельское хозяйство также расширилось, чтобы прокормить войска в Африке, на экспорт в Западную Африку и на местный рынок. Все это были области увеличения занятости чернокожих.)</a:t>
            </a:r>
            <a:endParaRPr lang="ru-RU" sz="500" dirty="0"/>
          </a:p>
        </p:txBody>
      </p:sp>
      <p:sp>
        <p:nvSpPr>
          <p:cNvPr id="1300" name="Прямоугольник 1299">
            <a:extLst>
              <a:ext uri="{FF2B5EF4-FFF2-40B4-BE49-F238E27FC236}">
                <a16:creationId xmlns:a16="http://schemas.microsoft.com/office/drawing/2014/main" id="{3F62C86B-7AA2-47D4-ABC7-82A440B66B3D}"/>
              </a:ext>
            </a:extLst>
          </p:cNvPr>
          <p:cNvSpPr/>
          <p:nvPr/>
        </p:nvSpPr>
        <p:spPr>
          <a:xfrm>
            <a:off x="44184950"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сельского хозяйства</a:t>
            </a:r>
            <a:endParaRPr lang="ru-RU" sz="300" dirty="0"/>
          </a:p>
        </p:txBody>
      </p:sp>
      <p:sp>
        <p:nvSpPr>
          <p:cNvPr id="1301" name="Прямоугольник 1300">
            <a:extLst>
              <a:ext uri="{FF2B5EF4-FFF2-40B4-BE49-F238E27FC236}">
                <a16:creationId xmlns:a16="http://schemas.microsoft.com/office/drawing/2014/main" id="{7404CE55-A1CA-4CA1-BD36-4A38BF399050}"/>
              </a:ext>
            </a:extLst>
          </p:cNvPr>
          <p:cNvSpPr/>
          <p:nvPr/>
        </p:nvSpPr>
        <p:spPr>
          <a:xfrm>
            <a:off x="34612403"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Увеличить золотодобычу</a:t>
            </a:r>
            <a:endParaRPr lang="ru-RU" sz="300" dirty="0"/>
          </a:p>
        </p:txBody>
      </p:sp>
      <p:sp>
        <p:nvSpPr>
          <p:cNvPr id="1302" name="Прямоугольник 1301">
            <a:extLst>
              <a:ext uri="{FF2B5EF4-FFF2-40B4-BE49-F238E27FC236}">
                <a16:creationId xmlns:a16="http://schemas.microsoft.com/office/drawing/2014/main" id="{B2EF06FA-1F2E-45E6-8B7E-F666A2B778E6}"/>
              </a:ext>
            </a:extLst>
          </p:cNvPr>
          <p:cNvSpPr/>
          <p:nvPr/>
        </p:nvSpPr>
        <p:spPr>
          <a:xfrm>
            <a:off x="24747963" y="17425305"/>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цветных, белых и чёрных профсоюзов</a:t>
            </a:r>
            <a:endParaRPr lang="ru-RU" sz="600" dirty="0"/>
          </a:p>
        </p:txBody>
      </p:sp>
      <p:sp>
        <p:nvSpPr>
          <p:cNvPr id="1303" name="Прямоугольник 1302">
            <a:extLst>
              <a:ext uri="{FF2B5EF4-FFF2-40B4-BE49-F238E27FC236}">
                <a16:creationId xmlns:a16="http://schemas.microsoft.com/office/drawing/2014/main" id="{CE6C942E-9D2D-41E3-ACC0-C5C35CAAA9CB}"/>
              </a:ext>
            </a:extLst>
          </p:cNvPr>
          <p:cNvSpPr/>
          <p:nvPr/>
        </p:nvSpPr>
        <p:spPr>
          <a:xfrm>
            <a:off x="26416364" y="1168355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Объединиться против угнетателей</a:t>
            </a:r>
            <a:endParaRPr lang="ru-RU" sz="300" dirty="0"/>
          </a:p>
        </p:txBody>
      </p:sp>
      <p:sp>
        <p:nvSpPr>
          <p:cNvPr id="1304" name="Прямоугольник 1303">
            <a:extLst>
              <a:ext uri="{FF2B5EF4-FFF2-40B4-BE49-F238E27FC236}">
                <a16:creationId xmlns:a16="http://schemas.microsoft.com/office/drawing/2014/main" id="{6D950FF2-8DD1-41E6-A182-8B4BF98B75F1}"/>
              </a:ext>
            </a:extLst>
          </p:cNvPr>
          <p:cNvSpPr/>
          <p:nvPr/>
        </p:nvSpPr>
        <p:spPr>
          <a:xfrm>
            <a:off x="26492048" y="1553914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Военный социализм в африканских условиях</a:t>
            </a:r>
            <a:endParaRPr lang="ru-RU" sz="300" dirty="0"/>
          </a:p>
        </p:txBody>
      </p:sp>
      <p:sp>
        <p:nvSpPr>
          <p:cNvPr id="1305" name="Прямоугольник 1304">
            <a:extLst>
              <a:ext uri="{FF2B5EF4-FFF2-40B4-BE49-F238E27FC236}">
                <a16:creationId xmlns:a16="http://schemas.microsoft.com/office/drawing/2014/main" id="{61A58932-420E-434E-A6DE-7CD2582D030A}"/>
              </a:ext>
            </a:extLst>
          </p:cNvPr>
          <p:cNvSpPr/>
          <p:nvPr/>
        </p:nvSpPr>
        <p:spPr>
          <a:xfrm>
            <a:off x="25558841" y="1269107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мировую революцию </a:t>
            </a:r>
            <a:r>
              <a:rPr lang="ru-RU" sz="700" dirty="0"/>
              <a:t>(вступление в 4 интернационал, но изменено название)</a:t>
            </a:r>
            <a:endParaRPr lang="ru-RU" sz="300" dirty="0"/>
          </a:p>
        </p:txBody>
      </p:sp>
      <p:sp>
        <p:nvSpPr>
          <p:cNvPr id="1306" name="Прямоугольник 1305">
            <a:extLst>
              <a:ext uri="{FF2B5EF4-FFF2-40B4-BE49-F238E27FC236}">
                <a16:creationId xmlns:a16="http://schemas.microsoft.com/office/drawing/2014/main" id="{A1FF5DC3-604E-4070-8E68-EC1780EBDDB6}"/>
              </a:ext>
            </a:extLst>
          </p:cNvPr>
          <p:cNvSpPr/>
          <p:nvPr/>
        </p:nvSpPr>
        <p:spPr>
          <a:xfrm>
            <a:off x="26492048" y="13667766"/>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Единство угнетённых</a:t>
            </a:r>
            <a:endParaRPr lang="ru-RU" sz="300" dirty="0"/>
          </a:p>
        </p:txBody>
      </p:sp>
      <p:sp>
        <p:nvSpPr>
          <p:cNvPr id="1307" name="Прямоугольник 1306">
            <a:extLst>
              <a:ext uri="{FF2B5EF4-FFF2-40B4-BE49-F238E27FC236}">
                <a16:creationId xmlns:a16="http://schemas.microsoft.com/office/drawing/2014/main" id="{AFCA41E6-BF3E-4D40-9A2A-3D15689FB400}"/>
              </a:ext>
            </a:extLst>
          </p:cNvPr>
          <p:cNvSpPr/>
          <p:nvPr/>
        </p:nvSpPr>
        <p:spPr>
          <a:xfrm>
            <a:off x="27330720" y="1269107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движение неевропейского единства</a:t>
            </a:r>
            <a:endParaRPr lang="ru-RU" sz="300" dirty="0"/>
          </a:p>
        </p:txBody>
      </p:sp>
      <p:sp>
        <p:nvSpPr>
          <p:cNvPr id="1308" name="Прямоугольник 1307">
            <a:extLst>
              <a:ext uri="{FF2B5EF4-FFF2-40B4-BE49-F238E27FC236}">
                <a16:creationId xmlns:a16="http://schemas.microsoft.com/office/drawing/2014/main" id="{705AA12E-FE9C-49AD-966A-6F4B31B529CD}"/>
              </a:ext>
            </a:extLst>
          </p:cNvPr>
          <p:cNvSpPr/>
          <p:nvPr/>
        </p:nvSpPr>
        <p:spPr>
          <a:xfrm>
            <a:off x="25565191" y="16481250"/>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в еврейском вопросе (евреи принадлежали к цветным)</a:t>
            </a:r>
            <a:endParaRPr lang="ru-RU" sz="300" dirty="0"/>
          </a:p>
        </p:txBody>
      </p:sp>
      <p:sp>
        <p:nvSpPr>
          <p:cNvPr id="1309" name="Прямоугольник 1308">
            <a:extLst>
              <a:ext uri="{FF2B5EF4-FFF2-40B4-BE49-F238E27FC236}">
                <a16:creationId xmlns:a16="http://schemas.microsoft.com/office/drawing/2014/main" id="{B61EAEB4-33D2-4C39-B57A-5FACC92412B0}"/>
              </a:ext>
            </a:extLst>
          </p:cNvPr>
          <p:cNvSpPr/>
          <p:nvPr/>
        </p:nvSpPr>
        <p:spPr>
          <a:xfrm>
            <a:off x="27324636" y="1647912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Спасти угнетённых арабов</a:t>
            </a:r>
            <a:endParaRPr lang="ru-RU" sz="300" dirty="0"/>
          </a:p>
        </p:txBody>
      </p:sp>
      <p:sp>
        <p:nvSpPr>
          <p:cNvPr id="1310" name="Прямоугольник 1309">
            <a:extLst>
              <a:ext uri="{FF2B5EF4-FFF2-40B4-BE49-F238E27FC236}">
                <a16:creationId xmlns:a16="http://schemas.microsoft.com/office/drawing/2014/main" id="{6A7B2D76-EF78-4116-9787-F7F8012EFA5F}"/>
              </a:ext>
            </a:extLst>
          </p:cNvPr>
          <p:cNvSpPr/>
          <p:nvPr/>
        </p:nvSpPr>
        <p:spPr>
          <a:xfrm>
            <a:off x="24728983" y="15542433"/>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Спасти индусов от империалистического гнёта</a:t>
            </a:r>
            <a:endParaRPr lang="ru-RU" sz="300" dirty="0"/>
          </a:p>
        </p:txBody>
      </p:sp>
      <p:sp>
        <p:nvSpPr>
          <p:cNvPr id="1311" name="Прямоугольник 1310">
            <a:extLst>
              <a:ext uri="{FF2B5EF4-FFF2-40B4-BE49-F238E27FC236}">
                <a16:creationId xmlns:a16="http://schemas.microsoft.com/office/drawing/2014/main" id="{A83A885B-E8A3-4F3D-8498-EEFE4740CBEB}"/>
              </a:ext>
            </a:extLst>
          </p:cNvPr>
          <p:cNvSpPr/>
          <p:nvPr/>
        </p:nvSpPr>
        <p:spPr>
          <a:xfrm>
            <a:off x="28122547" y="13663912"/>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Турцию (текущее)</a:t>
            </a:r>
            <a:endParaRPr lang="ru-RU" sz="300" dirty="0"/>
          </a:p>
        </p:txBody>
      </p:sp>
      <p:sp>
        <p:nvSpPr>
          <p:cNvPr id="1312" name="Прямоугольник 1311">
            <a:extLst>
              <a:ext uri="{FF2B5EF4-FFF2-40B4-BE49-F238E27FC236}">
                <a16:creationId xmlns:a16="http://schemas.microsoft.com/office/drawing/2014/main" id="{A436BA62-03FD-4115-803C-B42A93646353}"/>
              </a:ext>
            </a:extLst>
          </p:cNvPr>
          <p:cNvSpPr/>
          <p:nvPr/>
        </p:nvSpPr>
        <p:spPr>
          <a:xfrm>
            <a:off x="29664667" y="13667072"/>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Палестину  (текущее)</a:t>
            </a:r>
            <a:endParaRPr lang="ru-RU" sz="300" dirty="0"/>
          </a:p>
        </p:txBody>
      </p:sp>
      <p:sp>
        <p:nvSpPr>
          <p:cNvPr id="1313" name="Прямоугольник 1312">
            <a:extLst>
              <a:ext uri="{FF2B5EF4-FFF2-40B4-BE49-F238E27FC236}">
                <a16:creationId xmlns:a16="http://schemas.microsoft.com/office/drawing/2014/main" id="{9EBAD1BA-D6D7-4A73-B75C-B1D3F5CE4652}"/>
              </a:ext>
            </a:extLst>
          </p:cNvPr>
          <p:cNvSpPr/>
          <p:nvPr/>
        </p:nvSpPr>
        <p:spPr>
          <a:xfrm>
            <a:off x="28890163" y="14644456"/>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Южную Родезию  (текущее)</a:t>
            </a:r>
            <a:endParaRPr lang="ru-RU" sz="300" dirty="0"/>
          </a:p>
        </p:txBody>
      </p:sp>
      <p:cxnSp>
        <p:nvCxnSpPr>
          <p:cNvPr id="1314" name="Shape 248">
            <a:extLst>
              <a:ext uri="{FF2B5EF4-FFF2-40B4-BE49-F238E27FC236}">
                <a16:creationId xmlns:a16="http://schemas.microsoft.com/office/drawing/2014/main" id="{509F426B-CCEC-4927-960D-877FA3A344E0}"/>
              </a:ext>
            </a:extLst>
          </p:cNvPr>
          <p:cNvCxnSpPr>
            <a:cxnSpLocks/>
            <a:stCxn id="1303" idx="2"/>
            <a:endCxn id="1305" idx="0"/>
          </p:cNvCxnSpPr>
          <p:nvPr/>
        </p:nvCxnSpPr>
        <p:spPr>
          <a:xfrm rot="5400000">
            <a:off x="26375593" y="12078063"/>
            <a:ext cx="368500" cy="8575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5" name="Shape 248">
            <a:extLst>
              <a:ext uri="{FF2B5EF4-FFF2-40B4-BE49-F238E27FC236}">
                <a16:creationId xmlns:a16="http://schemas.microsoft.com/office/drawing/2014/main" id="{F5351401-A6B6-4814-AF0A-572FA9BF7B77}"/>
              </a:ext>
            </a:extLst>
          </p:cNvPr>
          <p:cNvCxnSpPr>
            <a:cxnSpLocks/>
            <a:stCxn id="1303" idx="2"/>
            <a:endCxn id="1307" idx="0"/>
          </p:cNvCxnSpPr>
          <p:nvPr/>
        </p:nvCxnSpPr>
        <p:spPr>
          <a:xfrm rot="16200000" flipH="1">
            <a:off x="27261532" y="12049646"/>
            <a:ext cx="368500" cy="9143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6" name="Shape 248">
            <a:extLst>
              <a:ext uri="{FF2B5EF4-FFF2-40B4-BE49-F238E27FC236}">
                <a16:creationId xmlns:a16="http://schemas.microsoft.com/office/drawing/2014/main" id="{D4854FB9-8FED-4B4C-963B-8DF51B609F6F}"/>
              </a:ext>
            </a:extLst>
          </p:cNvPr>
          <p:cNvCxnSpPr>
            <a:cxnSpLocks/>
            <a:stCxn id="1307" idx="2"/>
            <a:endCxn id="1311" idx="0"/>
          </p:cNvCxnSpPr>
          <p:nvPr/>
        </p:nvCxnSpPr>
        <p:spPr>
          <a:xfrm rot="16200000" flipH="1">
            <a:off x="28131962" y="13101086"/>
            <a:ext cx="333823" cy="791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7" name="Shape 248">
            <a:extLst>
              <a:ext uri="{FF2B5EF4-FFF2-40B4-BE49-F238E27FC236}">
                <a16:creationId xmlns:a16="http://schemas.microsoft.com/office/drawing/2014/main" id="{22A906A6-0900-4725-9BEC-E05150F41089}"/>
              </a:ext>
            </a:extLst>
          </p:cNvPr>
          <p:cNvCxnSpPr>
            <a:cxnSpLocks/>
            <a:stCxn id="1307" idx="2"/>
            <a:endCxn id="1312" idx="0"/>
          </p:cNvCxnSpPr>
          <p:nvPr/>
        </p:nvCxnSpPr>
        <p:spPr>
          <a:xfrm rot="16200000" flipH="1">
            <a:off x="28901442" y="12331606"/>
            <a:ext cx="336983" cy="23339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8" name="Shape 248">
            <a:extLst>
              <a:ext uri="{FF2B5EF4-FFF2-40B4-BE49-F238E27FC236}">
                <a16:creationId xmlns:a16="http://schemas.microsoft.com/office/drawing/2014/main" id="{061FFAD7-6854-4170-809C-AAAAFF7830EB}"/>
              </a:ext>
            </a:extLst>
          </p:cNvPr>
          <p:cNvCxnSpPr>
            <a:cxnSpLocks/>
            <a:stCxn id="1307" idx="2"/>
            <a:endCxn id="1313" idx="0"/>
          </p:cNvCxnSpPr>
          <p:nvPr/>
        </p:nvCxnSpPr>
        <p:spPr>
          <a:xfrm rot="16200000" flipH="1">
            <a:off x="28025498" y="13207550"/>
            <a:ext cx="1314367" cy="1559443"/>
          </a:xfrm>
          <a:prstGeom prst="bentConnector3">
            <a:avLst>
              <a:gd name="adj1" fmla="val 1223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9" name="Shape 248">
            <a:extLst>
              <a:ext uri="{FF2B5EF4-FFF2-40B4-BE49-F238E27FC236}">
                <a16:creationId xmlns:a16="http://schemas.microsoft.com/office/drawing/2014/main" id="{66FDC6AF-B5EA-4179-8CBD-D227A8F790E7}"/>
              </a:ext>
            </a:extLst>
          </p:cNvPr>
          <p:cNvCxnSpPr>
            <a:cxnSpLocks/>
            <a:stCxn id="1307" idx="2"/>
            <a:endCxn id="1306" idx="0"/>
          </p:cNvCxnSpPr>
          <p:nvPr/>
        </p:nvCxnSpPr>
        <p:spPr>
          <a:xfrm rot="5400000">
            <a:off x="27314786" y="13079591"/>
            <a:ext cx="337677" cy="8386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20" name="Shape 248">
            <a:extLst>
              <a:ext uri="{FF2B5EF4-FFF2-40B4-BE49-F238E27FC236}">
                <a16:creationId xmlns:a16="http://schemas.microsoft.com/office/drawing/2014/main" id="{500ABB61-0339-4CD8-8267-0940FB6A6184}"/>
              </a:ext>
            </a:extLst>
          </p:cNvPr>
          <p:cNvCxnSpPr>
            <a:cxnSpLocks/>
            <a:stCxn id="1305" idx="2"/>
            <a:endCxn id="1306" idx="0"/>
          </p:cNvCxnSpPr>
          <p:nvPr/>
        </p:nvCxnSpPr>
        <p:spPr>
          <a:xfrm rot="16200000" flipH="1">
            <a:off x="26428846" y="13032323"/>
            <a:ext cx="337677" cy="9332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21" name="Прямоугольник 1320">
            <a:extLst>
              <a:ext uri="{FF2B5EF4-FFF2-40B4-BE49-F238E27FC236}">
                <a16:creationId xmlns:a16="http://schemas.microsoft.com/office/drawing/2014/main" id="{F63FCC40-0728-44D9-9321-5A2B2F5DE0D4}"/>
              </a:ext>
            </a:extLst>
          </p:cNvPr>
          <p:cNvSpPr/>
          <p:nvPr/>
        </p:nvSpPr>
        <p:spPr>
          <a:xfrm>
            <a:off x="23154674" y="1741578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Снижение налогов на землю</a:t>
            </a:r>
            <a:endParaRPr lang="ru-RU" sz="300" dirty="0"/>
          </a:p>
        </p:txBody>
      </p:sp>
      <p:sp>
        <p:nvSpPr>
          <p:cNvPr id="1322" name="Прямоугольник 1321">
            <a:extLst>
              <a:ext uri="{FF2B5EF4-FFF2-40B4-BE49-F238E27FC236}">
                <a16:creationId xmlns:a16="http://schemas.microsoft.com/office/drawing/2014/main" id="{9B537691-B4B5-470B-B2BF-2D33FE63037A}"/>
              </a:ext>
            </a:extLst>
          </p:cNvPr>
          <p:cNvSpPr/>
          <p:nvPr/>
        </p:nvSpPr>
        <p:spPr>
          <a:xfrm>
            <a:off x="18960799" y="1547587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независимость туземным республикам</a:t>
            </a:r>
            <a:endParaRPr lang="ru-RU" sz="600" dirty="0"/>
          </a:p>
        </p:txBody>
      </p:sp>
      <p:sp>
        <p:nvSpPr>
          <p:cNvPr id="1323" name="Прямоугольник 1322">
            <a:extLst>
              <a:ext uri="{FF2B5EF4-FFF2-40B4-BE49-F238E27FC236}">
                <a16:creationId xmlns:a16="http://schemas.microsoft.com/office/drawing/2014/main" id="{85710A34-BCD2-477A-9AAB-ED065E6CE923}"/>
              </a:ext>
            </a:extLst>
          </p:cNvPr>
          <p:cNvSpPr/>
          <p:nvPr/>
        </p:nvSpPr>
        <p:spPr>
          <a:xfrm>
            <a:off x="23961285" y="1652108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Социальная революция</a:t>
            </a:r>
            <a:endParaRPr lang="ru-RU" sz="100" dirty="0"/>
          </a:p>
        </p:txBody>
      </p:sp>
      <p:sp>
        <p:nvSpPr>
          <p:cNvPr id="1324" name="Прямоугольник 1323">
            <a:extLst>
              <a:ext uri="{FF2B5EF4-FFF2-40B4-BE49-F238E27FC236}">
                <a16:creationId xmlns:a16="http://schemas.microsoft.com/office/drawing/2014/main" id="{5B42E5AB-6F04-4ADA-B3A0-C6A69A4A9267}"/>
              </a:ext>
            </a:extLst>
          </p:cNvPr>
          <p:cNvSpPr/>
          <p:nvPr/>
        </p:nvSpPr>
        <p:spPr>
          <a:xfrm>
            <a:off x="25580831" y="1838942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 каждого по способностям, каждому по потребностям</a:t>
            </a:r>
            <a:endParaRPr lang="ru-RU" sz="300" dirty="0"/>
          </a:p>
        </p:txBody>
      </p:sp>
      <p:sp>
        <p:nvSpPr>
          <p:cNvPr id="1325" name="Прямоугольник 1324">
            <a:extLst>
              <a:ext uri="{FF2B5EF4-FFF2-40B4-BE49-F238E27FC236}">
                <a16:creationId xmlns:a16="http://schemas.microsoft.com/office/drawing/2014/main" id="{C120D2A0-3362-439C-86E0-609DBB656804}"/>
              </a:ext>
            </a:extLst>
          </p:cNvPr>
          <p:cNvSpPr/>
          <p:nvPr/>
        </p:nvSpPr>
        <p:spPr>
          <a:xfrm>
            <a:off x="23934563" y="1840517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Единство крестьян и рабочих</a:t>
            </a:r>
            <a:endParaRPr lang="ru-RU" sz="300" dirty="0"/>
          </a:p>
        </p:txBody>
      </p:sp>
      <p:sp>
        <p:nvSpPr>
          <p:cNvPr id="1326" name="Прямоугольник 1325">
            <a:extLst>
              <a:ext uri="{FF2B5EF4-FFF2-40B4-BE49-F238E27FC236}">
                <a16:creationId xmlns:a16="http://schemas.microsoft.com/office/drawing/2014/main" id="{C3C6A9D5-0412-4650-8ADA-4D1E50644B47}"/>
              </a:ext>
            </a:extLst>
          </p:cNvPr>
          <p:cNvSpPr/>
          <p:nvPr/>
        </p:nvSpPr>
        <p:spPr>
          <a:xfrm>
            <a:off x="26471302" y="1741355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единой образовательной лиги</a:t>
            </a:r>
            <a:endParaRPr lang="ru-RU" sz="600" dirty="0"/>
          </a:p>
        </p:txBody>
      </p:sp>
      <p:sp>
        <p:nvSpPr>
          <p:cNvPr id="1327" name="Прямоугольник 1326">
            <a:extLst>
              <a:ext uri="{FF2B5EF4-FFF2-40B4-BE49-F238E27FC236}">
                <a16:creationId xmlns:a16="http://schemas.microsoft.com/office/drawing/2014/main" id="{2B8328C5-3C66-4357-BAB8-2967EE86B5A1}"/>
              </a:ext>
            </a:extLst>
          </p:cNvPr>
          <p:cNvSpPr/>
          <p:nvPr/>
        </p:nvSpPr>
        <p:spPr>
          <a:xfrm>
            <a:off x="24785075" y="1369972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Изъять имущество миссионерских церквей</a:t>
            </a:r>
            <a:endParaRPr lang="ru-RU" sz="100" dirty="0"/>
          </a:p>
        </p:txBody>
      </p:sp>
      <p:sp>
        <p:nvSpPr>
          <p:cNvPr id="1328" name="Прямоугольник 1327">
            <a:extLst>
              <a:ext uri="{FF2B5EF4-FFF2-40B4-BE49-F238E27FC236}">
                <a16:creationId xmlns:a16="http://schemas.microsoft.com/office/drawing/2014/main" id="{C4DF3BA5-6AF2-4CC8-AC6C-5F04E245C496}"/>
              </a:ext>
            </a:extLst>
          </p:cNvPr>
          <p:cNvSpPr/>
          <p:nvPr/>
        </p:nvSpPr>
        <p:spPr>
          <a:xfrm>
            <a:off x="27324636" y="1461130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Политическая революция в СССР</a:t>
            </a:r>
            <a:endParaRPr lang="ru-RU" sz="300" dirty="0"/>
          </a:p>
        </p:txBody>
      </p:sp>
      <p:sp>
        <p:nvSpPr>
          <p:cNvPr id="1329" name="Прямоугольник 1328">
            <a:extLst>
              <a:ext uri="{FF2B5EF4-FFF2-40B4-BE49-F238E27FC236}">
                <a16:creationId xmlns:a16="http://schemas.microsoft.com/office/drawing/2014/main" id="{5E1A6113-EA50-425A-AC5B-0BAFB7AAAD5D}"/>
              </a:ext>
            </a:extLst>
          </p:cNvPr>
          <p:cNvSpPr/>
          <p:nvPr/>
        </p:nvSpPr>
        <p:spPr>
          <a:xfrm>
            <a:off x="25558840" y="1461130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антиимпериалистические лозунги</a:t>
            </a:r>
            <a:endParaRPr lang="ru-RU" sz="300" dirty="0"/>
          </a:p>
        </p:txBody>
      </p:sp>
      <p:sp>
        <p:nvSpPr>
          <p:cNvPr id="1330" name="Прямоугольник 1329">
            <a:extLst>
              <a:ext uri="{FF2B5EF4-FFF2-40B4-BE49-F238E27FC236}">
                <a16:creationId xmlns:a16="http://schemas.microsoft.com/office/drawing/2014/main" id="{649C24EA-5DAF-4956-9009-D0CDB93BB61B}"/>
              </a:ext>
            </a:extLst>
          </p:cNvPr>
          <p:cNvSpPr/>
          <p:nvPr/>
        </p:nvSpPr>
        <p:spPr>
          <a:xfrm>
            <a:off x="30519859" y="14643070"/>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Индию  (новый)</a:t>
            </a:r>
            <a:endParaRPr lang="ru-RU" sz="300" dirty="0"/>
          </a:p>
        </p:txBody>
      </p:sp>
      <p:cxnSp>
        <p:nvCxnSpPr>
          <p:cNvPr id="1331" name="Shape 248">
            <a:extLst>
              <a:ext uri="{FF2B5EF4-FFF2-40B4-BE49-F238E27FC236}">
                <a16:creationId xmlns:a16="http://schemas.microsoft.com/office/drawing/2014/main" id="{B3B3D910-1FBC-4F32-871E-C13D6AAB6421}"/>
              </a:ext>
            </a:extLst>
          </p:cNvPr>
          <p:cNvCxnSpPr>
            <a:cxnSpLocks/>
            <a:stCxn id="1307" idx="2"/>
            <a:endCxn id="1330" idx="0"/>
          </p:cNvCxnSpPr>
          <p:nvPr/>
        </p:nvCxnSpPr>
        <p:spPr>
          <a:xfrm rot="16200000" flipH="1">
            <a:off x="28841039" y="12392009"/>
            <a:ext cx="1312981" cy="3189139"/>
          </a:xfrm>
          <a:prstGeom prst="bentConnector3">
            <a:avLst>
              <a:gd name="adj1" fmla="val 1219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2" name="Shape 248">
            <a:extLst>
              <a:ext uri="{FF2B5EF4-FFF2-40B4-BE49-F238E27FC236}">
                <a16:creationId xmlns:a16="http://schemas.microsoft.com/office/drawing/2014/main" id="{1A541581-B2EC-4A23-B6DE-5AD10C6165DF}"/>
              </a:ext>
            </a:extLst>
          </p:cNvPr>
          <p:cNvCxnSpPr>
            <a:cxnSpLocks/>
            <a:stCxn id="1303" idx="2"/>
            <a:endCxn id="1327" idx="0"/>
          </p:cNvCxnSpPr>
          <p:nvPr/>
        </p:nvCxnSpPr>
        <p:spPr>
          <a:xfrm rot="5400000">
            <a:off x="25484383" y="12195507"/>
            <a:ext cx="1377155" cy="1631289"/>
          </a:xfrm>
          <a:prstGeom prst="bentConnector3">
            <a:avLst>
              <a:gd name="adj1" fmla="val 1416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3" name="Shape 248">
            <a:extLst>
              <a:ext uri="{FF2B5EF4-FFF2-40B4-BE49-F238E27FC236}">
                <a16:creationId xmlns:a16="http://schemas.microsoft.com/office/drawing/2014/main" id="{1FCBC74A-91C3-448B-BEEC-3F15BD4E3763}"/>
              </a:ext>
            </a:extLst>
          </p:cNvPr>
          <p:cNvCxnSpPr>
            <a:cxnSpLocks/>
            <a:stCxn id="1303" idx="2"/>
            <a:endCxn id="1323" idx="0"/>
          </p:cNvCxnSpPr>
          <p:nvPr/>
        </p:nvCxnSpPr>
        <p:spPr>
          <a:xfrm rot="5400000">
            <a:off x="23661808" y="13194292"/>
            <a:ext cx="4198514" cy="2455079"/>
          </a:xfrm>
          <a:prstGeom prst="bentConnector3">
            <a:avLst>
              <a:gd name="adj1" fmla="val 402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4" name="Shape 248">
            <a:extLst>
              <a:ext uri="{FF2B5EF4-FFF2-40B4-BE49-F238E27FC236}">
                <a16:creationId xmlns:a16="http://schemas.microsoft.com/office/drawing/2014/main" id="{B8664AD0-8AF4-4F15-82C0-231B64D90D49}"/>
              </a:ext>
            </a:extLst>
          </p:cNvPr>
          <p:cNvCxnSpPr>
            <a:cxnSpLocks/>
            <a:stCxn id="1323" idx="2"/>
            <a:endCxn id="1321" idx="0"/>
          </p:cNvCxnSpPr>
          <p:nvPr/>
        </p:nvCxnSpPr>
        <p:spPr>
          <a:xfrm rot="5400000">
            <a:off x="24002381" y="16884637"/>
            <a:ext cx="255678" cy="8066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5" name="Shape 248">
            <a:extLst>
              <a:ext uri="{FF2B5EF4-FFF2-40B4-BE49-F238E27FC236}">
                <a16:creationId xmlns:a16="http://schemas.microsoft.com/office/drawing/2014/main" id="{77716410-694B-40C8-A787-BB2085126A56}"/>
              </a:ext>
            </a:extLst>
          </p:cNvPr>
          <p:cNvCxnSpPr>
            <a:cxnSpLocks/>
            <a:stCxn id="1323" idx="2"/>
            <a:endCxn id="1326" idx="0"/>
          </p:cNvCxnSpPr>
          <p:nvPr/>
        </p:nvCxnSpPr>
        <p:spPr>
          <a:xfrm rot="16200000" flipH="1">
            <a:off x="25661806" y="16031821"/>
            <a:ext cx="253455" cy="25100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6" name="Shape 248">
            <a:extLst>
              <a:ext uri="{FF2B5EF4-FFF2-40B4-BE49-F238E27FC236}">
                <a16:creationId xmlns:a16="http://schemas.microsoft.com/office/drawing/2014/main" id="{10D4C9C9-F441-475C-9721-19EABF0A9D7A}"/>
              </a:ext>
            </a:extLst>
          </p:cNvPr>
          <p:cNvCxnSpPr>
            <a:cxnSpLocks/>
            <a:stCxn id="1323" idx="2"/>
            <a:endCxn id="1302" idx="0"/>
          </p:cNvCxnSpPr>
          <p:nvPr/>
        </p:nvCxnSpPr>
        <p:spPr>
          <a:xfrm rot="16200000" flipH="1">
            <a:off x="24794263" y="16899365"/>
            <a:ext cx="265202" cy="7866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7" name="Shape 248">
            <a:extLst>
              <a:ext uri="{FF2B5EF4-FFF2-40B4-BE49-F238E27FC236}">
                <a16:creationId xmlns:a16="http://schemas.microsoft.com/office/drawing/2014/main" id="{F38C1EE8-79E2-4412-8AC6-AD7512053F02}"/>
              </a:ext>
            </a:extLst>
          </p:cNvPr>
          <p:cNvCxnSpPr>
            <a:cxnSpLocks/>
            <a:stCxn id="1321" idx="2"/>
            <a:endCxn id="1325" idx="0"/>
          </p:cNvCxnSpPr>
          <p:nvPr/>
        </p:nvCxnSpPr>
        <p:spPr>
          <a:xfrm rot="16200000" flipH="1">
            <a:off x="23941671" y="17840038"/>
            <a:ext cx="350375" cy="77988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8" name="Shape 248">
            <a:extLst>
              <a:ext uri="{FF2B5EF4-FFF2-40B4-BE49-F238E27FC236}">
                <a16:creationId xmlns:a16="http://schemas.microsoft.com/office/drawing/2014/main" id="{717D0A63-3830-4E0E-A1A4-77A328EF583F}"/>
              </a:ext>
            </a:extLst>
          </p:cNvPr>
          <p:cNvCxnSpPr>
            <a:cxnSpLocks/>
            <a:stCxn id="1302" idx="2"/>
            <a:endCxn id="1325" idx="0"/>
          </p:cNvCxnSpPr>
          <p:nvPr/>
        </p:nvCxnSpPr>
        <p:spPr>
          <a:xfrm rot="5400000">
            <a:off x="24743078" y="17828045"/>
            <a:ext cx="340851" cy="813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9" name="Shape 248">
            <a:extLst>
              <a:ext uri="{FF2B5EF4-FFF2-40B4-BE49-F238E27FC236}">
                <a16:creationId xmlns:a16="http://schemas.microsoft.com/office/drawing/2014/main" id="{8A783213-27C4-4A33-8B0D-A94E78CBFD5E}"/>
              </a:ext>
            </a:extLst>
          </p:cNvPr>
          <p:cNvCxnSpPr>
            <a:cxnSpLocks/>
            <a:stCxn id="1326" idx="2"/>
            <a:endCxn id="1324" idx="0"/>
          </p:cNvCxnSpPr>
          <p:nvPr/>
        </p:nvCxnSpPr>
        <p:spPr>
          <a:xfrm rot="5400000">
            <a:off x="26429883" y="17775762"/>
            <a:ext cx="336848" cy="890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0" name="Shape 248">
            <a:extLst>
              <a:ext uri="{FF2B5EF4-FFF2-40B4-BE49-F238E27FC236}">
                <a16:creationId xmlns:a16="http://schemas.microsoft.com/office/drawing/2014/main" id="{2E4494B4-7207-4EB2-BDBA-D7E301442886}"/>
              </a:ext>
            </a:extLst>
          </p:cNvPr>
          <p:cNvCxnSpPr>
            <a:cxnSpLocks/>
            <a:stCxn id="1306" idx="2"/>
            <a:endCxn id="1329" idx="0"/>
          </p:cNvCxnSpPr>
          <p:nvPr/>
        </p:nvCxnSpPr>
        <p:spPr>
          <a:xfrm rot="5400000">
            <a:off x="26445420" y="13992441"/>
            <a:ext cx="304528" cy="9332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1" name="Shape 248">
            <a:extLst>
              <a:ext uri="{FF2B5EF4-FFF2-40B4-BE49-F238E27FC236}">
                <a16:creationId xmlns:a16="http://schemas.microsoft.com/office/drawing/2014/main" id="{048737FD-4B09-48CD-A7DC-85A00A32A80C}"/>
              </a:ext>
            </a:extLst>
          </p:cNvPr>
          <p:cNvCxnSpPr>
            <a:cxnSpLocks/>
            <a:stCxn id="1306" idx="2"/>
            <a:endCxn id="1328" idx="0"/>
          </p:cNvCxnSpPr>
          <p:nvPr/>
        </p:nvCxnSpPr>
        <p:spPr>
          <a:xfrm rot="16200000" flipH="1">
            <a:off x="27328318" y="14042751"/>
            <a:ext cx="304528" cy="832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2" name="Shape 248">
            <a:extLst>
              <a:ext uri="{FF2B5EF4-FFF2-40B4-BE49-F238E27FC236}">
                <a16:creationId xmlns:a16="http://schemas.microsoft.com/office/drawing/2014/main" id="{EDF31A98-A918-42F4-BE97-04D9B54EF31B}"/>
              </a:ext>
            </a:extLst>
          </p:cNvPr>
          <p:cNvCxnSpPr>
            <a:cxnSpLocks/>
            <a:stCxn id="1329" idx="2"/>
            <a:endCxn id="1304" idx="0"/>
          </p:cNvCxnSpPr>
          <p:nvPr/>
        </p:nvCxnSpPr>
        <p:spPr>
          <a:xfrm rot="16200000" flipH="1">
            <a:off x="26453272" y="14928132"/>
            <a:ext cx="288824" cy="9332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43" name="Shape 248">
            <a:extLst>
              <a:ext uri="{FF2B5EF4-FFF2-40B4-BE49-F238E27FC236}">
                <a16:creationId xmlns:a16="http://schemas.microsoft.com/office/drawing/2014/main" id="{DE70C764-C325-4B82-A055-47CFCC83FDF4}"/>
              </a:ext>
            </a:extLst>
          </p:cNvPr>
          <p:cNvCxnSpPr>
            <a:cxnSpLocks/>
            <a:stCxn id="1328" idx="2"/>
            <a:endCxn id="1304" idx="0"/>
          </p:cNvCxnSpPr>
          <p:nvPr/>
        </p:nvCxnSpPr>
        <p:spPr>
          <a:xfrm rot="5400000">
            <a:off x="27336170" y="14978442"/>
            <a:ext cx="288824" cy="8325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44" name="Shape 248">
            <a:extLst>
              <a:ext uri="{FF2B5EF4-FFF2-40B4-BE49-F238E27FC236}">
                <a16:creationId xmlns:a16="http://schemas.microsoft.com/office/drawing/2014/main" id="{15F6083D-B3BA-4091-8336-0428E7B63BB7}"/>
              </a:ext>
            </a:extLst>
          </p:cNvPr>
          <p:cNvCxnSpPr>
            <a:cxnSpLocks/>
            <a:stCxn id="1329" idx="2"/>
            <a:endCxn id="1310" idx="0"/>
          </p:cNvCxnSpPr>
          <p:nvPr/>
        </p:nvCxnSpPr>
        <p:spPr>
          <a:xfrm rot="5400000">
            <a:off x="25570098" y="14981450"/>
            <a:ext cx="292109" cy="8298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5" name="Shape 248">
            <a:extLst>
              <a:ext uri="{FF2B5EF4-FFF2-40B4-BE49-F238E27FC236}">
                <a16:creationId xmlns:a16="http://schemas.microsoft.com/office/drawing/2014/main" id="{517C6827-4B1A-4E6D-BB89-E9A0DC69A1D2}"/>
              </a:ext>
            </a:extLst>
          </p:cNvPr>
          <p:cNvCxnSpPr>
            <a:cxnSpLocks/>
            <a:stCxn id="1329" idx="2"/>
            <a:endCxn id="1308" idx="0"/>
          </p:cNvCxnSpPr>
          <p:nvPr/>
        </p:nvCxnSpPr>
        <p:spPr>
          <a:xfrm rot="16200000" flipH="1">
            <a:off x="25518792" y="15862611"/>
            <a:ext cx="1230926" cy="63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6" name="Shape 248">
            <a:extLst>
              <a:ext uri="{FF2B5EF4-FFF2-40B4-BE49-F238E27FC236}">
                <a16:creationId xmlns:a16="http://schemas.microsoft.com/office/drawing/2014/main" id="{E8199A04-A6B3-4C1E-B93B-7288C149DD8A}"/>
              </a:ext>
            </a:extLst>
          </p:cNvPr>
          <p:cNvCxnSpPr>
            <a:cxnSpLocks/>
            <a:stCxn id="1329" idx="2"/>
            <a:endCxn id="1309" idx="0"/>
          </p:cNvCxnSpPr>
          <p:nvPr/>
        </p:nvCxnSpPr>
        <p:spPr>
          <a:xfrm rot="16200000" flipH="1">
            <a:off x="26399578" y="14981826"/>
            <a:ext cx="1228800" cy="1765796"/>
          </a:xfrm>
          <a:prstGeom prst="bentConnector3">
            <a:avLst>
              <a:gd name="adj1" fmla="val 1243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47" name="Прямоугольник 1346">
            <a:extLst>
              <a:ext uri="{FF2B5EF4-FFF2-40B4-BE49-F238E27FC236}">
                <a16:creationId xmlns:a16="http://schemas.microsoft.com/office/drawing/2014/main" id="{7D80F44B-9678-49D0-B30F-4560C290BC92}"/>
              </a:ext>
            </a:extLst>
          </p:cNvPr>
          <p:cNvSpPr/>
          <p:nvPr/>
        </p:nvSpPr>
        <p:spPr>
          <a:xfrm>
            <a:off x="28122547" y="15531727"/>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войну колонизаторам </a:t>
            </a:r>
            <a:endParaRPr lang="ru-RU" sz="300" dirty="0"/>
          </a:p>
        </p:txBody>
      </p:sp>
      <p:cxnSp>
        <p:nvCxnSpPr>
          <p:cNvPr id="1348" name="Shape 248">
            <a:extLst>
              <a:ext uri="{FF2B5EF4-FFF2-40B4-BE49-F238E27FC236}">
                <a16:creationId xmlns:a16="http://schemas.microsoft.com/office/drawing/2014/main" id="{DDA4CA4D-7950-4421-AC12-54E2F010F835}"/>
              </a:ext>
            </a:extLst>
          </p:cNvPr>
          <p:cNvCxnSpPr>
            <a:cxnSpLocks/>
            <a:stCxn id="1329" idx="2"/>
            <a:endCxn id="1347" idx="0"/>
          </p:cNvCxnSpPr>
          <p:nvPr/>
        </p:nvCxnSpPr>
        <p:spPr>
          <a:xfrm rot="16200000" flipH="1">
            <a:off x="27272232" y="14109171"/>
            <a:ext cx="281403" cy="2563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49" name="Прямоугольник 1348">
            <a:extLst>
              <a:ext uri="{FF2B5EF4-FFF2-40B4-BE49-F238E27FC236}">
                <a16:creationId xmlns:a16="http://schemas.microsoft.com/office/drawing/2014/main" id="{10A1BC38-4DD2-476A-A9D6-6C3C951C0A13}"/>
              </a:ext>
            </a:extLst>
          </p:cNvPr>
          <p:cNvSpPr/>
          <p:nvPr/>
        </p:nvSpPr>
        <p:spPr>
          <a:xfrm>
            <a:off x="18133841" y="19277741"/>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Испанские колонии</a:t>
            </a:r>
            <a:endParaRPr lang="ru-RU" sz="600" dirty="0"/>
          </a:p>
        </p:txBody>
      </p:sp>
      <p:sp>
        <p:nvSpPr>
          <p:cNvPr id="1350" name="Прямоугольник 1349">
            <a:extLst>
              <a:ext uri="{FF2B5EF4-FFF2-40B4-BE49-F238E27FC236}">
                <a16:creationId xmlns:a16="http://schemas.microsoft.com/office/drawing/2014/main" id="{C0A8C19A-B46C-4770-B6F0-BD4EFE414114}"/>
              </a:ext>
            </a:extLst>
          </p:cNvPr>
          <p:cNvSpPr/>
          <p:nvPr/>
        </p:nvSpPr>
        <p:spPr>
          <a:xfrm>
            <a:off x="19734737" y="19277741"/>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Итальянские колонии</a:t>
            </a:r>
            <a:endParaRPr lang="ru-RU" sz="600" dirty="0"/>
          </a:p>
        </p:txBody>
      </p:sp>
      <p:sp>
        <p:nvSpPr>
          <p:cNvPr id="1351" name="Прямоугольник 1350">
            <a:extLst>
              <a:ext uri="{FF2B5EF4-FFF2-40B4-BE49-F238E27FC236}">
                <a16:creationId xmlns:a16="http://schemas.microsoft.com/office/drawing/2014/main" id="{7F988390-175D-4C5A-94D8-C95BD6AB3174}"/>
              </a:ext>
            </a:extLst>
          </p:cNvPr>
          <p:cNvSpPr/>
          <p:nvPr/>
        </p:nvSpPr>
        <p:spPr>
          <a:xfrm>
            <a:off x="22349047" y="1457399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Пустить </a:t>
            </a:r>
            <a:r>
              <a:rPr lang="ru-RU" sz="1100" dirty="0" err="1"/>
              <a:t>Умсебензи</a:t>
            </a:r>
            <a:r>
              <a:rPr lang="ru-RU" sz="1100" dirty="0"/>
              <a:t> в массы</a:t>
            </a:r>
            <a:endParaRPr lang="ru-RU" sz="600" dirty="0"/>
          </a:p>
        </p:txBody>
      </p:sp>
      <p:sp>
        <p:nvSpPr>
          <p:cNvPr id="1352" name="Прямоугольник 1351">
            <a:extLst>
              <a:ext uri="{FF2B5EF4-FFF2-40B4-BE49-F238E27FC236}">
                <a16:creationId xmlns:a16="http://schemas.microsoft.com/office/drawing/2014/main" id="{EEB8DF8A-4AE4-46B8-BB96-7381AF06D689}"/>
              </a:ext>
            </a:extLst>
          </p:cNvPr>
          <p:cNvSpPr/>
          <p:nvPr/>
        </p:nvSpPr>
        <p:spPr>
          <a:xfrm>
            <a:off x="20637206" y="1457405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Мобилизовать все силы на борьбу с фашизмом! </a:t>
            </a:r>
            <a:endParaRPr lang="ru-RU" sz="600" dirty="0"/>
          </a:p>
        </p:txBody>
      </p:sp>
      <p:cxnSp>
        <p:nvCxnSpPr>
          <p:cNvPr id="1353" name="Shape 248">
            <a:extLst>
              <a:ext uri="{FF2B5EF4-FFF2-40B4-BE49-F238E27FC236}">
                <a16:creationId xmlns:a16="http://schemas.microsoft.com/office/drawing/2014/main" id="{957ECDA0-2045-4155-A728-B3406DC75AA2}"/>
              </a:ext>
            </a:extLst>
          </p:cNvPr>
          <p:cNvCxnSpPr>
            <a:cxnSpLocks/>
            <a:stCxn id="1258" idx="2"/>
            <a:endCxn id="1276" idx="0"/>
          </p:cNvCxnSpPr>
          <p:nvPr/>
        </p:nvCxnSpPr>
        <p:spPr>
          <a:xfrm rot="5400000">
            <a:off x="21899812" y="13425891"/>
            <a:ext cx="32358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4" name="Shape 248">
            <a:extLst>
              <a:ext uri="{FF2B5EF4-FFF2-40B4-BE49-F238E27FC236}">
                <a16:creationId xmlns:a16="http://schemas.microsoft.com/office/drawing/2014/main" id="{141F6A49-1933-48F0-9337-E5CE4A6CC333}"/>
              </a:ext>
            </a:extLst>
          </p:cNvPr>
          <p:cNvCxnSpPr>
            <a:cxnSpLocks/>
            <a:stCxn id="1258" idx="2"/>
            <a:endCxn id="1191" idx="0"/>
          </p:cNvCxnSpPr>
          <p:nvPr/>
        </p:nvCxnSpPr>
        <p:spPr>
          <a:xfrm rot="5400000">
            <a:off x="21027703" y="12543288"/>
            <a:ext cx="313087" cy="17547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5" name="Shape 248">
            <a:extLst>
              <a:ext uri="{FF2B5EF4-FFF2-40B4-BE49-F238E27FC236}">
                <a16:creationId xmlns:a16="http://schemas.microsoft.com/office/drawing/2014/main" id="{BFCCB481-6796-42BC-BEAF-9F5BA9E4B772}"/>
              </a:ext>
            </a:extLst>
          </p:cNvPr>
          <p:cNvCxnSpPr>
            <a:cxnSpLocks/>
            <a:stCxn id="1192" idx="2"/>
            <a:endCxn id="1259" idx="0"/>
          </p:cNvCxnSpPr>
          <p:nvPr/>
        </p:nvCxnSpPr>
        <p:spPr>
          <a:xfrm rot="5400000">
            <a:off x="18109350" y="13986851"/>
            <a:ext cx="357855" cy="816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6" name="Shape 248">
            <a:extLst>
              <a:ext uri="{FF2B5EF4-FFF2-40B4-BE49-F238E27FC236}">
                <a16:creationId xmlns:a16="http://schemas.microsoft.com/office/drawing/2014/main" id="{6CD6D1D3-AE85-4794-85CE-6CB4A9622FDE}"/>
              </a:ext>
            </a:extLst>
          </p:cNvPr>
          <p:cNvCxnSpPr>
            <a:cxnSpLocks/>
            <a:stCxn id="1192" idx="2"/>
            <a:endCxn id="1284" idx="0"/>
          </p:cNvCxnSpPr>
          <p:nvPr/>
        </p:nvCxnSpPr>
        <p:spPr>
          <a:xfrm rot="16200000" flipH="1">
            <a:off x="18935061" y="13977697"/>
            <a:ext cx="359473" cy="8364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7" name="Shape 248">
            <a:extLst>
              <a:ext uri="{FF2B5EF4-FFF2-40B4-BE49-F238E27FC236}">
                <a16:creationId xmlns:a16="http://schemas.microsoft.com/office/drawing/2014/main" id="{66A3C8CC-EC3C-4B96-8A21-F3A665386582}"/>
              </a:ext>
            </a:extLst>
          </p:cNvPr>
          <p:cNvCxnSpPr>
            <a:cxnSpLocks/>
            <a:stCxn id="1254" idx="2"/>
            <a:endCxn id="1351" idx="0"/>
          </p:cNvCxnSpPr>
          <p:nvPr/>
        </p:nvCxnSpPr>
        <p:spPr>
          <a:xfrm rot="16200000" flipH="1">
            <a:off x="20490156" y="12142864"/>
            <a:ext cx="2247865" cy="2614397"/>
          </a:xfrm>
          <a:prstGeom prst="bentConnector3">
            <a:avLst>
              <a:gd name="adj1" fmla="val 661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58" name="Прямоугольник 1357">
            <a:extLst>
              <a:ext uri="{FF2B5EF4-FFF2-40B4-BE49-F238E27FC236}">
                <a16:creationId xmlns:a16="http://schemas.microsoft.com/office/drawing/2014/main" id="{5ABADC3C-6641-47FF-8A3C-763250AE627B}"/>
              </a:ext>
            </a:extLst>
          </p:cNvPr>
          <p:cNvSpPr/>
          <p:nvPr/>
        </p:nvSpPr>
        <p:spPr>
          <a:xfrm>
            <a:off x="19734737" y="1650116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коммунизм в Родезию </a:t>
            </a:r>
            <a:r>
              <a:rPr lang="ru-RU" sz="900" dirty="0"/>
              <a:t>(новое)</a:t>
            </a:r>
            <a:endParaRPr lang="ru-RU" sz="600" dirty="0"/>
          </a:p>
        </p:txBody>
      </p:sp>
      <p:cxnSp>
        <p:nvCxnSpPr>
          <p:cNvPr id="1359" name="Shape 248">
            <a:extLst>
              <a:ext uri="{FF2B5EF4-FFF2-40B4-BE49-F238E27FC236}">
                <a16:creationId xmlns:a16="http://schemas.microsoft.com/office/drawing/2014/main" id="{3722D259-B058-4D8D-B0A6-4BD17C370235}"/>
              </a:ext>
            </a:extLst>
          </p:cNvPr>
          <p:cNvCxnSpPr>
            <a:cxnSpLocks/>
            <a:stCxn id="1358" idx="2"/>
            <a:endCxn id="1269" idx="0"/>
          </p:cNvCxnSpPr>
          <p:nvPr/>
        </p:nvCxnSpPr>
        <p:spPr>
          <a:xfrm rot="5400000">
            <a:off x="19797765" y="16875877"/>
            <a:ext cx="244906" cy="77351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0" name="Shape 248">
            <a:extLst>
              <a:ext uri="{FF2B5EF4-FFF2-40B4-BE49-F238E27FC236}">
                <a16:creationId xmlns:a16="http://schemas.microsoft.com/office/drawing/2014/main" id="{B2E47CEC-EAC2-4E9E-91B3-0DD3B5822C40}"/>
              </a:ext>
            </a:extLst>
          </p:cNvPr>
          <p:cNvCxnSpPr>
            <a:cxnSpLocks/>
            <a:stCxn id="1268" idx="2"/>
            <a:endCxn id="1269" idx="0"/>
          </p:cNvCxnSpPr>
          <p:nvPr/>
        </p:nvCxnSpPr>
        <p:spPr>
          <a:xfrm rot="16200000" flipH="1">
            <a:off x="18997316" y="16848947"/>
            <a:ext cx="244906" cy="8273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1" name="Shape 248">
            <a:extLst>
              <a:ext uri="{FF2B5EF4-FFF2-40B4-BE49-F238E27FC236}">
                <a16:creationId xmlns:a16="http://schemas.microsoft.com/office/drawing/2014/main" id="{BFF6AA6B-3970-4817-B513-F1802C125E1D}"/>
              </a:ext>
            </a:extLst>
          </p:cNvPr>
          <p:cNvCxnSpPr>
            <a:cxnSpLocks/>
            <a:stCxn id="1322" idx="2"/>
            <a:endCxn id="1268" idx="0"/>
          </p:cNvCxnSpPr>
          <p:nvPr/>
        </p:nvCxnSpPr>
        <p:spPr>
          <a:xfrm rot="5400000">
            <a:off x="18926423" y="15894552"/>
            <a:ext cx="386274" cy="826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2" name="Shape 248">
            <a:extLst>
              <a:ext uri="{FF2B5EF4-FFF2-40B4-BE49-F238E27FC236}">
                <a16:creationId xmlns:a16="http://schemas.microsoft.com/office/drawing/2014/main" id="{583911EF-5821-40FD-8E0A-7FC4E59E93ED}"/>
              </a:ext>
            </a:extLst>
          </p:cNvPr>
          <p:cNvCxnSpPr>
            <a:cxnSpLocks/>
            <a:stCxn id="1322" idx="2"/>
            <a:endCxn id="1358" idx="0"/>
          </p:cNvCxnSpPr>
          <p:nvPr/>
        </p:nvCxnSpPr>
        <p:spPr>
          <a:xfrm rot="16200000" flipH="1">
            <a:off x="19726871" y="15921062"/>
            <a:ext cx="386274" cy="7739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3" name="Прямоугольник 1362">
            <a:extLst>
              <a:ext uri="{FF2B5EF4-FFF2-40B4-BE49-F238E27FC236}">
                <a16:creationId xmlns:a16="http://schemas.microsoft.com/office/drawing/2014/main" id="{CBFA518C-05AA-41DD-87C6-1B3B54D0E14F}"/>
              </a:ext>
            </a:extLst>
          </p:cNvPr>
          <p:cNvSpPr/>
          <p:nvPr/>
        </p:nvSpPr>
        <p:spPr>
          <a:xfrm>
            <a:off x="17302299"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Британские колонии </a:t>
            </a:r>
            <a:r>
              <a:rPr lang="ru-RU" sz="900" dirty="0"/>
              <a:t>(Текущее)</a:t>
            </a:r>
            <a:endParaRPr lang="ru-RU" sz="600" dirty="0"/>
          </a:p>
        </p:txBody>
      </p:sp>
      <p:cxnSp>
        <p:nvCxnSpPr>
          <p:cNvPr id="1364" name="Shape 248">
            <a:extLst>
              <a:ext uri="{FF2B5EF4-FFF2-40B4-BE49-F238E27FC236}">
                <a16:creationId xmlns:a16="http://schemas.microsoft.com/office/drawing/2014/main" id="{35DC6F9B-2971-44FE-AF95-F710DEEE99AA}"/>
              </a:ext>
            </a:extLst>
          </p:cNvPr>
          <p:cNvCxnSpPr>
            <a:cxnSpLocks/>
            <a:stCxn id="1322" idx="2"/>
            <a:endCxn id="1272" idx="0"/>
          </p:cNvCxnSpPr>
          <p:nvPr/>
        </p:nvCxnSpPr>
        <p:spPr>
          <a:xfrm rot="16200000" flipH="1">
            <a:off x="19729462" y="15918470"/>
            <a:ext cx="1270195" cy="1663041"/>
          </a:xfrm>
          <a:prstGeom prst="bentConnector3">
            <a:avLst>
              <a:gd name="adj1" fmla="val 1572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5" name="Прямоугольник 1364">
            <a:extLst>
              <a:ext uri="{FF2B5EF4-FFF2-40B4-BE49-F238E27FC236}">
                <a16:creationId xmlns:a16="http://schemas.microsoft.com/office/drawing/2014/main" id="{E35C0738-61CC-4FC0-BD2A-59C62F9C14F5}"/>
              </a:ext>
            </a:extLst>
          </p:cNvPr>
          <p:cNvSpPr/>
          <p:nvPr/>
        </p:nvSpPr>
        <p:spPr>
          <a:xfrm>
            <a:off x="20622580"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Французские колонии </a:t>
            </a:r>
            <a:r>
              <a:rPr lang="ru-RU" sz="900" dirty="0"/>
              <a:t>(Текущее)</a:t>
            </a:r>
            <a:endParaRPr lang="ru-RU" sz="600" dirty="0"/>
          </a:p>
        </p:txBody>
      </p:sp>
      <p:cxnSp>
        <p:nvCxnSpPr>
          <p:cNvPr id="1366" name="Shape 248">
            <a:extLst>
              <a:ext uri="{FF2B5EF4-FFF2-40B4-BE49-F238E27FC236}">
                <a16:creationId xmlns:a16="http://schemas.microsoft.com/office/drawing/2014/main" id="{2FE2548C-E228-4AA7-9336-3512C6381B8A}"/>
              </a:ext>
            </a:extLst>
          </p:cNvPr>
          <p:cNvCxnSpPr>
            <a:cxnSpLocks/>
            <a:stCxn id="1271" idx="2"/>
            <a:endCxn id="1363" idx="0"/>
          </p:cNvCxnSpPr>
          <p:nvPr/>
        </p:nvCxnSpPr>
        <p:spPr>
          <a:xfrm rot="5400000">
            <a:off x="17720884" y="18177759"/>
            <a:ext cx="30731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7" name="Shape 248">
            <a:extLst>
              <a:ext uri="{FF2B5EF4-FFF2-40B4-BE49-F238E27FC236}">
                <a16:creationId xmlns:a16="http://schemas.microsoft.com/office/drawing/2014/main" id="{78D0DD0D-5700-4F2E-B1BE-F5D289CA4F12}"/>
              </a:ext>
            </a:extLst>
          </p:cNvPr>
          <p:cNvCxnSpPr>
            <a:cxnSpLocks/>
            <a:stCxn id="1272" idx="2"/>
            <a:endCxn id="1365" idx="0"/>
          </p:cNvCxnSpPr>
          <p:nvPr/>
        </p:nvCxnSpPr>
        <p:spPr>
          <a:xfrm rot="5400000">
            <a:off x="21041795" y="18177129"/>
            <a:ext cx="307311" cy="1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8" name="Shape 248">
            <a:extLst>
              <a:ext uri="{FF2B5EF4-FFF2-40B4-BE49-F238E27FC236}">
                <a16:creationId xmlns:a16="http://schemas.microsoft.com/office/drawing/2014/main" id="{0A8203DD-2400-4A3B-8939-9001C42ABB65}"/>
              </a:ext>
            </a:extLst>
          </p:cNvPr>
          <p:cNvCxnSpPr>
            <a:cxnSpLocks/>
            <a:stCxn id="1363" idx="2"/>
            <a:endCxn id="1349" idx="0"/>
          </p:cNvCxnSpPr>
          <p:nvPr/>
        </p:nvCxnSpPr>
        <p:spPr>
          <a:xfrm rot="16200000" flipH="1">
            <a:off x="18136655" y="18708314"/>
            <a:ext cx="307311" cy="831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69" name="Shape 248">
            <a:extLst>
              <a:ext uri="{FF2B5EF4-FFF2-40B4-BE49-F238E27FC236}">
                <a16:creationId xmlns:a16="http://schemas.microsoft.com/office/drawing/2014/main" id="{5E18E275-3766-4265-B904-8D270ABA2217}"/>
              </a:ext>
            </a:extLst>
          </p:cNvPr>
          <p:cNvCxnSpPr>
            <a:cxnSpLocks/>
            <a:stCxn id="1363" idx="2"/>
            <a:endCxn id="1350" idx="0"/>
          </p:cNvCxnSpPr>
          <p:nvPr/>
        </p:nvCxnSpPr>
        <p:spPr>
          <a:xfrm rot="16200000" flipH="1">
            <a:off x="18937103" y="17907866"/>
            <a:ext cx="307311" cy="243243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0" name="Shape 248">
            <a:extLst>
              <a:ext uri="{FF2B5EF4-FFF2-40B4-BE49-F238E27FC236}">
                <a16:creationId xmlns:a16="http://schemas.microsoft.com/office/drawing/2014/main" id="{E57B6F9B-F417-4CFA-BE3C-0D3521593A49}"/>
              </a:ext>
            </a:extLst>
          </p:cNvPr>
          <p:cNvCxnSpPr>
            <a:cxnSpLocks/>
            <a:stCxn id="1270" idx="2"/>
            <a:endCxn id="1349" idx="0"/>
          </p:cNvCxnSpPr>
          <p:nvPr/>
        </p:nvCxnSpPr>
        <p:spPr>
          <a:xfrm rot="5400000">
            <a:off x="18962715" y="18713796"/>
            <a:ext cx="307311" cy="82057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1" name="Shape 248">
            <a:extLst>
              <a:ext uri="{FF2B5EF4-FFF2-40B4-BE49-F238E27FC236}">
                <a16:creationId xmlns:a16="http://schemas.microsoft.com/office/drawing/2014/main" id="{FC3010FB-48B9-4DCC-B746-332516A67865}"/>
              </a:ext>
            </a:extLst>
          </p:cNvPr>
          <p:cNvCxnSpPr>
            <a:cxnSpLocks/>
            <a:stCxn id="1270" idx="2"/>
            <a:endCxn id="1350" idx="0"/>
          </p:cNvCxnSpPr>
          <p:nvPr/>
        </p:nvCxnSpPr>
        <p:spPr>
          <a:xfrm rot="16200000" flipH="1">
            <a:off x="19763163" y="18733926"/>
            <a:ext cx="307311" cy="78031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2" name="Shape 248">
            <a:extLst>
              <a:ext uri="{FF2B5EF4-FFF2-40B4-BE49-F238E27FC236}">
                <a16:creationId xmlns:a16="http://schemas.microsoft.com/office/drawing/2014/main" id="{74A306A4-BEA6-4407-957A-75A30BEF6021}"/>
              </a:ext>
            </a:extLst>
          </p:cNvPr>
          <p:cNvCxnSpPr>
            <a:cxnSpLocks/>
            <a:stCxn id="1365" idx="2"/>
            <a:endCxn id="1349" idx="0"/>
          </p:cNvCxnSpPr>
          <p:nvPr/>
        </p:nvCxnSpPr>
        <p:spPr>
          <a:xfrm rot="5400000">
            <a:off x="19796796" y="17879716"/>
            <a:ext cx="307311" cy="24887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3" name="Shape 248">
            <a:extLst>
              <a:ext uri="{FF2B5EF4-FFF2-40B4-BE49-F238E27FC236}">
                <a16:creationId xmlns:a16="http://schemas.microsoft.com/office/drawing/2014/main" id="{5AF1F0AE-5A8A-4DF0-A62C-A50EDD915ABE}"/>
              </a:ext>
            </a:extLst>
          </p:cNvPr>
          <p:cNvCxnSpPr>
            <a:cxnSpLocks/>
            <a:stCxn id="1365" idx="2"/>
            <a:endCxn id="1350" idx="0"/>
          </p:cNvCxnSpPr>
          <p:nvPr/>
        </p:nvCxnSpPr>
        <p:spPr>
          <a:xfrm rot="5400000">
            <a:off x="20597244" y="18680164"/>
            <a:ext cx="307311" cy="8878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4" name="Shape 248">
            <a:extLst>
              <a:ext uri="{FF2B5EF4-FFF2-40B4-BE49-F238E27FC236}">
                <a16:creationId xmlns:a16="http://schemas.microsoft.com/office/drawing/2014/main" id="{1AC7B9F5-E695-4AA5-B102-8F3D578E3F41}"/>
              </a:ext>
            </a:extLst>
          </p:cNvPr>
          <p:cNvCxnSpPr>
            <a:cxnSpLocks/>
            <a:stCxn id="1192" idx="2"/>
            <a:endCxn id="1352" idx="0"/>
          </p:cNvCxnSpPr>
          <p:nvPr/>
        </p:nvCxnSpPr>
        <p:spPr>
          <a:xfrm rot="16200000" flipH="1">
            <a:off x="19774074" y="13138685"/>
            <a:ext cx="357855" cy="25128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5" name="Прямоугольник 1374">
            <a:extLst>
              <a:ext uri="{FF2B5EF4-FFF2-40B4-BE49-F238E27FC236}">
                <a16:creationId xmlns:a16="http://schemas.microsoft.com/office/drawing/2014/main" id="{D5C9FA8E-EA94-4B19-B1A2-7C298BEE02B0}"/>
              </a:ext>
            </a:extLst>
          </p:cNvPr>
          <p:cNvSpPr/>
          <p:nvPr/>
        </p:nvSpPr>
        <p:spPr>
          <a:xfrm>
            <a:off x="20622580" y="1546472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Республику Намибия </a:t>
            </a:r>
            <a:r>
              <a:rPr lang="ru-RU" sz="900" dirty="0"/>
              <a:t>(новое)</a:t>
            </a:r>
            <a:endParaRPr lang="ru-RU" sz="600" dirty="0"/>
          </a:p>
        </p:txBody>
      </p:sp>
      <p:cxnSp>
        <p:nvCxnSpPr>
          <p:cNvPr id="1376" name="Shape 248">
            <a:extLst>
              <a:ext uri="{FF2B5EF4-FFF2-40B4-BE49-F238E27FC236}">
                <a16:creationId xmlns:a16="http://schemas.microsoft.com/office/drawing/2014/main" id="{40396644-367E-4DB5-A2EA-C101118C0369}"/>
              </a:ext>
            </a:extLst>
          </p:cNvPr>
          <p:cNvCxnSpPr>
            <a:cxnSpLocks/>
            <a:stCxn id="1284" idx="2"/>
            <a:endCxn id="1375" idx="0"/>
          </p:cNvCxnSpPr>
          <p:nvPr/>
        </p:nvCxnSpPr>
        <p:spPr>
          <a:xfrm rot="16200000" flipH="1">
            <a:off x="20238910" y="14508819"/>
            <a:ext cx="250038" cy="16617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7" name="Прямоугольник 1376">
            <a:extLst>
              <a:ext uri="{FF2B5EF4-FFF2-40B4-BE49-F238E27FC236}">
                <a16:creationId xmlns:a16="http://schemas.microsoft.com/office/drawing/2014/main" id="{EBC6AD3A-BCEF-4AC9-B4A4-53172C646DB1}"/>
              </a:ext>
            </a:extLst>
          </p:cNvPr>
          <p:cNvSpPr/>
          <p:nvPr/>
        </p:nvSpPr>
        <p:spPr>
          <a:xfrm>
            <a:off x="22314915" y="1545845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Родезийскую республику </a:t>
            </a:r>
            <a:r>
              <a:rPr lang="ru-RU" sz="900" dirty="0"/>
              <a:t>(новое)</a:t>
            </a:r>
            <a:endParaRPr lang="ru-RU" sz="600" dirty="0"/>
          </a:p>
        </p:txBody>
      </p:sp>
      <p:cxnSp>
        <p:nvCxnSpPr>
          <p:cNvPr id="1378" name="Shape 248">
            <a:extLst>
              <a:ext uri="{FF2B5EF4-FFF2-40B4-BE49-F238E27FC236}">
                <a16:creationId xmlns:a16="http://schemas.microsoft.com/office/drawing/2014/main" id="{B53A2B34-B52B-4F78-9474-89B89ECC47E4}"/>
              </a:ext>
            </a:extLst>
          </p:cNvPr>
          <p:cNvCxnSpPr>
            <a:cxnSpLocks/>
            <a:stCxn id="1284" idx="2"/>
            <a:endCxn id="1377" idx="0"/>
          </p:cNvCxnSpPr>
          <p:nvPr/>
        </p:nvCxnSpPr>
        <p:spPr>
          <a:xfrm rot="16200000" flipH="1">
            <a:off x="21088216" y="13659514"/>
            <a:ext cx="243763" cy="33541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9" name="Прямоугольник 1378">
            <a:extLst>
              <a:ext uri="{FF2B5EF4-FFF2-40B4-BE49-F238E27FC236}">
                <a16:creationId xmlns:a16="http://schemas.microsoft.com/office/drawing/2014/main" id="{8CCC53CB-404B-4C04-B28B-A95846F44A36}"/>
              </a:ext>
            </a:extLst>
          </p:cNvPr>
          <p:cNvSpPr/>
          <p:nvPr/>
        </p:nvSpPr>
        <p:spPr>
          <a:xfrm>
            <a:off x="22300932"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Объединиться с союзными республиками </a:t>
            </a:r>
            <a:r>
              <a:rPr lang="ru-RU" sz="900" dirty="0"/>
              <a:t>(новое)</a:t>
            </a:r>
            <a:endParaRPr lang="ru-RU" sz="600" dirty="0"/>
          </a:p>
        </p:txBody>
      </p:sp>
      <p:cxnSp>
        <p:nvCxnSpPr>
          <p:cNvPr id="1380" name="Shape 248">
            <a:extLst>
              <a:ext uri="{FF2B5EF4-FFF2-40B4-BE49-F238E27FC236}">
                <a16:creationId xmlns:a16="http://schemas.microsoft.com/office/drawing/2014/main" id="{FF829203-CBE3-45D4-BEA1-81071D9C25CC}"/>
              </a:ext>
            </a:extLst>
          </p:cNvPr>
          <p:cNvCxnSpPr>
            <a:cxnSpLocks/>
            <a:stCxn id="1375" idx="2"/>
            <a:endCxn id="1379" idx="0"/>
          </p:cNvCxnSpPr>
          <p:nvPr/>
        </p:nvCxnSpPr>
        <p:spPr>
          <a:xfrm rot="16200000" flipH="1">
            <a:off x="20920161" y="16378403"/>
            <a:ext cx="2227671" cy="1678352"/>
          </a:xfrm>
          <a:prstGeom prst="bentConnector3">
            <a:avLst>
              <a:gd name="adj1" fmla="val 8953"/>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81" name="Shape 248">
            <a:extLst>
              <a:ext uri="{FF2B5EF4-FFF2-40B4-BE49-F238E27FC236}">
                <a16:creationId xmlns:a16="http://schemas.microsoft.com/office/drawing/2014/main" id="{E8BDAEF6-4494-4131-A66B-410A5C0C65D8}"/>
              </a:ext>
            </a:extLst>
          </p:cNvPr>
          <p:cNvCxnSpPr>
            <a:cxnSpLocks/>
            <a:stCxn id="1377" idx="2"/>
            <a:endCxn id="1379" idx="0"/>
          </p:cNvCxnSpPr>
          <p:nvPr/>
        </p:nvCxnSpPr>
        <p:spPr>
          <a:xfrm rot="5400000">
            <a:off x="21763191" y="17207451"/>
            <a:ext cx="2233946" cy="139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82" name="Прямая соединительная линия 1381">
            <a:extLst>
              <a:ext uri="{FF2B5EF4-FFF2-40B4-BE49-F238E27FC236}">
                <a16:creationId xmlns:a16="http://schemas.microsoft.com/office/drawing/2014/main" id="{194F489C-F3A3-4D44-BD82-C929BDC4E057}"/>
              </a:ext>
            </a:extLst>
          </p:cNvPr>
          <p:cNvCxnSpPr>
            <a:cxnSpLocks/>
            <a:stCxn id="1254" idx="3"/>
            <a:endCxn id="1303" idx="1"/>
          </p:cNvCxnSpPr>
          <p:nvPr/>
        </p:nvCxnSpPr>
        <p:spPr>
          <a:xfrm flipV="1">
            <a:off x="20879130" y="12003067"/>
            <a:ext cx="5537234" cy="355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384" name="Прямоугольник 1383">
            <a:extLst>
              <a:ext uri="{FF2B5EF4-FFF2-40B4-BE49-F238E27FC236}">
                <a16:creationId xmlns:a16="http://schemas.microsoft.com/office/drawing/2014/main" id="{8D2A3A82-D336-4C3A-9DE9-C4DE287447A0}"/>
              </a:ext>
            </a:extLst>
          </p:cNvPr>
          <p:cNvSpPr/>
          <p:nvPr/>
        </p:nvSpPr>
        <p:spPr>
          <a:xfrm>
            <a:off x="23210331" y="1262340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женской секции партии</a:t>
            </a:r>
            <a:endParaRPr lang="ru-RU" sz="600" dirty="0"/>
          </a:p>
        </p:txBody>
      </p:sp>
      <p:cxnSp>
        <p:nvCxnSpPr>
          <p:cNvPr id="1385" name="Shape 248">
            <a:extLst>
              <a:ext uri="{FF2B5EF4-FFF2-40B4-BE49-F238E27FC236}">
                <a16:creationId xmlns:a16="http://schemas.microsoft.com/office/drawing/2014/main" id="{CB23B28F-4FDC-4D24-8508-A6D8ECCE78CF}"/>
              </a:ext>
            </a:extLst>
          </p:cNvPr>
          <p:cNvCxnSpPr>
            <a:cxnSpLocks/>
            <a:stCxn id="1254" idx="2"/>
            <a:endCxn id="1384" idx="0"/>
          </p:cNvCxnSpPr>
          <p:nvPr/>
        </p:nvCxnSpPr>
        <p:spPr>
          <a:xfrm rot="16200000" flipH="1">
            <a:off x="21896093" y="10736927"/>
            <a:ext cx="297275" cy="3475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6" name="Прямоугольник 1385">
            <a:extLst>
              <a:ext uri="{FF2B5EF4-FFF2-40B4-BE49-F238E27FC236}">
                <a16:creationId xmlns:a16="http://schemas.microsoft.com/office/drawing/2014/main" id="{781DE283-7549-4832-A2BD-A3808C48AF8A}"/>
              </a:ext>
            </a:extLst>
          </p:cNvPr>
          <p:cNvSpPr/>
          <p:nvPr/>
        </p:nvSpPr>
        <p:spPr>
          <a:xfrm>
            <a:off x="1713696" y="1359403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Набрать новых командующих</a:t>
            </a:r>
            <a:endParaRPr lang="ru-RU" sz="600" dirty="0"/>
          </a:p>
        </p:txBody>
      </p:sp>
      <p:sp>
        <p:nvSpPr>
          <p:cNvPr id="1387" name="Прямоугольник 1386">
            <a:extLst>
              <a:ext uri="{FF2B5EF4-FFF2-40B4-BE49-F238E27FC236}">
                <a16:creationId xmlns:a16="http://schemas.microsoft.com/office/drawing/2014/main" id="{579F264E-F9A6-49BA-99FD-E19221EAA28E}"/>
              </a:ext>
            </a:extLst>
          </p:cNvPr>
          <p:cNvSpPr/>
          <p:nvPr/>
        </p:nvSpPr>
        <p:spPr>
          <a:xfrm>
            <a:off x="23211990" y="1357447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Женские профсоюзы</a:t>
            </a:r>
            <a:endParaRPr lang="ru-RU" sz="600" dirty="0"/>
          </a:p>
        </p:txBody>
      </p:sp>
      <p:cxnSp>
        <p:nvCxnSpPr>
          <p:cNvPr id="1388" name="Shape 248">
            <a:extLst>
              <a:ext uri="{FF2B5EF4-FFF2-40B4-BE49-F238E27FC236}">
                <a16:creationId xmlns:a16="http://schemas.microsoft.com/office/drawing/2014/main" id="{A7B96775-A922-40FD-A527-9E2622933963}"/>
              </a:ext>
            </a:extLst>
          </p:cNvPr>
          <p:cNvCxnSpPr>
            <a:cxnSpLocks/>
            <a:stCxn id="1384" idx="2"/>
            <a:endCxn id="1387" idx="0"/>
          </p:cNvCxnSpPr>
          <p:nvPr/>
        </p:nvCxnSpPr>
        <p:spPr>
          <a:xfrm rot="16200000" flipH="1">
            <a:off x="23627371" y="13417620"/>
            <a:ext cx="312058" cy="16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9" name="Прямоугольник 1388">
            <a:extLst>
              <a:ext uri="{FF2B5EF4-FFF2-40B4-BE49-F238E27FC236}">
                <a16:creationId xmlns:a16="http://schemas.microsoft.com/office/drawing/2014/main" id="{A6CED718-9752-4F4A-BB44-F4968812DCCC}"/>
              </a:ext>
            </a:extLst>
          </p:cNvPr>
          <p:cNvSpPr/>
          <p:nvPr/>
        </p:nvSpPr>
        <p:spPr>
          <a:xfrm>
            <a:off x="1713696" y="1167512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Копьё Нации</a:t>
            </a:r>
            <a:endParaRPr lang="ru-RU" sz="600" dirty="0"/>
          </a:p>
        </p:txBody>
      </p:sp>
      <p:sp>
        <p:nvSpPr>
          <p:cNvPr id="1390" name="Прямоугольник 1389">
            <a:extLst>
              <a:ext uri="{FF2B5EF4-FFF2-40B4-BE49-F238E27FC236}">
                <a16:creationId xmlns:a16="http://schemas.microsoft.com/office/drawing/2014/main" id="{ADE1E254-FCEA-43B6-B2FE-67EF4E26E82D}"/>
              </a:ext>
            </a:extLst>
          </p:cNvPr>
          <p:cNvSpPr/>
          <p:nvPr/>
        </p:nvSpPr>
        <p:spPr>
          <a:xfrm>
            <a:off x="2486942" y="1261936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Подготовиться к партизанской войне</a:t>
            </a:r>
            <a:endParaRPr lang="ru-RU" sz="600" dirty="0"/>
          </a:p>
        </p:txBody>
      </p:sp>
      <p:sp>
        <p:nvSpPr>
          <p:cNvPr id="1391" name="Прямоугольник 1390">
            <a:extLst>
              <a:ext uri="{FF2B5EF4-FFF2-40B4-BE49-F238E27FC236}">
                <a16:creationId xmlns:a16="http://schemas.microsoft.com/office/drawing/2014/main" id="{AA707450-2AA7-45CB-B0AD-1F62C80AAEC8}"/>
              </a:ext>
            </a:extLst>
          </p:cNvPr>
          <p:cNvSpPr/>
          <p:nvPr/>
        </p:nvSpPr>
        <p:spPr>
          <a:xfrm>
            <a:off x="915251" y="1261936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набор среди населения</a:t>
            </a:r>
            <a:endParaRPr lang="ru-RU" sz="600" dirty="0"/>
          </a:p>
        </p:txBody>
      </p:sp>
      <p:cxnSp>
        <p:nvCxnSpPr>
          <p:cNvPr id="1392" name="Shape 248">
            <a:extLst>
              <a:ext uri="{FF2B5EF4-FFF2-40B4-BE49-F238E27FC236}">
                <a16:creationId xmlns:a16="http://schemas.microsoft.com/office/drawing/2014/main" id="{5A9AD9A7-A34E-4CCB-9DE1-D105CEBFC8AE}"/>
              </a:ext>
            </a:extLst>
          </p:cNvPr>
          <p:cNvCxnSpPr>
            <a:cxnSpLocks/>
            <a:stCxn id="1389" idx="2"/>
            <a:endCxn id="1391" idx="0"/>
          </p:cNvCxnSpPr>
          <p:nvPr/>
        </p:nvCxnSpPr>
        <p:spPr>
          <a:xfrm rot="5400000">
            <a:off x="1734103" y="12067528"/>
            <a:ext cx="305222" cy="7984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3" name="Shape 248">
            <a:extLst>
              <a:ext uri="{FF2B5EF4-FFF2-40B4-BE49-F238E27FC236}">
                <a16:creationId xmlns:a16="http://schemas.microsoft.com/office/drawing/2014/main" id="{F01AB48C-CAB5-44F2-9BE0-4881CBE69D56}"/>
              </a:ext>
            </a:extLst>
          </p:cNvPr>
          <p:cNvCxnSpPr>
            <a:cxnSpLocks/>
            <a:stCxn id="1389" idx="2"/>
            <a:endCxn id="1390" idx="0"/>
          </p:cNvCxnSpPr>
          <p:nvPr/>
        </p:nvCxnSpPr>
        <p:spPr>
          <a:xfrm rot="16200000" flipH="1">
            <a:off x="2519948" y="12080127"/>
            <a:ext cx="305222" cy="773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4" name="Shape 248">
            <a:extLst>
              <a:ext uri="{FF2B5EF4-FFF2-40B4-BE49-F238E27FC236}">
                <a16:creationId xmlns:a16="http://schemas.microsoft.com/office/drawing/2014/main" id="{63F44CFC-7564-4A6C-953F-1D21D6948AC6}"/>
              </a:ext>
            </a:extLst>
          </p:cNvPr>
          <p:cNvCxnSpPr>
            <a:cxnSpLocks/>
            <a:stCxn id="1389" idx="2"/>
            <a:endCxn id="1386" idx="0"/>
          </p:cNvCxnSpPr>
          <p:nvPr/>
        </p:nvCxnSpPr>
        <p:spPr>
          <a:xfrm rot="5400000">
            <a:off x="1645990" y="12954085"/>
            <a:ext cx="1279893"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5" name="Прямоугольник 1394">
            <a:extLst>
              <a:ext uri="{FF2B5EF4-FFF2-40B4-BE49-F238E27FC236}">
                <a16:creationId xmlns:a16="http://schemas.microsoft.com/office/drawing/2014/main" id="{845EC8F8-BAE9-414E-8879-D5A7ACC6C571}"/>
              </a:ext>
            </a:extLst>
          </p:cNvPr>
          <p:cNvSpPr/>
          <p:nvPr/>
        </p:nvSpPr>
        <p:spPr>
          <a:xfrm>
            <a:off x="923202" y="145804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Разработать тактику боевых групп</a:t>
            </a:r>
            <a:endParaRPr lang="ru-RU" sz="600" dirty="0"/>
          </a:p>
        </p:txBody>
      </p:sp>
      <p:sp>
        <p:nvSpPr>
          <p:cNvPr id="1396" name="Прямоугольник 1395">
            <a:extLst>
              <a:ext uri="{FF2B5EF4-FFF2-40B4-BE49-F238E27FC236}">
                <a16:creationId xmlns:a16="http://schemas.microsoft.com/office/drawing/2014/main" id="{10A55542-A6EC-4EA2-8ECC-E2AD70CA5FE5}"/>
              </a:ext>
            </a:extLst>
          </p:cNvPr>
          <p:cNvSpPr/>
          <p:nvPr/>
        </p:nvSpPr>
        <p:spPr>
          <a:xfrm>
            <a:off x="2487781" y="1457405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Обучение методам саботажа</a:t>
            </a:r>
            <a:endParaRPr lang="ru-RU" sz="600" dirty="0"/>
          </a:p>
        </p:txBody>
      </p:sp>
      <p:cxnSp>
        <p:nvCxnSpPr>
          <p:cNvPr id="1397" name="Shape 248">
            <a:extLst>
              <a:ext uri="{FF2B5EF4-FFF2-40B4-BE49-F238E27FC236}">
                <a16:creationId xmlns:a16="http://schemas.microsoft.com/office/drawing/2014/main" id="{81BFF2A7-C81F-409B-9DD6-DEDD20E5D3FF}"/>
              </a:ext>
            </a:extLst>
          </p:cNvPr>
          <p:cNvCxnSpPr>
            <a:cxnSpLocks/>
            <a:stCxn id="1391" idx="2"/>
            <a:endCxn id="1395" idx="0"/>
          </p:cNvCxnSpPr>
          <p:nvPr/>
        </p:nvCxnSpPr>
        <p:spPr>
          <a:xfrm rot="16200000" flipH="1">
            <a:off x="830450" y="13915416"/>
            <a:ext cx="1322032" cy="79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8" name="Shape 248">
            <a:extLst>
              <a:ext uri="{FF2B5EF4-FFF2-40B4-BE49-F238E27FC236}">
                <a16:creationId xmlns:a16="http://schemas.microsoft.com/office/drawing/2014/main" id="{E7BFBE0F-4306-4104-9E7B-5E67EDDFE10D}"/>
              </a:ext>
            </a:extLst>
          </p:cNvPr>
          <p:cNvCxnSpPr>
            <a:cxnSpLocks/>
            <a:stCxn id="1390" idx="2"/>
            <a:endCxn id="1396" idx="0"/>
          </p:cNvCxnSpPr>
          <p:nvPr/>
        </p:nvCxnSpPr>
        <p:spPr>
          <a:xfrm rot="16200000" flipH="1">
            <a:off x="2401760" y="13915797"/>
            <a:ext cx="1315682" cy="8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9" name="Прямоугольник 1398">
            <a:extLst>
              <a:ext uri="{FF2B5EF4-FFF2-40B4-BE49-F238E27FC236}">
                <a16:creationId xmlns:a16="http://schemas.microsoft.com/office/drawing/2014/main" id="{447F501F-1DEC-4098-A516-6A3DFC37E697}"/>
              </a:ext>
            </a:extLst>
          </p:cNvPr>
          <p:cNvSpPr/>
          <p:nvPr/>
        </p:nvSpPr>
        <p:spPr>
          <a:xfrm>
            <a:off x="9126266" y="1457209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Женская лига Африканского национального конгресса</a:t>
            </a:r>
            <a:endParaRPr lang="ru-RU" sz="300" dirty="0"/>
          </a:p>
        </p:txBody>
      </p:sp>
      <p:cxnSp>
        <p:nvCxnSpPr>
          <p:cNvPr id="1400" name="Shape 248">
            <a:extLst>
              <a:ext uri="{FF2B5EF4-FFF2-40B4-BE49-F238E27FC236}">
                <a16:creationId xmlns:a16="http://schemas.microsoft.com/office/drawing/2014/main" id="{8AB62CBB-1108-4418-AA9B-2D53CBBAFFF3}"/>
              </a:ext>
            </a:extLst>
          </p:cNvPr>
          <p:cNvCxnSpPr>
            <a:cxnSpLocks/>
            <a:stCxn id="1197" idx="2"/>
            <a:endCxn id="1399" idx="0"/>
          </p:cNvCxnSpPr>
          <p:nvPr/>
        </p:nvCxnSpPr>
        <p:spPr>
          <a:xfrm rot="5400000">
            <a:off x="9774215" y="13183985"/>
            <a:ext cx="1312405" cy="1463821"/>
          </a:xfrm>
          <a:prstGeom prst="bentConnector3">
            <a:avLst>
              <a:gd name="adj1" fmla="val 885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01" name="Shape 248">
            <a:extLst>
              <a:ext uri="{FF2B5EF4-FFF2-40B4-BE49-F238E27FC236}">
                <a16:creationId xmlns:a16="http://schemas.microsoft.com/office/drawing/2014/main" id="{0DED50C3-B7BE-4100-843A-A5F220E63A6D}"/>
              </a:ext>
            </a:extLst>
          </p:cNvPr>
          <p:cNvCxnSpPr>
            <a:cxnSpLocks/>
            <a:stCxn id="1282" idx="2"/>
            <a:endCxn id="1399" idx="0"/>
          </p:cNvCxnSpPr>
          <p:nvPr/>
        </p:nvCxnSpPr>
        <p:spPr>
          <a:xfrm rot="5400000">
            <a:off x="9044043" y="13914155"/>
            <a:ext cx="1312406" cy="348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2" name="Прямоугольник 1401">
            <a:extLst>
              <a:ext uri="{FF2B5EF4-FFF2-40B4-BE49-F238E27FC236}">
                <a16:creationId xmlns:a16="http://schemas.microsoft.com/office/drawing/2014/main" id="{99338802-A11E-4A94-B3CF-A89CBC83DB7E}"/>
              </a:ext>
            </a:extLst>
          </p:cNvPr>
          <p:cNvSpPr/>
          <p:nvPr/>
        </p:nvSpPr>
        <p:spPr>
          <a:xfrm>
            <a:off x="4052175" y="14611309"/>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Восстановить уничтоженные профсоюзы</a:t>
            </a:r>
            <a:endParaRPr lang="ru-RU" sz="300" dirty="0"/>
          </a:p>
        </p:txBody>
      </p:sp>
      <p:cxnSp>
        <p:nvCxnSpPr>
          <p:cNvPr id="1403" name="Shape 248">
            <a:extLst>
              <a:ext uri="{FF2B5EF4-FFF2-40B4-BE49-F238E27FC236}">
                <a16:creationId xmlns:a16="http://schemas.microsoft.com/office/drawing/2014/main" id="{45BFB96A-8B40-4A6B-BFAC-E63D52131FBB}"/>
              </a:ext>
            </a:extLst>
          </p:cNvPr>
          <p:cNvCxnSpPr>
            <a:cxnSpLocks/>
            <a:stCxn id="1280" idx="2"/>
            <a:endCxn id="1402" idx="0"/>
          </p:cNvCxnSpPr>
          <p:nvPr/>
        </p:nvCxnSpPr>
        <p:spPr>
          <a:xfrm rot="5400000">
            <a:off x="3948670" y="13935438"/>
            <a:ext cx="1351617" cy="1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4" name="Прямоугольник 1403">
            <a:extLst>
              <a:ext uri="{FF2B5EF4-FFF2-40B4-BE49-F238E27FC236}">
                <a16:creationId xmlns:a16="http://schemas.microsoft.com/office/drawing/2014/main" id="{A5188AE2-4F53-4D1C-A9E0-290E17F1CA2E}"/>
              </a:ext>
            </a:extLst>
          </p:cNvPr>
          <p:cNvSpPr/>
          <p:nvPr/>
        </p:nvSpPr>
        <p:spPr>
          <a:xfrm>
            <a:off x="38960323" y="53459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Открыть троллейбусное движение в Кейптауне (текущее)</a:t>
            </a:r>
            <a:endParaRPr lang="ru-RU" sz="600" dirty="0"/>
          </a:p>
        </p:txBody>
      </p:sp>
      <p:sp>
        <p:nvSpPr>
          <p:cNvPr id="1405" name="Прямоугольник 1404">
            <a:extLst>
              <a:ext uri="{FF2B5EF4-FFF2-40B4-BE49-F238E27FC236}">
                <a16:creationId xmlns:a16="http://schemas.microsoft.com/office/drawing/2014/main" id="{044FE0C2-E1A4-4CA1-9F29-32D8DD01B580}"/>
              </a:ext>
            </a:extLst>
          </p:cNvPr>
          <p:cNvSpPr/>
          <p:nvPr/>
        </p:nvSpPr>
        <p:spPr>
          <a:xfrm>
            <a:off x="37538463"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Внедрить новые локомотивы (тут бы поезда) </a:t>
            </a:r>
            <a:r>
              <a:rPr lang="ru-RU" sz="600" dirty="0"/>
              <a:t>(текущее)</a:t>
            </a:r>
          </a:p>
        </p:txBody>
      </p:sp>
      <p:sp>
        <p:nvSpPr>
          <p:cNvPr id="1406" name="Прямоугольник 1405">
            <a:extLst>
              <a:ext uri="{FF2B5EF4-FFF2-40B4-BE49-F238E27FC236}">
                <a16:creationId xmlns:a16="http://schemas.microsoft.com/office/drawing/2014/main" id="{336608D9-1A75-4444-A5DF-94314EA7B548}"/>
              </a:ext>
            </a:extLst>
          </p:cNvPr>
          <p:cNvSpPr/>
          <p:nvPr/>
        </p:nvSpPr>
        <p:spPr>
          <a:xfrm>
            <a:off x="39640160" y="47234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Вложения в пятую провинцию </a:t>
            </a:r>
            <a:r>
              <a:rPr lang="ru-RU" sz="600" dirty="0"/>
              <a:t>(текущее)</a:t>
            </a:r>
          </a:p>
        </p:txBody>
      </p:sp>
      <p:sp>
        <p:nvSpPr>
          <p:cNvPr id="1407" name="Прямоугольник 1406">
            <a:extLst>
              <a:ext uri="{FF2B5EF4-FFF2-40B4-BE49-F238E27FC236}">
                <a16:creationId xmlns:a16="http://schemas.microsoft.com/office/drawing/2014/main" id="{F7E68B64-DF72-4901-8D31-D4CDC671BDA4}"/>
              </a:ext>
            </a:extLst>
          </p:cNvPr>
          <p:cNvSpPr/>
          <p:nvPr/>
        </p:nvSpPr>
        <p:spPr>
          <a:xfrm>
            <a:off x="41085602" y="472251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автономию ЮЗА</a:t>
            </a:r>
            <a:r>
              <a:rPr lang="ru-RU" sz="600" dirty="0"/>
              <a:t> (текущее)</a:t>
            </a:r>
          </a:p>
        </p:txBody>
      </p:sp>
      <p:sp>
        <p:nvSpPr>
          <p:cNvPr id="1408" name="Прямоугольник 1407">
            <a:extLst>
              <a:ext uri="{FF2B5EF4-FFF2-40B4-BE49-F238E27FC236}">
                <a16:creationId xmlns:a16="http://schemas.microsoft.com/office/drawing/2014/main" id="{0EF76AED-780E-4390-8236-D38BE368E759}"/>
              </a:ext>
            </a:extLst>
          </p:cNvPr>
          <p:cNvSpPr/>
          <p:nvPr/>
        </p:nvSpPr>
        <p:spPr>
          <a:xfrm>
            <a:off x="40362909" y="576261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Дешёвая чернокожая сила </a:t>
            </a:r>
            <a:r>
              <a:rPr lang="ru-RU" sz="600" dirty="0"/>
              <a:t>(текущее)</a:t>
            </a:r>
          </a:p>
        </p:txBody>
      </p:sp>
      <p:cxnSp>
        <p:nvCxnSpPr>
          <p:cNvPr id="1409" name="Shape 248">
            <a:extLst>
              <a:ext uri="{FF2B5EF4-FFF2-40B4-BE49-F238E27FC236}">
                <a16:creationId xmlns:a16="http://schemas.microsoft.com/office/drawing/2014/main" id="{54292CF4-9C87-4F67-A83A-9771190F91A6}"/>
              </a:ext>
            </a:extLst>
          </p:cNvPr>
          <p:cNvCxnSpPr>
            <a:cxnSpLocks/>
            <a:stCxn id="1414" idx="2"/>
            <a:endCxn id="1407" idx="0"/>
          </p:cNvCxnSpPr>
          <p:nvPr/>
        </p:nvCxnSpPr>
        <p:spPr>
          <a:xfrm rot="16200000" flipH="1">
            <a:off x="41073165" y="4137840"/>
            <a:ext cx="446632"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0" name="Shape 248">
            <a:extLst>
              <a:ext uri="{FF2B5EF4-FFF2-40B4-BE49-F238E27FC236}">
                <a16:creationId xmlns:a16="http://schemas.microsoft.com/office/drawing/2014/main" id="{D5AA0468-B7FF-4F09-A68F-A96E0F5CEBBE}"/>
              </a:ext>
            </a:extLst>
          </p:cNvPr>
          <p:cNvCxnSpPr>
            <a:cxnSpLocks/>
            <a:stCxn id="1414" idx="2"/>
            <a:endCxn id="1406" idx="0"/>
          </p:cNvCxnSpPr>
          <p:nvPr/>
        </p:nvCxnSpPr>
        <p:spPr>
          <a:xfrm rot="5400000">
            <a:off x="40349978" y="4138308"/>
            <a:ext cx="447566"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1" name="Shape 248">
            <a:extLst>
              <a:ext uri="{FF2B5EF4-FFF2-40B4-BE49-F238E27FC236}">
                <a16:creationId xmlns:a16="http://schemas.microsoft.com/office/drawing/2014/main" id="{C11114C6-0939-4881-A795-F09BEBB4544B}"/>
              </a:ext>
            </a:extLst>
          </p:cNvPr>
          <p:cNvCxnSpPr>
            <a:cxnSpLocks/>
            <a:stCxn id="1407" idx="2"/>
            <a:endCxn id="1408" idx="0"/>
          </p:cNvCxnSpPr>
          <p:nvPr/>
        </p:nvCxnSpPr>
        <p:spPr>
          <a:xfrm rot="5400000">
            <a:off x="41095954" y="5200728"/>
            <a:ext cx="401085" cy="72269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12" name="Shape 248">
            <a:extLst>
              <a:ext uri="{FF2B5EF4-FFF2-40B4-BE49-F238E27FC236}">
                <a16:creationId xmlns:a16="http://schemas.microsoft.com/office/drawing/2014/main" id="{3A1B9A5C-D270-435D-AE45-96B36DEC3AD6}"/>
              </a:ext>
            </a:extLst>
          </p:cNvPr>
          <p:cNvCxnSpPr>
            <a:cxnSpLocks/>
            <a:stCxn id="1406" idx="2"/>
            <a:endCxn id="1408" idx="0"/>
          </p:cNvCxnSpPr>
          <p:nvPr/>
        </p:nvCxnSpPr>
        <p:spPr>
          <a:xfrm rot="16200000" flipH="1">
            <a:off x="40373699" y="5201166"/>
            <a:ext cx="400151" cy="72274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413" name="Прямоугольник 1412">
            <a:extLst>
              <a:ext uri="{FF2B5EF4-FFF2-40B4-BE49-F238E27FC236}">
                <a16:creationId xmlns:a16="http://schemas.microsoft.com/office/drawing/2014/main" id="{74E775C5-8DE3-41D7-974D-BD83CFA1ED47}"/>
              </a:ext>
            </a:extLst>
          </p:cNvPr>
          <p:cNvSpPr/>
          <p:nvPr/>
        </p:nvSpPr>
        <p:spPr>
          <a:xfrm>
            <a:off x="38960323" y="363640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Заложить новые доки в Кейптауне (1945 </a:t>
            </a:r>
            <a:r>
              <a:rPr lang="ru-RU" sz="1100" dirty="0" err="1"/>
              <a:t>г.Построен</a:t>
            </a:r>
            <a:r>
              <a:rPr lang="ru-RU" sz="1100" dirty="0"/>
              <a:t> Дункан Док.) (изменить описание)</a:t>
            </a:r>
            <a:endParaRPr lang="ru-RU" sz="600" dirty="0"/>
          </a:p>
        </p:txBody>
      </p:sp>
      <p:sp>
        <p:nvSpPr>
          <p:cNvPr id="1414" name="Прямоугольник 1413">
            <a:extLst>
              <a:ext uri="{FF2B5EF4-FFF2-40B4-BE49-F238E27FC236}">
                <a16:creationId xmlns:a16="http://schemas.microsoft.com/office/drawing/2014/main" id="{62C6E430-010C-496D-A29D-0DD2CE34DF4D}"/>
              </a:ext>
            </a:extLst>
          </p:cNvPr>
          <p:cNvSpPr/>
          <p:nvPr/>
        </p:nvSpPr>
        <p:spPr>
          <a:xfrm>
            <a:off x="40351096" y="3636870"/>
            <a:ext cx="1168049"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внутренних регионов (текущее)</a:t>
            </a:r>
            <a:endParaRPr lang="ru-RU" sz="600" dirty="0"/>
          </a:p>
        </p:txBody>
      </p:sp>
      <p:sp>
        <p:nvSpPr>
          <p:cNvPr id="1415" name="Прямоугольник 1414">
            <a:extLst>
              <a:ext uri="{FF2B5EF4-FFF2-40B4-BE49-F238E27FC236}">
                <a16:creationId xmlns:a16="http://schemas.microsoft.com/office/drawing/2014/main" id="{923AC201-F628-46E7-9099-A658B03712E2}"/>
              </a:ext>
            </a:extLst>
          </p:cNvPr>
          <p:cNvSpPr/>
          <p:nvPr/>
        </p:nvSpPr>
        <p:spPr>
          <a:xfrm>
            <a:off x="42635276" y="54076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социальные изменения (изменено)</a:t>
            </a:r>
            <a:endParaRPr lang="ru-RU" sz="600" dirty="0"/>
          </a:p>
        </p:txBody>
      </p:sp>
      <p:sp>
        <p:nvSpPr>
          <p:cNvPr id="1416" name="Прямоугольник 1415">
            <a:extLst>
              <a:ext uri="{FF2B5EF4-FFF2-40B4-BE49-F238E27FC236}">
                <a16:creationId xmlns:a16="http://schemas.microsoft.com/office/drawing/2014/main" id="{3EC2DF4D-1FB9-4601-BC4A-B0642C5443B6}"/>
              </a:ext>
            </a:extLst>
          </p:cNvPr>
          <p:cNvSpPr/>
          <p:nvPr/>
        </p:nvSpPr>
        <p:spPr>
          <a:xfrm>
            <a:off x="41890759" y="15743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сеть школ для чёрных(изменено)</a:t>
            </a:r>
            <a:endParaRPr lang="ru-RU" sz="600" dirty="0"/>
          </a:p>
        </p:txBody>
      </p:sp>
      <p:sp>
        <p:nvSpPr>
          <p:cNvPr id="1417" name="Прямоугольник 1416">
            <a:extLst>
              <a:ext uri="{FF2B5EF4-FFF2-40B4-BE49-F238E27FC236}">
                <a16:creationId xmlns:a16="http://schemas.microsoft.com/office/drawing/2014/main" id="{ED7F8EAB-63EA-4D0B-BA84-3DEFFE343569}"/>
              </a:ext>
            </a:extLst>
          </p:cNvPr>
          <p:cNvSpPr/>
          <p:nvPr/>
        </p:nvSpPr>
        <p:spPr>
          <a:xfrm>
            <a:off x="43419789" y="15743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Вложиться в образование для белых (изменено) (1936)</a:t>
            </a:r>
            <a:endParaRPr lang="ru-RU" sz="600" dirty="0"/>
          </a:p>
        </p:txBody>
      </p:sp>
      <p:sp>
        <p:nvSpPr>
          <p:cNvPr id="1418" name="Прямоугольник 1417">
            <a:extLst>
              <a:ext uri="{FF2B5EF4-FFF2-40B4-BE49-F238E27FC236}">
                <a16:creationId xmlns:a16="http://schemas.microsoft.com/office/drawing/2014/main" id="{81CB9E4F-5662-4BE6-B70D-A76DA827C734}"/>
              </a:ext>
            </a:extLst>
          </p:cNvPr>
          <p:cNvSpPr/>
          <p:nvPr/>
        </p:nvSpPr>
        <p:spPr>
          <a:xfrm>
            <a:off x="36061947" y="474661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университет Претории (текущее)</a:t>
            </a:r>
            <a:endParaRPr lang="ru-RU" sz="600" dirty="0"/>
          </a:p>
        </p:txBody>
      </p:sp>
      <p:sp>
        <p:nvSpPr>
          <p:cNvPr id="1419" name="Прямоугольник 1418">
            <a:extLst>
              <a:ext uri="{FF2B5EF4-FFF2-40B4-BE49-F238E27FC236}">
                <a16:creationId xmlns:a16="http://schemas.microsoft.com/office/drawing/2014/main" id="{CE3CC427-917F-445D-B8B4-02FD569E87D0}"/>
              </a:ext>
            </a:extLst>
          </p:cNvPr>
          <p:cNvSpPr/>
          <p:nvPr/>
        </p:nvSpPr>
        <p:spPr>
          <a:xfrm>
            <a:off x="35309840" y="57534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Изучение атомной энергетики (текущее)</a:t>
            </a:r>
            <a:endParaRPr lang="ru-RU" sz="600" dirty="0"/>
          </a:p>
        </p:txBody>
      </p:sp>
      <p:sp>
        <p:nvSpPr>
          <p:cNvPr id="1420" name="Прямоугольник 1419">
            <a:extLst>
              <a:ext uri="{FF2B5EF4-FFF2-40B4-BE49-F238E27FC236}">
                <a16:creationId xmlns:a16="http://schemas.microsoft.com/office/drawing/2014/main" id="{1327711F-F521-4EF9-B5E4-C9075DEFF432}"/>
              </a:ext>
            </a:extLst>
          </p:cNvPr>
          <p:cNvSpPr/>
          <p:nvPr/>
        </p:nvSpPr>
        <p:spPr>
          <a:xfrm>
            <a:off x="36854096" y="575610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Изучение ракетных технологий (текущее)</a:t>
            </a:r>
            <a:endParaRPr lang="ru-RU" sz="600" dirty="0"/>
          </a:p>
        </p:txBody>
      </p:sp>
      <p:cxnSp>
        <p:nvCxnSpPr>
          <p:cNvPr id="1421" name="Прямая соединительная линия 1420">
            <a:extLst>
              <a:ext uri="{FF2B5EF4-FFF2-40B4-BE49-F238E27FC236}">
                <a16:creationId xmlns:a16="http://schemas.microsoft.com/office/drawing/2014/main" id="{EB2C4C71-D075-402B-A720-93089BD9072F}"/>
              </a:ext>
            </a:extLst>
          </p:cNvPr>
          <p:cNvCxnSpPr>
            <a:cxnSpLocks/>
            <a:stCxn id="1406" idx="3"/>
            <a:endCxn id="1407" idx="1"/>
          </p:cNvCxnSpPr>
          <p:nvPr/>
        </p:nvCxnSpPr>
        <p:spPr>
          <a:xfrm flipV="1">
            <a:off x="40784640" y="5042025"/>
            <a:ext cx="300962" cy="93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2" name="Прямая соединительная линия 1421">
            <a:extLst>
              <a:ext uri="{FF2B5EF4-FFF2-40B4-BE49-F238E27FC236}">
                <a16:creationId xmlns:a16="http://schemas.microsoft.com/office/drawing/2014/main" id="{C987F77D-C91C-4DAB-9DF0-87D6F0559F6B}"/>
              </a:ext>
            </a:extLst>
          </p:cNvPr>
          <p:cNvCxnSpPr>
            <a:cxnSpLocks/>
            <a:stCxn id="1419" idx="3"/>
            <a:endCxn id="1420" idx="1"/>
          </p:cNvCxnSpPr>
          <p:nvPr/>
        </p:nvCxnSpPr>
        <p:spPr>
          <a:xfrm>
            <a:off x="36454320" y="6072957"/>
            <a:ext cx="399776" cy="265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3" name="Прямая соединительная линия 1422">
            <a:extLst>
              <a:ext uri="{FF2B5EF4-FFF2-40B4-BE49-F238E27FC236}">
                <a16:creationId xmlns:a16="http://schemas.microsoft.com/office/drawing/2014/main" id="{325B1E80-6605-4769-9C7D-5DD93AD51D8C}"/>
              </a:ext>
            </a:extLst>
          </p:cNvPr>
          <p:cNvCxnSpPr>
            <a:cxnSpLocks/>
            <a:stCxn id="1416" idx="3"/>
            <a:endCxn id="1417" idx="1"/>
          </p:cNvCxnSpPr>
          <p:nvPr/>
        </p:nvCxnSpPr>
        <p:spPr>
          <a:xfrm>
            <a:off x="43035239" y="1893857"/>
            <a:ext cx="384550" cy="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4" name="Shape 248">
            <a:extLst>
              <a:ext uri="{FF2B5EF4-FFF2-40B4-BE49-F238E27FC236}">
                <a16:creationId xmlns:a16="http://schemas.microsoft.com/office/drawing/2014/main" id="{3080C26A-6D85-42B9-981E-0256061BF00A}"/>
              </a:ext>
            </a:extLst>
          </p:cNvPr>
          <p:cNvCxnSpPr>
            <a:cxnSpLocks/>
            <a:stCxn id="1418" idx="2"/>
            <a:endCxn id="1420" idx="0"/>
          </p:cNvCxnSpPr>
          <p:nvPr/>
        </p:nvCxnSpPr>
        <p:spPr>
          <a:xfrm rot="16200000" flipH="1">
            <a:off x="36845026" y="5174793"/>
            <a:ext cx="370470" cy="7921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25" name="Shape 248">
            <a:extLst>
              <a:ext uri="{FF2B5EF4-FFF2-40B4-BE49-F238E27FC236}">
                <a16:creationId xmlns:a16="http://schemas.microsoft.com/office/drawing/2014/main" id="{ADC8B862-9A02-4C63-BB8A-69C91EA41AB0}"/>
              </a:ext>
            </a:extLst>
          </p:cNvPr>
          <p:cNvCxnSpPr>
            <a:cxnSpLocks/>
            <a:stCxn id="1418" idx="2"/>
            <a:endCxn id="1419" idx="0"/>
          </p:cNvCxnSpPr>
          <p:nvPr/>
        </p:nvCxnSpPr>
        <p:spPr>
          <a:xfrm rot="5400000">
            <a:off x="36074226" y="5193488"/>
            <a:ext cx="367816" cy="7521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6" name="Прямоугольник 1425">
            <a:extLst>
              <a:ext uri="{FF2B5EF4-FFF2-40B4-BE49-F238E27FC236}">
                <a16:creationId xmlns:a16="http://schemas.microsoft.com/office/drawing/2014/main" id="{D4AD3CBE-8B16-4DF5-A13F-B4BCF1F69FEA}"/>
              </a:ext>
            </a:extLst>
          </p:cNvPr>
          <p:cNvSpPr/>
          <p:nvPr/>
        </p:nvSpPr>
        <p:spPr>
          <a:xfrm>
            <a:off x="36048854" y="669447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Внедрить современные стандарты образования (текущее)</a:t>
            </a:r>
            <a:endParaRPr lang="ru-RU" sz="600" dirty="0"/>
          </a:p>
        </p:txBody>
      </p:sp>
      <p:cxnSp>
        <p:nvCxnSpPr>
          <p:cNvPr id="1427" name="Shape 248">
            <a:extLst>
              <a:ext uri="{FF2B5EF4-FFF2-40B4-BE49-F238E27FC236}">
                <a16:creationId xmlns:a16="http://schemas.microsoft.com/office/drawing/2014/main" id="{AFBB3796-FBF6-45CC-B2E3-3DAD048702FE}"/>
              </a:ext>
            </a:extLst>
          </p:cNvPr>
          <p:cNvCxnSpPr>
            <a:cxnSpLocks/>
            <a:stCxn id="1420" idx="2"/>
            <a:endCxn id="1426" idx="0"/>
          </p:cNvCxnSpPr>
          <p:nvPr/>
        </p:nvCxnSpPr>
        <p:spPr>
          <a:xfrm rot="5400000">
            <a:off x="36874038" y="6142174"/>
            <a:ext cx="299355" cy="8052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28" name="Shape 248">
            <a:extLst>
              <a:ext uri="{FF2B5EF4-FFF2-40B4-BE49-F238E27FC236}">
                <a16:creationId xmlns:a16="http://schemas.microsoft.com/office/drawing/2014/main" id="{C0C612AB-73B1-4DBC-8E70-092473ECCB2E}"/>
              </a:ext>
            </a:extLst>
          </p:cNvPr>
          <p:cNvCxnSpPr>
            <a:cxnSpLocks/>
            <a:stCxn id="1419" idx="2"/>
            <a:endCxn id="1426" idx="0"/>
          </p:cNvCxnSpPr>
          <p:nvPr/>
        </p:nvCxnSpPr>
        <p:spPr>
          <a:xfrm rot="16200000" flipH="1">
            <a:off x="36100583" y="6173961"/>
            <a:ext cx="302009" cy="7390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9" name="Прямоугольник 1428">
            <a:extLst>
              <a:ext uri="{FF2B5EF4-FFF2-40B4-BE49-F238E27FC236}">
                <a16:creationId xmlns:a16="http://schemas.microsoft.com/office/drawing/2014/main" id="{CC24B48E-A079-4E08-A955-D530754D69D9}"/>
              </a:ext>
            </a:extLst>
          </p:cNvPr>
          <p:cNvSpPr/>
          <p:nvPr/>
        </p:nvSpPr>
        <p:spPr>
          <a:xfrm>
            <a:off x="44184950" y="369113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Винодельни Пинотаж (1941)</a:t>
            </a:r>
            <a:endParaRPr lang="ru-RU" sz="600" dirty="0"/>
          </a:p>
        </p:txBody>
      </p:sp>
      <p:sp>
        <p:nvSpPr>
          <p:cNvPr id="1430" name="Прямоугольник 1429">
            <a:extLst>
              <a:ext uri="{FF2B5EF4-FFF2-40B4-BE49-F238E27FC236}">
                <a16:creationId xmlns:a16="http://schemas.microsoft.com/office/drawing/2014/main" id="{1DCBF0DD-8EA9-43A0-988B-CE18BD9548E7}"/>
              </a:ext>
            </a:extLst>
          </p:cNvPr>
          <p:cNvSpPr/>
          <p:nvPr/>
        </p:nvSpPr>
        <p:spPr>
          <a:xfrm>
            <a:off x="33083373" y="157761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Увеличить добычу Хрома</a:t>
            </a:r>
            <a:endParaRPr lang="ru-RU" sz="600" dirty="0"/>
          </a:p>
        </p:txBody>
      </p:sp>
      <p:sp>
        <p:nvSpPr>
          <p:cNvPr id="1431" name="Прямоугольник 1430">
            <a:extLst>
              <a:ext uri="{FF2B5EF4-FFF2-40B4-BE49-F238E27FC236}">
                <a16:creationId xmlns:a16="http://schemas.microsoft.com/office/drawing/2014/main" id="{9B8CC6AA-3AA7-4BD7-B189-7DC5A7090944}"/>
              </a:ext>
            </a:extLst>
          </p:cNvPr>
          <p:cNvSpPr/>
          <p:nvPr/>
        </p:nvSpPr>
        <p:spPr>
          <a:xfrm>
            <a:off x="34612403" y="53925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Экспериментальные работы в алмазной отрасли</a:t>
            </a:r>
            <a:endParaRPr lang="ru-RU" sz="600" dirty="0"/>
          </a:p>
        </p:txBody>
      </p:sp>
      <p:sp>
        <p:nvSpPr>
          <p:cNvPr id="1432" name="Прямоугольник 1431">
            <a:extLst>
              <a:ext uri="{FF2B5EF4-FFF2-40B4-BE49-F238E27FC236}">
                <a16:creationId xmlns:a16="http://schemas.microsoft.com/office/drawing/2014/main" id="{9049E989-754C-4762-8E48-411B1454F454}"/>
              </a:ext>
            </a:extLst>
          </p:cNvPr>
          <p:cNvSpPr/>
          <p:nvPr/>
        </p:nvSpPr>
        <p:spPr>
          <a:xfrm>
            <a:off x="36048854"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угледобывающих компаний</a:t>
            </a:r>
            <a:endParaRPr lang="ru-RU" sz="600" dirty="0"/>
          </a:p>
        </p:txBody>
      </p:sp>
      <p:sp>
        <p:nvSpPr>
          <p:cNvPr id="1433" name="Прямоугольник 1432">
            <a:extLst>
              <a:ext uri="{FF2B5EF4-FFF2-40B4-BE49-F238E27FC236}">
                <a16:creationId xmlns:a16="http://schemas.microsoft.com/office/drawing/2014/main" id="{B819EE67-AB43-4C79-B75D-02FB7E9CF2FD}"/>
              </a:ext>
            </a:extLst>
          </p:cNvPr>
          <p:cNvSpPr/>
          <p:nvPr/>
        </p:nvSpPr>
        <p:spPr>
          <a:xfrm>
            <a:off x="34612403" y="263256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добычу урана</a:t>
            </a:r>
            <a:endParaRPr lang="ru-RU" sz="600" dirty="0"/>
          </a:p>
        </p:txBody>
      </p:sp>
      <p:sp>
        <p:nvSpPr>
          <p:cNvPr id="1434" name="Прямоугольник 1433">
            <a:extLst>
              <a:ext uri="{FF2B5EF4-FFF2-40B4-BE49-F238E27FC236}">
                <a16:creationId xmlns:a16="http://schemas.microsoft.com/office/drawing/2014/main" id="{D51FE1DE-55F4-424C-B257-EA2774DC82A9}"/>
              </a:ext>
            </a:extLst>
          </p:cNvPr>
          <p:cNvSpPr/>
          <p:nvPr/>
        </p:nvSpPr>
        <p:spPr>
          <a:xfrm>
            <a:off x="33828268" y="363305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Углубить раскопки железной руды</a:t>
            </a:r>
            <a:endParaRPr lang="ru-RU" sz="600" dirty="0"/>
          </a:p>
        </p:txBody>
      </p:sp>
      <p:sp>
        <p:nvSpPr>
          <p:cNvPr id="1435" name="Прямоугольник 1434">
            <a:extLst>
              <a:ext uri="{FF2B5EF4-FFF2-40B4-BE49-F238E27FC236}">
                <a16:creationId xmlns:a16="http://schemas.microsoft.com/office/drawing/2014/main" id="{1FF46F69-81C6-4236-B454-765E74E6326D}"/>
              </a:ext>
            </a:extLst>
          </p:cNvPr>
          <p:cNvSpPr/>
          <p:nvPr/>
        </p:nvSpPr>
        <p:spPr>
          <a:xfrm>
            <a:off x="33083373" y="263256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Упрочнить лидирующее место в алмазной отрасли</a:t>
            </a:r>
            <a:endParaRPr lang="ru-RU" sz="600" dirty="0"/>
          </a:p>
        </p:txBody>
      </p:sp>
      <p:sp>
        <p:nvSpPr>
          <p:cNvPr id="1436" name="Прямоугольник 1435">
            <a:extLst>
              <a:ext uri="{FF2B5EF4-FFF2-40B4-BE49-F238E27FC236}">
                <a16:creationId xmlns:a16="http://schemas.microsoft.com/office/drawing/2014/main" id="{8F5687AE-A18A-4EEA-ADAF-A17D557828B1}"/>
              </a:ext>
            </a:extLst>
          </p:cNvPr>
          <p:cNvSpPr/>
          <p:nvPr/>
        </p:nvSpPr>
        <p:spPr>
          <a:xfrm>
            <a:off x="38330036" y="9663170"/>
            <a:ext cx="1144479"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https://en.m.wikipedia.org/wiki/De_Beers</a:t>
            </a:r>
            <a:endParaRPr lang="ru-RU" sz="800" dirty="0"/>
          </a:p>
        </p:txBody>
      </p:sp>
      <p:sp>
        <p:nvSpPr>
          <p:cNvPr id="1437" name="Прямоугольник 1436">
            <a:extLst>
              <a:ext uri="{FF2B5EF4-FFF2-40B4-BE49-F238E27FC236}">
                <a16:creationId xmlns:a16="http://schemas.microsoft.com/office/drawing/2014/main" id="{A7C06E07-42AA-4836-83D9-0D47E204F5B4}"/>
              </a:ext>
            </a:extLst>
          </p:cNvPr>
          <p:cNvSpPr/>
          <p:nvPr/>
        </p:nvSpPr>
        <p:spPr>
          <a:xfrm>
            <a:off x="40361729" y="157305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Обезопасить горнодобывающую отрасль</a:t>
            </a:r>
            <a:endParaRPr lang="ru-RU" sz="600" dirty="0"/>
          </a:p>
        </p:txBody>
      </p:sp>
      <p:sp>
        <p:nvSpPr>
          <p:cNvPr id="1438" name="Прямоугольник 1437">
            <a:extLst>
              <a:ext uri="{FF2B5EF4-FFF2-40B4-BE49-F238E27FC236}">
                <a16:creationId xmlns:a16="http://schemas.microsoft.com/office/drawing/2014/main" id="{26044368-8685-4AD6-B730-5A35AF9675BD}"/>
              </a:ext>
            </a:extLst>
          </p:cNvPr>
          <p:cNvSpPr/>
          <p:nvPr/>
        </p:nvSpPr>
        <p:spPr>
          <a:xfrm>
            <a:off x="44948819" y="15743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туземном тресте и земле (1936)</a:t>
            </a:r>
            <a:endParaRPr lang="ru-RU" sz="600" dirty="0"/>
          </a:p>
        </p:txBody>
      </p:sp>
      <p:sp>
        <p:nvSpPr>
          <p:cNvPr id="1439" name="Прямоугольник 1438">
            <a:extLst>
              <a:ext uri="{FF2B5EF4-FFF2-40B4-BE49-F238E27FC236}">
                <a16:creationId xmlns:a16="http://schemas.microsoft.com/office/drawing/2014/main" id="{08720400-D021-406C-B0EA-40FFE2ACBD97}"/>
              </a:ext>
            </a:extLst>
          </p:cNvPr>
          <p:cNvSpPr/>
          <p:nvPr/>
        </p:nvSpPr>
        <p:spPr>
          <a:xfrm>
            <a:off x="38955158" y="264978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Южноафриканская радиовещательная корпорация </a:t>
            </a:r>
            <a:r>
              <a:rPr lang="ru-RU" sz="500" dirty="0"/>
              <a:t>(1936)</a:t>
            </a:r>
            <a:endParaRPr lang="ru-RU" sz="600" dirty="0"/>
          </a:p>
        </p:txBody>
      </p:sp>
      <p:sp>
        <p:nvSpPr>
          <p:cNvPr id="1440" name="Прямоугольник 1439">
            <a:extLst>
              <a:ext uri="{FF2B5EF4-FFF2-40B4-BE49-F238E27FC236}">
                <a16:creationId xmlns:a16="http://schemas.microsoft.com/office/drawing/2014/main" id="{F5CBFF52-13A0-4AB8-8551-BA4D86B97CDD}"/>
              </a:ext>
            </a:extLst>
          </p:cNvPr>
          <p:cNvSpPr/>
          <p:nvPr/>
        </p:nvSpPr>
        <p:spPr>
          <a:xfrm>
            <a:off x="41085602"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промышленном примирении и заработной плате (1937)</a:t>
            </a:r>
            <a:endParaRPr lang="ru-RU" sz="600" dirty="0"/>
          </a:p>
        </p:txBody>
      </p:sp>
      <p:sp>
        <p:nvSpPr>
          <p:cNvPr id="1441" name="Прямоугольник 1440">
            <a:extLst>
              <a:ext uri="{FF2B5EF4-FFF2-40B4-BE49-F238E27FC236}">
                <a16:creationId xmlns:a16="http://schemas.microsoft.com/office/drawing/2014/main" id="{A07FE5CB-13C6-4E0C-9B8B-6CBC7A8D8B16}"/>
              </a:ext>
            </a:extLst>
          </p:cNvPr>
          <p:cNvSpPr/>
          <p:nvPr/>
        </p:nvSpPr>
        <p:spPr>
          <a:xfrm>
            <a:off x="45751922"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маркетинге</a:t>
            </a:r>
            <a:r>
              <a:rPr lang="ru-RU" sz="300" dirty="0"/>
              <a:t> </a:t>
            </a:r>
            <a:r>
              <a:rPr lang="ru-RU" sz="800" dirty="0"/>
              <a:t>(</a:t>
            </a:r>
            <a:r>
              <a:rPr lang="ru-RU" sz="900" dirty="0"/>
              <a:t>1937) </a:t>
            </a:r>
            <a:endParaRPr lang="ru-RU" sz="600" dirty="0"/>
          </a:p>
        </p:txBody>
      </p:sp>
      <p:sp>
        <p:nvSpPr>
          <p:cNvPr id="1442" name="Прямоугольник 1441">
            <a:extLst>
              <a:ext uri="{FF2B5EF4-FFF2-40B4-BE49-F238E27FC236}">
                <a16:creationId xmlns:a16="http://schemas.microsoft.com/office/drawing/2014/main" id="{887F0FC4-53C4-4D2D-9EA1-DC945E32DBEA}"/>
              </a:ext>
            </a:extLst>
          </p:cNvPr>
          <p:cNvSpPr/>
          <p:nvPr/>
        </p:nvSpPr>
        <p:spPr>
          <a:xfrm>
            <a:off x="36792437" y="363960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Закончить постройку трансконтинентальной железной дороги</a:t>
            </a:r>
            <a:endParaRPr lang="ru-RU" sz="600" dirty="0"/>
          </a:p>
        </p:txBody>
      </p:sp>
      <p:sp>
        <p:nvSpPr>
          <p:cNvPr id="1443" name="Прямоугольник 1442">
            <a:extLst>
              <a:ext uri="{FF2B5EF4-FFF2-40B4-BE49-F238E27FC236}">
                <a16:creationId xmlns:a16="http://schemas.microsoft.com/office/drawing/2014/main" id="{DE6EFE70-5356-4822-BE6C-C738C8276841}"/>
              </a:ext>
            </a:extLst>
          </p:cNvPr>
          <p:cNvSpPr/>
          <p:nvPr/>
        </p:nvSpPr>
        <p:spPr>
          <a:xfrm>
            <a:off x="36048854" y="263256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Внутренние железные дороги</a:t>
            </a:r>
            <a:endParaRPr lang="ru-RU" sz="600" dirty="0"/>
          </a:p>
        </p:txBody>
      </p:sp>
      <p:sp>
        <p:nvSpPr>
          <p:cNvPr id="1444" name="Прямоугольник 1443">
            <a:extLst>
              <a:ext uri="{FF2B5EF4-FFF2-40B4-BE49-F238E27FC236}">
                <a16:creationId xmlns:a16="http://schemas.microsoft.com/office/drawing/2014/main" id="{78CC02CB-7EDA-4A87-ACE2-12B16566C840}"/>
              </a:ext>
            </a:extLst>
          </p:cNvPr>
          <p:cNvSpPr/>
          <p:nvPr/>
        </p:nvSpPr>
        <p:spPr>
          <a:xfrm>
            <a:off x="37538890" y="262337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Трансвааль – центр железных дорог</a:t>
            </a:r>
            <a:endParaRPr lang="ru-RU" sz="600" dirty="0"/>
          </a:p>
        </p:txBody>
      </p:sp>
      <p:sp>
        <p:nvSpPr>
          <p:cNvPr id="1445" name="Прямоугольник 1444">
            <a:extLst>
              <a:ext uri="{FF2B5EF4-FFF2-40B4-BE49-F238E27FC236}">
                <a16:creationId xmlns:a16="http://schemas.microsoft.com/office/drawing/2014/main" id="{4019866A-C7C9-4AFF-92CB-E7A0BD054A15}"/>
              </a:ext>
            </a:extLst>
          </p:cNvPr>
          <p:cNvSpPr/>
          <p:nvPr/>
        </p:nvSpPr>
        <p:spPr>
          <a:xfrm>
            <a:off x="38960323" y="157344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Запустить электростанцию Столовой бухты (1936)</a:t>
            </a:r>
            <a:endParaRPr lang="ru-RU" sz="600" dirty="0"/>
          </a:p>
        </p:txBody>
      </p:sp>
      <p:cxnSp>
        <p:nvCxnSpPr>
          <p:cNvPr id="1446" name="Shape 248">
            <a:extLst>
              <a:ext uri="{FF2B5EF4-FFF2-40B4-BE49-F238E27FC236}">
                <a16:creationId xmlns:a16="http://schemas.microsoft.com/office/drawing/2014/main" id="{65A88859-8EA9-4C30-9201-08527D1DF1E0}"/>
              </a:ext>
            </a:extLst>
          </p:cNvPr>
          <p:cNvCxnSpPr>
            <a:cxnSpLocks/>
            <a:stCxn id="1431" idx="2"/>
            <a:endCxn id="1430" idx="0"/>
          </p:cNvCxnSpPr>
          <p:nvPr/>
        </p:nvCxnSpPr>
        <p:spPr>
          <a:xfrm rot="5400000">
            <a:off x="34220458" y="613426"/>
            <a:ext cx="399340" cy="15290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7" name="Shape 248">
            <a:extLst>
              <a:ext uri="{FF2B5EF4-FFF2-40B4-BE49-F238E27FC236}">
                <a16:creationId xmlns:a16="http://schemas.microsoft.com/office/drawing/2014/main" id="{8E610151-437D-49F5-84CA-3829CED30F00}"/>
              </a:ext>
            </a:extLst>
          </p:cNvPr>
          <p:cNvCxnSpPr>
            <a:cxnSpLocks/>
            <a:stCxn id="1431" idx="2"/>
            <a:endCxn id="1432" idx="0"/>
          </p:cNvCxnSpPr>
          <p:nvPr/>
        </p:nvCxnSpPr>
        <p:spPr>
          <a:xfrm rot="16200000" flipH="1">
            <a:off x="35704597" y="658316"/>
            <a:ext cx="396542" cy="14364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8" name="Shape 248">
            <a:extLst>
              <a:ext uri="{FF2B5EF4-FFF2-40B4-BE49-F238E27FC236}">
                <a16:creationId xmlns:a16="http://schemas.microsoft.com/office/drawing/2014/main" id="{F83D74BA-87A7-4588-9335-DFB414F15D65}"/>
              </a:ext>
            </a:extLst>
          </p:cNvPr>
          <p:cNvCxnSpPr>
            <a:cxnSpLocks/>
            <a:stCxn id="1404" idx="2"/>
            <a:endCxn id="1405" idx="0"/>
          </p:cNvCxnSpPr>
          <p:nvPr/>
        </p:nvCxnSpPr>
        <p:spPr>
          <a:xfrm rot="5400000">
            <a:off x="38621029" y="663279"/>
            <a:ext cx="401208" cy="14218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9" name="Shape 248">
            <a:extLst>
              <a:ext uri="{FF2B5EF4-FFF2-40B4-BE49-F238E27FC236}">
                <a16:creationId xmlns:a16="http://schemas.microsoft.com/office/drawing/2014/main" id="{9F8D3937-1837-4FC9-A19D-C139406E894C}"/>
              </a:ext>
            </a:extLst>
          </p:cNvPr>
          <p:cNvCxnSpPr>
            <a:cxnSpLocks/>
            <a:stCxn id="1405" idx="2"/>
            <a:endCxn id="1443" idx="0"/>
          </p:cNvCxnSpPr>
          <p:nvPr/>
        </p:nvCxnSpPr>
        <p:spPr>
          <a:xfrm rot="5400000">
            <a:off x="37156530" y="1678393"/>
            <a:ext cx="418739" cy="14896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0" name="Shape 248">
            <a:extLst>
              <a:ext uri="{FF2B5EF4-FFF2-40B4-BE49-F238E27FC236}">
                <a16:creationId xmlns:a16="http://schemas.microsoft.com/office/drawing/2014/main" id="{A8E33D6A-24AC-433D-8AED-F1A174B452A6}"/>
              </a:ext>
            </a:extLst>
          </p:cNvPr>
          <p:cNvCxnSpPr>
            <a:cxnSpLocks/>
            <a:stCxn id="1443" idx="2"/>
            <a:endCxn id="1442" idx="0"/>
          </p:cNvCxnSpPr>
          <p:nvPr/>
        </p:nvCxnSpPr>
        <p:spPr>
          <a:xfrm rot="16200000" flipH="1">
            <a:off x="36808876" y="3083799"/>
            <a:ext cx="368018" cy="7435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1" name="Shape 248">
            <a:extLst>
              <a:ext uri="{FF2B5EF4-FFF2-40B4-BE49-F238E27FC236}">
                <a16:creationId xmlns:a16="http://schemas.microsoft.com/office/drawing/2014/main" id="{9E92BE2F-F315-4107-84BE-153B7ABF1D01}"/>
              </a:ext>
            </a:extLst>
          </p:cNvPr>
          <p:cNvCxnSpPr>
            <a:cxnSpLocks/>
            <a:stCxn id="1444" idx="2"/>
            <a:endCxn id="1442" idx="0"/>
          </p:cNvCxnSpPr>
          <p:nvPr/>
        </p:nvCxnSpPr>
        <p:spPr>
          <a:xfrm rot="5400000">
            <a:off x="37549300" y="3077769"/>
            <a:ext cx="377209" cy="746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2" name="Shape 248">
            <a:extLst>
              <a:ext uri="{FF2B5EF4-FFF2-40B4-BE49-F238E27FC236}">
                <a16:creationId xmlns:a16="http://schemas.microsoft.com/office/drawing/2014/main" id="{66D2A30D-C7E4-48F8-A9CA-AED6F0325D2D}"/>
              </a:ext>
            </a:extLst>
          </p:cNvPr>
          <p:cNvCxnSpPr>
            <a:cxnSpLocks/>
            <a:stCxn id="1431" idx="2"/>
            <a:endCxn id="1434" idx="0"/>
          </p:cNvCxnSpPr>
          <p:nvPr/>
        </p:nvCxnSpPr>
        <p:spPr>
          <a:xfrm rot="5400000">
            <a:off x="33565187" y="2013593"/>
            <a:ext cx="2454779" cy="784135"/>
          </a:xfrm>
          <a:prstGeom prst="bentConnector3">
            <a:avLst>
              <a:gd name="adj1" fmla="val 841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3" name="Прямая со стрелкой 1452">
            <a:extLst>
              <a:ext uri="{FF2B5EF4-FFF2-40B4-BE49-F238E27FC236}">
                <a16:creationId xmlns:a16="http://schemas.microsoft.com/office/drawing/2014/main" id="{051E5AE8-A1CD-4655-8BDC-0983AC194D7B}"/>
              </a:ext>
            </a:extLst>
          </p:cNvPr>
          <p:cNvCxnSpPr>
            <a:cxnSpLocks/>
            <a:stCxn id="1430" idx="2"/>
            <a:endCxn id="1435" idx="0"/>
          </p:cNvCxnSpPr>
          <p:nvPr/>
        </p:nvCxnSpPr>
        <p:spPr>
          <a:xfrm>
            <a:off x="33655613" y="2216626"/>
            <a:ext cx="0" cy="4159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4" name="Прямая со стрелкой 1453">
            <a:extLst>
              <a:ext uri="{FF2B5EF4-FFF2-40B4-BE49-F238E27FC236}">
                <a16:creationId xmlns:a16="http://schemas.microsoft.com/office/drawing/2014/main" id="{F57E6ACE-2A52-4CC7-A6CD-81922BEEC148}"/>
              </a:ext>
            </a:extLst>
          </p:cNvPr>
          <p:cNvCxnSpPr>
            <a:cxnSpLocks/>
            <a:stCxn id="1301" idx="2"/>
            <a:endCxn id="1433" idx="0"/>
          </p:cNvCxnSpPr>
          <p:nvPr/>
        </p:nvCxnSpPr>
        <p:spPr>
          <a:xfrm>
            <a:off x="35184643" y="2213828"/>
            <a:ext cx="0" cy="4187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5" name="Прямая со стрелкой 1454">
            <a:extLst>
              <a:ext uri="{FF2B5EF4-FFF2-40B4-BE49-F238E27FC236}">
                <a16:creationId xmlns:a16="http://schemas.microsoft.com/office/drawing/2014/main" id="{186BFCB6-8EE4-4FCF-B57E-5EA55A6EF2B9}"/>
              </a:ext>
            </a:extLst>
          </p:cNvPr>
          <p:cNvCxnSpPr>
            <a:cxnSpLocks/>
            <a:stCxn id="1432" idx="2"/>
            <a:endCxn id="1443" idx="0"/>
          </p:cNvCxnSpPr>
          <p:nvPr/>
        </p:nvCxnSpPr>
        <p:spPr>
          <a:xfrm>
            <a:off x="36621094" y="2213828"/>
            <a:ext cx="0" cy="4187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6" name="Shape 248">
            <a:extLst>
              <a:ext uri="{FF2B5EF4-FFF2-40B4-BE49-F238E27FC236}">
                <a16:creationId xmlns:a16="http://schemas.microsoft.com/office/drawing/2014/main" id="{F1A6D559-F9D3-4993-9CA1-DAA9940816EA}"/>
              </a:ext>
            </a:extLst>
          </p:cNvPr>
          <p:cNvCxnSpPr>
            <a:cxnSpLocks/>
            <a:stCxn id="1432" idx="2"/>
            <a:endCxn id="1444" idx="0"/>
          </p:cNvCxnSpPr>
          <p:nvPr/>
        </p:nvCxnSpPr>
        <p:spPr>
          <a:xfrm rot="16200000" flipH="1">
            <a:off x="37161338" y="1673584"/>
            <a:ext cx="409548" cy="14900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7" name="Прямая со стрелкой 1456">
            <a:extLst>
              <a:ext uri="{FF2B5EF4-FFF2-40B4-BE49-F238E27FC236}">
                <a16:creationId xmlns:a16="http://schemas.microsoft.com/office/drawing/2014/main" id="{7236E3A6-94EE-4878-8482-CBF88BD8CBB1}"/>
              </a:ext>
            </a:extLst>
          </p:cNvPr>
          <p:cNvCxnSpPr>
            <a:cxnSpLocks/>
            <a:stCxn id="1404" idx="2"/>
            <a:endCxn id="1445" idx="0"/>
          </p:cNvCxnSpPr>
          <p:nvPr/>
        </p:nvCxnSpPr>
        <p:spPr>
          <a:xfrm>
            <a:off x="39532563" y="1173605"/>
            <a:ext cx="0" cy="3998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8" name="Прямая со стрелкой 1457">
            <a:extLst>
              <a:ext uri="{FF2B5EF4-FFF2-40B4-BE49-F238E27FC236}">
                <a16:creationId xmlns:a16="http://schemas.microsoft.com/office/drawing/2014/main" id="{E1C55ECA-5FA8-4469-9EFE-5A7D73228AAC}"/>
              </a:ext>
            </a:extLst>
          </p:cNvPr>
          <p:cNvCxnSpPr>
            <a:cxnSpLocks/>
            <a:stCxn id="1445" idx="2"/>
            <a:endCxn id="1439" idx="0"/>
          </p:cNvCxnSpPr>
          <p:nvPr/>
        </p:nvCxnSpPr>
        <p:spPr>
          <a:xfrm flipH="1">
            <a:off x="39527398" y="2212463"/>
            <a:ext cx="5165" cy="4373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9" name="Shape 248">
            <a:extLst>
              <a:ext uri="{FF2B5EF4-FFF2-40B4-BE49-F238E27FC236}">
                <a16:creationId xmlns:a16="http://schemas.microsoft.com/office/drawing/2014/main" id="{5BB204A7-ED53-40B1-A2EF-7A395FE0C911}"/>
              </a:ext>
            </a:extLst>
          </p:cNvPr>
          <p:cNvCxnSpPr>
            <a:cxnSpLocks/>
            <a:stCxn id="1445" idx="2"/>
            <a:endCxn id="1414" idx="0"/>
          </p:cNvCxnSpPr>
          <p:nvPr/>
        </p:nvCxnSpPr>
        <p:spPr>
          <a:xfrm rot="16200000" flipH="1">
            <a:off x="39521639" y="2223387"/>
            <a:ext cx="1424407" cy="1402558"/>
          </a:xfrm>
          <a:prstGeom prst="bentConnector3">
            <a:avLst>
              <a:gd name="adj1" fmla="val 1193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0" name="Shape 248">
            <a:extLst>
              <a:ext uri="{FF2B5EF4-FFF2-40B4-BE49-F238E27FC236}">
                <a16:creationId xmlns:a16="http://schemas.microsoft.com/office/drawing/2014/main" id="{AA6A78BD-29FC-499C-98F4-29055FC38DA1}"/>
              </a:ext>
            </a:extLst>
          </p:cNvPr>
          <p:cNvCxnSpPr>
            <a:cxnSpLocks/>
            <a:stCxn id="1440" idx="2"/>
            <a:endCxn id="1414" idx="0"/>
          </p:cNvCxnSpPr>
          <p:nvPr/>
        </p:nvCxnSpPr>
        <p:spPr>
          <a:xfrm rot="5400000">
            <a:off x="41109542" y="3088570"/>
            <a:ext cx="373880"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1" name="Shape 248">
            <a:extLst>
              <a:ext uri="{FF2B5EF4-FFF2-40B4-BE49-F238E27FC236}">
                <a16:creationId xmlns:a16="http://schemas.microsoft.com/office/drawing/2014/main" id="{77519DE1-1EB1-48E5-8F8E-39705B132473}"/>
              </a:ext>
            </a:extLst>
          </p:cNvPr>
          <p:cNvCxnSpPr>
            <a:cxnSpLocks/>
            <a:stCxn id="1415" idx="2"/>
            <a:endCxn id="1437" idx="0"/>
          </p:cNvCxnSpPr>
          <p:nvPr/>
        </p:nvCxnSpPr>
        <p:spPr>
          <a:xfrm rot="5400000">
            <a:off x="41874109" y="239645"/>
            <a:ext cx="393268" cy="22735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2" name="Shape 248">
            <a:extLst>
              <a:ext uri="{FF2B5EF4-FFF2-40B4-BE49-F238E27FC236}">
                <a16:creationId xmlns:a16="http://schemas.microsoft.com/office/drawing/2014/main" id="{9AD1D974-94FC-469D-8D68-10C69F51F480}"/>
              </a:ext>
            </a:extLst>
          </p:cNvPr>
          <p:cNvCxnSpPr>
            <a:cxnSpLocks/>
            <a:stCxn id="1415" idx="2"/>
            <a:endCxn id="1416" idx="0"/>
          </p:cNvCxnSpPr>
          <p:nvPr/>
        </p:nvCxnSpPr>
        <p:spPr>
          <a:xfrm rot="5400000">
            <a:off x="42637976" y="1004808"/>
            <a:ext cx="394565" cy="7445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3" name="Shape 248">
            <a:extLst>
              <a:ext uri="{FF2B5EF4-FFF2-40B4-BE49-F238E27FC236}">
                <a16:creationId xmlns:a16="http://schemas.microsoft.com/office/drawing/2014/main" id="{C72C4288-9E08-43B7-B1B9-C6B2CECF4710}"/>
              </a:ext>
            </a:extLst>
          </p:cNvPr>
          <p:cNvCxnSpPr>
            <a:cxnSpLocks/>
            <a:stCxn id="1415" idx="2"/>
            <a:endCxn id="1417" idx="0"/>
          </p:cNvCxnSpPr>
          <p:nvPr/>
        </p:nvCxnSpPr>
        <p:spPr>
          <a:xfrm rot="16200000" flipH="1">
            <a:off x="43402489" y="984810"/>
            <a:ext cx="394567" cy="7845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4" name="Shape 248">
            <a:extLst>
              <a:ext uri="{FF2B5EF4-FFF2-40B4-BE49-F238E27FC236}">
                <a16:creationId xmlns:a16="http://schemas.microsoft.com/office/drawing/2014/main" id="{AE784ABD-B96C-4392-BE1A-B8DF2ED83BCF}"/>
              </a:ext>
            </a:extLst>
          </p:cNvPr>
          <p:cNvCxnSpPr>
            <a:cxnSpLocks/>
            <a:stCxn id="1416" idx="2"/>
            <a:endCxn id="1440" idx="0"/>
          </p:cNvCxnSpPr>
          <p:nvPr/>
        </p:nvCxnSpPr>
        <p:spPr>
          <a:xfrm rot="5400000">
            <a:off x="41855116" y="2016091"/>
            <a:ext cx="410611" cy="80515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5" name="Shape 248">
            <a:extLst>
              <a:ext uri="{FF2B5EF4-FFF2-40B4-BE49-F238E27FC236}">
                <a16:creationId xmlns:a16="http://schemas.microsoft.com/office/drawing/2014/main" id="{D049FCFA-0AD3-4EC3-A884-2CF0121B9061}"/>
              </a:ext>
            </a:extLst>
          </p:cNvPr>
          <p:cNvCxnSpPr>
            <a:cxnSpLocks/>
            <a:stCxn id="1417" idx="2"/>
            <a:endCxn id="1440" idx="0"/>
          </p:cNvCxnSpPr>
          <p:nvPr/>
        </p:nvCxnSpPr>
        <p:spPr>
          <a:xfrm rot="5400000">
            <a:off x="42619632" y="1251577"/>
            <a:ext cx="410609" cy="23341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6" name="Shape 248">
            <a:extLst>
              <a:ext uri="{FF2B5EF4-FFF2-40B4-BE49-F238E27FC236}">
                <a16:creationId xmlns:a16="http://schemas.microsoft.com/office/drawing/2014/main" id="{B749A5FB-D7FE-4490-9CCE-733B91EC4A2A}"/>
              </a:ext>
            </a:extLst>
          </p:cNvPr>
          <p:cNvCxnSpPr>
            <a:cxnSpLocks/>
            <a:stCxn id="1417" idx="2"/>
            <a:endCxn id="1298" idx="0"/>
          </p:cNvCxnSpPr>
          <p:nvPr/>
        </p:nvCxnSpPr>
        <p:spPr>
          <a:xfrm rot="5400000">
            <a:off x="43394768" y="2026115"/>
            <a:ext cx="410010" cy="7845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7" name="Shape 248">
            <a:extLst>
              <a:ext uri="{FF2B5EF4-FFF2-40B4-BE49-F238E27FC236}">
                <a16:creationId xmlns:a16="http://schemas.microsoft.com/office/drawing/2014/main" id="{B7C95DDE-C4E0-41CF-AE83-7AB661BEE503}"/>
              </a:ext>
            </a:extLst>
          </p:cNvPr>
          <p:cNvCxnSpPr>
            <a:cxnSpLocks/>
            <a:stCxn id="1416" idx="2"/>
            <a:endCxn id="1298" idx="0"/>
          </p:cNvCxnSpPr>
          <p:nvPr/>
        </p:nvCxnSpPr>
        <p:spPr>
          <a:xfrm rot="16200000" flipH="1">
            <a:off x="42630251" y="2046111"/>
            <a:ext cx="410012" cy="7445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8" name="Shape 248">
            <a:extLst>
              <a:ext uri="{FF2B5EF4-FFF2-40B4-BE49-F238E27FC236}">
                <a16:creationId xmlns:a16="http://schemas.microsoft.com/office/drawing/2014/main" id="{2CC3997E-FB8C-4EFC-8425-D4EF3F37BB44}"/>
              </a:ext>
            </a:extLst>
          </p:cNvPr>
          <p:cNvCxnSpPr>
            <a:cxnSpLocks/>
            <a:stCxn id="1415" idx="2"/>
            <a:endCxn id="1438" idx="0"/>
          </p:cNvCxnSpPr>
          <p:nvPr/>
        </p:nvCxnSpPr>
        <p:spPr>
          <a:xfrm rot="16200000" flipH="1">
            <a:off x="44167004" y="220295"/>
            <a:ext cx="394567" cy="231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9" name="Shape 248">
            <a:extLst>
              <a:ext uri="{FF2B5EF4-FFF2-40B4-BE49-F238E27FC236}">
                <a16:creationId xmlns:a16="http://schemas.microsoft.com/office/drawing/2014/main" id="{3FFC6C79-0827-468D-8B81-B3F04F29C35F}"/>
              </a:ext>
            </a:extLst>
          </p:cNvPr>
          <p:cNvCxnSpPr>
            <a:cxnSpLocks/>
            <a:stCxn id="1438" idx="2"/>
            <a:endCxn id="1300" idx="0"/>
          </p:cNvCxnSpPr>
          <p:nvPr/>
        </p:nvCxnSpPr>
        <p:spPr>
          <a:xfrm rot="5400000">
            <a:off x="44933821" y="2036736"/>
            <a:ext cx="410609" cy="763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0" name="Shape 248">
            <a:extLst>
              <a:ext uri="{FF2B5EF4-FFF2-40B4-BE49-F238E27FC236}">
                <a16:creationId xmlns:a16="http://schemas.microsoft.com/office/drawing/2014/main" id="{83642BB9-31CA-482F-B194-E7B8164F6269}"/>
              </a:ext>
            </a:extLst>
          </p:cNvPr>
          <p:cNvCxnSpPr>
            <a:cxnSpLocks/>
            <a:stCxn id="1438" idx="2"/>
            <a:endCxn id="1441" idx="0"/>
          </p:cNvCxnSpPr>
          <p:nvPr/>
        </p:nvCxnSpPr>
        <p:spPr>
          <a:xfrm rot="16200000" flipH="1">
            <a:off x="45717306" y="2017118"/>
            <a:ext cx="410609" cy="8031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1" name="Прямая со стрелкой 1470">
            <a:extLst>
              <a:ext uri="{FF2B5EF4-FFF2-40B4-BE49-F238E27FC236}">
                <a16:creationId xmlns:a16="http://schemas.microsoft.com/office/drawing/2014/main" id="{4D9C8EAD-240B-4EB6-84B7-F50793580DBE}"/>
              </a:ext>
            </a:extLst>
          </p:cNvPr>
          <p:cNvCxnSpPr>
            <a:cxnSpLocks/>
            <a:stCxn id="1300" idx="2"/>
            <a:endCxn id="1429" idx="0"/>
          </p:cNvCxnSpPr>
          <p:nvPr/>
        </p:nvCxnSpPr>
        <p:spPr>
          <a:xfrm>
            <a:off x="44757190" y="3262990"/>
            <a:ext cx="0" cy="4281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2" name="Shape 248">
            <a:extLst>
              <a:ext uri="{FF2B5EF4-FFF2-40B4-BE49-F238E27FC236}">
                <a16:creationId xmlns:a16="http://schemas.microsoft.com/office/drawing/2014/main" id="{569C68D0-876A-4D2D-8D6A-1784131521DC}"/>
              </a:ext>
            </a:extLst>
          </p:cNvPr>
          <p:cNvCxnSpPr>
            <a:cxnSpLocks/>
            <a:stCxn id="1433" idx="2"/>
            <a:endCxn id="1419" idx="0"/>
          </p:cNvCxnSpPr>
          <p:nvPr/>
        </p:nvCxnSpPr>
        <p:spPr>
          <a:xfrm rot="16200000" flipH="1">
            <a:off x="34292428" y="4163796"/>
            <a:ext cx="2481867" cy="697437"/>
          </a:xfrm>
          <a:prstGeom prst="bentConnector3">
            <a:avLst>
              <a:gd name="adj1" fmla="val 630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3" name="Прямая со стрелкой 1472">
            <a:extLst>
              <a:ext uri="{FF2B5EF4-FFF2-40B4-BE49-F238E27FC236}">
                <a16:creationId xmlns:a16="http://schemas.microsoft.com/office/drawing/2014/main" id="{F0A8699E-B07E-42DE-A1D4-F01BD7B795B9}"/>
              </a:ext>
            </a:extLst>
          </p:cNvPr>
          <p:cNvCxnSpPr>
            <a:cxnSpLocks/>
            <a:stCxn id="1439" idx="2"/>
            <a:endCxn id="1413" idx="0"/>
          </p:cNvCxnSpPr>
          <p:nvPr/>
        </p:nvCxnSpPr>
        <p:spPr>
          <a:xfrm>
            <a:off x="39527398" y="3288799"/>
            <a:ext cx="5165" cy="3476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4" name="Shape 248">
            <a:extLst>
              <a:ext uri="{FF2B5EF4-FFF2-40B4-BE49-F238E27FC236}">
                <a16:creationId xmlns:a16="http://schemas.microsoft.com/office/drawing/2014/main" id="{935EF24E-6286-4B34-8503-094B2F75C1D7}"/>
              </a:ext>
            </a:extLst>
          </p:cNvPr>
          <p:cNvCxnSpPr>
            <a:cxnSpLocks/>
            <a:stCxn id="1414" idx="2"/>
            <a:endCxn id="1418" idx="0"/>
          </p:cNvCxnSpPr>
          <p:nvPr/>
        </p:nvCxnSpPr>
        <p:spPr>
          <a:xfrm rot="5400000">
            <a:off x="38549288" y="2360784"/>
            <a:ext cx="470733" cy="4300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5" name="Прямоугольник 1474">
            <a:extLst>
              <a:ext uri="{FF2B5EF4-FFF2-40B4-BE49-F238E27FC236}">
                <a16:creationId xmlns:a16="http://schemas.microsoft.com/office/drawing/2014/main" id="{C272B5A8-6351-429B-9A5C-A502319B572E}"/>
              </a:ext>
            </a:extLst>
          </p:cNvPr>
          <p:cNvSpPr/>
          <p:nvPr/>
        </p:nvSpPr>
        <p:spPr>
          <a:xfrm>
            <a:off x="21516254" y="1648562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рабочую республику Конго </a:t>
            </a:r>
            <a:r>
              <a:rPr lang="ru-RU" sz="900" dirty="0"/>
              <a:t>(новое)</a:t>
            </a:r>
            <a:endParaRPr lang="ru-RU" sz="600" dirty="0"/>
          </a:p>
        </p:txBody>
      </p:sp>
      <p:cxnSp>
        <p:nvCxnSpPr>
          <p:cNvPr id="1476" name="Shape 248">
            <a:extLst>
              <a:ext uri="{FF2B5EF4-FFF2-40B4-BE49-F238E27FC236}">
                <a16:creationId xmlns:a16="http://schemas.microsoft.com/office/drawing/2014/main" id="{8CEA2999-6A2A-482A-A042-2FF2E78A7BA1}"/>
              </a:ext>
            </a:extLst>
          </p:cNvPr>
          <p:cNvCxnSpPr>
            <a:cxnSpLocks/>
            <a:stCxn id="1475" idx="2"/>
            <a:endCxn id="1379" idx="0"/>
          </p:cNvCxnSpPr>
          <p:nvPr/>
        </p:nvCxnSpPr>
        <p:spPr>
          <a:xfrm rot="16200000" flipH="1">
            <a:off x="21877445" y="17335688"/>
            <a:ext cx="1206776" cy="784678"/>
          </a:xfrm>
          <a:prstGeom prst="bentConnector3">
            <a:avLst>
              <a:gd name="adj1" fmla="val 103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77" name="Shape 248">
            <a:extLst>
              <a:ext uri="{FF2B5EF4-FFF2-40B4-BE49-F238E27FC236}">
                <a16:creationId xmlns:a16="http://schemas.microsoft.com/office/drawing/2014/main" id="{B9372843-35EC-47CC-841C-4460083A6931}"/>
              </a:ext>
            </a:extLst>
          </p:cNvPr>
          <p:cNvCxnSpPr>
            <a:cxnSpLocks/>
            <a:stCxn id="1284" idx="2"/>
            <a:endCxn id="1475" idx="0"/>
          </p:cNvCxnSpPr>
          <p:nvPr/>
        </p:nvCxnSpPr>
        <p:spPr>
          <a:xfrm rot="16200000" flipH="1">
            <a:off x="20175300" y="14572429"/>
            <a:ext cx="1270933" cy="2555455"/>
          </a:xfrm>
          <a:prstGeom prst="bentConnector3">
            <a:avLst>
              <a:gd name="adj1" fmla="val 888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8" name="Прямоугольник 1477">
            <a:extLst>
              <a:ext uri="{FF2B5EF4-FFF2-40B4-BE49-F238E27FC236}">
                <a16:creationId xmlns:a16="http://schemas.microsoft.com/office/drawing/2014/main" id="{C93ACC12-42EB-4BC6-98A3-738C7BB8ABAB}"/>
              </a:ext>
            </a:extLst>
          </p:cNvPr>
          <p:cNvSpPr/>
          <p:nvPr/>
        </p:nvSpPr>
        <p:spPr>
          <a:xfrm>
            <a:off x="6836480" y="5345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Марш до Претории </a:t>
            </a:r>
            <a:r>
              <a:rPr lang="ru-RU" sz="400" dirty="0"/>
              <a:t>(</a:t>
            </a:r>
            <a:r>
              <a:rPr lang="ru-RU" sz="400" dirty="0" err="1"/>
              <a:t>кирино</a:t>
            </a:r>
            <a:r>
              <a:rPr lang="en-US" sz="400" dirty="0"/>
              <a:t>: </a:t>
            </a:r>
            <a:r>
              <a:rPr lang="ru-RU" sz="400" dirty="0"/>
              <a:t>НД на 100 дней, </a:t>
            </a:r>
            <a:r>
              <a:rPr lang="ru-RU" sz="400" dirty="0" err="1"/>
              <a:t>политка</a:t>
            </a:r>
            <a:r>
              <a:rPr lang="ru-RU" sz="400" dirty="0"/>
              <a:t> +1, автономия +2, </a:t>
            </a:r>
            <a:r>
              <a:rPr lang="ru-RU" sz="400" dirty="0" err="1"/>
              <a:t>фазим</a:t>
            </a:r>
            <a:r>
              <a:rPr lang="ru-RU" sz="400" dirty="0"/>
              <a:t> +0,1, </a:t>
            </a:r>
            <a:r>
              <a:rPr lang="ru-RU" sz="400" dirty="0" err="1"/>
              <a:t>Африканерская</a:t>
            </a:r>
            <a:r>
              <a:rPr lang="ru-RU" sz="400" dirty="0"/>
              <a:t> республика)</a:t>
            </a:r>
            <a:endParaRPr lang="ru-RU" sz="500" dirty="0"/>
          </a:p>
        </p:txBody>
      </p:sp>
      <p:sp>
        <p:nvSpPr>
          <p:cNvPr id="1479" name="Прямоугольник 1478">
            <a:extLst>
              <a:ext uri="{FF2B5EF4-FFF2-40B4-BE49-F238E27FC236}">
                <a16:creationId xmlns:a16="http://schemas.microsoft.com/office/drawing/2014/main" id="{214BF47C-6A41-4957-8473-E730ED14F329}"/>
              </a:ext>
            </a:extLst>
          </p:cNvPr>
          <p:cNvSpPr/>
          <p:nvPr/>
        </p:nvSpPr>
        <p:spPr>
          <a:xfrm>
            <a:off x="6836480" y="2600458"/>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Вооружённые отряды </a:t>
            </a:r>
            <a:r>
              <a:rPr lang="ru-RU" sz="1100" dirty="0" err="1"/>
              <a:t>серорубашечников</a:t>
            </a:r>
            <a:r>
              <a:rPr lang="ru-RU" sz="1100" dirty="0"/>
              <a:t> </a:t>
            </a:r>
            <a:r>
              <a:rPr lang="ru-RU" sz="300" dirty="0"/>
              <a:t>(</a:t>
            </a:r>
            <a:r>
              <a:rPr lang="ru-RU" sz="300" dirty="0" err="1"/>
              <a:t>кирино</a:t>
            </a:r>
            <a:r>
              <a:rPr lang="en-US" sz="300" dirty="0"/>
              <a:t>: </a:t>
            </a:r>
            <a:r>
              <a:rPr lang="ru-RU" sz="300" dirty="0"/>
              <a:t>НД -20% время подготовки, </a:t>
            </a:r>
            <a:r>
              <a:rPr lang="ru-RU" sz="300" dirty="0" err="1"/>
              <a:t>орагнизация</a:t>
            </a:r>
            <a:r>
              <a:rPr lang="ru-RU" sz="300" dirty="0"/>
              <a:t> +8%, </a:t>
            </a:r>
            <a:r>
              <a:rPr lang="ru-RU" sz="300" dirty="0" err="1"/>
              <a:t>военка</a:t>
            </a:r>
            <a:r>
              <a:rPr lang="ru-RU" sz="300" dirty="0"/>
              <a:t> +1%, решение на </a:t>
            </a:r>
            <a:r>
              <a:rPr lang="ru-RU" sz="300" dirty="0" err="1"/>
              <a:t>дивки</a:t>
            </a:r>
            <a:r>
              <a:rPr lang="ru-RU" sz="300" dirty="0"/>
              <a:t> рубашек)</a:t>
            </a:r>
            <a:endParaRPr lang="ru-RU" sz="600" dirty="0"/>
          </a:p>
        </p:txBody>
      </p:sp>
      <p:cxnSp>
        <p:nvCxnSpPr>
          <p:cNvPr id="1480" name="Прямая соединительная линия 1479">
            <a:extLst>
              <a:ext uri="{FF2B5EF4-FFF2-40B4-BE49-F238E27FC236}">
                <a16:creationId xmlns:a16="http://schemas.microsoft.com/office/drawing/2014/main" id="{FA7E6020-F2F3-40C8-9D05-5E294550A41D}"/>
              </a:ext>
            </a:extLst>
          </p:cNvPr>
          <p:cNvCxnSpPr>
            <a:cxnSpLocks/>
            <a:stCxn id="1482" idx="3"/>
            <a:endCxn id="1483" idx="1"/>
          </p:cNvCxnSpPr>
          <p:nvPr/>
        </p:nvCxnSpPr>
        <p:spPr>
          <a:xfrm>
            <a:off x="7992604" y="5042022"/>
            <a:ext cx="43964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481" name="Прямоугольник 1480">
            <a:extLst>
              <a:ext uri="{FF2B5EF4-FFF2-40B4-BE49-F238E27FC236}">
                <a16:creationId xmlns:a16="http://schemas.microsoft.com/office/drawing/2014/main" id="{E7C93647-B2F4-4B38-B2EC-3F3EBC0B6AB2}"/>
              </a:ext>
            </a:extLst>
          </p:cNvPr>
          <p:cNvSpPr/>
          <p:nvPr/>
        </p:nvSpPr>
        <p:spPr>
          <a:xfrm>
            <a:off x="7650065" y="3639595"/>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о независимости от Британии </a:t>
            </a:r>
            <a:r>
              <a:rPr lang="ru-RU" sz="800" dirty="0"/>
              <a:t>(</a:t>
            </a:r>
            <a:r>
              <a:rPr lang="ru-RU" sz="800" dirty="0" err="1"/>
              <a:t>кирино</a:t>
            </a:r>
            <a:r>
              <a:rPr lang="en-US" sz="800" dirty="0"/>
              <a:t>: </a:t>
            </a:r>
            <a:r>
              <a:rPr lang="ru-RU" sz="800" dirty="0"/>
              <a:t>свобода)</a:t>
            </a:r>
            <a:endParaRPr lang="ru-RU" sz="600" dirty="0"/>
          </a:p>
        </p:txBody>
      </p:sp>
      <p:sp>
        <p:nvSpPr>
          <p:cNvPr id="1482" name="Прямоугольник 1481">
            <a:extLst>
              <a:ext uri="{FF2B5EF4-FFF2-40B4-BE49-F238E27FC236}">
                <a16:creationId xmlns:a16="http://schemas.microsoft.com/office/drawing/2014/main" id="{4D88DE3B-27DA-4B3B-B428-DFDB078C3171}"/>
              </a:ext>
            </a:extLst>
          </p:cNvPr>
          <p:cNvSpPr/>
          <p:nvPr/>
        </p:nvSpPr>
        <p:spPr>
          <a:xfrm>
            <a:off x="6836480" y="47194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Союз белой Африки </a:t>
            </a:r>
            <a:r>
              <a:rPr lang="ru-RU" sz="500" dirty="0"/>
              <a:t>(</a:t>
            </a:r>
            <a:r>
              <a:rPr lang="ru-RU" sz="500" dirty="0" err="1"/>
              <a:t>кирино</a:t>
            </a:r>
            <a:r>
              <a:rPr lang="en-US" sz="500" dirty="0"/>
              <a:t>: </a:t>
            </a:r>
            <a:r>
              <a:rPr lang="ru-RU" sz="500" dirty="0"/>
              <a:t>одноимённый альянс)</a:t>
            </a:r>
            <a:endParaRPr lang="ru-RU" sz="600" dirty="0"/>
          </a:p>
        </p:txBody>
      </p:sp>
      <p:sp>
        <p:nvSpPr>
          <p:cNvPr id="1483" name="Прямоугольник 1482">
            <a:extLst>
              <a:ext uri="{FF2B5EF4-FFF2-40B4-BE49-F238E27FC236}">
                <a16:creationId xmlns:a16="http://schemas.microsoft.com/office/drawing/2014/main" id="{D929D27D-D302-447A-A262-1A3A450FE047}"/>
              </a:ext>
            </a:extLst>
          </p:cNvPr>
          <p:cNvSpPr/>
          <p:nvPr/>
        </p:nvSpPr>
        <p:spPr>
          <a:xfrm>
            <a:off x="8432253" y="47194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Ось (</a:t>
            </a:r>
            <a:r>
              <a:rPr lang="ru-RU" sz="1100" dirty="0" err="1"/>
              <a:t>кирино</a:t>
            </a:r>
            <a:r>
              <a:rPr lang="ru-RU" sz="1100" dirty="0"/>
              <a:t>)</a:t>
            </a:r>
            <a:endParaRPr lang="ru-RU" sz="600" dirty="0"/>
          </a:p>
        </p:txBody>
      </p:sp>
      <p:sp>
        <p:nvSpPr>
          <p:cNvPr id="1484" name="Прямоугольник 1483">
            <a:extLst>
              <a:ext uri="{FF2B5EF4-FFF2-40B4-BE49-F238E27FC236}">
                <a16:creationId xmlns:a16="http://schemas.microsoft.com/office/drawing/2014/main" id="{150E938D-E223-4720-8B55-3CB9C9E521EB}"/>
              </a:ext>
            </a:extLst>
          </p:cNvPr>
          <p:cNvSpPr/>
          <p:nvPr/>
        </p:nvSpPr>
        <p:spPr>
          <a:xfrm>
            <a:off x="7650065" y="5758496"/>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Совместные разработки </a:t>
            </a:r>
            <a:r>
              <a:rPr lang="ru-RU" sz="600" dirty="0"/>
              <a:t>(</a:t>
            </a:r>
            <a:r>
              <a:rPr lang="ru-RU" sz="600" dirty="0" err="1"/>
              <a:t>кирино</a:t>
            </a:r>
            <a:r>
              <a:rPr lang="en-US" sz="600" dirty="0"/>
              <a:t>: </a:t>
            </a:r>
            <a:r>
              <a:rPr lang="ru-RU" sz="600" dirty="0"/>
              <a:t>одноимённый альянс)</a:t>
            </a:r>
          </a:p>
        </p:txBody>
      </p:sp>
      <p:sp>
        <p:nvSpPr>
          <p:cNvPr id="1485" name="Прямоугольник 1484">
            <a:extLst>
              <a:ext uri="{FF2B5EF4-FFF2-40B4-BE49-F238E27FC236}">
                <a16:creationId xmlns:a16="http://schemas.microsoft.com/office/drawing/2014/main" id="{D5EF3908-9529-4536-BCE4-7AC112F9A56C}"/>
              </a:ext>
            </a:extLst>
          </p:cNvPr>
          <p:cNvSpPr/>
          <p:nvPr/>
        </p:nvSpPr>
        <p:spPr>
          <a:xfrm>
            <a:off x="6836479" y="6727282"/>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Внедриться в Южную Родезию (</a:t>
            </a:r>
            <a:r>
              <a:rPr lang="ru-RU" sz="1100" dirty="0" err="1"/>
              <a:t>кирино</a:t>
            </a:r>
            <a:r>
              <a:rPr lang="en-US" sz="1100" dirty="0"/>
              <a:t>: </a:t>
            </a:r>
            <a:r>
              <a:rPr lang="ru-RU" sz="1100" dirty="0"/>
              <a:t>решения)</a:t>
            </a:r>
            <a:endParaRPr lang="ru-RU" sz="600" dirty="0"/>
          </a:p>
        </p:txBody>
      </p:sp>
      <p:sp>
        <p:nvSpPr>
          <p:cNvPr id="1486" name="Прямоугольник 1485">
            <a:extLst>
              <a:ext uri="{FF2B5EF4-FFF2-40B4-BE49-F238E27FC236}">
                <a16:creationId xmlns:a16="http://schemas.microsoft.com/office/drawing/2014/main" id="{409D147A-7D1E-4492-939A-F211F4C71551}"/>
              </a:ext>
            </a:extLst>
          </p:cNvPr>
          <p:cNvSpPr/>
          <p:nvPr/>
        </p:nvSpPr>
        <p:spPr>
          <a:xfrm>
            <a:off x="8426371" y="6744405"/>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Преторийские</a:t>
            </a:r>
            <a:r>
              <a:rPr lang="ru-RU" sz="1100" dirty="0"/>
              <a:t> законы </a:t>
            </a:r>
            <a:r>
              <a:rPr lang="ru-RU" sz="600" dirty="0"/>
              <a:t>(</a:t>
            </a:r>
            <a:r>
              <a:rPr lang="ru-RU" sz="600" dirty="0" err="1"/>
              <a:t>кирино</a:t>
            </a:r>
            <a:r>
              <a:rPr lang="en-US" sz="600" dirty="0"/>
              <a:t>: </a:t>
            </a:r>
            <a:r>
              <a:rPr lang="ru-RU" sz="600" dirty="0"/>
              <a:t>всякое такое судя по </a:t>
            </a:r>
            <a:r>
              <a:rPr lang="ru-RU" sz="600" dirty="0" err="1"/>
              <a:t>тултипу</a:t>
            </a:r>
            <a:r>
              <a:rPr lang="ru-RU" sz="600" dirty="0"/>
              <a:t>)</a:t>
            </a:r>
          </a:p>
        </p:txBody>
      </p:sp>
      <p:sp>
        <p:nvSpPr>
          <p:cNvPr id="1487" name="Прямоугольник 1486">
            <a:extLst>
              <a:ext uri="{FF2B5EF4-FFF2-40B4-BE49-F238E27FC236}">
                <a16:creationId xmlns:a16="http://schemas.microsoft.com/office/drawing/2014/main" id="{034BE5B1-018F-426E-AC2C-866C42D2261D}"/>
              </a:ext>
            </a:extLst>
          </p:cNvPr>
          <p:cNvSpPr/>
          <p:nvPr/>
        </p:nvSpPr>
        <p:spPr>
          <a:xfrm>
            <a:off x="7650885" y="7697013"/>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референдум в Южной Родезии </a:t>
            </a:r>
            <a:r>
              <a:rPr lang="ru-RU" sz="600" dirty="0"/>
              <a:t>(</a:t>
            </a:r>
            <a:r>
              <a:rPr lang="ru-RU" sz="600" dirty="0" err="1"/>
              <a:t>кирино</a:t>
            </a:r>
            <a:r>
              <a:rPr lang="en-US" sz="600" dirty="0"/>
              <a:t>: </a:t>
            </a:r>
            <a:r>
              <a:rPr lang="ru-RU" sz="600" dirty="0"/>
              <a:t>претензии и объединение)</a:t>
            </a:r>
          </a:p>
        </p:txBody>
      </p:sp>
      <p:sp>
        <p:nvSpPr>
          <p:cNvPr id="1488" name="Прямоугольник 1487">
            <a:extLst>
              <a:ext uri="{FF2B5EF4-FFF2-40B4-BE49-F238E27FC236}">
                <a16:creationId xmlns:a16="http://schemas.microsoft.com/office/drawing/2014/main" id="{D6D715EA-A2B4-4D39-B26B-FB296EF9E4C1}"/>
              </a:ext>
            </a:extLst>
          </p:cNvPr>
          <p:cNvSpPr/>
          <p:nvPr/>
        </p:nvSpPr>
        <p:spPr>
          <a:xfrm>
            <a:off x="6836479" y="860750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Родезии </a:t>
            </a:r>
            <a:r>
              <a:rPr lang="ru-RU" sz="600" dirty="0"/>
              <a:t>(</a:t>
            </a:r>
            <a:r>
              <a:rPr lang="ru-RU" sz="600" dirty="0" err="1"/>
              <a:t>кирино</a:t>
            </a:r>
            <a:r>
              <a:rPr lang="en-US" sz="600" dirty="0"/>
              <a:t>: </a:t>
            </a:r>
            <a:r>
              <a:rPr lang="ru-RU" sz="600" dirty="0" err="1"/>
              <a:t>щас</a:t>
            </a:r>
            <a:r>
              <a:rPr lang="ru-RU" sz="600" dirty="0"/>
              <a:t> вообще пусто)</a:t>
            </a:r>
          </a:p>
        </p:txBody>
      </p:sp>
      <p:sp>
        <p:nvSpPr>
          <p:cNvPr id="1489" name="Прямоугольник 1488">
            <a:extLst>
              <a:ext uri="{FF2B5EF4-FFF2-40B4-BE49-F238E27FC236}">
                <a16:creationId xmlns:a16="http://schemas.microsoft.com/office/drawing/2014/main" id="{42301F8F-177A-4F0E-97DE-0C7AC5DABB3C}"/>
              </a:ext>
            </a:extLst>
          </p:cNvPr>
          <p:cNvSpPr/>
          <p:nvPr/>
        </p:nvSpPr>
        <p:spPr>
          <a:xfrm>
            <a:off x="7650065" y="966170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Централизация Южной Африки </a:t>
            </a:r>
            <a:r>
              <a:rPr lang="ru-RU" sz="400" dirty="0"/>
              <a:t>(</a:t>
            </a:r>
            <a:r>
              <a:rPr lang="ru-RU" sz="400" dirty="0" err="1"/>
              <a:t>кирино</a:t>
            </a:r>
            <a:r>
              <a:rPr lang="en-US" sz="400" dirty="0"/>
              <a:t>: </a:t>
            </a:r>
            <a:r>
              <a:rPr lang="ru-RU" sz="400" dirty="0"/>
              <a:t>НД +10% </a:t>
            </a:r>
            <a:r>
              <a:rPr lang="ru-RU" sz="400" dirty="0" err="1"/>
              <a:t>политки</a:t>
            </a:r>
            <a:r>
              <a:rPr lang="ru-RU" sz="400" dirty="0"/>
              <a:t>, люди </a:t>
            </a:r>
            <a:r>
              <a:rPr lang="ru-RU" sz="400" dirty="0" err="1"/>
              <a:t>ненац</a:t>
            </a:r>
            <a:r>
              <a:rPr lang="ru-RU" sz="400" dirty="0"/>
              <a:t> +2%, атака и защита на </a:t>
            </a:r>
            <a:r>
              <a:rPr lang="ru-RU" sz="400" dirty="0" err="1"/>
              <a:t>нац</a:t>
            </a:r>
            <a:r>
              <a:rPr lang="ru-RU" sz="400" dirty="0"/>
              <a:t> +5%</a:t>
            </a:r>
            <a:r>
              <a:rPr lang="en-US" sz="400" dirty="0"/>
              <a:t>; </a:t>
            </a:r>
            <a:r>
              <a:rPr lang="ru-RU" sz="400" dirty="0"/>
              <a:t>+100 </a:t>
            </a:r>
            <a:r>
              <a:rPr lang="ru-RU" sz="400" dirty="0" err="1"/>
              <a:t>политки</a:t>
            </a:r>
            <a:r>
              <a:rPr lang="ru-RU" sz="400" dirty="0"/>
              <a:t>, +10% </a:t>
            </a:r>
            <a:r>
              <a:rPr lang="ru-RU" sz="400" dirty="0" err="1"/>
              <a:t>стабы</a:t>
            </a:r>
            <a:r>
              <a:rPr lang="ru-RU" sz="400" dirty="0"/>
              <a:t> и поддержки)</a:t>
            </a:r>
            <a:endParaRPr lang="ru-RU" sz="600" dirty="0"/>
          </a:p>
        </p:txBody>
      </p:sp>
      <p:sp>
        <p:nvSpPr>
          <p:cNvPr id="1490" name="Прямоугольник 1489">
            <a:extLst>
              <a:ext uri="{FF2B5EF4-FFF2-40B4-BE49-F238E27FC236}">
                <a16:creationId xmlns:a16="http://schemas.microsoft.com/office/drawing/2014/main" id="{F1E385C5-03F7-4B47-90C3-B0D2BC3F0DA4}"/>
              </a:ext>
            </a:extLst>
          </p:cNvPr>
          <p:cNvSpPr/>
          <p:nvPr/>
        </p:nvSpPr>
        <p:spPr>
          <a:xfrm>
            <a:off x="8426371" y="860448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Потребовать контроль над протекторатами </a:t>
            </a:r>
            <a:r>
              <a:rPr lang="ru-RU" sz="500" dirty="0"/>
              <a:t>(</a:t>
            </a:r>
            <a:r>
              <a:rPr lang="ru-RU" sz="500" dirty="0" err="1"/>
              <a:t>кирино</a:t>
            </a:r>
            <a:r>
              <a:rPr lang="en-US" sz="500" dirty="0"/>
              <a:t>: </a:t>
            </a:r>
            <a:r>
              <a:rPr lang="ru-RU" sz="500" dirty="0"/>
              <a:t>претензия и ивент)</a:t>
            </a:r>
            <a:endParaRPr lang="ru-RU" sz="600" dirty="0"/>
          </a:p>
        </p:txBody>
      </p:sp>
      <p:sp>
        <p:nvSpPr>
          <p:cNvPr id="1491" name="Прямоугольник 1490">
            <a:extLst>
              <a:ext uri="{FF2B5EF4-FFF2-40B4-BE49-F238E27FC236}">
                <a16:creationId xmlns:a16="http://schemas.microsoft.com/office/drawing/2014/main" id="{35648F61-C4A1-4C22-9FA3-099B4A97A85A}"/>
              </a:ext>
            </a:extLst>
          </p:cNvPr>
          <p:cNvSpPr/>
          <p:nvPr/>
        </p:nvSpPr>
        <p:spPr>
          <a:xfrm>
            <a:off x="6039485" y="1565185"/>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спонсирование от НДСАП </a:t>
            </a:r>
            <a:r>
              <a:rPr lang="ru-RU" sz="300" dirty="0"/>
              <a:t>(Южноафриканское нееврейское национал-социалистическое движение финансировалось НСДАП/АО и получило поддержку среди молодых немцев, южноафриканцев и буров)</a:t>
            </a:r>
            <a:endParaRPr lang="ru-RU" sz="600" dirty="0"/>
          </a:p>
        </p:txBody>
      </p:sp>
      <p:sp>
        <p:nvSpPr>
          <p:cNvPr id="1492" name="Прямоугольник 1491">
            <a:extLst>
              <a:ext uri="{FF2B5EF4-FFF2-40B4-BE49-F238E27FC236}">
                <a16:creationId xmlns:a16="http://schemas.microsoft.com/office/drawing/2014/main" id="{EAC36AC4-28B6-4693-BE9B-126C6156046B}"/>
              </a:ext>
            </a:extLst>
          </p:cNvPr>
          <p:cNvSpPr/>
          <p:nvPr/>
        </p:nvSpPr>
        <p:spPr>
          <a:xfrm>
            <a:off x="8426371" y="1566074"/>
            <a:ext cx="1156124" cy="643812"/>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Решить вопрос с англичанами </a:t>
            </a:r>
            <a:r>
              <a:rPr lang="ru-RU" sz="300" dirty="0"/>
              <a:t>(Движение также пыталось заручиться поддержкой белых англоязычных, но без особого успеха. Белые носители английского языка боялись африканеров. национализма и в целом были удовлетворены правительством Герцога и </a:t>
            </a:r>
            <a:r>
              <a:rPr lang="ru-RU" sz="300" dirty="0" err="1"/>
              <a:t>Смэтса</a:t>
            </a:r>
            <a:r>
              <a:rPr lang="ru-RU" sz="300" dirty="0"/>
              <a:t> .)</a:t>
            </a:r>
            <a:endParaRPr lang="ru-RU" sz="600" dirty="0"/>
          </a:p>
        </p:txBody>
      </p:sp>
      <p:sp>
        <p:nvSpPr>
          <p:cNvPr id="1493" name="Прямоугольник 1492">
            <a:extLst>
              <a:ext uri="{FF2B5EF4-FFF2-40B4-BE49-F238E27FC236}">
                <a16:creationId xmlns:a16="http://schemas.microsoft.com/office/drawing/2014/main" id="{286F0C47-1FA3-486F-99A0-8045EFA40DD4}"/>
              </a:ext>
            </a:extLst>
          </p:cNvPr>
          <p:cNvSpPr/>
          <p:nvPr/>
        </p:nvSpPr>
        <p:spPr>
          <a:xfrm>
            <a:off x="5239248" y="364361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Прогнать евреев и национализировать их имущество </a:t>
            </a:r>
            <a:r>
              <a:rPr lang="ru-RU" sz="200" dirty="0"/>
              <a:t>(</a:t>
            </a:r>
            <a:r>
              <a:rPr lang="ru-RU" sz="200" dirty="0" err="1"/>
              <a:t>грышемде</a:t>
            </a:r>
            <a:r>
              <a:rPr lang="ru-RU" sz="200" dirty="0"/>
              <a:t> якобы предназначались для защиты митингов южноафриканского нацистского движения, но на самом деле это были банды, избивавшие противников движения. </a:t>
            </a:r>
            <a:r>
              <a:rPr lang="ru-RU" sz="200" dirty="0" err="1"/>
              <a:t>Грышемде</a:t>
            </a:r>
            <a:r>
              <a:rPr lang="ru-RU" sz="200" dirty="0"/>
              <a:t> также разрушили некоторые синагоги и запугали евреев . Поскольку </a:t>
            </a:r>
            <a:r>
              <a:rPr lang="ru-RU" sz="200" dirty="0" err="1"/>
              <a:t>Гришемде</a:t>
            </a:r>
            <a:r>
              <a:rPr lang="ru-RU" sz="200" dirty="0"/>
              <a:t> занимал такое важное место в южноафриканском нееврейском национал-социалистическом движении, это движение вскоре стало широко известно как </a:t>
            </a:r>
            <a:r>
              <a:rPr lang="ru-RU" sz="200" dirty="0" err="1"/>
              <a:t>Гришемде</a:t>
            </a:r>
            <a:r>
              <a:rPr lang="ru-RU" sz="200" dirty="0"/>
              <a:t>.)</a:t>
            </a:r>
            <a:endParaRPr lang="ru-RU" sz="600" dirty="0"/>
          </a:p>
        </p:txBody>
      </p:sp>
      <p:sp>
        <p:nvSpPr>
          <p:cNvPr id="1494" name="Прямоугольник 1493">
            <a:extLst>
              <a:ext uri="{FF2B5EF4-FFF2-40B4-BE49-F238E27FC236}">
                <a16:creationId xmlns:a16="http://schemas.microsoft.com/office/drawing/2014/main" id="{21071BC8-1F29-47F9-814D-853F8E0DF471}"/>
              </a:ext>
            </a:extLst>
          </p:cNvPr>
          <p:cNvSpPr/>
          <p:nvPr/>
        </p:nvSpPr>
        <p:spPr>
          <a:xfrm>
            <a:off x="3644861" y="156070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a:t>
            </a:r>
            <a:r>
              <a:rPr lang="ru-RU" sz="1100" dirty="0" err="1"/>
              <a:t>однопартийность</a:t>
            </a:r>
            <a:r>
              <a:rPr lang="ru-RU" sz="1100" dirty="0"/>
              <a:t> </a:t>
            </a:r>
            <a:r>
              <a:rPr lang="ru-RU" sz="300" dirty="0"/>
              <a:t>(Однако однопартийное государство, за которое выступал Ван </a:t>
            </a:r>
            <a:r>
              <a:rPr lang="ru-RU" sz="300" dirty="0" err="1"/>
              <a:t>Ренсбург</a:t>
            </a:r>
            <a:r>
              <a:rPr lang="ru-RU" sz="300" dirty="0"/>
              <a:t> , не было принято, а парламентская система — хотя и в пользу националистического правительства — сохранилась.)</a:t>
            </a:r>
            <a:endParaRPr lang="ru-RU" sz="600" dirty="0"/>
          </a:p>
        </p:txBody>
      </p:sp>
      <p:sp>
        <p:nvSpPr>
          <p:cNvPr id="1495" name="Прямоугольник 1494">
            <a:extLst>
              <a:ext uri="{FF2B5EF4-FFF2-40B4-BE49-F238E27FC236}">
                <a16:creationId xmlns:a16="http://schemas.microsoft.com/office/drawing/2014/main" id="{092D7205-3783-4ACF-9F5C-5AD2FD6C5602}"/>
              </a:ext>
            </a:extLst>
          </p:cNvPr>
          <p:cNvSpPr/>
          <p:nvPr/>
        </p:nvSpPr>
        <p:spPr>
          <a:xfrm>
            <a:off x="8432253" y="260213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Антикапитализм</a:t>
            </a:r>
            <a:endParaRPr lang="ru-RU" sz="600" dirty="0"/>
          </a:p>
        </p:txBody>
      </p:sp>
      <p:sp>
        <p:nvSpPr>
          <p:cNvPr id="1496" name="Прямоугольник 1495">
            <a:extLst>
              <a:ext uri="{FF2B5EF4-FFF2-40B4-BE49-F238E27FC236}">
                <a16:creationId xmlns:a16="http://schemas.microsoft.com/office/drawing/2014/main" id="{6612489A-04B9-4309-B7C8-CF2521CBF387}"/>
              </a:ext>
            </a:extLst>
          </p:cNvPr>
          <p:cNvSpPr/>
          <p:nvPr/>
        </p:nvSpPr>
        <p:spPr>
          <a:xfrm>
            <a:off x="3640520" y="260705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дисциплину в государство </a:t>
            </a:r>
            <a:r>
              <a:rPr lang="ru-RU" sz="200" dirty="0"/>
              <a:t>(Цель </a:t>
            </a:r>
            <a:r>
              <a:rPr lang="ru-RU" sz="200" dirty="0" err="1"/>
              <a:t>Оссевабрандваг</a:t>
            </a:r>
            <a:r>
              <a:rPr lang="ru-RU" sz="200" dirty="0"/>
              <a:t> — создание однопартийного авторитарного и дисциплинированного государства, в котором люди не позволят себе говорить и делать что им заблагорассудится в ущерб народу и правительству (29 мая 1942). )</a:t>
            </a:r>
            <a:endParaRPr lang="ru-RU" sz="100" dirty="0"/>
          </a:p>
        </p:txBody>
      </p:sp>
      <p:sp>
        <p:nvSpPr>
          <p:cNvPr id="1497" name="Прямоугольник 1496">
            <a:extLst>
              <a:ext uri="{FF2B5EF4-FFF2-40B4-BE49-F238E27FC236}">
                <a16:creationId xmlns:a16="http://schemas.microsoft.com/office/drawing/2014/main" id="{F7C51FBA-5A34-4D36-A54A-B02D857B085D}"/>
              </a:ext>
            </a:extLst>
          </p:cNvPr>
          <p:cNvSpPr/>
          <p:nvPr/>
        </p:nvSpPr>
        <p:spPr>
          <a:xfrm>
            <a:off x="10022203" y="1567398"/>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Антикоммунизм</a:t>
            </a:r>
            <a:endParaRPr lang="ru-RU" sz="600" dirty="0"/>
          </a:p>
        </p:txBody>
      </p:sp>
      <p:sp>
        <p:nvSpPr>
          <p:cNvPr id="1498" name="Прямоугольник 1497">
            <a:extLst>
              <a:ext uri="{FF2B5EF4-FFF2-40B4-BE49-F238E27FC236}">
                <a16:creationId xmlns:a16="http://schemas.microsoft.com/office/drawing/2014/main" id="{B8EFE9FD-9C4F-4F99-951F-06DFCE82CDBE}"/>
              </a:ext>
            </a:extLst>
          </p:cNvPr>
          <p:cNvSpPr/>
          <p:nvPr/>
        </p:nvSpPr>
        <p:spPr>
          <a:xfrm>
            <a:off x="5237764" y="260705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Антисемизм</a:t>
            </a:r>
            <a:endParaRPr lang="ru-RU" sz="600" dirty="0"/>
          </a:p>
        </p:txBody>
      </p:sp>
      <p:sp>
        <p:nvSpPr>
          <p:cNvPr id="1499" name="Прямоугольник 1498">
            <a:extLst>
              <a:ext uri="{FF2B5EF4-FFF2-40B4-BE49-F238E27FC236}">
                <a16:creationId xmlns:a16="http://schemas.microsoft.com/office/drawing/2014/main" id="{4B18C2D9-CFBB-4914-8270-847DFFD91585}"/>
              </a:ext>
            </a:extLst>
          </p:cNvPr>
          <p:cNvSpPr/>
          <p:nvPr/>
        </p:nvSpPr>
        <p:spPr>
          <a:xfrm>
            <a:off x="3637655" y="365097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100" dirty="0" err="1"/>
              <a:t>Reddingsdaadbond</a:t>
            </a:r>
            <a:r>
              <a:rPr lang="ru-RU" sz="1100" dirty="0"/>
              <a:t> </a:t>
            </a:r>
            <a:r>
              <a:rPr lang="ru-RU" sz="600" dirty="0"/>
              <a:t>(</a:t>
            </a:r>
            <a:r>
              <a:rPr lang="en-US" sz="600" dirty="0"/>
              <a:t>https://af.m.wikipedia.org/wiki/Reddingsdaadbond</a:t>
            </a:r>
            <a:r>
              <a:rPr lang="ru-RU" sz="600" dirty="0"/>
              <a:t>)</a:t>
            </a:r>
          </a:p>
        </p:txBody>
      </p:sp>
      <p:cxnSp>
        <p:nvCxnSpPr>
          <p:cNvPr id="369" name="Прямая со стрелкой 368">
            <a:extLst>
              <a:ext uri="{FF2B5EF4-FFF2-40B4-BE49-F238E27FC236}">
                <a16:creationId xmlns:a16="http://schemas.microsoft.com/office/drawing/2014/main" id="{4A2DD7C4-6583-41C1-8865-BB18E0F951DA}"/>
              </a:ext>
            </a:extLst>
          </p:cNvPr>
          <p:cNvCxnSpPr>
            <a:cxnSpLocks/>
            <a:stCxn id="1431" idx="2"/>
            <a:endCxn id="1301" idx="0"/>
          </p:cNvCxnSpPr>
          <p:nvPr/>
        </p:nvCxnSpPr>
        <p:spPr>
          <a:xfrm>
            <a:off x="35184643" y="1178271"/>
            <a:ext cx="0" cy="39654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a:extLst>
              <a:ext uri="{FF2B5EF4-FFF2-40B4-BE49-F238E27FC236}">
                <a16:creationId xmlns:a16="http://schemas.microsoft.com/office/drawing/2014/main" id="{EBC52D46-DEE5-4132-967A-8D24EE7C3FB5}"/>
              </a:ext>
            </a:extLst>
          </p:cNvPr>
          <p:cNvSpPr/>
          <p:nvPr/>
        </p:nvSpPr>
        <p:spPr>
          <a:xfrm>
            <a:off x="20257790" y="53459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Парламентские выборы 1938го</a:t>
            </a:r>
            <a:endParaRPr lang="ru-RU" sz="600" dirty="0"/>
          </a:p>
        </p:txBody>
      </p:sp>
      <p:sp>
        <p:nvSpPr>
          <p:cNvPr id="373" name="Прямоугольник 372">
            <a:extLst>
              <a:ext uri="{FF2B5EF4-FFF2-40B4-BE49-F238E27FC236}">
                <a16:creationId xmlns:a16="http://schemas.microsoft.com/office/drawing/2014/main" id="{2BE64479-C920-4BB7-80B5-AB0739681C80}"/>
              </a:ext>
            </a:extLst>
          </p:cNvPr>
          <p:cNvSpPr/>
          <p:nvPr/>
        </p:nvSpPr>
        <p:spPr>
          <a:xfrm>
            <a:off x="26201458" y="157305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Партии Доминиона </a:t>
            </a:r>
            <a:r>
              <a:rPr lang="ru-RU" sz="500" dirty="0"/>
              <a:t>(</a:t>
            </a:r>
            <a:r>
              <a:rPr lang="en-US" sz="500" dirty="0"/>
              <a:t>https://en.wikipedia.org/wiki/Charles_Stallard</a:t>
            </a:r>
            <a:r>
              <a:rPr lang="ru-RU" sz="500" dirty="0"/>
              <a:t>)</a:t>
            </a:r>
            <a:endParaRPr lang="ru-RU" sz="600" dirty="0"/>
          </a:p>
        </p:txBody>
      </p:sp>
      <p:sp>
        <p:nvSpPr>
          <p:cNvPr id="374" name="Прямоугольник 373">
            <a:extLst>
              <a:ext uri="{FF2B5EF4-FFF2-40B4-BE49-F238E27FC236}">
                <a16:creationId xmlns:a16="http://schemas.microsoft.com/office/drawing/2014/main" id="{0E15F610-4D85-4259-BA1B-C16522D417EA}"/>
              </a:ext>
            </a:extLst>
          </p:cNvPr>
          <p:cNvSpPr/>
          <p:nvPr/>
        </p:nvSpPr>
        <p:spPr>
          <a:xfrm>
            <a:off x="13426536" y="1566750"/>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Очищенной Национальной Партии</a:t>
            </a:r>
            <a:endParaRPr lang="ru-RU" sz="600" dirty="0"/>
          </a:p>
        </p:txBody>
      </p:sp>
      <p:sp>
        <p:nvSpPr>
          <p:cNvPr id="376" name="Прямоугольник 375">
            <a:extLst>
              <a:ext uri="{FF2B5EF4-FFF2-40B4-BE49-F238E27FC236}">
                <a16:creationId xmlns:a16="http://schemas.microsoft.com/office/drawing/2014/main" id="{D676603F-6ED2-4EF3-AF8C-E6C6953761BB}"/>
              </a:ext>
            </a:extLst>
          </p:cNvPr>
          <p:cNvSpPr/>
          <p:nvPr/>
        </p:nvSpPr>
        <p:spPr>
          <a:xfrm>
            <a:off x="36744872" y="845940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представительстве коренных народов </a:t>
            </a:r>
            <a:r>
              <a:rPr lang="ru-RU" sz="100" dirty="0"/>
              <a:t>(1936 10 июля) (Закон о представительстве коренных народов № 12 от 1936 года (вступил в силу 10 июля) был законодательным актом, принятым в Южной Африке, который еще больше ограничил права чернокожих в то время. [ 1 ] В провинции Кап была квалифицированная избирательная комиссия, которая позволяла небольшому числу чернокожих в Капской провинции голосовать за общий список (но не заседать в парламенте) в соответствии с квалифицированной избирательной комиссией Капской провинции . Квалифицированная избирательная комиссия существовала еще до Союза, когда Капская провинция была отдельной британской колонией; она также исключала бедных белых мужчин. Закон 1936 года перевел чернокожих в отдельный список — и прекратил право баллотироваться на выборах; другие более ранние законодательные акты отменили квалификационные требования, налагаемые в Капской провинции на белых. С этим актом небольшая черная элита — большинство черных никогда не имели права голоса — была исключена из общих списков, в которых они могли регистрироваться с 1854 года. Вожди, местные советы, городские консультативные советы и избирательные комитеты во всех провинциях должны были избрать четырех белых в сенат с помощью системы голосования блоками. Акт также создал Совет представителей коренных народов из шести белых должностных лиц, четырех назначенных и двенадцати избранных африканцев.)</a:t>
            </a:r>
            <a:endParaRPr lang="ru-RU" sz="600" dirty="0"/>
          </a:p>
        </p:txBody>
      </p:sp>
      <p:sp>
        <p:nvSpPr>
          <p:cNvPr id="378" name="Прямоугольник 377">
            <a:extLst>
              <a:ext uri="{FF2B5EF4-FFF2-40B4-BE49-F238E27FC236}">
                <a16:creationId xmlns:a16="http://schemas.microsoft.com/office/drawing/2014/main" id="{B09FC52A-729D-40A0-BED9-12676F0E6EFD}"/>
              </a:ext>
            </a:extLst>
          </p:cNvPr>
          <p:cNvSpPr/>
          <p:nvPr/>
        </p:nvSpPr>
        <p:spPr>
          <a:xfrm>
            <a:off x="20257790" y="1573051"/>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Объединённой Партии</a:t>
            </a:r>
            <a:endParaRPr lang="ru-RU" sz="600" dirty="0"/>
          </a:p>
        </p:txBody>
      </p:sp>
      <p:sp>
        <p:nvSpPr>
          <p:cNvPr id="379" name="Прямоугольник 378">
            <a:extLst>
              <a:ext uri="{FF2B5EF4-FFF2-40B4-BE49-F238E27FC236}">
                <a16:creationId xmlns:a16="http://schemas.microsoft.com/office/drawing/2014/main" id="{ADEDFA56-87CF-4CB7-B3E7-6AB674E1DB10}"/>
              </a:ext>
            </a:extLst>
          </p:cNvPr>
          <p:cNvSpPr/>
          <p:nvPr/>
        </p:nvSpPr>
        <p:spPr>
          <a:xfrm>
            <a:off x="13688595" y="106806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Восстание чернокожего населения</a:t>
            </a:r>
            <a:endParaRPr lang="ru-RU" sz="600" dirty="0"/>
          </a:p>
        </p:txBody>
      </p:sp>
      <p:sp>
        <p:nvSpPr>
          <p:cNvPr id="380" name="Прямоугольник 379">
            <a:extLst>
              <a:ext uri="{FF2B5EF4-FFF2-40B4-BE49-F238E27FC236}">
                <a16:creationId xmlns:a16="http://schemas.microsoft.com/office/drawing/2014/main" id="{9D3FA694-A1E3-4C15-AA08-A2212FAB5B24}"/>
              </a:ext>
            </a:extLst>
          </p:cNvPr>
          <p:cNvSpPr/>
          <p:nvPr/>
        </p:nvSpPr>
        <p:spPr>
          <a:xfrm>
            <a:off x="20257790" y="2623375"/>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Вопрос о нейтралитете</a:t>
            </a:r>
            <a:endParaRPr lang="ru-RU" sz="600" dirty="0"/>
          </a:p>
        </p:txBody>
      </p:sp>
      <p:sp>
        <p:nvSpPr>
          <p:cNvPr id="381" name="Прямоугольник 380">
            <a:extLst>
              <a:ext uri="{FF2B5EF4-FFF2-40B4-BE49-F238E27FC236}">
                <a16:creationId xmlns:a16="http://schemas.microsoft.com/office/drawing/2014/main" id="{17751346-EC58-40A2-A1F5-2614E3F50C59}"/>
              </a:ext>
            </a:extLst>
          </p:cNvPr>
          <p:cNvSpPr/>
          <p:nvPr/>
        </p:nvSpPr>
        <p:spPr>
          <a:xfrm>
            <a:off x="21106983" y="3639599"/>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Отставка премьера </a:t>
            </a:r>
            <a:r>
              <a:rPr lang="ru-RU" sz="100" dirty="0"/>
              <a:t>(4 сентября 1939 года фракция Объединенной партии восстала против позиции нейтралитета Герцога во Второй мировой войне, в результате чего правительство Герцога проиграло голосование по этому вопросу в парламенте со счетом 80 против 67. Генерал-губернатор сэр Патрик Дункан отклонил просьбу Герцога о роспуске парламента и назначении всеобщих выборов по этому вопросу. Герцог ушел в отставку, а его партнер по коалиции </a:t>
            </a:r>
            <a:r>
              <a:rPr lang="ru-RU" sz="100" dirty="0" err="1"/>
              <a:t>Смэтс</a:t>
            </a:r>
            <a:r>
              <a:rPr lang="ru-RU" sz="100" dirty="0"/>
              <a:t> стал премьер-министром. </a:t>
            </a:r>
            <a:r>
              <a:rPr lang="ru-RU" sz="100" dirty="0" err="1"/>
              <a:t>Смэтс</a:t>
            </a:r>
            <a:r>
              <a:rPr lang="ru-RU" sz="100" dirty="0"/>
              <a:t> ввел страну в войну, и последовали политические перестановки: Герцог и его фракция объединились с оппозиционной Очищенной национальной партией </a:t>
            </a:r>
            <a:r>
              <a:rPr lang="ru-RU" sz="100" dirty="0" err="1"/>
              <a:t>Дэниела</a:t>
            </a:r>
            <a:r>
              <a:rPr lang="ru-RU" sz="100" dirty="0"/>
              <a:t> </a:t>
            </a:r>
            <a:r>
              <a:rPr lang="ru-RU" sz="100" dirty="0" err="1"/>
              <a:t>Малана</a:t>
            </a:r>
            <a:r>
              <a:rPr lang="ru-RU" sz="100" dirty="0"/>
              <a:t> , чтобы сформировать Партию </a:t>
            </a:r>
            <a:r>
              <a:rPr lang="ru-RU" sz="100" dirty="0" err="1"/>
              <a:t>Herenigde</a:t>
            </a:r>
            <a:r>
              <a:rPr lang="ru-RU" sz="100" dirty="0"/>
              <a:t> </a:t>
            </a:r>
            <a:r>
              <a:rPr lang="ru-RU" sz="100" dirty="0" err="1"/>
              <a:t>Nasionale</a:t>
            </a:r>
            <a:r>
              <a:rPr lang="ru-RU" sz="100" dirty="0"/>
              <a:t> , а Герцог стал новым лидером оппозиции . Однако вскоре Герцог потерял поддержку </a:t>
            </a:r>
            <a:r>
              <a:rPr lang="ru-RU" sz="100" dirty="0" err="1"/>
              <a:t>Малана</a:t>
            </a:r>
            <a:r>
              <a:rPr lang="ru-RU" sz="100" dirty="0"/>
              <a:t> и его сторонников, когда они отвергли платформу Герцога о равных правах между британскими южноафриканцами и африканерами, что побудило Герцога уйти в отставку и уйти из политики.)</a:t>
            </a:r>
            <a:endParaRPr lang="ru-RU" sz="600" dirty="0"/>
          </a:p>
        </p:txBody>
      </p:sp>
      <p:sp>
        <p:nvSpPr>
          <p:cNvPr id="382" name="Прямоугольник 381">
            <a:extLst>
              <a:ext uri="{FF2B5EF4-FFF2-40B4-BE49-F238E27FC236}">
                <a16:creationId xmlns:a16="http://schemas.microsoft.com/office/drawing/2014/main" id="{9948CE1D-4F49-40A1-A9C1-65101BC6AB4E}"/>
              </a:ext>
            </a:extLst>
          </p:cNvPr>
          <p:cNvSpPr/>
          <p:nvPr/>
        </p:nvSpPr>
        <p:spPr>
          <a:xfrm>
            <a:off x="19402599" y="3639599"/>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Сохранить нейтралитет</a:t>
            </a:r>
            <a:endParaRPr lang="ru-RU" sz="600" dirty="0"/>
          </a:p>
        </p:txBody>
      </p:sp>
      <p:cxnSp>
        <p:nvCxnSpPr>
          <p:cNvPr id="383" name="Прямая соединительная линия 382">
            <a:extLst>
              <a:ext uri="{FF2B5EF4-FFF2-40B4-BE49-F238E27FC236}">
                <a16:creationId xmlns:a16="http://schemas.microsoft.com/office/drawing/2014/main" id="{706D1093-EB1B-4007-8D05-BC7DFED9040D}"/>
              </a:ext>
            </a:extLst>
          </p:cNvPr>
          <p:cNvCxnSpPr>
            <a:cxnSpLocks/>
            <a:stCxn id="378" idx="3"/>
            <a:endCxn id="373" idx="1"/>
          </p:cNvCxnSpPr>
          <p:nvPr/>
        </p:nvCxnSpPr>
        <p:spPr>
          <a:xfrm>
            <a:off x="21402270" y="1892559"/>
            <a:ext cx="4799188"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6" name="Прямая соединительная линия 385">
            <a:extLst>
              <a:ext uri="{FF2B5EF4-FFF2-40B4-BE49-F238E27FC236}">
                <a16:creationId xmlns:a16="http://schemas.microsoft.com/office/drawing/2014/main" id="{BEDAA63B-2559-4FFC-916B-E9134E797A09}"/>
              </a:ext>
            </a:extLst>
          </p:cNvPr>
          <p:cNvCxnSpPr>
            <a:cxnSpLocks/>
            <a:stCxn id="374" idx="3"/>
            <a:endCxn id="378" idx="1"/>
          </p:cNvCxnSpPr>
          <p:nvPr/>
        </p:nvCxnSpPr>
        <p:spPr>
          <a:xfrm>
            <a:off x="14571016" y="1886258"/>
            <a:ext cx="5686774" cy="630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9" name="Shape 248">
            <a:extLst>
              <a:ext uri="{FF2B5EF4-FFF2-40B4-BE49-F238E27FC236}">
                <a16:creationId xmlns:a16="http://schemas.microsoft.com/office/drawing/2014/main" id="{111CA5E0-81F5-4545-962C-DAF776D34EF6}"/>
              </a:ext>
            </a:extLst>
          </p:cNvPr>
          <p:cNvCxnSpPr>
            <a:cxnSpLocks/>
            <a:stCxn id="371" idx="2"/>
            <a:endCxn id="374" idx="0"/>
          </p:cNvCxnSpPr>
          <p:nvPr/>
        </p:nvCxnSpPr>
        <p:spPr>
          <a:xfrm rot="5400000">
            <a:off x="17217831" y="-2045450"/>
            <a:ext cx="393145" cy="68312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2" name="Shape 248">
            <a:extLst>
              <a:ext uri="{FF2B5EF4-FFF2-40B4-BE49-F238E27FC236}">
                <a16:creationId xmlns:a16="http://schemas.microsoft.com/office/drawing/2014/main" id="{3A09FF40-AFD4-4354-ADFE-2EC0CEC15650}"/>
              </a:ext>
            </a:extLst>
          </p:cNvPr>
          <p:cNvCxnSpPr>
            <a:cxnSpLocks/>
            <a:stCxn id="371" idx="2"/>
            <a:endCxn id="373" idx="0"/>
          </p:cNvCxnSpPr>
          <p:nvPr/>
        </p:nvCxnSpPr>
        <p:spPr>
          <a:xfrm rot="16200000" flipH="1">
            <a:off x="23602141" y="-1598506"/>
            <a:ext cx="399446" cy="59436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a:extLst>
              <a:ext uri="{FF2B5EF4-FFF2-40B4-BE49-F238E27FC236}">
                <a16:creationId xmlns:a16="http://schemas.microsoft.com/office/drawing/2014/main" id="{25DB8B0E-32B2-4062-B4B9-055E404EAE0E}"/>
              </a:ext>
            </a:extLst>
          </p:cNvPr>
          <p:cNvCxnSpPr>
            <a:cxnSpLocks/>
            <a:stCxn id="371" idx="2"/>
            <a:endCxn id="378" idx="0"/>
          </p:cNvCxnSpPr>
          <p:nvPr/>
        </p:nvCxnSpPr>
        <p:spPr>
          <a:xfrm>
            <a:off x="20830030" y="1173605"/>
            <a:ext cx="0" cy="3994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8" name="Прямая со стрелкой 397">
            <a:extLst>
              <a:ext uri="{FF2B5EF4-FFF2-40B4-BE49-F238E27FC236}">
                <a16:creationId xmlns:a16="http://schemas.microsoft.com/office/drawing/2014/main" id="{EF0FC8E1-6695-4249-A44B-89ABA4B3C3B2}"/>
              </a:ext>
            </a:extLst>
          </p:cNvPr>
          <p:cNvCxnSpPr>
            <a:cxnSpLocks/>
            <a:stCxn id="378" idx="2"/>
            <a:endCxn id="380" idx="0"/>
          </p:cNvCxnSpPr>
          <p:nvPr/>
        </p:nvCxnSpPr>
        <p:spPr>
          <a:xfrm>
            <a:off x="20830030" y="2212066"/>
            <a:ext cx="0" cy="41130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Shape 248">
            <a:extLst>
              <a:ext uri="{FF2B5EF4-FFF2-40B4-BE49-F238E27FC236}">
                <a16:creationId xmlns:a16="http://schemas.microsoft.com/office/drawing/2014/main" id="{828B0F96-44A7-4401-A278-091A27145446}"/>
              </a:ext>
            </a:extLst>
          </p:cNvPr>
          <p:cNvCxnSpPr>
            <a:cxnSpLocks/>
            <a:stCxn id="380" idx="2"/>
            <a:endCxn id="382" idx="0"/>
          </p:cNvCxnSpPr>
          <p:nvPr/>
        </p:nvCxnSpPr>
        <p:spPr>
          <a:xfrm rot="5400000">
            <a:off x="20213831" y="3023399"/>
            <a:ext cx="377209" cy="8551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4" name="Shape 248">
            <a:extLst>
              <a:ext uri="{FF2B5EF4-FFF2-40B4-BE49-F238E27FC236}">
                <a16:creationId xmlns:a16="http://schemas.microsoft.com/office/drawing/2014/main" id="{621F5F77-3432-49C3-9366-ED7228D7A346}"/>
              </a:ext>
            </a:extLst>
          </p:cNvPr>
          <p:cNvCxnSpPr>
            <a:cxnSpLocks/>
            <a:stCxn id="380" idx="2"/>
            <a:endCxn id="381" idx="0"/>
          </p:cNvCxnSpPr>
          <p:nvPr/>
        </p:nvCxnSpPr>
        <p:spPr>
          <a:xfrm rot="16200000" flipH="1">
            <a:off x="21066022" y="3026397"/>
            <a:ext cx="377209" cy="84919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7" name="Прямая соединительная линия 406">
            <a:extLst>
              <a:ext uri="{FF2B5EF4-FFF2-40B4-BE49-F238E27FC236}">
                <a16:creationId xmlns:a16="http://schemas.microsoft.com/office/drawing/2014/main" id="{DE18A973-8266-4778-B46A-B4F1145B958F}"/>
              </a:ext>
            </a:extLst>
          </p:cNvPr>
          <p:cNvCxnSpPr>
            <a:cxnSpLocks/>
            <a:stCxn id="382" idx="3"/>
            <a:endCxn id="381" idx="1"/>
          </p:cNvCxnSpPr>
          <p:nvPr/>
        </p:nvCxnSpPr>
        <p:spPr>
          <a:xfrm>
            <a:off x="20547079" y="3959107"/>
            <a:ext cx="559904"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14" name="Прямоугольник 413">
            <a:extLst>
              <a:ext uri="{FF2B5EF4-FFF2-40B4-BE49-F238E27FC236}">
                <a16:creationId xmlns:a16="http://schemas.microsoft.com/office/drawing/2014/main" id="{0A8307FF-4F7F-4D3F-8D72-EE97CF43ADE6}"/>
              </a:ext>
            </a:extLst>
          </p:cNvPr>
          <p:cNvSpPr/>
          <p:nvPr/>
        </p:nvSpPr>
        <p:spPr>
          <a:xfrm>
            <a:off x="17692229" y="4727542"/>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торговых отношений с Германией</a:t>
            </a:r>
            <a:endParaRPr lang="ru-RU" sz="600" dirty="0"/>
          </a:p>
        </p:txBody>
      </p:sp>
      <p:sp>
        <p:nvSpPr>
          <p:cNvPr id="415" name="Прямоугольник 414">
            <a:extLst>
              <a:ext uri="{FF2B5EF4-FFF2-40B4-BE49-F238E27FC236}">
                <a16:creationId xmlns:a16="http://schemas.microsoft.com/office/drawing/2014/main" id="{CA4213E1-E774-492E-A7D3-5EC213898644}"/>
              </a:ext>
            </a:extLst>
          </p:cNvPr>
          <p:cNvSpPr/>
          <p:nvPr/>
        </p:nvSpPr>
        <p:spPr>
          <a:xfrm>
            <a:off x="19402599" y="474162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Подавить </a:t>
            </a:r>
            <a:r>
              <a:rPr lang="ru-RU" sz="1100" dirty="0" err="1"/>
              <a:t>Оссевабрандваг</a:t>
            </a:r>
            <a:endParaRPr lang="ru-RU" sz="600" dirty="0"/>
          </a:p>
        </p:txBody>
      </p:sp>
      <p:sp>
        <p:nvSpPr>
          <p:cNvPr id="416" name="Прямоугольник 415">
            <a:extLst>
              <a:ext uri="{FF2B5EF4-FFF2-40B4-BE49-F238E27FC236}">
                <a16:creationId xmlns:a16="http://schemas.microsoft.com/office/drawing/2014/main" id="{31110538-5E9A-4C0B-83F6-C571D68AD7F6}"/>
              </a:ext>
            </a:extLst>
          </p:cNvPr>
          <p:cNvSpPr/>
          <p:nvPr/>
        </p:nvSpPr>
        <p:spPr>
          <a:xfrm>
            <a:off x="15981859" y="472251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Дистанцироваться от Содружества</a:t>
            </a:r>
            <a:endParaRPr lang="ru-RU" sz="600" dirty="0"/>
          </a:p>
        </p:txBody>
      </p:sp>
      <p:cxnSp>
        <p:nvCxnSpPr>
          <p:cNvPr id="417" name="Shape 248">
            <a:extLst>
              <a:ext uri="{FF2B5EF4-FFF2-40B4-BE49-F238E27FC236}">
                <a16:creationId xmlns:a16="http://schemas.microsoft.com/office/drawing/2014/main" id="{8E9570D9-126F-4F10-9A17-450B6C07613A}"/>
              </a:ext>
            </a:extLst>
          </p:cNvPr>
          <p:cNvCxnSpPr>
            <a:cxnSpLocks/>
            <a:stCxn id="382" idx="2"/>
            <a:endCxn id="415" idx="0"/>
          </p:cNvCxnSpPr>
          <p:nvPr/>
        </p:nvCxnSpPr>
        <p:spPr>
          <a:xfrm rot="5400000">
            <a:off x="19743336" y="4510117"/>
            <a:ext cx="463006"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a:extLst>
              <a:ext uri="{FF2B5EF4-FFF2-40B4-BE49-F238E27FC236}">
                <a16:creationId xmlns:a16="http://schemas.microsoft.com/office/drawing/2014/main" id="{2007AB8C-544B-4EC1-AAA4-C403A5D569CA}"/>
              </a:ext>
            </a:extLst>
          </p:cNvPr>
          <p:cNvCxnSpPr>
            <a:cxnSpLocks/>
            <a:stCxn id="381" idx="2"/>
            <a:endCxn id="415" idx="0"/>
          </p:cNvCxnSpPr>
          <p:nvPr/>
        </p:nvCxnSpPr>
        <p:spPr>
          <a:xfrm rot="5400000">
            <a:off x="20595528" y="3657925"/>
            <a:ext cx="463006" cy="170438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a:extLst>
              <a:ext uri="{FF2B5EF4-FFF2-40B4-BE49-F238E27FC236}">
                <a16:creationId xmlns:a16="http://schemas.microsoft.com/office/drawing/2014/main" id="{A7BE6F6A-B30A-467B-ADF1-9F4A03DC61EC}"/>
              </a:ext>
            </a:extLst>
          </p:cNvPr>
          <p:cNvSpPr/>
          <p:nvPr/>
        </p:nvSpPr>
        <p:spPr>
          <a:xfrm>
            <a:off x="21106982" y="474162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Предложить чернокожим разделить власть </a:t>
            </a:r>
            <a:r>
              <a:rPr lang="ru-RU" sz="200" dirty="0"/>
              <a:t>(Сам </a:t>
            </a:r>
            <a:r>
              <a:rPr lang="ru-RU" sz="200" dirty="0" err="1"/>
              <a:t>Смэтс</a:t>
            </a:r>
            <a:r>
              <a:rPr lang="ru-RU" sz="200" dirty="0"/>
              <a:t> намекал на тот факт, что в какой-то неопределенный момент в будущем чернокожим южноафриканцам может быть предложено разделить власть с белым меньшинством, при условии, что чернокожие политики продемонстрируют свою приверженность «цивилизованным» нормам политического и личного поведения.)</a:t>
            </a:r>
            <a:endParaRPr lang="ru-RU" sz="600" dirty="0"/>
          </a:p>
        </p:txBody>
      </p:sp>
      <p:cxnSp>
        <p:nvCxnSpPr>
          <p:cNvPr id="426" name="Shape 248">
            <a:extLst>
              <a:ext uri="{FF2B5EF4-FFF2-40B4-BE49-F238E27FC236}">
                <a16:creationId xmlns:a16="http://schemas.microsoft.com/office/drawing/2014/main" id="{9227E94B-1C00-4291-BC4F-744B61583CBC}"/>
              </a:ext>
            </a:extLst>
          </p:cNvPr>
          <p:cNvCxnSpPr>
            <a:cxnSpLocks/>
            <a:stCxn id="382" idx="2"/>
            <a:endCxn id="425" idx="0"/>
          </p:cNvCxnSpPr>
          <p:nvPr/>
        </p:nvCxnSpPr>
        <p:spPr>
          <a:xfrm rot="16200000" flipH="1">
            <a:off x="20595526" y="3657926"/>
            <a:ext cx="463008" cy="1704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9" name="Прямая со стрелкой 428">
            <a:extLst>
              <a:ext uri="{FF2B5EF4-FFF2-40B4-BE49-F238E27FC236}">
                <a16:creationId xmlns:a16="http://schemas.microsoft.com/office/drawing/2014/main" id="{A16CFBD8-5EFC-4B76-BCEA-41A10F1637C2}"/>
              </a:ext>
            </a:extLst>
          </p:cNvPr>
          <p:cNvCxnSpPr>
            <a:cxnSpLocks/>
            <a:stCxn id="381" idx="2"/>
            <a:endCxn id="425" idx="0"/>
          </p:cNvCxnSpPr>
          <p:nvPr/>
        </p:nvCxnSpPr>
        <p:spPr>
          <a:xfrm flipH="1">
            <a:off x="21679222" y="4278614"/>
            <a:ext cx="1" cy="46300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a:extLst>
              <a:ext uri="{FF2B5EF4-FFF2-40B4-BE49-F238E27FC236}">
                <a16:creationId xmlns:a16="http://schemas.microsoft.com/office/drawing/2014/main" id="{2F2A9685-BB7F-4729-93AD-337CB26F916C}"/>
              </a:ext>
            </a:extLst>
          </p:cNvPr>
          <p:cNvSpPr/>
          <p:nvPr/>
        </p:nvSpPr>
        <p:spPr>
          <a:xfrm>
            <a:off x="20254790" y="575344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Реализация проекта «Великой Южной Африки»</a:t>
            </a:r>
            <a:endParaRPr lang="ru-RU" sz="600" dirty="0"/>
          </a:p>
        </p:txBody>
      </p:sp>
      <p:sp>
        <p:nvSpPr>
          <p:cNvPr id="435" name="Прямоугольник 434">
            <a:extLst>
              <a:ext uri="{FF2B5EF4-FFF2-40B4-BE49-F238E27FC236}">
                <a16:creationId xmlns:a16="http://schemas.microsoft.com/office/drawing/2014/main" id="{D5CEEB7C-BA10-4CFD-8798-AA39870A67FB}"/>
              </a:ext>
            </a:extLst>
          </p:cNvPr>
          <p:cNvSpPr/>
          <p:nvPr/>
        </p:nvSpPr>
        <p:spPr>
          <a:xfrm>
            <a:off x="2025187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Покупка Мозамбика </a:t>
            </a:r>
            <a:r>
              <a:rPr lang="ru-RU" sz="300" dirty="0"/>
              <a:t>(Даже будущее выполнение территориальных задач в португальском Мозамбике — посредством покупки, единогласно одобренной южноафриканским кабинетом [ 6 ] — рассматривалось [ кем? ] благосклонно, несмотря на то, что Португалия была членом Антанты .)</a:t>
            </a:r>
            <a:endParaRPr lang="ru-RU" sz="600" dirty="0"/>
          </a:p>
        </p:txBody>
      </p:sp>
      <p:sp>
        <p:nvSpPr>
          <p:cNvPr id="436" name="Прямоугольник 435">
            <a:extLst>
              <a:ext uri="{FF2B5EF4-FFF2-40B4-BE49-F238E27FC236}">
                <a16:creationId xmlns:a16="http://schemas.microsoft.com/office/drawing/2014/main" id="{DB220850-7AA3-4F52-989B-81B5E8289901}"/>
              </a:ext>
            </a:extLst>
          </p:cNvPr>
          <p:cNvSpPr/>
          <p:nvPr/>
        </p:nvSpPr>
        <p:spPr>
          <a:xfrm>
            <a:off x="21106982" y="770328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Присоединить </a:t>
            </a:r>
            <a:r>
              <a:rPr lang="ru-RU" sz="1100" dirty="0" err="1"/>
              <a:t>Таганьику</a:t>
            </a:r>
            <a:endParaRPr lang="ru-RU" sz="600" dirty="0"/>
          </a:p>
        </p:txBody>
      </p:sp>
      <p:sp>
        <p:nvSpPr>
          <p:cNvPr id="437" name="Прямоугольник 436">
            <a:extLst>
              <a:ext uri="{FF2B5EF4-FFF2-40B4-BE49-F238E27FC236}">
                <a16:creationId xmlns:a16="http://schemas.microsoft.com/office/drawing/2014/main" id="{38521790-1655-4C36-B13C-3DBF8F2A5B6B}"/>
              </a:ext>
            </a:extLst>
          </p:cNvPr>
          <p:cNvSpPr/>
          <p:nvPr/>
        </p:nvSpPr>
        <p:spPr>
          <a:xfrm>
            <a:off x="19402599" y="771163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Потребовать контроль над протекторатами</a:t>
            </a:r>
            <a:endParaRPr lang="ru-RU" sz="600" dirty="0"/>
          </a:p>
        </p:txBody>
      </p:sp>
      <p:sp>
        <p:nvSpPr>
          <p:cNvPr id="438" name="Прямоугольник 437">
            <a:extLst>
              <a:ext uri="{FF2B5EF4-FFF2-40B4-BE49-F238E27FC236}">
                <a16:creationId xmlns:a16="http://schemas.microsoft.com/office/drawing/2014/main" id="{41363143-92C7-4CAE-A4CE-F64393452CB2}"/>
              </a:ext>
            </a:extLst>
          </p:cNvPr>
          <p:cNvSpPr/>
          <p:nvPr/>
        </p:nvSpPr>
        <p:spPr>
          <a:xfrm>
            <a:off x="2196224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повторный референдум в Южной Родезии</a:t>
            </a:r>
            <a:endParaRPr lang="ru-RU" sz="600" dirty="0"/>
          </a:p>
        </p:txBody>
      </p:sp>
      <p:sp>
        <p:nvSpPr>
          <p:cNvPr id="439" name="Прямоугольник 438">
            <a:extLst>
              <a:ext uri="{FF2B5EF4-FFF2-40B4-BE49-F238E27FC236}">
                <a16:creationId xmlns:a16="http://schemas.microsoft.com/office/drawing/2014/main" id="{FDDF790A-D5BE-4BCA-ADCD-E749AB674973}"/>
              </a:ext>
            </a:extLst>
          </p:cNvPr>
          <p:cNvSpPr/>
          <p:nvPr/>
        </p:nvSpPr>
        <p:spPr>
          <a:xfrm>
            <a:off x="1854623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Интегрировать Намибию</a:t>
            </a:r>
            <a:endParaRPr lang="ru-RU" sz="600" dirty="0"/>
          </a:p>
        </p:txBody>
      </p:sp>
      <p:cxnSp>
        <p:nvCxnSpPr>
          <p:cNvPr id="440" name="Shape 248">
            <a:extLst>
              <a:ext uri="{FF2B5EF4-FFF2-40B4-BE49-F238E27FC236}">
                <a16:creationId xmlns:a16="http://schemas.microsoft.com/office/drawing/2014/main" id="{19103916-9288-4376-B85A-FBA2C0C45FF4}"/>
              </a:ext>
            </a:extLst>
          </p:cNvPr>
          <p:cNvCxnSpPr>
            <a:cxnSpLocks/>
            <a:stCxn id="382" idx="2"/>
            <a:endCxn id="432" idx="0"/>
          </p:cNvCxnSpPr>
          <p:nvPr/>
        </p:nvCxnSpPr>
        <p:spPr>
          <a:xfrm rot="16200000" flipH="1">
            <a:off x="19663518" y="4589934"/>
            <a:ext cx="1474833" cy="852191"/>
          </a:xfrm>
          <a:prstGeom prst="bentConnector3">
            <a:avLst>
              <a:gd name="adj1" fmla="val 157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a:extLst>
              <a:ext uri="{FF2B5EF4-FFF2-40B4-BE49-F238E27FC236}">
                <a16:creationId xmlns:a16="http://schemas.microsoft.com/office/drawing/2014/main" id="{F5521068-0520-40B7-BE60-69485F2A1F6B}"/>
              </a:ext>
            </a:extLst>
          </p:cNvPr>
          <p:cNvCxnSpPr>
            <a:cxnSpLocks/>
            <a:stCxn id="381" idx="2"/>
            <a:endCxn id="432" idx="0"/>
          </p:cNvCxnSpPr>
          <p:nvPr/>
        </p:nvCxnSpPr>
        <p:spPr>
          <a:xfrm rot="5400000">
            <a:off x="20515711" y="4589934"/>
            <a:ext cx="1474833" cy="852193"/>
          </a:xfrm>
          <a:prstGeom prst="bentConnector3">
            <a:avLst>
              <a:gd name="adj1" fmla="val 157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Shape 248">
            <a:extLst>
              <a:ext uri="{FF2B5EF4-FFF2-40B4-BE49-F238E27FC236}">
                <a16:creationId xmlns:a16="http://schemas.microsoft.com/office/drawing/2014/main" id="{BEA353E7-F773-43BC-A908-0BD02EBC7DD4}"/>
              </a:ext>
            </a:extLst>
          </p:cNvPr>
          <p:cNvCxnSpPr>
            <a:cxnSpLocks/>
            <a:stCxn id="432" idx="2"/>
            <a:endCxn id="439" idx="0"/>
          </p:cNvCxnSpPr>
          <p:nvPr/>
        </p:nvCxnSpPr>
        <p:spPr>
          <a:xfrm rot="5400000">
            <a:off x="19795267" y="5715667"/>
            <a:ext cx="354969" cy="17085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Shape 248">
            <a:extLst>
              <a:ext uri="{FF2B5EF4-FFF2-40B4-BE49-F238E27FC236}">
                <a16:creationId xmlns:a16="http://schemas.microsoft.com/office/drawing/2014/main" id="{B51772CE-284D-4E99-A330-8B3C5CFB4D6B}"/>
              </a:ext>
            </a:extLst>
          </p:cNvPr>
          <p:cNvCxnSpPr>
            <a:cxnSpLocks/>
            <a:stCxn id="432" idx="2"/>
            <a:endCxn id="438" idx="0"/>
          </p:cNvCxnSpPr>
          <p:nvPr/>
        </p:nvCxnSpPr>
        <p:spPr>
          <a:xfrm rot="16200000" flipH="1">
            <a:off x="21503271" y="5716220"/>
            <a:ext cx="354969" cy="17074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Shape 248">
            <a:extLst>
              <a:ext uri="{FF2B5EF4-FFF2-40B4-BE49-F238E27FC236}">
                <a16:creationId xmlns:a16="http://schemas.microsoft.com/office/drawing/2014/main" id="{7AA76D92-4E26-47E9-B1C2-A14C13B327E3}"/>
              </a:ext>
            </a:extLst>
          </p:cNvPr>
          <p:cNvCxnSpPr>
            <a:cxnSpLocks/>
            <a:stCxn id="432" idx="2"/>
            <a:endCxn id="437" idx="0"/>
          </p:cNvCxnSpPr>
          <p:nvPr/>
        </p:nvCxnSpPr>
        <p:spPr>
          <a:xfrm rot="5400000">
            <a:off x="19741349" y="6625953"/>
            <a:ext cx="1319173" cy="852191"/>
          </a:xfrm>
          <a:prstGeom prst="bentConnector3">
            <a:avLst>
              <a:gd name="adj1" fmla="val 1389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2" name="Прямая со стрелкой 461">
            <a:extLst>
              <a:ext uri="{FF2B5EF4-FFF2-40B4-BE49-F238E27FC236}">
                <a16:creationId xmlns:a16="http://schemas.microsoft.com/office/drawing/2014/main" id="{22CBC346-22D8-4002-ADD7-D6C9CB08EBD7}"/>
              </a:ext>
            </a:extLst>
          </p:cNvPr>
          <p:cNvCxnSpPr>
            <a:cxnSpLocks/>
            <a:stCxn id="432" idx="2"/>
            <a:endCxn id="435" idx="0"/>
          </p:cNvCxnSpPr>
          <p:nvPr/>
        </p:nvCxnSpPr>
        <p:spPr>
          <a:xfrm flipH="1">
            <a:off x="20824111" y="6392462"/>
            <a:ext cx="2919" cy="3549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7" name="Shape 248">
            <a:extLst>
              <a:ext uri="{FF2B5EF4-FFF2-40B4-BE49-F238E27FC236}">
                <a16:creationId xmlns:a16="http://schemas.microsoft.com/office/drawing/2014/main" id="{C6C91520-B0C9-4363-BEA1-F4ABD9D8791E}"/>
              </a:ext>
            </a:extLst>
          </p:cNvPr>
          <p:cNvCxnSpPr>
            <a:cxnSpLocks/>
            <a:stCxn id="435" idx="2"/>
            <a:endCxn id="436" idx="0"/>
          </p:cNvCxnSpPr>
          <p:nvPr/>
        </p:nvCxnSpPr>
        <p:spPr>
          <a:xfrm rot="16200000" flipH="1">
            <a:off x="21093249" y="7117307"/>
            <a:ext cx="316834" cy="8551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0" name="Прямоугольник 479">
            <a:extLst>
              <a:ext uri="{FF2B5EF4-FFF2-40B4-BE49-F238E27FC236}">
                <a16:creationId xmlns:a16="http://schemas.microsoft.com/office/drawing/2014/main" id="{AF73B58B-6D21-4BB8-BA02-AD2A6B8EFC62}"/>
              </a:ext>
            </a:extLst>
          </p:cNvPr>
          <p:cNvSpPr/>
          <p:nvPr/>
        </p:nvSpPr>
        <p:spPr>
          <a:xfrm>
            <a:off x="20262806" y="86630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Присоединить Кению</a:t>
            </a:r>
            <a:endParaRPr lang="ru-RU" sz="600" dirty="0"/>
          </a:p>
        </p:txBody>
      </p:sp>
      <p:cxnSp>
        <p:nvCxnSpPr>
          <p:cNvPr id="482" name="Shape 248">
            <a:extLst>
              <a:ext uri="{FF2B5EF4-FFF2-40B4-BE49-F238E27FC236}">
                <a16:creationId xmlns:a16="http://schemas.microsoft.com/office/drawing/2014/main" id="{0A111561-5E18-4FD8-8E16-2493645EE3C1}"/>
              </a:ext>
            </a:extLst>
          </p:cNvPr>
          <p:cNvCxnSpPr>
            <a:cxnSpLocks/>
            <a:stCxn id="436" idx="2"/>
            <a:endCxn id="480" idx="0"/>
          </p:cNvCxnSpPr>
          <p:nvPr/>
        </p:nvCxnSpPr>
        <p:spPr>
          <a:xfrm rot="5400000">
            <a:off x="21096737" y="8080604"/>
            <a:ext cx="320794" cy="84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6" name="Прямоугольник 485">
            <a:extLst>
              <a:ext uri="{FF2B5EF4-FFF2-40B4-BE49-F238E27FC236}">
                <a16:creationId xmlns:a16="http://schemas.microsoft.com/office/drawing/2014/main" id="{0004DA7D-A7C1-443B-BBCD-3D56E07055B8}"/>
              </a:ext>
            </a:extLst>
          </p:cNvPr>
          <p:cNvSpPr/>
          <p:nvPr/>
        </p:nvSpPr>
        <p:spPr>
          <a:xfrm>
            <a:off x="21962240" y="5750271"/>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Израиль</a:t>
            </a:r>
            <a:endParaRPr lang="ru-RU" sz="600" dirty="0"/>
          </a:p>
        </p:txBody>
      </p:sp>
      <p:cxnSp>
        <p:nvCxnSpPr>
          <p:cNvPr id="487" name="Shape 248">
            <a:extLst>
              <a:ext uri="{FF2B5EF4-FFF2-40B4-BE49-F238E27FC236}">
                <a16:creationId xmlns:a16="http://schemas.microsoft.com/office/drawing/2014/main" id="{4C129103-ECA3-450E-9325-53B5265AEA37}"/>
              </a:ext>
            </a:extLst>
          </p:cNvPr>
          <p:cNvCxnSpPr>
            <a:cxnSpLocks/>
            <a:stCxn id="381" idx="2"/>
            <a:endCxn id="486" idx="0"/>
          </p:cNvCxnSpPr>
          <p:nvPr/>
        </p:nvCxnSpPr>
        <p:spPr>
          <a:xfrm rot="16200000" flipH="1">
            <a:off x="21371023" y="4586813"/>
            <a:ext cx="1471657" cy="855257"/>
          </a:xfrm>
          <a:prstGeom prst="bentConnector3">
            <a:avLst>
              <a:gd name="adj1" fmla="val 1569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2" name="Прямоугольник 491">
            <a:extLst>
              <a:ext uri="{FF2B5EF4-FFF2-40B4-BE49-F238E27FC236}">
                <a16:creationId xmlns:a16="http://schemas.microsoft.com/office/drawing/2014/main" id="{4F38B18A-1325-4C3C-8173-3AD3A78782A3}"/>
              </a:ext>
            </a:extLst>
          </p:cNvPr>
          <p:cNvSpPr/>
          <p:nvPr/>
        </p:nvSpPr>
        <p:spPr>
          <a:xfrm>
            <a:off x="18544421" y="5761523"/>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Уничтожить коммунистов у границы </a:t>
            </a:r>
            <a:r>
              <a:rPr lang="ru-RU" sz="200" dirty="0"/>
              <a:t>(если граничишь с </a:t>
            </a:r>
            <a:r>
              <a:rPr lang="ru-RU" sz="200" dirty="0" err="1"/>
              <a:t>комми</a:t>
            </a:r>
            <a:r>
              <a:rPr lang="ru-RU" sz="200" dirty="0"/>
              <a:t>) (В заявлении о принципах внешней политики Южной Африки, составленном </a:t>
            </a:r>
            <a:r>
              <a:rPr lang="ru-RU" sz="200" dirty="0" err="1"/>
              <a:t>Пироу</a:t>
            </a:r>
            <a:r>
              <a:rPr lang="ru-RU" sz="200" dirty="0"/>
              <a:t> для кабинета министров в марте 1938 года, первым принципом была борьба с коммунизмом,)</a:t>
            </a:r>
            <a:endParaRPr lang="ru-RU" sz="600" dirty="0"/>
          </a:p>
        </p:txBody>
      </p:sp>
      <p:cxnSp>
        <p:nvCxnSpPr>
          <p:cNvPr id="495" name="Shape 248">
            <a:extLst>
              <a:ext uri="{FF2B5EF4-FFF2-40B4-BE49-F238E27FC236}">
                <a16:creationId xmlns:a16="http://schemas.microsoft.com/office/drawing/2014/main" id="{70E73134-43BE-41EA-BFF8-C9CDC4B71129}"/>
              </a:ext>
            </a:extLst>
          </p:cNvPr>
          <p:cNvCxnSpPr>
            <a:cxnSpLocks/>
            <a:stCxn id="382" idx="2"/>
            <a:endCxn id="492" idx="0"/>
          </p:cNvCxnSpPr>
          <p:nvPr/>
        </p:nvCxnSpPr>
        <p:spPr>
          <a:xfrm rot="5400000">
            <a:off x="18804296" y="4590979"/>
            <a:ext cx="1482909" cy="858178"/>
          </a:xfrm>
          <a:prstGeom prst="bentConnector3">
            <a:avLst>
              <a:gd name="adj1" fmla="val 1531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0" name="Прямоугольник 499">
            <a:extLst>
              <a:ext uri="{FF2B5EF4-FFF2-40B4-BE49-F238E27FC236}">
                <a16:creationId xmlns:a16="http://schemas.microsoft.com/office/drawing/2014/main" id="{EB8B9CBE-9BC3-4484-9551-27DCE8970A88}"/>
              </a:ext>
            </a:extLst>
          </p:cNvPr>
          <p:cNvSpPr/>
          <p:nvPr/>
        </p:nvSpPr>
        <p:spPr>
          <a:xfrm>
            <a:off x="22822861" y="4747970"/>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Распространить пенсии и пособия на индейцев </a:t>
            </a:r>
            <a:r>
              <a:rPr lang="ru-RU" sz="200" dirty="0"/>
              <a:t>(Пенсии по старости и пособия по инвалидности были распространены на «индейцев» и «африканцев» в 1944 и 1947 годах соответственно, хотя существовали различия в уровне выплачиваемых пособий в зависимости от расы.)</a:t>
            </a:r>
            <a:endParaRPr lang="ru-RU" sz="600" dirty="0"/>
          </a:p>
        </p:txBody>
      </p:sp>
      <p:sp>
        <p:nvSpPr>
          <p:cNvPr id="501" name="Прямоугольник 500">
            <a:extLst>
              <a:ext uri="{FF2B5EF4-FFF2-40B4-BE49-F238E27FC236}">
                <a16:creationId xmlns:a16="http://schemas.microsoft.com/office/drawing/2014/main" id="{B0BE53F3-2062-48C4-AEFD-0F581DA2DFCA}"/>
              </a:ext>
            </a:extLst>
          </p:cNvPr>
          <p:cNvSpPr/>
          <p:nvPr/>
        </p:nvSpPr>
        <p:spPr>
          <a:xfrm>
            <a:off x="23667437" y="5751825"/>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Распространить пенсии и пособия на африканцев</a:t>
            </a:r>
            <a:endParaRPr lang="ru-RU" sz="600" dirty="0"/>
          </a:p>
        </p:txBody>
      </p:sp>
      <p:cxnSp>
        <p:nvCxnSpPr>
          <p:cNvPr id="502" name="Shape 248">
            <a:extLst>
              <a:ext uri="{FF2B5EF4-FFF2-40B4-BE49-F238E27FC236}">
                <a16:creationId xmlns:a16="http://schemas.microsoft.com/office/drawing/2014/main" id="{3EEB3E52-A5C5-47F5-9C9C-C91011557B2D}"/>
              </a:ext>
            </a:extLst>
          </p:cNvPr>
          <p:cNvCxnSpPr>
            <a:cxnSpLocks/>
            <a:stCxn id="381" idx="2"/>
            <a:endCxn id="500" idx="0"/>
          </p:cNvCxnSpPr>
          <p:nvPr/>
        </p:nvCxnSpPr>
        <p:spPr>
          <a:xfrm rot="16200000" flipH="1">
            <a:off x="22302484" y="3655353"/>
            <a:ext cx="469356" cy="17158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2" name="Shape 248">
            <a:extLst>
              <a:ext uri="{FF2B5EF4-FFF2-40B4-BE49-F238E27FC236}">
                <a16:creationId xmlns:a16="http://schemas.microsoft.com/office/drawing/2014/main" id="{1C193185-C918-4898-915D-18DCBD9D2238}"/>
              </a:ext>
            </a:extLst>
          </p:cNvPr>
          <p:cNvCxnSpPr>
            <a:cxnSpLocks/>
            <a:stCxn id="500" idx="2"/>
            <a:endCxn id="501" idx="0"/>
          </p:cNvCxnSpPr>
          <p:nvPr/>
        </p:nvCxnSpPr>
        <p:spPr>
          <a:xfrm rot="16200000" flipH="1">
            <a:off x="23634969" y="5147117"/>
            <a:ext cx="364840" cy="8445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5" name="Shape 248">
            <a:extLst>
              <a:ext uri="{FF2B5EF4-FFF2-40B4-BE49-F238E27FC236}">
                <a16:creationId xmlns:a16="http://schemas.microsoft.com/office/drawing/2014/main" id="{8437F4CD-6A90-49E5-AB7B-22FA75DEA97C}"/>
              </a:ext>
            </a:extLst>
          </p:cNvPr>
          <p:cNvCxnSpPr>
            <a:cxnSpLocks/>
            <a:stCxn id="382" idx="2"/>
            <a:endCxn id="414" idx="0"/>
          </p:cNvCxnSpPr>
          <p:nvPr/>
        </p:nvCxnSpPr>
        <p:spPr>
          <a:xfrm rot="5400000">
            <a:off x="18895190" y="3647893"/>
            <a:ext cx="448928" cy="17103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7" name="Прямоугольник 526">
            <a:extLst>
              <a:ext uri="{FF2B5EF4-FFF2-40B4-BE49-F238E27FC236}">
                <a16:creationId xmlns:a16="http://schemas.microsoft.com/office/drawing/2014/main" id="{10B5E765-C80F-4F5C-BA50-A11627BEF25F}"/>
              </a:ext>
            </a:extLst>
          </p:cNvPr>
          <p:cNvSpPr/>
          <p:nvPr/>
        </p:nvSpPr>
        <p:spPr>
          <a:xfrm>
            <a:off x="24528058" y="4747969"/>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Укрепить связи с Содружеством</a:t>
            </a:r>
            <a:endParaRPr lang="ru-RU" sz="600" dirty="0"/>
          </a:p>
        </p:txBody>
      </p:sp>
      <p:cxnSp>
        <p:nvCxnSpPr>
          <p:cNvPr id="528" name="Shape 248">
            <a:extLst>
              <a:ext uri="{FF2B5EF4-FFF2-40B4-BE49-F238E27FC236}">
                <a16:creationId xmlns:a16="http://schemas.microsoft.com/office/drawing/2014/main" id="{F72BD096-6E3C-4303-8DF2-147D4AE9E0A4}"/>
              </a:ext>
            </a:extLst>
          </p:cNvPr>
          <p:cNvCxnSpPr>
            <a:cxnSpLocks/>
            <a:stCxn id="381" idx="2"/>
            <a:endCxn id="527" idx="0"/>
          </p:cNvCxnSpPr>
          <p:nvPr/>
        </p:nvCxnSpPr>
        <p:spPr>
          <a:xfrm rot="16200000" flipH="1">
            <a:off x="23155083" y="2802753"/>
            <a:ext cx="469355" cy="34210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1" name="Прямоугольник 530">
            <a:extLst>
              <a:ext uri="{FF2B5EF4-FFF2-40B4-BE49-F238E27FC236}">
                <a16:creationId xmlns:a16="http://schemas.microsoft.com/office/drawing/2014/main" id="{46A8FDBC-6652-4604-9DC9-FB62EE04ADC6}"/>
              </a:ext>
            </a:extLst>
          </p:cNvPr>
          <p:cNvSpPr/>
          <p:nvPr/>
        </p:nvSpPr>
        <p:spPr>
          <a:xfrm>
            <a:off x="24528058" y="6747430"/>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Капская гарнизонная артиллерия</a:t>
            </a:r>
            <a:endParaRPr lang="ru-RU" sz="600" dirty="0"/>
          </a:p>
        </p:txBody>
      </p:sp>
      <p:cxnSp>
        <p:nvCxnSpPr>
          <p:cNvPr id="532" name="Прямая со стрелкой 531">
            <a:extLst>
              <a:ext uri="{FF2B5EF4-FFF2-40B4-BE49-F238E27FC236}">
                <a16:creationId xmlns:a16="http://schemas.microsoft.com/office/drawing/2014/main" id="{422CC68E-A559-4089-BA8E-1228C0FA7575}"/>
              </a:ext>
            </a:extLst>
          </p:cNvPr>
          <p:cNvCxnSpPr>
            <a:cxnSpLocks/>
            <a:stCxn id="527" idx="2"/>
            <a:endCxn id="531" idx="0"/>
          </p:cNvCxnSpPr>
          <p:nvPr/>
        </p:nvCxnSpPr>
        <p:spPr>
          <a:xfrm>
            <a:off x="25100298" y="5386984"/>
            <a:ext cx="0" cy="13604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8" name="Shape 248">
            <a:extLst>
              <a:ext uri="{FF2B5EF4-FFF2-40B4-BE49-F238E27FC236}">
                <a16:creationId xmlns:a16="http://schemas.microsoft.com/office/drawing/2014/main" id="{3D205DD2-431D-4DB9-9F7A-1B375905D6B8}"/>
              </a:ext>
            </a:extLst>
          </p:cNvPr>
          <p:cNvCxnSpPr>
            <a:cxnSpLocks/>
            <a:stCxn id="382" idx="2"/>
            <a:endCxn id="416" idx="0"/>
          </p:cNvCxnSpPr>
          <p:nvPr/>
        </p:nvCxnSpPr>
        <p:spPr>
          <a:xfrm rot="5400000">
            <a:off x="18042518" y="2790195"/>
            <a:ext cx="443902" cy="342074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1" name="Прямоугольник 540">
            <a:extLst>
              <a:ext uri="{FF2B5EF4-FFF2-40B4-BE49-F238E27FC236}">
                <a16:creationId xmlns:a16="http://schemas.microsoft.com/office/drawing/2014/main" id="{78E85415-D30F-41A9-9A88-FA251EE9A750}"/>
              </a:ext>
            </a:extLst>
          </p:cNvPr>
          <p:cNvSpPr/>
          <p:nvPr/>
        </p:nvSpPr>
        <p:spPr>
          <a:xfrm>
            <a:off x="15981859" y="3639598"/>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травлю </a:t>
            </a:r>
            <a:r>
              <a:rPr lang="ru-RU" sz="1100" dirty="0" err="1"/>
              <a:t>ангофилов</a:t>
            </a:r>
            <a:r>
              <a:rPr lang="ru-RU" sz="1100" dirty="0"/>
              <a:t> </a:t>
            </a:r>
            <a:r>
              <a:rPr lang="ru-RU" sz="100" dirty="0"/>
              <a:t>(Хотя он не мог сделать Южную Африку республикой, </a:t>
            </a:r>
            <a:r>
              <a:rPr lang="ru-RU" sz="100" dirty="0" err="1"/>
              <a:t>Малан</a:t>
            </a:r>
            <a:r>
              <a:rPr lang="ru-RU" sz="100" dirty="0"/>
              <a:t> мог подготовить страну к этому. За время своего правления с 1948 по 1954 год </a:t>
            </a:r>
            <a:r>
              <a:rPr lang="ru-RU" sz="100" dirty="0" err="1"/>
              <a:t>Малан</a:t>
            </a:r>
            <a:r>
              <a:rPr lang="ru-RU" sz="100" dirty="0"/>
              <a:t> предпринял несколько шагов, чтобы разорвать связи с </a:t>
            </a:r>
            <a:r>
              <a:rPr lang="ru-RU" sz="100" dirty="0" err="1"/>
              <a:t>Великобританией:Закон</a:t>
            </a:r>
            <a:r>
              <a:rPr lang="ru-RU" sz="100" dirty="0"/>
              <a:t> о гражданстве Южной Африки был принят в 1949 году. Раньше южноафриканцы не были гражданами, а скорее подданными Британской короны, независимо от того, были ли они постоянными жителями или только недавно иммигрировали. Закон 1949 года установил гражданство Южной Африки. Раньше гражданам Великобритании требовалось всего два года проживания в стране, чтобы считаться южноафриканцами; теперь британские иммигранты были такими же, как и любые другие иммигранты: они должны были зарегистрироваться и оставаться в Южной Африке в течение пяти лет, чтобы стать гражданами страны. Считалось, что это может повлиять на республиканский референдум. Закон гарантировал, что британское иммигрантское население не сократит </a:t>
            </a:r>
            <a:r>
              <a:rPr lang="ru-RU" sz="100" dirty="0" err="1"/>
              <a:t>африканерское</a:t>
            </a:r>
            <a:r>
              <a:rPr lang="ru-RU" sz="100" dirty="0"/>
              <a:t> большинство. [ необходима цитата ]В 1950 году право на апелляцию в Британский тайный совет в Лондоне было прекращено в соответствии с Законом об апелляциях в Тайном совете . Апелляционное отделение Верховного суда в Блумфонтейне теперь стало высшим судом Южной Африки. [ необходима цитата ]</a:t>
            </a:r>
            <a:r>
              <a:rPr lang="ru-RU" sz="100" dirty="0" err="1"/>
              <a:t>Малан</a:t>
            </a:r>
            <a:r>
              <a:rPr lang="ru-RU" sz="100" dirty="0"/>
              <a:t> был ключевым игроком в движении за то, чтобы убрать слово «британский» из «Британского Содружества». Это изменение было воспринято как подтверждение того факта, что все страны-члены являются добровольными и равноправными членами. [ необходима цитата ]В 1951 году </a:t>
            </a:r>
            <a:r>
              <a:rPr lang="ru-RU" sz="100" dirty="0" err="1"/>
              <a:t>прореспубликанский</a:t>
            </a:r>
            <a:r>
              <a:rPr lang="ru-RU" sz="100" dirty="0"/>
              <a:t> Эрнест Джордж Янсен был назначен на пост генерал-губернатора Южной Африки . Это поддержало идею лидерства африканеров. [ необходима цитата ]Титул только что коронованной королевы был изменен в 1953 году с «Елизавета II, королева Великобритании, Ирландии и британских доминионов за морями» на «Елизавета II, королева Южной Африки». Это должно было означать, что южноафриканская верхняя палата завещала ей этот титул. [ необходима цитата ])</a:t>
            </a:r>
            <a:endParaRPr lang="ru-RU" sz="600" dirty="0"/>
          </a:p>
        </p:txBody>
      </p:sp>
      <p:cxnSp>
        <p:nvCxnSpPr>
          <p:cNvPr id="543" name="Прямая со стрелкой 542">
            <a:extLst>
              <a:ext uri="{FF2B5EF4-FFF2-40B4-BE49-F238E27FC236}">
                <a16:creationId xmlns:a16="http://schemas.microsoft.com/office/drawing/2014/main" id="{EEA4CD50-ECA8-4A78-AB59-8E75478C608F}"/>
              </a:ext>
            </a:extLst>
          </p:cNvPr>
          <p:cNvCxnSpPr>
            <a:cxnSpLocks/>
            <a:stCxn id="541" idx="2"/>
            <a:endCxn id="416" idx="0"/>
          </p:cNvCxnSpPr>
          <p:nvPr/>
        </p:nvCxnSpPr>
        <p:spPr>
          <a:xfrm>
            <a:off x="16554099" y="4278613"/>
            <a:ext cx="0" cy="4439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6" name="Прямоугольник 545">
            <a:extLst>
              <a:ext uri="{FF2B5EF4-FFF2-40B4-BE49-F238E27FC236}">
                <a16:creationId xmlns:a16="http://schemas.microsoft.com/office/drawing/2014/main" id="{693EDEDC-68E4-4061-A3D9-60F9A3A37827}"/>
              </a:ext>
            </a:extLst>
          </p:cNvPr>
          <p:cNvSpPr/>
          <p:nvPr/>
        </p:nvSpPr>
        <p:spPr>
          <a:xfrm>
            <a:off x="16798738" y="674840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Преторийский</a:t>
            </a:r>
            <a:r>
              <a:rPr lang="ru-RU" sz="1100" dirty="0"/>
              <a:t> договор </a:t>
            </a:r>
            <a:r>
              <a:rPr lang="ru-RU" sz="800" dirty="0"/>
              <a:t>(союзы с белыми в Африке)</a:t>
            </a:r>
            <a:endParaRPr lang="ru-RU" sz="600" dirty="0"/>
          </a:p>
        </p:txBody>
      </p:sp>
      <p:sp>
        <p:nvSpPr>
          <p:cNvPr id="547" name="Прямоугольник 546">
            <a:extLst>
              <a:ext uri="{FF2B5EF4-FFF2-40B4-BE49-F238E27FC236}">
                <a16:creationId xmlns:a16="http://schemas.microsoft.com/office/drawing/2014/main" id="{59845B6E-02FA-4DA2-9508-34606EEFF23C}"/>
              </a:ext>
            </a:extLst>
          </p:cNvPr>
          <p:cNvSpPr/>
          <p:nvPr/>
        </p:nvSpPr>
        <p:spPr>
          <a:xfrm>
            <a:off x="15143819" y="674840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Ось</a:t>
            </a:r>
            <a:endParaRPr lang="ru-RU" sz="600" dirty="0"/>
          </a:p>
        </p:txBody>
      </p:sp>
      <p:cxnSp>
        <p:nvCxnSpPr>
          <p:cNvPr id="548" name="Прямая соединительная линия 547">
            <a:extLst>
              <a:ext uri="{FF2B5EF4-FFF2-40B4-BE49-F238E27FC236}">
                <a16:creationId xmlns:a16="http://schemas.microsoft.com/office/drawing/2014/main" id="{FC39A64D-9EB2-4394-B921-A5ED02C7F3E1}"/>
              </a:ext>
            </a:extLst>
          </p:cNvPr>
          <p:cNvCxnSpPr>
            <a:cxnSpLocks/>
            <a:stCxn id="547" idx="3"/>
            <a:endCxn id="546" idx="1"/>
          </p:cNvCxnSpPr>
          <p:nvPr/>
        </p:nvCxnSpPr>
        <p:spPr>
          <a:xfrm>
            <a:off x="16288299" y="7067915"/>
            <a:ext cx="51043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54" name="Shape 248">
            <a:extLst>
              <a:ext uri="{FF2B5EF4-FFF2-40B4-BE49-F238E27FC236}">
                <a16:creationId xmlns:a16="http://schemas.microsoft.com/office/drawing/2014/main" id="{A5F70685-18C0-4B5C-A342-6CEDEEC9BB39}"/>
              </a:ext>
            </a:extLst>
          </p:cNvPr>
          <p:cNvCxnSpPr>
            <a:cxnSpLocks/>
            <a:stCxn id="416" idx="2"/>
            <a:endCxn id="475" idx="0"/>
          </p:cNvCxnSpPr>
          <p:nvPr/>
        </p:nvCxnSpPr>
        <p:spPr>
          <a:xfrm rot="5400000">
            <a:off x="15936589" y="5144011"/>
            <a:ext cx="399991" cy="8350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a:extLst>
              <a:ext uri="{FF2B5EF4-FFF2-40B4-BE49-F238E27FC236}">
                <a16:creationId xmlns:a16="http://schemas.microsoft.com/office/drawing/2014/main" id="{62AF6AF3-2F8C-4C61-A6BB-EB44C00E5674}"/>
              </a:ext>
            </a:extLst>
          </p:cNvPr>
          <p:cNvCxnSpPr>
            <a:cxnSpLocks/>
            <a:stCxn id="416" idx="2"/>
            <a:endCxn id="476" idx="0"/>
          </p:cNvCxnSpPr>
          <p:nvPr/>
        </p:nvCxnSpPr>
        <p:spPr>
          <a:xfrm rot="16200000" flipH="1">
            <a:off x="16760064" y="5155565"/>
            <a:ext cx="399992" cy="8119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DE118697-AB34-451F-BFF6-BFE16D1F8742}"/>
              </a:ext>
            </a:extLst>
          </p:cNvPr>
          <p:cNvSpPr/>
          <p:nvPr/>
        </p:nvSpPr>
        <p:spPr>
          <a:xfrm>
            <a:off x="15974836" y="771163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Совместные разработки</a:t>
            </a:r>
            <a:endParaRPr lang="ru-RU" sz="600" dirty="0"/>
          </a:p>
        </p:txBody>
      </p:sp>
      <p:cxnSp>
        <p:nvCxnSpPr>
          <p:cNvPr id="563" name="Shape 248">
            <a:extLst>
              <a:ext uri="{FF2B5EF4-FFF2-40B4-BE49-F238E27FC236}">
                <a16:creationId xmlns:a16="http://schemas.microsoft.com/office/drawing/2014/main" id="{056FE882-F854-4E9A-9041-70DC090A8BCB}"/>
              </a:ext>
            </a:extLst>
          </p:cNvPr>
          <p:cNvCxnSpPr>
            <a:cxnSpLocks/>
            <a:stCxn id="546" idx="2"/>
            <a:endCxn id="562" idx="0"/>
          </p:cNvCxnSpPr>
          <p:nvPr/>
        </p:nvCxnSpPr>
        <p:spPr>
          <a:xfrm rot="5400000">
            <a:off x="16796921" y="7137577"/>
            <a:ext cx="324213" cy="8239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6" name="Shape 248">
            <a:extLst>
              <a:ext uri="{FF2B5EF4-FFF2-40B4-BE49-F238E27FC236}">
                <a16:creationId xmlns:a16="http://schemas.microsoft.com/office/drawing/2014/main" id="{09195FC4-91F7-4904-9491-A6A548AC6A53}"/>
              </a:ext>
            </a:extLst>
          </p:cNvPr>
          <p:cNvCxnSpPr>
            <a:cxnSpLocks/>
            <a:stCxn id="547" idx="2"/>
            <a:endCxn id="562" idx="0"/>
          </p:cNvCxnSpPr>
          <p:nvPr/>
        </p:nvCxnSpPr>
        <p:spPr>
          <a:xfrm rot="16200000" flipH="1">
            <a:off x="15969461" y="7134019"/>
            <a:ext cx="324213" cy="8310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69" name="Прямоугольник 568">
            <a:extLst>
              <a:ext uri="{FF2B5EF4-FFF2-40B4-BE49-F238E27FC236}">
                <a16:creationId xmlns:a16="http://schemas.microsoft.com/office/drawing/2014/main" id="{A2CD40FF-9BF7-454D-9BE8-FD55B5CEC131}"/>
              </a:ext>
            </a:extLst>
          </p:cNvPr>
          <p:cNvSpPr/>
          <p:nvPr/>
        </p:nvSpPr>
        <p:spPr>
          <a:xfrm>
            <a:off x="17691607" y="7700038"/>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Укрепить собственную власть</a:t>
            </a:r>
            <a:endParaRPr lang="ru-RU" sz="600" dirty="0"/>
          </a:p>
        </p:txBody>
      </p:sp>
      <p:cxnSp>
        <p:nvCxnSpPr>
          <p:cNvPr id="571" name="Прямая со стрелкой 570">
            <a:extLst>
              <a:ext uri="{FF2B5EF4-FFF2-40B4-BE49-F238E27FC236}">
                <a16:creationId xmlns:a16="http://schemas.microsoft.com/office/drawing/2014/main" id="{B6774BCD-634A-4440-AF3A-824BE11B659B}"/>
              </a:ext>
            </a:extLst>
          </p:cNvPr>
          <p:cNvCxnSpPr>
            <a:cxnSpLocks/>
            <a:stCxn id="414" idx="2"/>
            <a:endCxn id="569" idx="0"/>
          </p:cNvCxnSpPr>
          <p:nvPr/>
        </p:nvCxnSpPr>
        <p:spPr>
          <a:xfrm flipH="1">
            <a:off x="18263847" y="5366557"/>
            <a:ext cx="622" cy="23334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4" name="Shape 248">
            <a:extLst>
              <a:ext uri="{FF2B5EF4-FFF2-40B4-BE49-F238E27FC236}">
                <a16:creationId xmlns:a16="http://schemas.microsoft.com/office/drawing/2014/main" id="{C98CDC10-161C-48D1-BDD2-F2DE4D4B29A9}"/>
              </a:ext>
            </a:extLst>
          </p:cNvPr>
          <p:cNvCxnSpPr>
            <a:cxnSpLocks/>
            <a:stCxn id="374" idx="2"/>
            <a:endCxn id="461" idx="0"/>
          </p:cNvCxnSpPr>
          <p:nvPr/>
        </p:nvCxnSpPr>
        <p:spPr>
          <a:xfrm rot="16200000" flipH="1">
            <a:off x="15071929" y="1132612"/>
            <a:ext cx="404314" cy="25506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8" name="Прямоугольник 577">
            <a:extLst>
              <a:ext uri="{FF2B5EF4-FFF2-40B4-BE49-F238E27FC236}">
                <a16:creationId xmlns:a16="http://schemas.microsoft.com/office/drawing/2014/main" id="{D1E775E8-212A-4AF1-B3F1-D76C4F0E966F}"/>
              </a:ext>
            </a:extLst>
          </p:cNvPr>
          <p:cNvSpPr/>
          <p:nvPr/>
        </p:nvSpPr>
        <p:spPr>
          <a:xfrm>
            <a:off x="24522990" y="363959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Ослабить влияние африканеров</a:t>
            </a:r>
            <a:endParaRPr lang="ru-RU" sz="600" dirty="0"/>
          </a:p>
        </p:txBody>
      </p:sp>
      <p:cxnSp>
        <p:nvCxnSpPr>
          <p:cNvPr id="582" name="Shape 248">
            <a:extLst>
              <a:ext uri="{FF2B5EF4-FFF2-40B4-BE49-F238E27FC236}">
                <a16:creationId xmlns:a16="http://schemas.microsoft.com/office/drawing/2014/main" id="{DF7B324D-2462-4D49-92C1-A2905A6E863D}"/>
              </a:ext>
            </a:extLst>
          </p:cNvPr>
          <p:cNvCxnSpPr>
            <a:cxnSpLocks/>
            <a:stCxn id="373" idx="2"/>
            <a:endCxn id="578" idx="0"/>
          </p:cNvCxnSpPr>
          <p:nvPr/>
        </p:nvCxnSpPr>
        <p:spPr>
          <a:xfrm rot="5400000">
            <a:off x="25220699" y="2086597"/>
            <a:ext cx="1427530" cy="1678468"/>
          </a:xfrm>
          <a:prstGeom prst="bentConnector3">
            <a:avLst>
              <a:gd name="adj1" fmla="val 1196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6" name="Прямоугольник 585">
            <a:extLst>
              <a:ext uri="{FF2B5EF4-FFF2-40B4-BE49-F238E27FC236}">
                <a16:creationId xmlns:a16="http://schemas.microsoft.com/office/drawing/2014/main" id="{D84175EB-B29E-4B41-9CF5-BD717A40339E}"/>
              </a:ext>
            </a:extLst>
          </p:cNvPr>
          <p:cNvSpPr/>
          <p:nvPr/>
        </p:nvSpPr>
        <p:spPr>
          <a:xfrm>
            <a:off x="25388742" y="575477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Уничтожить </a:t>
            </a:r>
            <a:r>
              <a:rPr lang="ru-RU" sz="1100" dirty="0" err="1"/>
              <a:t>пронацистские</a:t>
            </a:r>
            <a:r>
              <a:rPr lang="ru-RU" sz="1100" dirty="0"/>
              <a:t> движения</a:t>
            </a:r>
            <a:endParaRPr lang="ru-RU" sz="600" dirty="0"/>
          </a:p>
        </p:txBody>
      </p:sp>
      <p:cxnSp>
        <p:nvCxnSpPr>
          <p:cNvPr id="587" name="Shape 248">
            <a:extLst>
              <a:ext uri="{FF2B5EF4-FFF2-40B4-BE49-F238E27FC236}">
                <a16:creationId xmlns:a16="http://schemas.microsoft.com/office/drawing/2014/main" id="{1F3089D1-8D93-4938-9392-2699F2E415B5}"/>
              </a:ext>
            </a:extLst>
          </p:cNvPr>
          <p:cNvCxnSpPr>
            <a:cxnSpLocks/>
            <a:stCxn id="578" idx="2"/>
            <a:endCxn id="586" idx="0"/>
          </p:cNvCxnSpPr>
          <p:nvPr/>
        </p:nvCxnSpPr>
        <p:spPr>
          <a:xfrm rot="16200000" flipH="1">
            <a:off x="24790024" y="4583817"/>
            <a:ext cx="1476165" cy="865752"/>
          </a:xfrm>
          <a:prstGeom prst="bentConnector3">
            <a:avLst>
              <a:gd name="adj1" fmla="val 741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2" name="Прямоугольник 591">
            <a:extLst>
              <a:ext uri="{FF2B5EF4-FFF2-40B4-BE49-F238E27FC236}">
                <a16:creationId xmlns:a16="http://schemas.microsoft.com/office/drawing/2014/main" id="{4F0BAF26-B62A-42F2-AAAC-A5821948FF13}"/>
              </a:ext>
            </a:extLst>
          </p:cNvPr>
          <p:cNvSpPr/>
          <p:nvPr/>
        </p:nvSpPr>
        <p:spPr>
          <a:xfrm>
            <a:off x="26200750" y="264849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Подтвердить верность Британии</a:t>
            </a:r>
            <a:endParaRPr lang="ru-RU" sz="600" dirty="0"/>
          </a:p>
        </p:txBody>
      </p:sp>
      <p:cxnSp>
        <p:nvCxnSpPr>
          <p:cNvPr id="594" name="Прямая со стрелкой 593">
            <a:extLst>
              <a:ext uri="{FF2B5EF4-FFF2-40B4-BE49-F238E27FC236}">
                <a16:creationId xmlns:a16="http://schemas.microsoft.com/office/drawing/2014/main" id="{06706161-0E25-461C-90D5-CA9032A6CDEA}"/>
              </a:ext>
            </a:extLst>
          </p:cNvPr>
          <p:cNvCxnSpPr>
            <a:cxnSpLocks/>
            <a:stCxn id="578" idx="2"/>
            <a:endCxn id="527" idx="0"/>
          </p:cNvCxnSpPr>
          <p:nvPr/>
        </p:nvCxnSpPr>
        <p:spPr>
          <a:xfrm>
            <a:off x="25095230" y="4278611"/>
            <a:ext cx="5068" cy="46935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Прямая со стрелкой 597">
            <a:extLst>
              <a:ext uri="{FF2B5EF4-FFF2-40B4-BE49-F238E27FC236}">
                <a16:creationId xmlns:a16="http://schemas.microsoft.com/office/drawing/2014/main" id="{EDB29044-4E2E-4C10-ACF4-E7FD563054AE}"/>
              </a:ext>
            </a:extLst>
          </p:cNvPr>
          <p:cNvCxnSpPr>
            <a:cxnSpLocks/>
            <a:stCxn id="373" idx="2"/>
            <a:endCxn id="592" idx="0"/>
          </p:cNvCxnSpPr>
          <p:nvPr/>
        </p:nvCxnSpPr>
        <p:spPr>
          <a:xfrm flipH="1">
            <a:off x="26772990" y="2212066"/>
            <a:ext cx="708" cy="4364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1" name="Прямоугольник 600">
            <a:extLst>
              <a:ext uri="{FF2B5EF4-FFF2-40B4-BE49-F238E27FC236}">
                <a16:creationId xmlns:a16="http://schemas.microsoft.com/office/drawing/2014/main" id="{D47C45E0-66F6-4CD0-A265-D92DB58B3396}"/>
              </a:ext>
            </a:extLst>
          </p:cNvPr>
          <p:cNvSpPr/>
          <p:nvPr/>
        </p:nvSpPr>
        <p:spPr>
          <a:xfrm>
            <a:off x="26200750" y="365098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военные производства за счёт Союзников</a:t>
            </a:r>
            <a:endParaRPr lang="ru-RU" sz="600" dirty="0"/>
          </a:p>
        </p:txBody>
      </p:sp>
      <p:cxnSp>
        <p:nvCxnSpPr>
          <p:cNvPr id="603" name="Прямая со стрелкой 602">
            <a:extLst>
              <a:ext uri="{FF2B5EF4-FFF2-40B4-BE49-F238E27FC236}">
                <a16:creationId xmlns:a16="http://schemas.microsoft.com/office/drawing/2014/main" id="{665861EC-D0A2-419B-9959-6DF16A03E4EC}"/>
              </a:ext>
            </a:extLst>
          </p:cNvPr>
          <p:cNvCxnSpPr>
            <a:cxnSpLocks/>
            <a:stCxn id="592" idx="2"/>
            <a:endCxn id="601" idx="0"/>
          </p:cNvCxnSpPr>
          <p:nvPr/>
        </p:nvCxnSpPr>
        <p:spPr>
          <a:xfrm>
            <a:off x="26772990" y="3287513"/>
            <a:ext cx="0" cy="3634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6" name="Прямоугольник 605">
            <a:extLst>
              <a:ext uri="{FF2B5EF4-FFF2-40B4-BE49-F238E27FC236}">
                <a16:creationId xmlns:a16="http://schemas.microsoft.com/office/drawing/2014/main" id="{A23755C1-A1C9-4A09-8F3B-8D2AC4DA2F2F}"/>
              </a:ext>
            </a:extLst>
          </p:cNvPr>
          <p:cNvSpPr/>
          <p:nvPr/>
        </p:nvSpPr>
        <p:spPr>
          <a:xfrm>
            <a:off x="27088872" y="4741619"/>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Южноафриканскую колонию</a:t>
            </a:r>
            <a:endParaRPr lang="ru-RU" sz="600" dirty="0"/>
          </a:p>
        </p:txBody>
      </p:sp>
      <p:cxnSp>
        <p:nvCxnSpPr>
          <p:cNvPr id="607" name="Shape 248">
            <a:extLst>
              <a:ext uri="{FF2B5EF4-FFF2-40B4-BE49-F238E27FC236}">
                <a16:creationId xmlns:a16="http://schemas.microsoft.com/office/drawing/2014/main" id="{4B533D0A-BB45-4477-8358-10D0CC22D297}"/>
              </a:ext>
            </a:extLst>
          </p:cNvPr>
          <p:cNvCxnSpPr>
            <a:cxnSpLocks/>
            <a:stCxn id="592" idx="2"/>
            <a:endCxn id="606" idx="0"/>
          </p:cNvCxnSpPr>
          <p:nvPr/>
        </p:nvCxnSpPr>
        <p:spPr>
          <a:xfrm rot="16200000" flipH="1">
            <a:off x="26489998" y="3570505"/>
            <a:ext cx="1454106" cy="888122"/>
          </a:xfrm>
          <a:prstGeom prst="bentConnector3">
            <a:avLst>
              <a:gd name="adj1" fmla="val 1004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2" name="Прямая соединительная линия 611">
            <a:extLst>
              <a:ext uri="{FF2B5EF4-FFF2-40B4-BE49-F238E27FC236}">
                <a16:creationId xmlns:a16="http://schemas.microsoft.com/office/drawing/2014/main" id="{DC58E5D0-09E9-4A0A-BD79-31A5256A67C7}"/>
              </a:ext>
            </a:extLst>
          </p:cNvPr>
          <p:cNvCxnSpPr>
            <a:cxnSpLocks/>
            <a:stCxn id="1478" idx="3"/>
            <a:endCxn id="371" idx="1"/>
          </p:cNvCxnSpPr>
          <p:nvPr/>
        </p:nvCxnSpPr>
        <p:spPr>
          <a:xfrm flipV="1">
            <a:off x="7992604" y="854098"/>
            <a:ext cx="12265186" cy="302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6" name="Прямоугольник 455">
            <a:extLst>
              <a:ext uri="{FF2B5EF4-FFF2-40B4-BE49-F238E27FC236}">
                <a16:creationId xmlns:a16="http://schemas.microsoft.com/office/drawing/2014/main" id="{28A2BF5F-378C-4F84-8146-F8961BF6714F}"/>
              </a:ext>
            </a:extLst>
          </p:cNvPr>
          <p:cNvSpPr/>
          <p:nvPr/>
        </p:nvSpPr>
        <p:spPr>
          <a:xfrm>
            <a:off x="13425264" y="2619379"/>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политику расовой сегрегации </a:t>
            </a:r>
            <a:r>
              <a:rPr lang="ru-RU" sz="200" dirty="0"/>
              <a:t>(После того, как Южная Африка была осуждена Британским Содружеством за ее политику апартеида, правительство под руководством НП заставило Южную Африку выйти из Содружества, отказаться от своей монархии во главе с британским монархом и стать независимой республикой.)</a:t>
            </a:r>
            <a:endParaRPr lang="ru-RU" sz="600" dirty="0"/>
          </a:p>
        </p:txBody>
      </p:sp>
      <p:sp>
        <p:nvSpPr>
          <p:cNvPr id="457" name="Прямоугольник 456">
            <a:extLst>
              <a:ext uri="{FF2B5EF4-FFF2-40B4-BE49-F238E27FC236}">
                <a16:creationId xmlns:a16="http://schemas.microsoft.com/office/drawing/2014/main" id="{1B5DA701-B817-4BA2-834C-C3DE898771E3}"/>
              </a:ext>
            </a:extLst>
          </p:cNvPr>
          <p:cNvSpPr/>
          <p:nvPr/>
        </p:nvSpPr>
        <p:spPr>
          <a:xfrm>
            <a:off x="14281730" y="3639596"/>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пропусках</a:t>
            </a:r>
          </a:p>
        </p:txBody>
      </p:sp>
      <p:sp>
        <p:nvSpPr>
          <p:cNvPr id="460" name="Прямоугольник 459">
            <a:extLst>
              <a:ext uri="{FF2B5EF4-FFF2-40B4-BE49-F238E27FC236}">
                <a16:creationId xmlns:a16="http://schemas.microsoft.com/office/drawing/2014/main" id="{0C77A95E-A62C-475E-82E1-7747A7F0A936}"/>
              </a:ext>
            </a:extLst>
          </p:cNvPr>
          <p:cNvSpPr/>
          <p:nvPr/>
        </p:nvSpPr>
        <p:spPr>
          <a:xfrm>
            <a:off x="13419889" y="472251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Запрет межрасовых связей</a:t>
            </a:r>
          </a:p>
        </p:txBody>
      </p:sp>
      <p:sp>
        <p:nvSpPr>
          <p:cNvPr id="461" name="Прямоугольник 460">
            <a:extLst>
              <a:ext uri="{FF2B5EF4-FFF2-40B4-BE49-F238E27FC236}">
                <a16:creationId xmlns:a16="http://schemas.microsoft.com/office/drawing/2014/main" id="{15819AD8-8876-43C3-A4E3-D12F0AF558C6}"/>
              </a:ext>
            </a:extLst>
          </p:cNvPr>
          <p:cNvSpPr/>
          <p:nvPr/>
        </p:nvSpPr>
        <p:spPr>
          <a:xfrm>
            <a:off x="15977156" y="2610079"/>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a:t>
            </a:r>
            <a:r>
              <a:rPr lang="ru-RU" sz="1100" dirty="0" err="1"/>
              <a:t>Оссевабрандваг</a:t>
            </a:r>
            <a:endParaRPr lang="ru-RU" sz="600" dirty="0"/>
          </a:p>
        </p:txBody>
      </p:sp>
      <p:sp>
        <p:nvSpPr>
          <p:cNvPr id="463" name="Прямоугольник 462">
            <a:extLst>
              <a:ext uri="{FF2B5EF4-FFF2-40B4-BE49-F238E27FC236}">
                <a16:creationId xmlns:a16="http://schemas.microsoft.com/office/drawing/2014/main" id="{2849860E-1D48-4EA1-8947-ED09D73A7620}"/>
              </a:ext>
            </a:extLst>
          </p:cNvPr>
          <p:cNvSpPr/>
          <p:nvPr/>
        </p:nvSpPr>
        <p:spPr>
          <a:xfrm>
            <a:off x="12571360" y="3636424"/>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Запретить чёрные профсоюзы</a:t>
            </a:r>
          </a:p>
        </p:txBody>
      </p:sp>
      <p:sp>
        <p:nvSpPr>
          <p:cNvPr id="464" name="Прямоугольник 463">
            <a:extLst>
              <a:ext uri="{FF2B5EF4-FFF2-40B4-BE49-F238E27FC236}">
                <a16:creationId xmlns:a16="http://schemas.microsoft.com/office/drawing/2014/main" id="{004818BC-4001-42DD-B3DE-24E563D64E52}"/>
              </a:ext>
            </a:extLst>
          </p:cNvPr>
          <p:cNvSpPr/>
          <p:nvPr/>
        </p:nvSpPr>
        <p:spPr>
          <a:xfrm>
            <a:off x="13425264" y="5761522"/>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самоуправлении банту </a:t>
            </a:r>
            <a:r>
              <a:rPr lang="ru-RU" sz="200" dirty="0"/>
              <a:t>(В 1959 году Закон о самоуправлении банту установил так называемые </a:t>
            </a:r>
            <a:r>
              <a:rPr lang="ru-RU" sz="200" dirty="0" err="1"/>
              <a:t>хоумленды</a:t>
            </a:r>
            <a:r>
              <a:rPr lang="ru-RU" sz="200" dirty="0"/>
              <a:t> (иногда уничижительно называемые бантустанами ) для десяти различных черных племен. Конечной целью НП было переселить всех черных южноафриканцев в один из этих </a:t>
            </a:r>
            <a:r>
              <a:rPr lang="ru-RU" sz="200" dirty="0" err="1"/>
              <a:t>хоумлендов</a:t>
            </a:r>
            <a:r>
              <a:rPr lang="ru-RU" sz="200" dirty="0"/>
              <a:t> (хотя они могли продолжать работать в Южной Африке в качестве «гастарбайтеров»), оставив то, что осталось от Южной Африки (около 87 процентов площади земель) с тем, что тогда было бы белым большинством, по крайней мере на бумаге. Поскольку правительство апартеида рассматривало </a:t>
            </a:r>
            <a:r>
              <a:rPr lang="ru-RU" sz="200" dirty="0" err="1"/>
              <a:t>хоумленды</a:t>
            </a:r>
            <a:r>
              <a:rPr lang="ru-RU" sz="200" dirty="0"/>
              <a:t> как эмбриональные независимые государства, все черные южноафриканцы были зарегистрированы как граждане </a:t>
            </a:r>
            <a:r>
              <a:rPr lang="ru-RU" sz="200" dirty="0" err="1"/>
              <a:t>хоумлендов</a:t>
            </a:r>
            <a:r>
              <a:rPr lang="ru-RU" sz="200" dirty="0"/>
              <a:t>, а не страны в целом, и должны были осуществлять свои политические права только в </a:t>
            </a:r>
            <a:r>
              <a:rPr lang="ru-RU" sz="200" dirty="0" err="1"/>
              <a:t>хоумлендах</a:t>
            </a:r>
            <a:r>
              <a:rPr lang="ru-RU" sz="200" dirty="0"/>
              <a:t>.)</a:t>
            </a:r>
            <a:endParaRPr lang="ru-RU" sz="1100" dirty="0"/>
          </a:p>
        </p:txBody>
      </p:sp>
      <p:cxnSp>
        <p:nvCxnSpPr>
          <p:cNvPr id="465" name="Прямая со стрелкой 464">
            <a:extLst>
              <a:ext uri="{FF2B5EF4-FFF2-40B4-BE49-F238E27FC236}">
                <a16:creationId xmlns:a16="http://schemas.microsoft.com/office/drawing/2014/main" id="{F11CC0B7-C6D7-4A47-8E2C-45AFEEF2C44F}"/>
              </a:ext>
            </a:extLst>
          </p:cNvPr>
          <p:cNvCxnSpPr>
            <a:cxnSpLocks/>
            <a:stCxn id="461" idx="2"/>
            <a:endCxn id="541" idx="0"/>
          </p:cNvCxnSpPr>
          <p:nvPr/>
        </p:nvCxnSpPr>
        <p:spPr>
          <a:xfrm>
            <a:off x="16549396" y="3249094"/>
            <a:ext cx="4703" cy="3905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5" name="Прямоугольник 474">
            <a:extLst>
              <a:ext uri="{FF2B5EF4-FFF2-40B4-BE49-F238E27FC236}">
                <a16:creationId xmlns:a16="http://schemas.microsoft.com/office/drawing/2014/main" id="{EA4BB7EB-7592-47EF-AC8C-1DB8DE02443B}"/>
              </a:ext>
            </a:extLst>
          </p:cNvPr>
          <p:cNvSpPr/>
          <p:nvPr/>
        </p:nvSpPr>
        <p:spPr>
          <a:xfrm>
            <a:off x="15146828" y="576152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нового монарха</a:t>
            </a:r>
            <a:endParaRPr lang="ru-RU" sz="600" dirty="0"/>
          </a:p>
        </p:txBody>
      </p:sp>
      <p:sp>
        <p:nvSpPr>
          <p:cNvPr id="476" name="Прямоугольник 475">
            <a:extLst>
              <a:ext uri="{FF2B5EF4-FFF2-40B4-BE49-F238E27FC236}">
                <a16:creationId xmlns:a16="http://schemas.microsoft.com/office/drawing/2014/main" id="{EA057CC5-CBC0-4454-A91C-F5D916191492}"/>
              </a:ext>
            </a:extLst>
          </p:cNvPr>
          <p:cNvSpPr/>
          <p:nvPr/>
        </p:nvSpPr>
        <p:spPr>
          <a:xfrm>
            <a:off x="16793782" y="576152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Референдум о Республике</a:t>
            </a:r>
            <a:endParaRPr lang="ru-RU" sz="600" dirty="0"/>
          </a:p>
        </p:txBody>
      </p:sp>
      <p:cxnSp>
        <p:nvCxnSpPr>
          <p:cNvPr id="479" name="Прямая соединительная линия 478">
            <a:extLst>
              <a:ext uri="{FF2B5EF4-FFF2-40B4-BE49-F238E27FC236}">
                <a16:creationId xmlns:a16="http://schemas.microsoft.com/office/drawing/2014/main" id="{F7E28F68-47E4-4628-99D2-85B6052C5331}"/>
              </a:ext>
            </a:extLst>
          </p:cNvPr>
          <p:cNvCxnSpPr>
            <a:cxnSpLocks/>
            <a:stCxn id="475" idx="3"/>
            <a:endCxn id="476" idx="1"/>
          </p:cNvCxnSpPr>
          <p:nvPr/>
        </p:nvCxnSpPr>
        <p:spPr>
          <a:xfrm>
            <a:off x="16291308" y="6081030"/>
            <a:ext cx="502474"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83" name="Shape 248">
            <a:extLst>
              <a:ext uri="{FF2B5EF4-FFF2-40B4-BE49-F238E27FC236}">
                <a16:creationId xmlns:a16="http://schemas.microsoft.com/office/drawing/2014/main" id="{8FBF95FA-782B-44E5-8A5B-535BAD20D56C}"/>
              </a:ext>
            </a:extLst>
          </p:cNvPr>
          <p:cNvCxnSpPr>
            <a:cxnSpLocks/>
            <a:stCxn id="475" idx="2"/>
            <a:endCxn id="546" idx="0"/>
          </p:cNvCxnSpPr>
          <p:nvPr/>
        </p:nvCxnSpPr>
        <p:spPr>
          <a:xfrm rot="16200000" flipH="1">
            <a:off x="16371088" y="5748517"/>
            <a:ext cx="347870" cy="165191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5" name="Shape 248">
            <a:extLst>
              <a:ext uri="{FF2B5EF4-FFF2-40B4-BE49-F238E27FC236}">
                <a16:creationId xmlns:a16="http://schemas.microsoft.com/office/drawing/2014/main" id="{DF3711AB-6295-410A-9A2A-94423B778B58}"/>
              </a:ext>
            </a:extLst>
          </p:cNvPr>
          <p:cNvCxnSpPr>
            <a:cxnSpLocks/>
            <a:stCxn id="476" idx="2"/>
            <a:endCxn id="547" idx="0"/>
          </p:cNvCxnSpPr>
          <p:nvPr/>
        </p:nvCxnSpPr>
        <p:spPr>
          <a:xfrm rot="5400000">
            <a:off x="16367107" y="5749491"/>
            <a:ext cx="347869" cy="16499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Прямая со стрелкой 487">
            <a:extLst>
              <a:ext uri="{FF2B5EF4-FFF2-40B4-BE49-F238E27FC236}">
                <a16:creationId xmlns:a16="http://schemas.microsoft.com/office/drawing/2014/main" id="{A58FD799-D13A-45C5-B00A-AD633F89DE28}"/>
              </a:ext>
            </a:extLst>
          </p:cNvPr>
          <p:cNvCxnSpPr>
            <a:cxnSpLocks/>
            <a:stCxn id="475" idx="2"/>
            <a:endCxn id="547" idx="0"/>
          </p:cNvCxnSpPr>
          <p:nvPr/>
        </p:nvCxnSpPr>
        <p:spPr>
          <a:xfrm flipH="1">
            <a:off x="15716059" y="6400537"/>
            <a:ext cx="3009" cy="34787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Прямая со стрелкой 490">
            <a:extLst>
              <a:ext uri="{FF2B5EF4-FFF2-40B4-BE49-F238E27FC236}">
                <a16:creationId xmlns:a16="http://schemas.microsoft.com/office/drawing/2014/main" id="{EBA5CF81-C209-4598-A828-02270094403C}"/>
              </a:ext>
            </a:extLst>
          </p:cNvPr>
          <p:cNvCxnSpPr>
            <a:cxnSpLocks/>
            <a:stCxn id="476" idx="2"/>
            <a:endCxn id="546" idx="0"/>
          </p:cNvCxnSpPr>
          <p:nvPr/>
        </p:nvCxnSpPr>
        <p:spPr>
          <a:xfrm>
            <a:off x="17366022" y="6400538"/>
            <a:ext cx="4956" cy="34786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7" name="Прямая со стрелкой 496">
            <a:extLst>
              <a:ext uri="{FF2B5EF4-FFF2-40B4-BE49-F238E27FC236}">
                <a16:creationId xmlns:a16="http://schemas.microsoft.com/office/drawing/2014/main" id="{34F15633-B4F3-48F0-AC05-468962251F5B}"/>
              </a:ext>
            </a:extLst>
          </p:cNvPr>
          <p:cNvCxnSpPr>
            <a:cxnSpLocks/>
            <a:stCxn id="374" idx="2"/>
            <a:endCxn id="456" idx="0"/>
          </p:cNvCxnSpPr>
          <p:nvPr/>
        </p:nvCxnSpPr>
        <p:spPr>
          <a:xfrm flipH="1">
            <a:off x="13997504" y="2205765"/>
            <a:ext cx="1272" cy="4136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3" name="Shape 248">
            <a:extLst>
              <a:ext uri="{FF2B5EF4-FFF2-40B4-BE49-F238E27FC236}">
                <a16:creationId xmlns:a16="http://schemas.microsoft.com/office/drawing/2014/main" id="{8C72DC34-36C6-46A5-ABF6-9F61AF0FD429}"/>
              </a:ext>
            </a:extLst>
          </p:cNvPr>
          <p:cNvCxnSpPr>
            <a:cxnSpLocks/>
            <a:stCxn id="456" idx="2"/>
            <a:endCxn id="457" idx="0"/>
          </p:cNvCxnSpPr>
          <p:nvPr/>
        </p:nvCxnSpPr>
        <p:spPr>
          <a:xfrm rot="16200000" flipH="1">
            <a:off x="14235136" y="3020762"/>
            <a:ext cx="381202" cy="8564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4" name="Shape 248">
            <a:extLst>
              <a:ext uri="{FF2B5EF4-FFF2-40B4-BE49-F238E27FC236}">
                <a16:creationId xmlns:a16="http://schemas.microsoft.com/office/drawing/2014/main" id="{A121FFAE-0470-41CC-9114-DD7AC13812F1}"/>
              </a:ext>
            </a:extLst>
          </p:cNvPr>
          <p:cNvCxnSpPr>
            <a:cxnSpLocks/>
            <a:stCxn id="456" idx="2"/>
            <a:endCxn id="463" idx="0"/>
          </p:cNvCxnSpPr>
          <p:nvPr/>
        </p:nvCxnSpPr>
        <p:spPr>
          <a:xfrm rot="5400000">
            <a:off x="13381537" y="3020457"/>
            <a:ext cx="378030" cy="85390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7" name="Shape 248">
            <a:extLst>
              <a:ext uri="{FF2B5EF4-FFF2-40B4-BE49-F238E27FC236}">
                <a16:creationId xmlns:a16="http://schemas.microsoft.com/office/drawing/2014/main" id="{F3D78281-0A14-44AC-A4E1-4D79BAECC030}"/>
              </a:ext>
            </a:extLst>
          </p:cNvPr>
          <p:cNvCxnSpPr>
            <a:cxnSpLocks/>
            <a:stCxn id="457" idx="2"/>
            <a:endCxn id="460" idx="0"/>
          </p:cNvCxnSpPr>
          <p:nvPr/>
        </p:nvCxnSpPr>
        <p:spPr>
          <a:xfrm rot="5400000">
            <a:off x="14201098" y="4069643"/>
            <a:ext cx="443904" cy="8618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a:extLst>
              <a:ext uri="{FF2B5EF4-FFF2-40B4-BE49-F238E27FC236}">
                <a16:creationId xmlns:a16="http://schemas.microsoft.com/office/drawing/2014/main" id="{8902BB0C-400B-4FF7-AE56-388E9650C661}"/>
              </a:ext>
            </a:extLst>
          </p:cNvPr>
          <p:cNvCxnSpPr>
            <a:cxnSpLocks/>
            <a:stCxn id="463" idx="2"/>
            <a:endCxn id="460" idx="0"/>
          </p:cNvCxnSpPr>
          <p:nvPr/>
        </p:nvCxnSpPr>
        <p:spPr>
          <a:xfrm rot="16200000" flipH="1">
            <a:off x="13344326" y="4074712"/>
            <a:ext cx="447076" cy="8485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3" name="Прямая со стрелкой 512">
            <a:extLst>
              <a:ext uri="{FF2B5EF4-FFF2-40B4-BE49-F238E27FC236}">
                <a16:creationId xmlns:a16="http://schemas.microsoft.com/office/drawing/2014/main" id="{D1FF4524-D26F-40A9-B597-987EF3CD21A8}"/>
              </a:ext>
            </a:extLst>
          </p:cNvPr>
          <p:cNvCxnSpPr>
            <a:cxnSpLocks/>
            <a:stCxn id="460" idx="2"/>
            <a:endCxn id="464" idx="0"/>
          </p:cNvCxnSpPr>
          <p:nvPr/>
        </p:nvCxnSpPr>
        <p:spPr>
          <a:xfrm>
            <a:off x="13992129" y="5361530"/>
            <a:ext cx="5375" cy="399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a:extLst>
              <a:ext uri="{FF2B5EF4-FFF2-40B4-BE49-F238E27FC236}">
                <a16:creationId xmlns:a16="http://schemas.microsoft.com/office/drawing/2014/main" id="{3667B001-3F09-4A47-B59C-8D2E3E46347E}"/>
              </a:ext>
            </a:extLst>
          </p:cNvPr>
          <p:cNvSpPr/>
          <p:nvPr/>
        </p:nvSpPr>
        <p:spPr>
          <a:xfrm>
            <a:off x="27089452" y="576152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Защита интересов в Африке </a:t>
            </a:r>
            <a:r>
              <a:rPr lang="ru-RU" sz="600" dirty="0"/>
              <a:t>(ваниль, но переделать до Кении)</a:t>
            </a:r>
          </a:p>
        </p:txBody>
      </p:sp>
      <p:cxnSp>
        <p:nvCxnSpPr>
          <p:cNvPr id="518" name="Прямая со стрелкой 517">
            <a:extLst>
              <a:ext uri="{FF2B5EF4-FFF2-40B4-BE49-F238E27FC236}">
                <a16:creationId xmlns:a16="http://schemas.microsoft.com/office/drawing/2014/main" id="{B89BE2BA-D764-46FC-8E66-D9A6533CD6F7}"/>
              </a:ext>
            </a:extLst>
          </p:cNvPr>
          <p:cNvCxnSpPr>
            <a:cxnSpLocks/>
            <a:stCxn id="606" idx="2"/>
            <a:endCxn id="517" idx="0"/>
          </p:cNvCxnSpPr>
          <p:nvPr/>
        </p:nvCxnSpPr>
        <p:spPr>
          <a:xfrm>
            <a:off x="27661112" y="5380634"/>
            <a:ext cx="580" cy="380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2" name="Прямоугольник 521">
            <a:extLst>
              <a:ext uri="{FF2B5EF4-FFF2-40B4-BE49-F238E27FC236}">
                <a16:creationId xmlns:a16="http://schemas.microsoft.com/office/drawing/2014/main" id="{BC0E7853-E2E9-4615-BF97-893DD896C6D7}"/>
              </a:ext>
            </a:extLst>
          </p:cNvPr>
          <p:cNvSpPr/>
          <p:nvPr/>
        </p:nvSpPr>
        <p:spPr>
          <a:xfrm>
            <a:off x="10869664" y="2614683"/>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Поддержка голландской реформаторской церкви</a:t>
            </a:r>
          </a:p>
        </p:txBody>
      </p:sp>
      <p:sp>
        <p:nvSpPr>
          <p:cNvPr id="526" name="Прямоугольник 525">
            <a:extLst>
              <a:ext uri="{FF2B5EF4-FFF2-40B4-BE49-F238E27FC236}">
                <a16:creationId xmlns:a16="http://schemas.microsoft.com/office/drawing/2014/main" id="{1C034169-5937-454C-A030-849E20FA982B}"/>
              </a:ext>
            </a:extLst>
          </p:cNvPr>
          <p:cNvSpPr/>
          <p:nvPr/>
        </p:nvSpPr>
        <p:spPr>
          <a:xfrm>
            <a:off x="11686176" y="4741618"/>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Бельгийском Конго</a:t>
            </a:r>
          </a:p>
        </p:txBody>
      </p:sp>
      <p:sp>
        <p:nvSpPr>
          <p:cNvPr id="529" name="Прямоугольник 528">
            <a:extLst>
              <a:ext uri="{FF2B5EF4-FFF2-40B4-BE49-F238E27FC236}">
                <a16:creationId xmlns:a16="http://schemas.microsoft.com/office/drawing/2014/main" id="{97F1DBFE-13A5-4E8F-9123-BDDFF6326F48}"/>
              </a:ext>
            </a:extLst>
          </p:cNvPr>
          <p:cNvSpPr/>
          <p:nvPr/>
        </p:nvSpPr>
        <p:spPr>
          <a:xfrm>
            <a:off x="10864514" y="363959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Власть белой расы</a:t>
            </a:r>
          </a:p>
        </p:txBody>
      </p:sp>
      <p:sp>
        <p:nvSpPr>
          <p:cNvPr id="530" name="Прямоугольник 529">
            <a:extLst>
              <a:ext uri="{FF2B5EF4-FFF2-40B4-BE49-F238E27FC236}">
                <a16:creationId xmlns:a16="http://schemas.microsoft.com/office/drawing/2014/main" id="{83A1BBB5-17DB-4F5C-920E-E5BEAC61411D}"/>
              </a:ext>
            </a:extLst>
          </p:cNvPr>
          <p:cNvSpPr/>
          <p:nvPr/>
        </p:nvSpPr>
        <p:spPr>
          <a:xfrm>
            <a:off x="10033847" y="472251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Северной Родезии</a:t>
            </a:r>
          </a:p>
        </p:txBody>
      </p:sp>
      <p:sp>
        <p:nvSpPr>
          <p:cNvPr id="533" name="Прямоугольник 532">
            <a:extLst>
              <a:ext uri="{FF2B5EF4-FFF2-40B4-BE49-F238E27FC236}">
                <a16:creationId xmlns:a16="http://schemas.microsoft.com/office/drawing/2014/main" id="{0F0C25E8-4EFC-4209-93F3-32E1253E8926}"/>
              </a:ext>
            </a:extLst>
          </p:cNvPr>
          <p:cNvSpPr/>
          <p:nvPr/>
        </p:nvSpPr>
        <p:spPr>
          <a:xfrm>
            <a:off x="10869664" y="5750271"/>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Анголе</a:t>
            </a:r>
          </a:p>
        </p:txBody>
      </p:sp>
      <p:cxnSp>
        <p:nvCxnSpPr>
          <p:cNvPr id="534" name="Shape 248">
            <a:extLst>
              <a:ext uri="{FF2B5EF4-FFF2-40B4-BE49-F238E27FC236}">
                <a16:creationId xmlns:a16="http://schemas.microsoft.com/office/drawing/2014/main" id="{08481D3F-06DB-40C6-A12F-ED370F71D1C9}"/>
              </a:ext>
            </a:extLst>
          </p:cNvPr>
          <p:cNvCxnSpPr>
            <a:cxnSpLocks/>
            <a:stCxn id="522" idx="2"/>
            <a:endCxn id="526" idx="0"/>
          </p:cNvCxnSpPr>
          <p:nvPr/>
        </p:nvCxnSpPr>
        <p:spPr>
          <a:xfrm rot="16200000" flipH="1">
            <a:off x="11106200" y="3589402"/>
            <a:ext cx="1487920" cy="816512"/>
          </a:xfrm>
          <a:prstGeom prst="bentConnector3">
            <a:avLst>
              <a:gd name="adj1" fmla="val 1287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5" name="Shape 248">
            <a:extLst>
              <a:ext uri="{FF2B5EF4-FFF2-40B4-BE49-F238E27FC236}">
                <a16:creationId xmlns:a16="http://schemas.microsoft.com/office/drawing/2014/main" id="{C4998F04-AA3E-45C5-9F7A-F02D4102EBA1}"/>
              </a:ext>
            </a:extLst>
          </p:cNvPr>
          <p:cNvCxnSpPr>
            <a:cxnSpLocks/>
            <a:stCxn id="522" idx="2"/>
            <a:endCxn id="530" idx="0"/>
          </p:cNvCxnSpPr>
          <p:nvPr/>
        </p:nvCxnSpPr>
        <p:spPr>
          <a:xfrm rot="5400000">
            <a:off x="10289588" y="3570198"/>
            <a:ext cx="1468817" cy="835817"/>
          </a:xfrm>
          <a:prstGeom prst="bentConnector3">
            <a:avLst>
              <a:gd name="adj1" fmla="val 1335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9" name="Прямая со стрелкой 538">
            <a:extLst>
              <a:ext uri="{FF2B5EF4-FFF2-40B4-BE49-F238E27FC236}">
                <a16:creationId xmlns:a16="http://schemas.microsoft.com/office/drawing/2014/main" id="{73972E33-3EA0-419E-B710-36D507F6B496}"/>
              </a:ext>
            </a:extLst>
          </p:cNvPr>
          <p:cNvCxnSpPr>
            <a:cxnSpLocks/>
            <a:stCxn id="529" idx="2"/>
            <a:endCxn id="533" idx="0"/>
          </p:cNvCxnSpPr>
          <p:nvPr/>
        </p:nvCxnSpPr>
        <p:spPr>
          <a:xfrm>
            <a:off x="11436754" y="4278610"/>
            <a:ext cx="5150" cy="14716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a:extLst>
              <a:ext uri="{FF2B5EF4-FFF2-40B4-BE49-F238E27FC236}">
                <a16:creationId xmlns:a16="http://schemas.microsoft.com/office/drawing/2014/main" id="{C1BC724A-B217-41C7-9F3C-749084997754}"/>
              </a:ext>
            </a:extLst>
          </p:cNvPr>
          <p:cNvCxnSpPr>
            <a:cxnSpLocks/>
            <a:stCxn id="1478" idx="2"/>
            <a:endCxn id="1491" idx="0"/>
          </p:cNvCxnSpPr>
          <p:nvPr/>
        </p:nvCxnSpPr>
        <p:spPr>
          <a:xfrm rot="5400000">
            <a:off x="6823280" y="973922"/>
            <a:ext cx="385531" cy="7969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Shape 248">
            <a:extLst>
              <a:ext uri="{FF2B5EF4-FFF2-40B4-BE49-F238E27FC236}">
                <a16:creationId xmlns:a16="http://schemas.microsoft.com/office/drawing/2014/main" id="{DC68538B-B797-4A2D-AC8D-B51B93BBA60B}"/>
              </a:ext>
            </a:extLst>
          </p:cNvPr>
          <p:cNvCxnSpPr>
            <a:cxnSpLocks/>
            <a:stCxn id="1478" idx="2"/>
            <a:endCxn id="1492" idx="0"/>
          </p:cNvCxnSpPr>
          <p:nvPr/>
        </p:nvCxnSpPr>
        <p:spPr>
          <a:xfrm rot="16200000" flipH="1">
            <a:off x="8016277" y="577918"/>
            <a:ext cx="386420" cy="1589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Shape 248">
            <a:extLst>
              <a:ext uri="{FF2B5EF4-FFF2-40B4-BE49-F238E27FC236}">
                <a16:creationId xmlns:a16="http://schemas.microsoft.com/office/drawing/2014/main" id="{80257EB4-212C-4EBC-89D8-1606CA2230C9}"/>
              </a:ext>
            </a:extLst>
          </p:cNvPr>
          <p:cNvCxnSpPr>
            <a:cxnSpLocks/>
            <a:stCxn id="1478" idx="2"/>
            <a:endCxn id="1497" idx="0"/>
          </p:cNvCxnSpPr>
          <p:nvPr/>
        </p:nvCxnSpPr>
        <p:spPr>
          <a:xfrm rot="16200000" flipH="1">
            <a:off x="8813531" y="-219336"/>
            <a:ext cx="387744" cy="31857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4" name="Прямая со стрелкой 563">
            <a:extLst>
              <a:ext uri="{FF2B5EF4-FFF2-40B4-BE49-F238E27FC236}">
                <a16:creationId xmlns:a16="http://schemas.microsoft.com/office/drawing/2014/main" id="{80D95E23-0671-46A7-8E45-0C80FB9206EE}"/>
              </a:ext>
            </a:extLst>
          </p:cNvPr>
          <p:cNvCxnSpPr>
            <a:cxnSpLocks/>
            <a:stCxn id="1492" idx="2"/>
            <a:endCxn id="1495" idx="0"/>
          </p:cNvCxnSpPr>
          <p:nvPr/>
        </p:nvCxnSpPr>
        <p:spPr>
          <a:xfrm>
            <a:off x="9004433" y="2209886"/>
            <a:ext cx="5882" cy="392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5" name="Shape 248">
            <a:extLst>
              <a:ext uri="{FF2B5EF4-FFF2-40B4-BE49-F238E27FC236}">
                <a16:creationId xmlns:a16="http://schemas.microsoft.com/office/drawing/2014/main" id="{C5ADA548-AD2B-47AE-87A4-D1FCB87B92E5}"/>
              </a:ext>
            </a:extLst>
          </p:cNvPr>
          <p:cNvCxnSpPr>
            <a:cxnSpLocks/>
            <a:stCxn id="1495" idx="2"/>
            <a:endCxn id="1481" idx="0"/>
          </p:cNvCxnSpPr>
          <p:nvPr/>
        </p:nvCxnSpPr>
        <p:spPr>
          <a:xfrm rot="5400000">
            <a:off x="8423023" y="3052302"/>
            <a:ext cx="392397" cy="78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8" name="Shape 248">
            <a:extLst>
              <a:ext uri="{FF2B5EF4-FFF2-40B4-BE49-F238E27FC236}">
                <a16:creationId xmlns:a16="http://schemas.microsoft.com/office/drawing/2014/main" id="{D1455635-5F82-4B52-A9F6-1EFAD76D6102}"/>
              </a:ext>
            </a:extLst>
          </p:cNvPr>
          <p:cNvCxnSpPr>
            <a:cxnSpLocks/>
            <a:stCxn id="1479" idx="2"/>
            <a:endCxn id="1481" idx="0"/>
          </p:cNvCxnSpPr>
          <p:nvPr/>
        </p:nvCxnSpPr>
        <p:spPr>
          <a:xfrm rot="16200000" flipH="1">
            <a:off x="7624298" y="3035765"/>
            <a:ext cx="394073" cy="8135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2" name="Shape 248">
            <a:extLst>
              <a:ext uri="{FF2B5EF4-FFF2-40B4-BE49-F238E27FC236}">
                <a16:creationId xmlns:a16="http://schemas.microsoft.com/office/drawing/2014/main" id="{E7623CB1-3663-4CEE-99B9-73155A0DEE31}"/>
              </a:ext>
            </a:extLst>
          </p:cNvPr>
          <p:cNvCxnSpPr>
            <a:cxnSpLocks/>
            <a:stCxn id="1481" idx="2"/>
            <a:endCxn id="1482" idx="0"/>
          </p:cNvCxnSpPr>
          <p:nvPr/>
        </p:nvCxnSpPr>
        <p:spPr>
          <a:xfrm rot="5400000">
            <a:off x="7603920" y="4095282"/>
            <a:ext cx="434831" cy="8135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5" name="Shape 248">
            <a:extLst>
              <a:ext uri="{FF2B5EF4-FFF2-40B4-BE49-F238E27FC236}">
                <a16:creationId xmlns:a16="http://schemas.microsoft.com/office/drawing/2014/main" id="{A683FB23-0B28-496E-AFA7-73038C289065}"/>
              </a:ext>
            </a:extLst>
          </p:cNvPr>
          <p:cNvCxnSpPr>
            <a:cxnSpLocks/>
            <a:stCxn id="1481" idx="2"/>
            <a:endCxn id="1483" idx="0"/>
          </p:cNvCxnSpPr>
          <p:nvPr/>
        </p:nvCxnSpPr>
        <p:spPr>
          <a:xfrm rot="16200000" flipH="1">
            <a:off x="8401806" y="4110980"/>
            <a:ext cx="434831" cy="78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Shape 248">
            <a:extLst>
              <a:ext uri="{FF2B5EF4-FFF2-40B4-BE49-F238E27FC236}">
                <a16:creationId xmlns:a16="http://schemas.microsoft.com/office/drawing/2014/main" id="{21EC61F7-2DA9-4B4A-AF33-3D827ACA108D}"/>
              </a:ext>
            </a:extLst>
          </p:cNvPr>
          <p:cNvCxnSpPr>
            <a:cxnSpLocks/>
            <a:stCxn id="1491" idx="2"/>
            <a:endCxn id="1498" idx="0"/>
          </p:cNvCxnSpPr>
          <p:nvPr/>
        </p:nvCxnSpPr>
        <p:spPr>
          <a:xfrm rot="5400000">
            <a:off x="6018285" y="2007791"/>
            <a:ext cx="396805" cy="801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5" name="Shape 248">
            <a:extLst>
              <a:ext uri="{FF2B5EF4-FFF2-40B4-BE49-F238E27FC236}">
                <a16:creationId xmlns:a16="http://schemas.microsoft.com/office/drawing/2014/main" id="{74793B4E-9525-4519-9F3C-E6BB01646ED3}"/>
              </a:ext>
            </a:extLst>
          </p:cNvPr>
          <p:cNvCxnSpPr>
            <a:cxnSpLocks/>
            <a:stCxn id="1491" idx="2"/>
            <a:endCxn id="1479" idx="0"/>
          </p:cNvCxnSpPr>
          <p:nvPr/>
        </p:nvCxnSpPr>
        <p:spPr>
          <a:xfrm rot="16200000" flipH="1">
            <a:off x="6820940" y="2006855"/>
            <a:ext cx="390209" cy="7969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7" name="Прямая со стрелкой 596">
            <a:extLst>
              <a:ext uri="{FF2B5EF4-FFF2-40B4-BE49-F238E27FC236}">
                <a16:creationId xmlns:a16="http://schemas.microsoft.com/office/drawing/2014/main" id="{D2FC7D54-C8E4-49D5-913D-880ACF3EE101}"/>
              </a:ext>
            </a:extLst>
          </p:cNvPr>
          <p:cNvCxnSpPr>
            <a:cxnSpLocks/>
            <a:stCxn id="1498" idx="2"/>
            <a:endCxn id="1493" idx="0"/>
          </p:cNvCxnSpPr>
          <p:nvPr/>
        </p:nvCxnSpPr>
        <p:spPr>
          <a:xfrm>
            <a:off x="5815826" y="3252118"/>
            <a:ext cx="1484" cy="3914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0" name="Shape 248">
            <a:extLst>
              <a:ext uri="{FF2B5EF4-FFF2-40B4-BE49-F238E27FC236}">
                <a16:creationId xmlns:a16="http://schemas.microsoft.com/office/drawing/2014/main" id="{C1C8343A-3D00-48DA-A4DA-E689A385E7CE}"/>
              </a:ext>
            </a:extLst>
          </p:cNvPr>
          <p:cNvCxnSpPr>
            <a:cxnSpLocks/>
            <a:stCxn id="1478" idx="2"/>
            <a:endCxn id="1494" idx="0"/>
          </p:cNvCxnSpPr>
          <p:nvPr/>
        </p:nvCxnSpPr>
        <p:spPr>
          <a:xfrm rot="5400000">
            <a:off x="5628210" y="-225632"/>
            <a:ext cx="381047" cy="319161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4" name="Прямая со стрелкой 603">
            <a:extLst>
              <a:ext uri="{FF2B5EF4-FFF2-40B4-BE49-F238E27FC236}">
                <a16:creationId xmlns:a16="http://schemas.microsoft.com/office/drawing/2014/main" id="{6C93937D-D13B-4584-A40D-72AF2AFC98D4}"/>
              </a:ext>
            </a:extLst>
          </p:cNvPr>
          <p:cNvCxnSpPr>
            <a:cxnSpLocks/>
            <a:stCxn id="1494" idx="2"/>
            <a:endCxn id="1496" idx="0"/>
          </p:cNvCxnSpPr>
          <p:nvPr/>
        </p:nvCxnSpPr>
        <p:spPr>
          <a:xfrm flipH="1">
            <a:off x="4218582" y="2205765"/>
            <a:ext cx="4341" cy="401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8" name="Прямая со стрелкой 607">
            <a:extLst>
              <a:ext uri="{FF2B5EF4-FFF2-40B4-BE49-F238E27FC236}">
                <a16:creationId xmlns:a16="http://schemas.microsoft.com/office/drawing/2014/main" id="{98818FEB-B53B-4F52-864C-BA37987DC1B6}"/>
              </a:ext>
            </a:extLst>
          </p:cNvPr>
          <p:cNvCxnSpPr>
            <a:cxnSpLocks/>
            <a:stCxn id="1496" idx="2"/>
            <a:endCxn id="1499" idx="0"/>
          </p:cNvCxnSpPr>
          <p:nvPr/>
        </p:nvCxnSpPr>
        <p:spPr>
          <a:xfrm flipH="1">
            <a:off x="4215717" y="3252118"/>
            <a:ext cx="2865" cy="3988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9" name="Shape 248">
            <a:extLst>
              <a:ext uri="{FF2B5EF4-FFF2-40B4-BE49-F238E27FC236}">
                <a16:creationId xmlns:a16="http://schemas.microsoft.com/office/drawing/2014/main" id="{841DC47C-0590-407B-9101-DA876C816820}"/>
              </a:ext>
            </a:extLst>
          </p:cNvPr>
          <p:cNvCxnSpPr>
            <a:cxnSpLocks/>
            <a:stCxn id="1483" idx="2"/>
            <a:endCxn id="1484" idx="0"/>
          </p:cNvCxnSpPr>
          <p:nvPr/>
        </p:nvCxnSpPr>
        <p:spPr>
          <a:xfrm rot="5400000">
            <a:off x="8422250" y="5170431"/>
            <a:ext cx="393942" cy="7821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3" name="Shape 248">
            <a:extLst>
              <a:ext uri="{FF2B5EF4-FFF2-40B4-BE49-F238E27FC236}">
                <a16:creationId xmlns:a16="http://schemas.microsoft.com/office/drawing/2014/main" id="{52A8AC89-301C-41D4-B842-937A35093367}"/>
              </a:ext>
            </a:extLst>
          </p:cNvPr>
          <p:cNvCxnSpPr>
            <a:cxnSpLocks/>
            <a:stCxn id="1482" idx="2"/>
            <a:endCxn id="1484" idx="0"/>
          </p:cNvCxnSpPr>
          <p:nvPr/>
        </p:nvCxnSpPr>
        <p:spPr>
          <a:xfrm rot="16200000" flipH="1">
            <a:off x="7624363" y="5154732"/>
            <a:ext cx="393942" cy="8135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5" name="Shape 248">
            <a:extLst>
              <a:ext uri="{FF2B5EF4-FFF2-40B4-BE49-F238E27FC236}">
                <a16:creationId xmlns:a16="http://schemas.microsoft.com/office/drawing/2014/main" id="{96CCC7CD-EF07-42F8-9939-9074345BF0A9}"/>
              </a:ext>
            </a:extLst>
          </p:cNvPr>
          <p:cNvCxnSpPr>
            <a:cxnSpLocks/>
            <a:stCxn id="374" idx="2"/>
            <a:endCxn id="522" idx="0"/>
          </p:cNvCxnSpPr>
          <p:nvPr/>
        </p:nvCxnSpPr>
        <p:spPr>
          <a:xfrm rot="5400000">
            <a:off x="12515881" y="1131788"/>
            <a:ext cx="408918" cy="25568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8" name="Shape 248">
            <a:extLst>
              <a:ext uri="{FF2B5EF4-FFF2-40B4-BE49-F238E27FC236}">
                <a16:creationId xmlns:a16="http://schemas.microsoft.com/office/drawing/2014/main" id="{D097A801-8E81-4EA2-A820-C25FA5AA5D1B}"/>
              </a:ext>
            </a:extLst>
          </p:cNvPr>
          <p:cNvCxnSpPr>
            <a:cxnSpLocks/>
            <a:stCxn id="1492" idx="2"/>
            <a:endCxn id="522" idx="0"/>
          </p:cNvCxnSpPr>
          <p:nvPr/>
        </p:nvCxnSpPr>
        <p:spPr>
          <a:xfrm rot="16200000" flipH="1">
            <a:off x="10020770" y="1193548"/>
            <a:ext cx="404797" cy="243747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21" name="Shape 248">
            <a:extLst>
              <a:ext uri="{FF2B5EF4-FFF2-40B4-BE49-F238E27FC236}">
                <a16:creationId xmlns:a16="http://schemas.microsoft.com/office/drawing/2014/main" id="{FBF4DADB-21EB-40EE-BC4C-A50A62F063F2}"/>
              </a:ext>
            </a:extLst>
          </p:cNvPr>
          <p:cNvCxnSpPr>
            <a:cxnSpLocks/>
            <a:stCxn id="1484" idx="2"/>
            <a:endCxn id="1486" idx="0"/>
          </p:cNvCxnSpPr>
          <p:nvPr/>
        </p:nvCxnSpPr>
        <p:spPr>
          <a:xfrm rot="16200000" flipH="1">
            <a:off x="8445858" y="6185829"/>
            <a:ext cx="340845" cy="7763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4" name="Shape 248">
            <a:extLst>
              <a:ext uri="{FF2B5EF4-FFF2-40B4-BE49-F238E27FC236}">
                <a16:creationId xmlns:a16="http://schemas.microsoft.com/office/drawing/2014/main" id="{6A5ED9EE-9BA5-4A29-9912-EDFE525D9C2B}"/>
              </a:ext>
            </a:extLst>
          </p:cNvPr>
          <p:cNvCxnSpPr>
            <a:cxnSpLocks/>
            <a:stCxn id="1484" idx="2"/>
            <a:endCxn id="1485" idx="0"/>
          </p:cNvCxnSpPr>
          <p:nvPr/>
        </p:nvCxnSpPr>
        <p:spPr>
          <a:xfrm rot="5400000">
            <a:off x="7659473" y="6158628"/>
            <a:ext cx="323722" cy="8135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9" name="Shape 248">
            <a:extLst>
              <a:ext uri="{FF2B5EF4-FFF2-40B4-BE49-F238E27FC236}">
                <a16:creationId xmlns:a16="http://schemas.microsoft.com/office/drawing/2014/main" id="{EE9B154D-2B22-4C25-ACC5-20187AE5E108}"/>
              </a:ext>
            </a:extLst>
          </p:cNvPr>
          <p:cNvCxnSpPr>
            <a:cxnSpLocks/>
            <a:stCxn id="1485" idx="2"/>
            <a:endCxn id="1487" idx="0"/>
          </p:cNvCxnSpPr>
          <p:nvPr/>
        </p:nvCxnSpPr>
        <p:spPr>
          <a:xfrm rot="16200000" flipH="1">
            <a:off x="7659411" y="7127476"/>
            <a:ext cx="324667" cy="814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2" name="Прямая со стрелкой 631">
            <a:extLst>
              <a:ext uri="{FF2B5EF4-FFF2-40B4-BE49-F238E27FC236}">
                <a16:creationId xmlns:a16="http://schemas.microsoft.com/office/drawing/2014/main" id="{6B547C85-E475-4C94-92BF-655989A221AA}"/>
              </a:ext>
            </a:extLst>
          </p:cNvPr>
          <p:cNvCxnSpPr>
            <a:cxnSpLocks/>
            <a:stCxn id="1486" idx="2"/>
            <a:endCxn id="1490" idx="0"/>
          </p:cNvCxnSpPr>
          <p:nvPr/>
        </p:nvCxnSpPr>
        <p:spPr>
          <a:xfrm>
            <a:off x="9004433" y="7389469"/>
            <a:ext cx="0" cy="12150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5" name="Shape 248">
            <a:extLst>
              <a:ext uri="{FF2B5EF4-FFF2-40B4-BE49-F238E27FC236}">
                <a16:creationId xmlns:a16="http://schemas.microsoft.com/office/drawing/2014/main" id="{457BE7E8-DC38-4885-A056-33C082B073FF}"/>
              </a:ext>
            </a:extLst>
          </p:cNvPr>
          <p:cNvCxnSpPr>
            <a:cxnSpLocks/>
            <a:stCxn id="1487" idx="2"/>
            <a:endCxn id="1488" idx="0"/>
          </p:cNvCxnSpPr>
          <p:nvPr/>
        </p:nvCxnSpPr>
        <p:spPr>
          <a:xfrm rot="5400000">
            <a:off x="7689031" y="8067587"/>
            <a:ext cx="265427" cy="814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8" name="Shape 248">
            <a:extLst>
              <a:ext uri="{FF2B5EF4-FFF2-40B4-BE49-F238E27FC236}">
                <a16:creationId xmlns:a16="http://schemas.microsoft.com/office/drawing/2014/main" id="{1DD01A83-F712-49EA-A788-6A5DDB20CD49}"/>
              </a:ext>
            </a:extLst>
          </p:cNvPr>
          <p:cNvCxnSpPr>
            <a:cxnSpLocks/>
            <a:stCxn id="1490" idx="2"/>
            <a:endCxn id="1489" idx="0"/>
          </p:cNvCxnSpPr>
          <p:nvPr/>
        </p:nvCxnSpPr>
        <p:spPr>
          <a:xfrm rot="5400000">
            <a:off x="8410200" y="9067471"/>
            <a:ext cx="412160" cy="7763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1" name="Shape 248">
            <a:extLst>
              <a:ext uri="{FF2B5EF4-FFF2-40B4-BE49-F238E27FC236}">
                <a16:creationId xmlns:a16="http://schemas.microsoft.com/office/drawing/2014/main" id="{28DBEDBC-2A52-4D61-9DDE-FD9E830F549D}"/>
              </a:ext>
            </a:extLst>
          </p:cNvPr>
          <p:cNvCxnSpPr>
            <a:cxnSpLocks/>
            <a:stCxn id="1488" idx="2"/>
            <a:endCxn id="1489" idx="0"/>
          </p:cNvCxnSpPr>
          <p:nvPr/>
        </p:nvCxnSpPr>
        <p:spPr>
          <a:xfrm rot="16200000" flipH="1">
            <a:off x="7616766" y="9050343"/>
            <a:ext cx="409136" cy="8135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4" name="Shape 248">
            <a:extLst>
              <a:ext uri="{FF2B5EF4-FFF2-40B4-BE49-F238E27FC236}">
                <a16:creationId xmlns:a16="http://schemas.microsoft.com/office/drawing/2014/main" id="{EC04538E-25D4-455C-95C5-86492B54997D}"/>
              </a:ext>
            </a:extLst>
          </p:cNvPr>
          <p:cNvCxnSpPr>
            <a:cxnSpLocks/>
            <a:stCxn id="379" idx="2"/>
            <a:endCxn id="1198" idx="0"/>
          </p:cNvCxnSpPr>
          <p:nvPr/>
        </p:nvCxnSpPr>
        <p:spPr>
          <a:xfrm rot="16200000" flipH="1">
            <a:off x="14850147" y="10730351"/>
            <a:ext cx="361104" cy="1539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7" name="Shape 248">
            <a:extLst>
              <a:ext uri="{FF2B5EF4-FFF2-40B4-BE49-F238E27FC236}">
                <a16:creationId xmlns:a16="http://schemas.microsoft.com/office/drawing/2014/main" id="{04ED8F10-74FD-463A-9848-85086D7A0D44}"/>
              </a:ext>
            </a:extLst>
          </p:cNvPr>
          <p:cNvCxnSpPr>
            <a:cxnSpLocks/>
            <a:stCxn id="379" idx="2"/>
            <a:endCxn id="1254" idx="0"/>
          </p:cNvCxnSpPr>
          <p:nvPr/>
        </p:nvCxnSpPr>
        <p:spPr>
          <a:xfrm rot="16200000" flipH="1">
            <a:off x="17100136" y="8480362"/>
            <a:ext cx="367452" cy="60460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0" name="Shape 248">
            <a:extLst>
              <a:ext uri="{FF2B5EF4-FFF2-40B4-BE49-F238E27FC236}">
                <a16:creationId xmlns:a16="http://schemas.microsoft.com/office/drawing/2014/main" id="{33660CDA-910E-4B75-A341-FC0CFC3CF7F1}"/>
              </a:ext>
            </a:extLst>
          </p:cNvPr>
          <p:cNvCxnSpPr>
            <a:cxnSpLocks/>
            <a:stCxn id="379" idx="2"/>
            <a:endCxn id="1303" idx="0"/>
          </p:cNvCxnSpPr>
          <p:nvPr/>
        </p:nvCxnSpPr>
        <p:spPr>
          <a:xfrm rot="16200000" flipH="1">
            <a:off x="20442772" y="5137726"/>
            <a:ext cx="363895" cy="127277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5" name="Shape 248">
            <a:extLst>
              <a:ext uri="{FF2B5EF4-FFF2-40B4-BE49-F238E27FC236}">
                <a16:creationId xmlns:a16="http://schemas.microsoft.com/office/drawing/2014/main" id="{F991AF9D-2E75-4CF4-9E5A-D1B070E1EC42}"/>
              </a:ext>
            </a:extLst>
          </p:cNvPr>
          <p:cNvCxnSpPr>
            <a:cxnSpLocks/>
            <a:stCxn id="379" idx="2"/>
            <a:endCxn id="1193" idx="0"/>
          </p:cNvCxnSpPr>
          <p:nvPr/>
        </p:nvCxnSpPr>
        <p:spPr>
          <a:xfrm rot="5400000">
            <a:off x="13288791" y="10723238"/>
            <a:ext cx="375618" cy="156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8" name="Shape 248">
            <a:extLst>
              <a:ext uri="{FF2B5EF4-FFF2-40B4-BE49-F238E27FC236}">
                <a16:creationId xmlns:a16="http://schemas.microsoft.com/office/drawing/2014/main" id="{96D6C161-390E-4A2C-879E-EBE8D071AE11}"/>
              </a:ext>
            </a:extLst>
          </p:cNvPr>
          <p:cNvCxnSpPr>
            <a:cxnSpLocks/>
            <a:stCxn id="379" idx="2"/>
            <a:endCxn id="1229" idx="0"/>
          </p:cNvCxnSpPr>
          <p:nvPr/>
        </p:nvCxnSpPr>
        <p:spPr>
          <a:xfrm rot="5400000">
            <a:off x="10555829" y="7970120"/>
            <a:ext cx="355462" cy="70545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1" name="Shape 248">
            <a:extLst>
              <a:ext uri="{FF2B5EF4-FFF2-40B4-BE49-F238E27FC236}">
                <a16:creationId xmlns:a16="http://schemas.microsoft.com/office/drawing/2014/main" id="{4A830ECB-43C0-4D69-9314-E626E4B13C5D}"/>
              </a:ext>
            </a:extLst>
          </p:cNvPr>
          <p:cNvCxnSpPr>
            <a:cxnSpLocks/>
            <a:stCxn id="379" idx="2"/>
            <a:endCxn id="1389" idx="0"/>
          </p:cNvCxnSpPr>
          <p:nvPr/>
        </p:nvCxnSpPr>
        <p:spPr>
          <a:xfrm rot="5400000">
            <a:off x="8095656" y="5509945"/>
            <a:ext cx="355460" cy="119748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41967</TotalTime>
  <Words>3146</Words>
  <Application>Microsoft Office PowerPoint</Application>
  <PresentationFormat>Произвольный</PresentationFormat>
  <Paragraphs>235</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Антон Алёшин</cp:lastModifiedBy>
  <cp:revision>2257</cp:revision>
  <dcterms:created xsi:type="dcterms:W3CDTF">2018-10-23T08:09:21Z</dcterms:created>
  <dcterms:modified xsi:type="dcterms:W3CDTF">2024-11-21T11:39:03Z</dcterms:modified>
</cp:coreProperties>
</file>