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5" autoAdjust="0"/>
    <p:restoredTop sz="99899" autoAdjust="0"/>
  </p:normalViewPr>
  <p:slideViewPr>
    <p:cSldViewPr snapToGrid="0">
      <p:cViewPr>
        <p:scale>
          <a:sx n="180" d="100"/>
          <a:sy n="180" d="100"/>
        </p:scale>
        <p:origin x="1920" y="18690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25.10.2023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25.10.2023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25.10.2023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25.10.2023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25.10.2023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25.10.2023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" name="Прямоугольник 613"/>
          <p:cNvSpPr/>
          <p:nvPr/>
        </p:nvSpPr>
        <p:spPr>
          <a:xfrm>
            <a:off x="18078828" y="789700"/>
            <a:ext cx="971265" cy="675564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600" b="1" dirty="0"/>
              <a:t>143</a:t>
            </a:r>
          </a:p>
        </p:txBody>
      </p:sp>
      <p:cxnSp>
        <p:nvCxnSpPr>
          <p:cNvPr id="643" name="Прямая соединительная линия 642"/>
          <p:cNvCxnSpPr>
            <a:cxnSpLocks/>
            <a:stCxn id="55" idx="3"/>
            <a:endCxn id="56" idx="1"/>
          </p:cNvCxnSpPr>
          <p:nvPr/>
        </p:nvCxnSpPr>
        <p:spPr>
          <a:xfrm>
            <a:off x="3271248" y="7828724"/>
            <a:ext cx="602570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Прямая со стрелкой 717"/>
          <p:cNvCxnSpPr>
            <a:cxnSpLocks/>
            <a:stCxn id="860" idx="2"/>
            <a:endCxn id="987" idx="0"/>
          </p:cNvCxnSpPr>
          <p:nvPr/>
        </p:nvCxnSpPr>
        <p:spPr>
          <a:xfrm>
            <a:off x="2113342" y="3101574"/>
            <a:ext cx="0" cy="2606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0" name="Прямоугольник 859">
            <a:extLst>
              <a:ext uri="{FF2B5EF4-FFF2-40B4-BE49-F238E27FC236}">
                <a16:creationId xmlns="" xmlns:a16="http://schemas.microsoft.com/office/drawing/2014/main" id="{6192B7C6-55FD-4881-A7C8-B46143BFCF64}"/>
              </a:ext>
            </a:extLst>
          </p:cNvPr>
          <p:cNvSpPr/>
          <p:nvPr/>
        </p:nvSpPr>
        <p:spPr>
          <a:xfrm>
            <a:off x="1650179" y="2561574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Сформировать «Воздушный корпус» (1936 после июня)</a:t>
            </a:r>
            <a:endParaRPr lang="ru-RU" sz="400" dirty="0"/>
          </a:p>
        </p:txBody>
      </p:sp>
      <p:sp>
        <p:nvSpPr>
          <p:cNvPr id="987" name="Прямоугольник 986">
            <a:extLst>
              <a:ext uri="{FF2B5EF4-FFF2-40B4-BE49-F238E27FC236}">
                <a16:creationId xmlns="" xmlns:a16="http://schemas.microsoft.com/office/drawing/2014/main" id="{67193EE9-417B-43C2-AB81-CA3693D3020C}"/>
              </a:ext>
            </a:extLst>
          </p:cNvPr>
          <p:cNvSpPr/>
          <p:nvPr/>
        </p:nvSpPr>
        <p:spPr>
          <a:xfrm>
            <a:off x="1650179" y="336224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Преобразование ВВС (1938)</a:t>
            </a:r>
            <a:endParaRPr lang="ru-RU" sz="400" dirty="0"/>
          </a:p>
        </p:txBody>
      </p:sp>
      <p:sp>
        <p:nvSpPr>
          <p:cNvPr id="991" name="Прямоугольник 990">
            <a:extLst>
              <a:ext uri="{FF2B5EF4-FFF2-40B4-BE49-F238E27FC236}">
                <a16:creationId xmlns="" xmlns:a16="http://schemas.microsoft.com/office/drawing/2014/main" id="{DF4FA738-4588-47B9-8CCD-BD1F596377F3}"/>
              </a:ext>
            </a:extLst>
          </p:cNvPr>
          <p:cNvSpPr/>
          <p:nvPr/>
        </p:nvSpPr>
        <p:spPr>
          <a:xfrm>
            <a:off x="1650174" y="416291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Строительство аэропорта </a:t>
            </a:r>
            <a:r>
              <a:rPr lang="en-US" sz="700" dirty="0"/>
              <a:t>Las Mercedes </a:t>
            </a:r>
            <a:r>
              <a:rPr lang="ru-RU" sz="700" dirty="0"/>
              <a:t>(1942)</a:t>
            </a:r>
          </a:p>
        </p:txBody>
      </p:sp>
      <p:sp>
        <p:nvSpPr>
          <p:cNvPr id="994" name="Прямоугольник 993">
            <a:extLst>
              <a:ext uri="{FF2B5EF4-FFF2-40B4-BE49-F238E27FC236}">
                <a16:creationId xmlns="" xmlns:a16="http://schemas.microsoft.com/office/drawing/2014/main" id="{2C61400B-484B-4957-B0B2-641DF530B9A0}"/>
              </a:ext>
            </a:extLst>
          </p:cNvPr>
          <p:cNvSpPr/>
          <p:nvPr/>
        </p:nvSpPr>
        <p:spPr>
          <a:xfrm>
            <a:off x="260691" y="4963581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Авиационная миссия США (1952)</a:t>
            </a:r>
          </a:p>
        </p:txBody>
      </p:sp>
      <p:sp>
        <p:nvSpPr>
          <p:cNvPr id="995" name="Прямоугольник 994">
            <a:extLst>
              <a:ext uri="{FF2B5EF4-FFF2-40B4-BE49-F238E27FC236}">
                <a16:creationId xmlns="" xmlns:a16="http://schemas.microsoft.com/office/drawing/2014/main" id="{F18E07CC-8B9D-421A-926B-156E5FCEBD1B}"/>
              </a:ext>
            </a:extLst>
          </p:cNvPr>
          <p:cNvSpPr/>
          <p:nvPr/>
        </p:nvSpPr>
        <p:spPr>
          <a:xfrm>
            <a:off x="4429151" y="2555738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Национальная гвардия (1936)</a:t>
            </a:r>
            <a:endParaRPr lang="ru-RU" sz="400" dirty="0"/>
          </a:p>
        </p:txBody>
      </p:sp>
      <p:sp>
        <p:nvSpPr>
          <p:cNvPr id="996" name="Прямоугольник 995">
            <a:extLst>
              <a:ext uri="{FF2B5EF4-FFF2-40B4-BE49-F238E27FC236}">
                <a16:creationId xmlns="" xmlns:a16="http://schemas.microsoft.com/office/drawing/2014/main" id="{0A3E31CE-1F95-493B-99B8-75E1E74691B0}"/>
              </a:ext>
            </a:extLst>
          </p:cNvPr>
          <p:cNvSpPr/>
          <p:nvPr/>
        </p:nvSpPr>
        <p:spPr>
          <a:xfrm>
            <a:off x="5127603" y="336417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Никарагуанская военная академия (1939) </a:t>
            </a:r>
            <a:r>
              <a:rPr lang="ru-RU" sz="100" dirty="0"/>
              <a:t>(</a:t>
            </a:r>
            <a:endParaRPr lang="ru-RU" sz="400" dirty="0"/>
          </a:p>
        </p:txBody>
      </p:sp>
      <p:sp>
        <p:nvSpPr>
          <p:cNvPr id="998" name="Прямоугольник 997">
            <a:extLst>
              <a:ext uri="{FF2B5EF4-FFF2-40B4-BE49-F238E27FC236}">
                <a16:creationId xmlns="" xmlns:a16="http://schemas.microsoft.com/office/drawing/2014/main" id="{D1BF57CA-E69C-44E3-AAB9-85050AFD605D}"/>
              </a:ext>
            </a:extLst>
          </p:cNvPr>
          <p:cNvSpPr/>
          <p:nvPr/>
        </p:nvSpPr>
        <p:spPr>
          <a:xfrm>
            <a:off x="260691" y="336224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Военное авиационное училище (август 1940)</a:t>
            </a:r>
            <a:endParaRPr lang="ru-RU" sz="400" dirty="0"/>
          </a:p>
        </p:txBody>
      </p:sp>
      <p:sp>
        <p:nvSpPr>
          <p:cNvPr id="999" name="Прямоугольник 998">
            <a:extLst>
              <a:ext uri="{FF2B5EF4-FFF2-40B4-BE49-F238E27FC236}">
                <a16:creationId xmlns="" xmlns:a16="http://schemas.microsoft.com/office/drawing/2014/main" id="{ED20F934-4F09-47D0-A5C3-475497C89CA8}"/>
              </a:ext>
            </a:extLst>
          </p:cNvPr>
          <p:cNvSpPr/>
          <p:nvPr/>
        </p:nvSpPr>
        <p:spPr>
          <a:xfrm>
            <a:off x="260691" y="416291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Приобрести самолёты у США (1942)</a:t>
            </a:r>
          </a:p>
        </p:txBody>
      </p:sp>
      <p:sp>
        <p:nvSpPr>
          <p:cNvPr id="1000" name="Прямоугольник 999">
            <a:extLst>
              <a:ext uri="{FF2B5EF4-FFF2-40B4-BE49-F238E27FC236}">
                <a16:creationId xmlns="" xmlns:a16="http://schemas.microsoft.com/office/drawing/2014/main" id="{3031F683-9F5E-4938-B59B-3FA74405AA5D}"/>
              </a:ext>
            </a:extLst>
          </p:cNvPr>
          <p:cNvSpPr/>
          <p:nvPr/>
        </p:nvSpPr>
        <p:spPr>
          <a:xfrm>
            <a:off x="1650174" y="4963581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Авиакомпания «</a:t>
            </a:r>
            <a:r>
              <a:rPr lang="en-US" sz="700" dirty="0"/>
              <a:t>LANICA»</a:t>
            </a:r>
            <a:r>
              <a:rPr lang="ru-RU" sz="700" dirty="0"/>
              <a:t> (июнь 1945) </a:t>
            </a:r>
          </a:p>
        </p:txBody>
      </p:sp>
      <p:sp>
        <p:nvSpPr>
          <p:cNvPr id="1003" name="Прямоугольник 1002">
            <a:extLst>
              <a:ext uri="{FF2B5EF4-FFF2-40B4-BE49-F238E27FC236}">
                <a16:creationId xmlns="" xmlns:a16="http://schemas.microsoft.com/office/drawing/2014/main" id="{6902397C-BDFE-4DCF-A1A2-FAE0B2626BDA}"/>
              </a:ext>
            </a:extLst>
          </p:cNvPr>
          <p:cNvSpPr/>
          <p:nvPr/>
        </p:nvSpPr>
        <p:spPr>
          <a:xfrm>
            <a:off x="3040194" y="416291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Военно-морская база Атлантического побережья (1945)</a:t>
            </a:r>
            <a:br>
              <a:rPr lang="ru-RU" sz="700" dirty="0"/>
            </a:br>
            <a:endParaRPr lang="ru-RU" sz="400" dirty="0"/>
          </a:p>
        </p:txBody>
      </p:sp>
      <p:sp>
        <p:nvSpPr>
          <p:cNvPr id="1004" name="Прямоугольник 1003">
            <a:extLst>
              <a:ext uri="{FF2B5EF4-FFF2-40B4-BE49-F238E27FC236}">
                <a16:creationId xmlns="" xmlns:a16="http://schemas.microsoft.com/office/drawing/2014/main" id="{69B79668-F64A-48E7-B6D8-046B42C5083A}"/>
              </a:ext>
            </a:extLst>
          </p:cNvPr>
          <p:cNvSpPr/>
          <p:nvPr/>
        </p:nvSpPr>
        <p:spPr>
          <a:xfrm>
            <a:off x="3039666" y="336031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Военно-морская база Тихоокеанского побережья (1945)</a:t>
            </a:r>
            <a:endParaRPr lang="ru-RU" sz="400" dirty="0"/>
          </a:p>
        </p:txBody>
      </p:sp>
      <p:sp>
        <p:nvSpPr>
          <p:cNvPr id="1006" name="Прямоугольник 1005">
            <a:extLst>
              <a:ext uri="{FF2B5EF4-FFF2-40B4-BE49-F238E27FC236}">
                <a16:creationId xmlns="" xmlns:a16="http://schemas.microsoft.com/office/drawing/2014/main" id="{DBC3419A-22FA-43FF-B8B9-DD68FEBDCE02}"/>
              </a:ext>
            </a:extLst>
          </p:cNvPr>
          <p:cNvSpPr/>
          <p:nvPr/>
        </p:nvSpPr>
        <p:spPr>
          <a:xfrm>
            <a:off x="3039666" y="2561574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ВМС Никарагуа</a:t>
            </a:r>
            <a:r>
              <a:rPr lang="en-US" sz="700" dirty="0"/>
              <a:t> (1938)</a:t>
            </a:r>
            <a:endParaRPr lang="ru-RU" sz="400" dirty="0"/>
          </a:p>
        </p:txBody>
      </p:sp>
      <p:sp>
        <p:nvSpPr>
          <p:cNvPr id="1007" name="Прямоугольник 1006">
            <a:extLst>
              <a:ext uri="{FF2B5EF4-FFF2-40B4-BE49-F238E27FC236}">
                <a16:creationId xmlns="" xmlns:a16="http://schemas.microsoft.com/office/drawing/2014/main" id="{16A1A0CD-EC27-4841-9CAC-A2951FA574D9}"/>
              </a:ext>
            </a:extLst>
          </p:cNvPr>
          <p:cNvSpPr/>
          <p:nvPr/>
        </p:nvSpPr>
        <p:spPr>
          <a:xfrm>
            <a:off x="4429151" y="4963581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Закупка чехословацких винтовок (1937) </a:t>
            </a:r>
          </a:p>
        </p:txBody>
      </p:sp>
      <p:sp>
        <p:nvSpPr>
          <p:cNvPr id="1009" name="Прямоугольник 1008">
            <a:extLst>
              <a:ext uri="{FF2B5EF4-FFF2-40B4-BE49-F238E27FC236}">
                <a16:creationId xmlns="" xmlns:a16="http://schemas.microsoft.com/office/drawing/2014/main" id="{D6B9B13E-4EC1-48C5-9D81-8A7DC0201F74}"/>
              </a:ext>
            </a:extLst>
          </p:cNvPr>
          <p:cNvSpPr/>
          <p:nvPr/>
        </p:nvSpPr>
        <p:spPr>
          <a:xfrm>
            <a:off x="5813474" y="4963581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Сотрудничество с Италией (1937)</a:t>
            </a:r>
            <a:endParaRPr lang="ru-RU" sz="400" dirty="0"/>
          </a:p>
        </p:txBody>
      </p:sp>
      <p:sp>
        <p:nvSpPr>
          <p:cNvPr id="1010" name="Прямоугольник 1009">
            <a:extLst>
              <a:ext uri="{FF2B5EF4-FFF2-40B4-BE49-F238E27FC236}">
                <a16:creationId xmlns="" xmlns:a16="http://schemas.microsoft.com/office/drawing/2014/main" id="{EB093940-7B32-4F48-90D9-92C619CCC27C}"/>
              </a:ext>
            </a:extLst>
          </p:cNvPr>
          <p:cNvSpPr/>
          <p:nvPr/>
        </p:nvSpPr>
        <p:spPr>
          <a:xfrm>
            <a:off x="955431" y="8355769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Упростить обмен валюты (октябрь 1936)</a:t>
            </a:r>
            <a:endParaRPr lang="ru-RU" sz="400" dirty="0"/>
          </a:p>
        </p:txBody>
      </p:sp>
      <p:cxnSp>
        <p:nvCxnSpPr>
          <p:cNvPr id="1011" name="Прямая со стрелкой 1010">
            <a:extLst>
              <a:ext uri="{FF2B5EF4-FFF2-40B4-BE49-F238E27FC236}">
                <a16:creationId xmlns="" xmlns:a16="http://schemas.microsoft.com/office/drawing/2014/main" id="{6FF1BA7F-812C-44A5-BEC2-31F4B6F55538}"/>
              </a:ext>
            </a:extLst>
          </p:cNvPr>
          <p:cNvCxnSpPr>
            <a:cxnSpLocks/>
            <a:stCxn id="1006" idx="2"/>
            <a:endCxn id="1004" idx="0"/>
          </p:cNvCxnSpPr>
          <p:nvPr/>
        </p:nvCxnSpPr>
        <p:spPr>
          <a:xfrm>
            <a:off x="3502829" y="3101574"/>
            <a:ext cx="0" cy="25873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2" name="Соединительная линия уступом 903">
            <a:extLst>
              <a:ext uri="{FF2B5EF4-FFF2-40B4-BE49-F238E27FC236}">
                <a16:creationId xmlns="" xmlns:a16="http://schemas.microsoft.com/office/drawing/2014/main" id="{61CC6BA5-39EA-4B23-A209-0E7E8DB14AB7}"/>
              </a:ext>
            </a:extLst>
          </p:cNvPr>
          <p:cNvCxnSpPr>
            <a:cxnSpLocks/>
            <a:stCxn id="860" idx="2"/>
            <a:endCxn id="998" idx="0"/>
          </p:cNvCxnSpPr>
          <p:nvPr/>
        </p:nvCxnSpPr>
        <p:spPr>
          <a:xfrm rot="5400000">
            <a:off x="1288264" y="2537164"/>
            <a:ext cx="260669" cy="138948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4" name="Прямая со стрелкой 1013">
            <a:extLst>
              <a:ext uri="{FF2B5EF4-FFF2-40B4-BE49-F238E27FC236}">
                <a16:creationId xmlns="" xmlns:a16="http://schemas.microsoft.com/office/drawing/2014/main" id="{DE622A39-F9DB-4104-B64D-4660F6424C79}"/>
              </a:ext>
            </a:extLst>
          </p:cNvPr>
          <p:cNvCxnSpPr>
            <a:cxnSpLocks/>
            <a:stCxn id="998" idx="2"/>
            <a:endCxn id="999" idx="0"/>
          </p:cNvCxnSpPr>
          <p:nvPr/>
        </p:nvCxnSpPr>
        <p:spPr>
          <a:xfrm>
            <a:off x="723854" y="3902243"/>
            <a:ext cx="0" cy="2606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5" name="Прямая со стрелкой 1014">
            <a:extLst>
              <a:ext uri="{FF2B5EF4-FFF2-40B4-BE49-F238E27FC236}">
                <a16:creationId xmlns="" xmlns:a16="http://schemas.microsoft.com/office/drawing/2014/main" id="{F4E65FFA-5006-43A8-9BFD-FFB14F085370}"/>
              </a:ext>
            </a:extLst>
          </p:cNvPr>
          <p:cNvCxnSpPr>
            <a:cxnSpLocks/>
            <a:stCxn id="999" idx="2"/>
            <a:endCxn id="994" idx="0"/>
          </p:cNvCxnSpPr>
          <p:nvPr/>
        </p:nvCxnSpPr>
        <p:spPr>
          <a:xfrm>
            <a:off x="723854" y="4702912"/>
            <a:ext cx="0" cy="2606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6" name="Прямая со стрелкой 1015">
            <a:extLst>
              <a:ext uri="{FF2B5EF4-FFF2-40B4-BE49-F238E27FC236}">
                <a16:creationId xmlns="" xmlns:a16="http://schemas.microsoft.com/office/drawing/2014/main" id="{CC2FBAD9-0DAC-475C-84AF-B8C4D7F7CD36}"/>
              </a:ext>
            </a:extLst>
          </p:cNvPr>
          <p:cNvCxnSpPr>
            <a:cxnSpLocks/>
            <a:stCxn id="987" idx="2"/>
            <a:endCxn id="991" idx="0"/>
          </p:cNvCxnSpPr>
          <p:nvPr/>
        </p:nvCxnSpPr>
        <p:spPr>
          <a:xfrm flipH="1">
            <a:off x="2113337" y="3902243"/>
            <a:ext cx="5" cy="2606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7" name="Прямая со стрелкой 1016">
            <a:extLst>
              <a:ext uri="{FF2B5EF4-FFF2-40B4-BE49-F238E27FC236}">
                <a16:creationId xmlns="" xmlns:a16="http://schemas.microsoft.com/office/drawing/2014/main" id="{7F5BA024-9E61-46B2-B19B-838E6AB850FD}"/>
              </a:ext>
            </a:extLst>
          </p:cNvPr>
          <p:cNvCxnSpPr>
            <a:cxnSpLocks/>
            <a:stCxn id="991" idx="2"/>
            <a:endCxn id="1000" idx="0"/>
          </p:cNvCxnSpPr>
          <p:nvPr/>
        </p:nvCxnSpPr>
        <p:spPr>
          <a:xfrm>
            <a:off x="2113337" y="4702912"/>
            <a:ext cx="0" cy="26066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9" name="Прямая со стрелкой 1018">
            <a:extLst>
              <a:ext uri="{FF2B5EF4-FFF2-40B4-BE49-F238E27FC236}">
                <a16:creationId xmlns="" xmlns:a16="http://schemas.microsoft.com/office/drawing/2014/main" id="{59266080-AC10-42CA-B68E-CEDF802FA3D3}"/>
              </a:ext>
            </a:extLst>
          </p:cNvPr>
          <p:cNvCxnSpPr>
            <a:cxnSpLocks/>
            <a:stCxn id="995" idx="2"/>
            <a:endCxn id="1007" idx="0"/>
          </p:cNvCxnSpPr>
          <p:nvPr/>
        </p:nvCxnSpPr>
        <p:spPr>
          <a:xfrm>
            <a:off x="4892314" y="3095738"/>
            <a:ext cx="0" cy="1867843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0" name="Соединительная линия уступом 903">
            <a:extLst>
              <a:ext uri="{FF2B5EF4-FFF2-40B4-BE49-F238E27FC236}">
                <a16:creationId xmlns="" xmlns:a16="http://schemas.microsoft.com/office/drawing/2014/main" id="{62E8E398-7627-44D2-9D70-5C4E18D9492C}"/>
              </a:ext>
            </a:extLst>
          </p:cNvPr>
          <p:cNvCxnSpPr>
            <a:cxnSpLocks/>
            <a:stCxn id="995" idx="2"/>
            <a:endCxn id="996" idx="0"/>
          </p:cNvCxnSpPr>
          <p:nvPr/>
        </p:nvCxnSpPr>
        <p:spPr>
          <a:xfrm rot="16200000" flipH="1">
            <a:off x="5107323" y="2880729"/>
            <a:ext cx="268435" cy="69845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1" name="Соединительная линия уступом 903">
            <a:extLst>
              <a:ext uri="{FF2B5EF4-FFF2-40B4-BE49-F238E27FC236}">
                <a16:creationId xmlns="" xmlns:a16="http://schemas.microsoft.com/office/drawing/2014/main" id="{BDC7F8CB-0052-4FAE-993D-F1332955CF43}"/>
              </a:ext>
            </a:extLst>
          </p:cNvPr>
          <p:cNvCxnSpPr>
            <a:cxnSpLocks/>
            <a:stCxn id="995" idx="2"/>
            <a:endCxn id="1009" idx="0"/>
          </p:cNvCxnSpPr>
          <p:nvPr/>
        </p:nvCxnSpPr>
        <p:spPr>
          <a:xfrm rot="16200000" flipH="1">
            <a:off x="4650554" y="3337497"/>
            <a:ext cx="1867843" cy="1384323"/>
          </a:xfrm>
          <a:prstGeom prst="bentConnector3">
            <a:avLst>
              <a:gd name="adj1" fmla="val 6825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Прямоугольник 33">
            <a:extLst>
              <a:ext uri="{FF2B5EF4-FFF2-40B4-BE49-F238E27FC236}">
                <a16:creationId xmlns="" xmlns:a16="http://schemas.microsoft.com/office/drawing/2014/main" id="{59ACB422-97FE-4024-8EC7-A17F82AC2F7B}"/>
              </a:ext>
            </a:extLst>
          </p:cNvPr>
          <p:cNvSpPr/>
          <p:nvPr/>
        </p:nvSpPr>
        <p:spPr>
          <a:xfrm>
            <a:off x="7208130" y="578155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Основать ипотечный банк</a:t>
            </a:r>
            <a:endParaRPr lang="ru-RU" sz="400" dirty="0"/>
          </a:p>
        </p:txBody>
      </p:sp>
      <p:sp>
        <p:nvSpPr>
          <p:cNvPr id="35" name="Прямоугольник 34">
            <a:extLst>
              <a:ext uri="{FF2B5EF4-FFF2-40B4-BE49-F238E27FC236}">
                <a16:creationId xmlns="" xmlns:a16="http://schemas.microsoft.com/office/drawing/2014/main" id="{8F6B01E8-2051-4659-A9F2-6CCFEACACA21}"/>
              </a:ext>
            </a:extLst>
          </p:cNvPr>
          <p:cNvSpPr/>
          <p:nvPr/>
        </p:nvSpPr>
        <p:spPr>
          <a:xfrm>
            <a:off x="7208129" y="657056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Основать национальную кассу народного кредитования</a:t>
            </a:r>
            <a:endParaRPr lang="ru-RU" sz="400" dirty="0"/>
          </a:p>
        </p:txBody>
      </p:sp>
      <p:sp>
        <p:nvSpPr>
          <p:cNvPr id="36" name="Прямоугольник 35">
            <a:extLst>
              <a:ext uri="{FF2B5EF4-FFF2-40B4-BE49-F238E27FC236}">
                <a16:creationId xmlns="" xmlns:a16="http://schemas.microsoft.com/office/drawing/2014/main" id="{9367D27D-AEBB-46B0-A932-DCEBE1910C36}"/>
              </a:ext>
            </a:extLst>
          </p:cNvPr>
          <p:cNvSpPr/>
          <p:nvPr/>
        </p:nvSpPr>
        <p:spPr>
          <a:xfrm>
            <a:off x="5818647" y="657056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Учредить национальное издательство</a:t>
            </a:r>
            <a:endParaRPr lang="ru-RU" sz="400" dirty="0"/>
          </a:p>
        </p:txBody>
      </p:sp>
      <p:sp>
        <p:nvSpPr>
          <p:cNvPr id="37" name="Прямоугольник 36">
            <a:extLst>
              <a:ext uri="{FF2B5EF4-FFF2-40B4-BE49-F238E27FC236}">
                <a16:creationId xmlns="" xmlns:a16="http://schemas.microsoft.com/office/drawing/2014/main" id="{97D21FA9-0A99-4302-9C8A-886C2A95D444}"/>
              </a:ext>
            </a:extLst>
          </p:cNvPr>
          <p:cNvSpPr/>
          <p:nvPr/>
        </p:nvSpPr>
        <p:spPr>
          <a:xfrm>
            <a:off x="4429151" y="5781553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Больница Сан-</a:t>
            </a:r>
            <a:r>
              <a:rPr lang="ru-RU" sz="700" dirty="0" err="1"/>
              <a:t>Висенте</a:t>
            </a:r>
            <a:r>
              <a:rPr lang="ru-RU" sz="700" dirty="0"/>
              <a:t> в Леоне</a:t>
            </a:r>
            <a:endParaRPr lang="ru-RU" sz="400" dirty="0"/>
          </a:p>
        </p:txBody>
      </p:sp>
      <p:sp>
        <p:nvSpPr>
          <p:cNvPr id="38" name="Прямоугольник 37">
            <a:extLst>
              <a:ext uri="{FF2B5EF4-FFF2-40B4-BE49-F238E27FC236}">
                <a16:creationId xmlns=""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5357775" y="16508603"/>
            <a:ext cx="926325" cy="5400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chemeClr val="bg1">
                  <a:lumMod val="50000"/>
                </a:schemeClr>
              </a:gs>
            </a:gsLst>
            <a:lin ang="5400000" scaled="0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Ликвидировать договор Брайана-Чаморро</a:t>
            </a:r>
            <a:endParaRPr lang="ru-RU" sz="400" dirty="0"/>
          </a:p>
        </p:txBody>
      </p:sp>
      <p:sp>
        <p:nvSpPr>
          <p:cNvPr id="39" name="Прямоугольник 38">
            <a:extLst>
              <a:ext uri="{FF2B5EF4-FFF2-40B4-BE49-F238E27FC236}">
                <a16:creationId xmlns="" xmlns:a16="http://schemas.microsoft.com/office/drawing/2014/main" id="{CCC56779-6173-48FC-B7E9-574156FA22BE}"/>
              </a:ext>
            </a:extLst>
          </p:cNvPr>
          <p:cNvSpPr/>
          <p:nvPr/>
        </p:nvSpPr>
        <p:spPr>
          <a:xfrm>
            <a:off x="6738450" y="20590541"/>
            <a:ext cx="926325" cy="5400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chemeClr val="bg1">
                  <a:lumMod val="50000"/>
                </a:schemeClr>
              </a:gs>
            </a:gsLst>
            <a:lin ang="5400000" scaled="0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Возобновить строительство Никарагуанского канала</a:t>
            </a:r>
            <a:endParaRPr lang="ru-RU" sz="400" dirty="0"/>
          </a:p>
        </p:txBody>
      </p:sp>
      <p:sp>
        <p:nvSpPr>
          <p:cNvPr id="42" name="Прямоугольник 41">
            <a:extLst>
              <a:ext uri="{FF2B5EF4-FFF2-40B4-BE49-F238E27FC236}">
                <a16:creationId xmlns="" xmlns:a16="http://schemas.microsoft.com/office/drawing/2014/main" id="{03F7D570-4EE1-495E-9294-D367F2E7763E}"/>
              </a:ext>
            </a:extLst>
          </p:cNvPr>
          <p:cNvSpPr/>
          <p:nvPr/>
        </p:nvSpPr>
        <p:spPr>
          <a:xfrm>
            <a:off x="7817521" y="2555740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Нарастить импорт из Германии</a:t>
            </a:r>
            <a:endParaRPr lang="ru-RU" sz="400" dirty="0"/>
          </a:p>
        </p:txBody>
      </p:sp>
      <p:sp>
        <p:nvSpPr>
          <p:cNvPr id="43" name="Прямоугольник 42">
            <a:extLst>
              <a:ext uri="{FF2B5EF4-FFF2-40B4-BE49-F238E27FC236}">
                <a16:creationId xmlns="" xmlns:a16="http://schemas.microsoft.com/office/drawing/2014/main" id="{5858A8E5-3EFA-419C-99B9-6773CA7E1501}"/>
              </a:ext>
            </a:extLst>
          </p:cNvPr>
          <p:cNvSpPr/>
          <p:nvPr/>
        </p:nvSpPr>
        <p:spPr>
          <a:xfrm>
            <a:off x="7206085" y="334954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Германские вложения в сельское хозяйство</a:t>
            </a:r>
            <a:endParaRPr lang="ru-RU" sz="400" dirty="0"/>
          </a:p>
        </p:txBody>
      </p:sp>
      <p:sp>
        <p:nvSpPr>
          <p:cNvPr id="45" name="Прямоугольник 44">
            <a:extLst>
              <a:ext uri="{FF2B5EF4-FFF2-40B4-BE49-F238E27FC236}">
                <a16:creationId xmlns="" xmlns:a16="http://schemas.microsoft.com/office/drawing/2014/main" id="{29CBE310-5100-413A-B4C1-EA4E28F411B1}"/>
              </a:ext>
            </a:extLst>
          </p:cNvPr>
          <p:cNvSpPr/>
          <p:nvPr/>
        </p:nvSpPr>
        <p:spPr>
          <a:xfrm>
            <a:off x="8518819" y="334954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Нарастить экспорт кофе</a:t>
            </a:r>
            <a:endParaRPr lang="ru-RU" sz="400" dirty="0"/>
          </a:p>
        </p:txBody>
      </p:sp>
      <p:sp>
        <p:nvSpPr>
          <p:cNvPr id="47" name="Прямоугольник 46">
            <a:extLst>
              <a:ext uri="{FF2B5EF4-FFF2-40B4-BE49-F238E27FC236}">
                <a16:creationId xmlns="" xmlns:a16="http://schemas.microsoft.com/office/drawing/2014/main" id="{1163C105-465F-453D-9A47-C92FC2A2CB52}"/>
              </a:ext>
            </a:extLst>
          </p:cNvPr>
          <p:cNvSpPr/>
          <p:nvPr/>
        </p:nvSpPr>
        <p:spPr>
          <a:xfrm>
            <a:off x="10550897" y="2555739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Американские вложения в промышленность</a:t>
            </a:r>
            <a:endParaRPr lang="ru-RU" sz="400" dirty="0"/>
          </a:p>
        </p:txBody>
      </p:sp>
      <p:sp>
        <p:nvSpPr>
          <p:cNvPr id="48" name="Прямоугольник 47">
            <a:extLst>
              <a:ext uri="{FF2B5EF4-FFF2-40B4-BE49-F238E27FC236}">
                <a16:creationId xmlns="" xmlns:a16="http://schemas.microsoft.com/office/drawing/2014/main" id="{D53819E8-2FF6-4FFA-A7E4-75D55AADB8B5}"/>
              </a:ext>
            </a:extLst>
          </p:cNvPr>
          <p:cNvSpPr/>
          <p:nvPr/>
        </p:nvSpPr>
        <p:spPr>
          <a:xfrm>
            <a:off x="9917444" y="334954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Золотодобывающие кампании</a:t>
            </a:r>
            <a:endParaRPr lang="ru-RU" sz="400" dirty="0"/>
          </a:p>
        </p:txBody>
      </p:sp>
      <p:sp>
        <p:nvSpPr>
          <p:cNvPr id="49" name="Прямоугольник 48">
            <a:extLst>
              <a:ext uri="{FF2B5EF4-FFF2-40B4-BE49-F238E27FC236}">
                <a16:creationId xmlns="" xmlns:a16="http://schemas.microsoft.com/office/drawing/2014/main" id="{F9117D70-446E-4EA7-820C-5F0C5AE4BB1B}"/>
              </a:ext>
            </a:extLst>
          </p:cNvPr>
          <p:cNvSpPr/>
          <p:nvPr/>
        </p:nvSpPr>
        <p:spPr>
          <a:xfrm>
            <a:off x="9197823" y="2555740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Стабилизация курса кордобы (июль 1936)</a:t>
            </a:r>
            <a:endParaRPr lang="ru-RU" sz="100" dirty="0"/>
          </a:p>
        </p:txBody>
      </p:sp>
      <p:sp>
        <p:nvSpPr>
          <p:cNvPr id="50" name="Прямоугольник 49">
            <a:extLst>
              <a:ext uri="{FF2B5EF4-FFF2-40B4-BE49-F238E27FC236}">
                <a16:creationId xmlns="" xmlns:a16="http://schemas.microsoft.com/office/drawing/2014/main" id="{357E437B-3536-45BE-A3D0-3F539D983768}"/>
              </a:ext>
            </a:extLst>
          </p:cNvPr>
          <p:cNvSpPr/>
          <p:nvPr/>
        </p:nvSpPr>
        <p:spPr>
          <a:xfrm>
            <a:off x="4429150" y="6570566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Восстановление после землетрясения 1931 года</a:t>
            </a:r>
            <a:endParaRPr lang="ru-RU" sz="400" dirty="0"/>
          </a:p>
        </p:txBody>
      </p:sp>
      <p:cxnSp>
        <p:nvCxnSpPr>
          <p:cNvPr id="51" name="Прямая со стрелкой 50">
            <a:extLst>
              <a:ext uri="{FF2B5EF4-FFF2-40B4-BE49-F238E27FC236}">
                <a16:creationId xmlns="" xmlns:a16="http://schemas.microsoft.com/office/drawing/2014/main" id="{F822F6CB-0335-40A1-921A-29544F834AD9}"/>
              </a:ext>
            </a:extLst>
          </p:cNvPr>
          <p:cNvCxnSpPr>
            <a:cxnSpLocks/>
            <a:stCxn id="37" idx="2"/>
            <a:endCxn id="50" idx="0"/>
          </p:cNvCxnSpPr>
          <p:nvPr/>
        </p:nvCxnSpPr>
        <p:spPr>
          <a:xfrm flipH="1">
            <a:off x="4892313" y="6321553"/>
            <a:ext cx="1" cy="2490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>
            <a:extLst>
              <a:ext uri="{FF2B5EF4-FFF2-40B4-BE49-F238E27FC236}">
                <a16:creationId xmlns="" xmlns:a16="http://schemas.microsoft.com/office/drawing/2014/main" id="{5BCAF6D7-5BA1-4C42-82B8-95F6B189B961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 flipH="1">
            <a:off x="7671292" y="6321553"/>
            <a:ext cx="1" cy="24901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Прямоугольник 54">
            <a:extLst>
              <a:ext uri="{FF2B5EF4-FFF2-40B4-BE49-F238E27FC236}">
                <a16:creationId xmlns="" xmlns:a16="http://schemas.microsoft.com/office/drawing/2014/main" id="{59913842-712E-4C78-8382-3186E11F9969}"/>
              </a:ext>
            </a:extLst>
          </p:cNvPr>
          <p:cNvSpPr/>
          <p:nvPr/>
        </p:nvSpPr>
        <p:spPr>
          <a:xfrm>
            <a:off x="2344923" y="7558724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Отставка </a:t>
            </a:r>
            <a:r>
              <a:rPr lang="ru-RU" sz="700" dirty="0" err="1"/>
              <a:t>Сакасы</a:t>
            </a:r>
            <a:endParaRPr lang="ru-RU" sz="400" dirty="0"/>
          </a:p>
        </p:txBody>
      </p:sp>
      <p:sp>
        <p:nvSpPr>
          <p:cNvPr id="56" name="Прямоугольник 55">
            <a:extLst>
              <a:ext uri="{FF2B5EF4-FFF2-40B4-BE49-F238E27FC236}">
                <a16:creationId xmlns="" xmlns:a16="http://schemas.microsoft.com/office/drawing/2014/main" id="{6C5218F4-B4FE-4973-B0D1-795F69898B06}"/>
              </a:ext>
            </a:extLst>
          </p:cNvPr>
          <p:cNvSpPr/>
          <p:nvPr/>
        </p:nvSpPr>
        <p:spPr>
          <a:xfrm>
            <a:off x="9296949" y="7558724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«Правительство Согласия»</a:t>
            </a:r>
            <a:endParaRPr lang="ru-RU" sz="400" dirty="0"/>
          </a:p>
        </p:txBody>
      </p:sp>
      <p:cxnSp>
        <p:nvCxnSpPr>
          <p:cNvPr id="59" name="Соединительная линия уступом 903">
            <a:extLst>
              <a:ext uri="{FF2B5EF4-FFF2-40B4-BE49-F238E27FC236}">
                <a16:creationId xmlns="" xmlns:a16="http://schemas.microsoft.com/office/drawing/2014/main" id="{109A067E-CE15-4E03-9773-91E0273879C6}"/>
              </a:ext>
            </a:extLst>
          </p:cNvPr>
          <p:cNvCxnSpPr>
            <a:cxnSpLocks/>
            <a:stCxn id="50" idx="2"/>
            <a:endCxn id="55" idx="0"/>
          </p:cNvCxnSpPr>
          <p:nvPr/>
        </p:nvCxnSpPr>
        <p:spPr>
          <a:xfrm rot="5400000">
            <a:off x="3626121" y="6292532"/>
            <a:ext cx="448158" cy="208422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Соединительная линия уступом 903">
            <a:extLst>
              <a:ext uri="{FF2B5EF4-FFF2-40B4-BE49-F238E27FC236}">
                <a16:creationId xmlns="" xmlns:a16="http://schemas.microsoft.com/office/drawing/2014/main" id="{6C07AA97-4525-4DE7-ADCC-04D2CBE84DB2}"/>
              </a:ext>
            </a:extLst>
          </p:cNvPr>
          <p:cNvCxnSpPr>
            <a:cxnSpLocks/>
            <a:stCxn id="36" idx="2"/>
            <a:endCxn id="55" idx="0"/>
          </p:cNvCxnSpPr>
          <p:nvPr/>
        </p:nvCxnSpPr>
        <p:spPr>
          <a:xfrm rot="5400000">
            <a:off x="4320869" y="5597783"/>
            <a:ext cx="448158" cy="347372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Соединительная линия уступом 903">
            <a:extLst>
              <a:ext uri="{FF2B5EF4-FFF2-40B4-BE49-F238E27FC236}">
                <a16:creationId xmlns="" xmlns:a16="http://schemas.microsoft.com/office/drawing/2014/main" id="{43EDEE73-8E0A-4B11-A556-528A0A52CC3F}"/>
              </a:ext>
            </a:extLst>
          </p:cNvPr>
          <p:cNvCxnSpPr>
            <a:cxnSpLocks/>
            <a:stCxn id="35" idx="2"/>
            <a:endCxn id="55" idx="0"/>
          </p:cNvCxnSpPr>
          <p:nvPr/>
        </p:nvCxnSpPr>
        <p:spPr>
          <a:xfrm rot="5400000">
            <a:off x="5015610" y="4903042"/>
            <a:ext cx="448158" cy="486320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Соединительная линия уступом 903">
            <a:extLst>
              <a:ext uri="{FF2B5EF4-FFF2-40B4-BE49-F238E27FC236}">
                <a16:creationId xmlns="" xmlns:a16="http://schemas.microsoft.com/office/drawing/2014/main" id="{59D2BA6A-BD9D-4F57-A305-E873010A82F4}"/>
              </a:ext>
            </a:extLst>
          </p:cNvPr>
          <p:cNvCxnSpPr>
            <a:cxnSpLocks/>
            <a:stCxn id="50" idx="2"/>
            <a:endCxn id="56" idx="0"/>
          </p:cNvCxnSpPr>
          <p:nvPr/>
        </p:nvCxnSpPr>
        <p:spPr>
          <a:xfrm rot="16200000" flipH="1">
            <a:off x="7102133" y="4900745"/>
            <a:ext cx="448158" cy="486779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Соединительная линия уступом 903">
            <a:extLst>
              <a:ext uri="{FF2B5EF4-FFF2-40B4-BE49-F238E27FC236}">
                <a16:creationId xmlns="" xmlns:a16="http://schemas.microsoft.com/office/drawing/2014/main" id="{00B11476-6764-4576-A5AA-307DE0B54FA8}"/>
              </a:ext>
            </a:extLst>
          </p:cNvPr>
          <p:cNvCxnSpPr>
            <a:cxnSpLocks/>
            <a:stCxn id="36" idx="2"/>
            <a:endCxn id="56" idx="0"/>
          </p:cNvCxnSpPr>
          <p:nvPr/>
        </p:nvCxnSpPr>
        <p:spPr>
          <a:xfrm rot="16200000" flipH="1">
            <a:off x="7796882" y="5595494"/>
            <a:ext cx="448158" cy="347830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Соединительная линия уступом 903">
            <a:extLst>
              <a:ext uri="{FF2B5EF4-FFF2-40B4-BE49-F238E27FC236}">
                <a16:creationId xmlns="" xmlns:a16="http://schemas.microsoft.com/office/drawing/2014/main" id="{F1EE0CAA-C3CE-4369-8DB1-59C2A23436F1}"/>
              </a:ext>
            </a:extLst>
          </p:cNvPr>
          <p:cNvCxnSpPr>
            <a:cxnSpLocks/>
            <a:stCxn id="35" idx="2"/>
            <a:endCxn id="56" idx="0"/>
          </p:cNvCxnSpPr>
          <p:nvPr/>
        </p:nvCxnSpPr>
        <p:spPr>
          <a:xfrm rot="16200000" flipH="1">
            <a:off x="8491623" y="6290235"/>
            <a:ext cx="448158" cy="208882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Прямоугольник 76">
            <a:extLst>
              <a:ext uri="{FF2B5EF4-FFF2-40B4-BE49-F238E27FC236}">
                <a16:creationId xmlns="" xmlns:a16="http://schemas.microsoft.com/office/drawing/2014/main" id="{F492B8D6-39F0-4D20-92A4-58A3AE1323E7}"/>
              </a:ext>
            </a:extLst>
          </p:cNvPr>
          <p:cNvSpPr/>
          <p:nvPr/>
        </p:nvSpPr>
        <p:spPr>
          <a:xfrm>
            <a:off x="3030566" y="10757048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Присоединиться к германской коалиции</a:t>
            </a:r>
            <a:endParaRPr lang="ru-RU" sz="400" dirty="0"/>
          </a:p>
        </p:txBody>
      </p:sp>
      <p:sp>
        <p:nvSpPr>
          <p:cNvPr id="78" name="Прямоугольник 77">
            <a:extLst>
              <a:ext uri="{FF2B5EF4-FFF2-40B4-BE49-F238E27FC236}">
                <a16:creationId xmlns="" xmlns:a16="http://schemas.microsoft.com/office/drawing/2014/main" id="{AE8DBF0B-DB9F-42C3-8B1F-A688891403FA}"/>
              </a:ext>
            </a:extLst>
          </p:cNvPr>
          <p:cNvSpPr/>
          <p:nvPr/>
        </p:nvSpPr>
        <p:spPr>
          <a:xfrm>
            <a:off x="955426" y="9150306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Усилить контроль над сбором налогов</a:t>
            </a:r>
            <a:endParaRPr lang="ru-RU" sz="400" dirty="0"/>
          </a:p>
        </p:txBody>
      </p:sp>
      <p:sp>
        <p:nvSpPr>
          <p:cNvPr id="80" name="Прямоугольник 79">
            <a:extLst>
              <a:ext uri="{FF2B5EF4-FFF2-40B4-BE49-F238E27FC236}">
                <a16:creationId xmlns="" xmlns:a16="http://schemas.microsoft.com/office/drawing/2014/main" id="{51DDA96E-A685-43FC-845D-8C9265EE929A}"/>
              </a:ext>
            </a:extLst>
          </p:cNvPr>
          <p:cNvSpPr/>
          <p:nvPr/>
        </p:nvSpPr>
        <p:spPr>
          <a:xfrm>
            <a:off x="955435" y="14846948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Установление минимальной заработной платы</a:t>
            </a:r>
            <a:endParaRPr lang="ru-RU" sz="400" dirty="0"/>
          </a:p>
        </p:txBody>
      </p:sp>
      <p:sp>
        <p:nvSpPr>
          <p:cNvPr id="81" name="Прямоугольник 80">
            <a:extLst>
              <a:ext uri="{FF2B5EF4-FFF2-40B4-BE49-F238E27FC236}">
                <a16:creationId xmlns="" xmlns:a16="http://schemas.microsoft.com/office/drawing/2014/main" id="{FC846415-2760-43A4-A1A1-795C4968509B}"/>
              </a:ext>
            </a:extLst>
          </p:cNvPr>
          <p:cNvSpPr/>
          <p:nvPr/>
        </p:nvSpPr>
        <p:spPr>
          <a:xfrm>
            <a:off x="3502829" y="14842300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Налог на капитал</a:t>
            </a:r>
            <a:endParaRPr lang="ru-RU" sz="400" dirty="0"/>
          </a:p>
        </p:txBody>
      </p:sp>
      <p:sp>
        <p:nvSpPr>
          <p:cNvPr id="82" name="Прямоугольник 81">
            <a:extLst>
              <a:ext uri="{FF2B5EF4-FFF2-40B4-BE49-F238E27FC236}">
                <a16:creationId xmlns="" xmlns:a16="http://schemas.microsoft.com/office/drawing/2014/main" id="{BF5DE4AD-D7D4-4C86-9704-BFA8884FD2C7}"/>
              </a:ext>
            </a:extLst>
          </p:cNvPr>
          <p:cNvSpPr/>
          <p:nvPr/>
        </p:nvSpPr>
        <p:spPr>
          <a:xfrm>
            <a:off x="2344918" y="14846948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Признание права на забастовку</a:t>
            </a:r>
            <a:endParaRPr lang="ru-RU" sz="400" dirty="0"/>
          </a:p>
        </p:txBody>
      </p:sp>
      <p:sp>
        <p:nvSpPr>
          <p:cNvPr id="83" name="Прямоугольник 82">
            <a:extLst>
              <a:ext uri="{FF2B5EF4-FFF2-40B4-BE49-F238E27FC236}">
                <a16:creationId xmlns="" xmlns:a16="http://schemas.microsoft.com/office/drawing/2014/main" id="{FFDF3200-07AF-4F88-9AFA-E895A9EB463F}"/>
              </a:ext>
            </a:extLst>
          </p:cNvPr>
          <p:cNvSpPr/>
          <p:nvPr/>
        </p:nvSpPr>
        <p:spPr>
          <a:xfrm>
            <a:off x="4664442" y="15649430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Устранить оппозицию в партии</a:t>
            </a:r>
            <a:endParaRPr lang="ru-RU" sz="400" dirty="0"/>
          </a:p>
        </p:txBody>
      </p:sp>
      <p:sp>
        <p:nvSpPr>
          <p:cNvPr id="84" name="Прямоугольник 83">
            <a:extLst>
              <a:ext uri="{FF2B5EF4-FFF2-40B4-BE49-F238E27FC236}">
                <a16:creationId xmlns="" xmlns:a16="http://schemas.microsoft.com/office/drawing/2014/main" id="{CA07F76D-4941-4BBE-8B5A-F0348C4D0FB6}"/>
              </a:ext>
            </a:extLst>
          </p:cNvPr>
          <p:cNvSpPr/>
          <p:nvPr/>
        </p:nvSpPr>
        <p:spPr>
          <a:xfrm>
            <a:off x="3502009" y="15649430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крупных предприятий</a:t>
            </a:r>
            <a:endParaRPr lang="ru-RU" sz="400" dirty="0"/>
          </a:p>
        </p:txBody>
      </p:sp>
      <p:sp>
        <p:nvSpPr>
          <p:cNvPr id="85" name="Прямоугольник 84">
            <a:extLst>
              <a:ext uri="{FF2B5EF4-FFF2-40B4-BE49-F238E27FC236}">
                <a16:creationId xmlns="" xmlns:a16="http://schemas.microsoft.com/office/drawing/2014/main" id="{B4C6B690-1886-4211-AFBE-6C0A99C1C73F}"/>
              </a:ext>
            </a:extLst>
          </p:cNvPr>
          <p:cNvSpPr/>
          <p:nvPr/>
        </p:nvSpPr>
        <p:spPr>
          <a:xfrm>
            <a:off x="5357774" y="14839244"/>
            <a:ext cx="926325" cy="5400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chemeClr val="bg1">
                  <a:lumMod val="50000"/>
                </a:schemeClr>
              </a:gs>
            </a:gsLst>
            <a:lin ang="5400000" scaled="0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Отказ от обслуживания внешнего долга</a:t>
            </a:r>
            <a:endParaRPr lang="ru-RU" sz="400" dirty="0"/>
          </a:p>
        </p:txBody>
      </p:sp>
      <p:sp>
        <p:nvSpPr>
          <p:cNvPr id="86" name="Прямоугольник 85">
            <a:extLst>
              <a:ext uri="{FF2B5EF4-FFF2-40B4-BE49-F238E27FC236}">
                <a16:creationId xmlns="" xmlns:a16="http://schemas.microsoft.com/office/drawing/2014/main" id="{D4D526C2-9053-416E-9EDD-C32F7B959DFA}"/>
              </a:ext>
            </a:extLst>
          </p:cNvPr>
          <p:cNvSpPr/>
          <p:nvPr/>
        </p:nvSpPr>
        <p:spPr>
          <a:xfrm>
            <a:off x="2344924" y="15649430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Пропаганда социализма в государственном образовании</a:t>
            </a:r>
            <a:endParaRPr lang="ru-RU" sz="400" dirty="0"/>
          </a:p>
        </p:txBody>
      </p:sp>
      <p:sp>
        <p:nvSpPr>
          <p:cNvPr id="87" name="Прямоугольник 86">
            <a:extLst>
              <a:ext uri="{FF2B5EF4-FFF2-40B4-BE49-F238E27FC236}">
                <a16:creationId xmlns="" xmlns:a16="http://schemas.microsoft.com/office/drawing/2014/main" id="{05781F45-96BD-4772-A7F8-D0C0E48CF0C4}"/>
              </a:ext>
            </a:extLst>
          </p:cNvPr>
          <p:cNvSpPr/>
          <p:nvPr/>
        </p:nvSpPr>
        <p:spPr>
          <a:xfrm>
            <a:off x="1631984" y="17260318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Государство рабочих</a:t>
            </a:r>
            <a:endParaRPr lang="ru-RU" sz="400" dirty="0"/>
          </a:p>
        </p:txBody>
      </p:sp>
      <p:sp>
        <p:nvSpPr>
          <p:cNvPr id="89" name="Прямоугольник 88">
            <a:extLst>
              <a:ext uri="{FF2B5EF4-FFF2-40B4-BE49-F238E27FC236}">
                <a16:creationId xmlns="" xmlns:a16="http://schemas.microsoft.com/office/drawing/2014/main" id="{F33E5A38-0B16-4D37-89E1-19C913A5BC13}"/>
              </a:ext>
            </a:extLst>
          </p:cNvPr>
          <p:cNvSpPr/>
          <p:nvPr/>
        </p:nvSpPr>
        <p:spPr>
          <a:xfrm>
            <a:off x="1629450" y="9952374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Налог на алкоголь (август 1936)</a:t>
            </a:r>
            <a:endParaRPr lang="ru-RU" sz="400" dirty="0"/>
          </a:p>
        </p:txBody>
      </p:sp>
      <p:sp>
        <p:nvSpPr>
          <p:cNvPr id="90" name="Прямоугольник 89">
            <a:extLst>
              <a:ext uri="{FF2B5EF4-FFF2-40B4-BE49-F238E27FC236}">
                <a16:creationId xmlns="" xmlns:a16="http://schemas.microsoft.com/office/drawing/2014/main" id="{8C2287E1-C065-4042-BB84-91F0CF7A3A74}"/>
              </a:ext>
            </a:extLst>
          </p:cNvPr>
          <p:cNvSpPr/>
          <p:nvPr/>
        </p:nvSpPr>
        <p:spPr>
          <a:xfrm>
            <a:off x="2344919" y="8351660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Синие рубашки</a:t>
            </a:r>
            <a:endParaRPr lang="ru-RU" sz="400" dirty="0"/>
          </a:p>
        </p:txBody>
      </p:sp>
      <p:sp>
        <p:nvSpPr>
          <p:cNvPr id="91" name="Прямоугольник 90">
            <a:extLst>
              <a:ext uri="{FF2B5EF4-FFF2-40B4-BE49-F238E27FC236}">
                <a16:creationId xmlns="" xmlns:a16="http://schemas.microsoft.com/office/drawing/2014/main" id="{58596D98-69F8-48F5-B5AF-D2569C87ECDC}"/>
              </a:ext>
            </a:extLst>
          </p:cNvPr>
          <p:cNvSpPr/>
          <p:nvPr/>
        </p:nvSpPr>
        <p:spPr>
          <a:xfrm>
            <a:off x="260692" y="9955896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железных дорог (1937)</a:t>
            </a:r>
            <a:endParaRPr lang="ru-RU" sz="400" dirty="0"/>
          </a:p>
        </p:txBody>
      </p:sp>
      <p:sp>
        <p:nvSpPr>
          <p:cNvPr id="92" name="Прямоугольник 91">
            <a:extLst>
              <a:ext uri="{FF2B5EF4-FFF2-40B4-BE49-F238E27FC236}">
                <a16:creationId xmlns="" xmlns:a16="http://schemas.microsoft.com/office/drawing/2014/main" id="{A0E90C58-DFD9-4550-AC8D-DED87F819668}"/>
              </a:ext>
            </a:extLst>
          </p:cNvPr>
          <p:cNvSpPr/>
          <p:nvPr/>
        </p:nvSpPr>
        <p:spPr>
          <a:xfrm>
            <a:off x="2344922" y="9152813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Запрет муниципальных выборов </a:t>
            </a:r>
            <a:endParaRPr lang="en-US" sz="700" dirty="0"/>
          </a:p>
          <a:p>
            <a:pPr algn="ctr"/>
            <a:r>
              <a:rPr lang="ru-RU" sz="700" dirty="0"/>
              <a:t>(август 1937</a:t>
            </a:r>
            <a:r>
              <a:rPr lang="en-US" sz="700" dirty="0"/>
              <a:t>)</a:t>
            </a:r>
            <a:endParaRPr lang="ru-RU" sz="400" dirty="0"/>
          </a:p>
        </p:txBody>
      </p:sp>
      <p:sp>
        <p:nvSpPr>
          <p:cNvPr id="93" name="Прямоугольник 92">
            <a:extLst>
              <a:ext uri="{FF2B5EF4-FFF2-40B4-BE49-F238E27FC236}">
                <a16:creationId xmlns="" xmlns:a16="http://schemas.microsoft.com/office/drawing/2014/main" id="{905EFC66-02B2-49ED-A696-FAEF4A1D6416}"/>
              </a:ext>
            </a:extLst>
          </p:cNvPr>
          <p:cNvSpPr/>
          <p:nvPr/>
        </p:nvSpPr>
        <p:spPr>
          <a:xfrm>
            <a:off x="3734406" y="9152813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Военная Либеральная Лига</a:t>
            </a:r>
            <a:r>
              <a:rPr lang="en-US" sz="700" dirty="0"/>
              <a:t> (1937 </a:t>
            </a:r>
            <a:r>
              <a:rPr lang="ru-RU" sz="700" dirty="0"/>
              <a:t>октябрь</a:t>
            </a:r>
            <a:r>
              <a:rPr lang="en-US" sz="700" dirty="0"/>
              <a:t>)</a:t>
            </a:r>
            <a:endParaRPr lang="ru-RU" sz="400" dirty="0"/>
          </a:p>
        </p:txBody>
      </p:sp>
      <p:sp>
        <p:nvSpPr>
          <p:cNvPr id="94" name="Прямоугольник 93">
            <a:extLst>
              <a:ext uri="{FF2B5EF4-FFF2-40B4-BE49-F238E27FC236}">
                <a16:creationId xmlns="" xmlns:a16="http://schemas.microsoft.com/office/drawing/2014/main" id="{9261C47C-5EE1-4F56-8101-3DF5265766CF}"/>
              </a:ext>
            </a:extLst>
          </p:cNvPr>
          <p:cNvSpPr/>
          <p:nvPr/>
        </p:nvSpPr>
        <p:spPr>
          <a:xfrm>
            <a:off x="3033276" y="9955896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Конституция </a:t>
            </a:r>
            <a:r>
              <a:rPr lang="ru-RU" sz="700" dirty="0" err="1"/>
              <a:t>Сомосы</a:t>
            </a:r>
            <a:r>
              <a:rPr lang="ru-RU" sz="700" dirty="0"/>
              <a:t> (ноябрь 1938)</a:t>
            </a:r>
            <a:endParaRPr lang="ru-RU" sz="400" dirty="0"/>
          </a:p>
        </p:txBody>
      </p:sp>
      <p:sp>
        <p:nvSpPr>
          <p:cNvPr id="95" name="Прямоугольник 94">
            <a:extLst>
              <a:ext uri="{FF2B5EF4-FFF2-40B4-BE49-F238E27FC236}">
                <a16:creationId xmlns="" xmlns:a16="http://schemas.microsoft.com/office/drawing/2014/main" id="{C2DE2667-AAF6-4947-B73A-9F430C79018E}"/>
              </a:ext>
            </a:extLst>
          </p:cNvPr>
          <p:cNvSpPr/>
          <p:nvPr/>
        </p:nvSpPr>
        <p:spPr>
          <a:xfrm>
            <a:off x="955425" y="11532641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Поблажки рабочим</a:t>
            </a:r>
            <a:endParaRPr lang="ru-RU" sz="400" dirty="0"/>
          </a:p>
        </p:txBody>
      </p:sp>
      <p:sp>
        <p:nvSpPr>
          <p:cNvPr id="96" name="Прямоугольник 95">
            <a:extLst>
              <a:ext uri="{FF2B5EF4-FFF2-40B4-BE49-F238E27FC236}">
                <a16:creationId xmlns="" xmlns:a16="http://schemas.microsoft.com/office/drawing/2014/main" id="{F057BD5D-D5FA-4727-B502-9F95624798B4}"/>
              </a:ext>
            </a:extLst>
          </p:cNvPr>
          <p:cNvSpPr/>
          <p:nvPr/>
        </p:nvSpPr>
        <p:spPr>
          <a:xfrm>
            <a:off x="3734407" y="8355769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Примириться с либеральной партией (июль 1937)</a:t>
            </a:r>
            <a:endParaRPr lang="ru-RU" sz="400" dirty="0"/>
          </a:p>
        </p:txBody>
      </p:sp>
      <p:sp>
        <p:nvSpPr>
          <p:cNvPr id="97" name="Прямоугольник 96">
            <a:extLst>
              <a:ext uri="{FF2B5EF4-FFF2-40B4-BE49-F238E27FC236}">
                <a16:creationId xmlns="" xmlns:a16="http://schemas.microsoft.com/office/drawing/2014/main" id="{BE32C799-1429-4853-B5A8-AE3345E90D8D}"/>
              </a:ext>
            </a:extLst>
          </p:cNvPr>
          <p:cNvSpPr/>
          <p:nvPr/>
        </p:nvSpPr>
        <p:spPr>
          <a:xfrm>
            <a:off x="5818638" y="8355769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сотрудничество с США</a:t>
            </a:r>
            <a:endParaRPr lang="ru-RU" sz="400" dirty="0"/>
          </a:p>
        </p:txBody>
      </p:sp>
      <p:sp>
        <p:nvSpPr>
          <p:cNvPr id="98" name="Прямоугольник 97">
            <a:extLst>
              <a:ext uri="{FF2B5EF4-FFF2-40B4-BE49-F238E27FC236}">
                <a16:creationId xmlns="" xmlns:a16="http://schemas.microsoft.com/office/drawing/2014/main" id="{21F111C9-B52C-460E-AD39-A8B9F798CB25}"/>
              </a:ext>
            </a:extLst>
          </p:cNvPr>
          <p:cNvSpPr/>
          <p:nvPr/>
        </p:nvSpPr>
        <p:spPr>
          <a:xfrm>
            <a:off x="5121994" y="9152813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Получить кредит для стабилизации курса кордобы</a:t>
            </a:r>
            <a:endParaRPr lang="ru-RU" sz="400" dirty="0"/>
          </a:p>
        </p:txBody>
      </p:sp>
      <p:sp>
        <p:nvSpPr>
          <p:cNvPr id="99" name="Прямоугольник 98">
            <a:extLst>
              <a:ext uri="{FF2B5EF4-FFF2-40B4-BE49-F238E27FC236}">
                <a16:creationId xmlns="" xmlns:a16="http://schemas.microsoft.com/office/drawing/2014/main" id="{3CDEA90A-403D-44E8-BD63-5F728A857464}"/>
              </a:ext>
            </a:extLst>
          </p:cNvPr>
          <p:cNvSpPr/>
          <p:nvPr/>
        </p:nvSpPr>
        <p:spPr>
          <a:xfrm>
            <a:off x="6515040" y="9150306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Экспорт каучука в США</a:t>
            </a:r>
            <a:endParaRPr lang="ru-RU" sz="400" dirty="0"/>
          </a:p>
        </p:txBody>
      </p:sp>
      <p:sp>
        <p:nvSpPr>
          <p:cNvPr id="100" name="Прямоугольник 99">
            <a:extLst>
              <a:ext uri="{FF2B5EF4-FFF2-40B4-BE49-F238E27FC236}">
                <a16:creationId xmlns="" xmlns:a16="http://schemas.microsoft.com/office/drawing/2014/main" id="{8B70D98A-AAC5-4F3D-938D-F15D11AC9F90}"/>
              </a:ext>
            </a:extLst>
          </p:cNvPr>
          <p:cNvSpPr/>
          <p:nvPr/>
        </p:nvSpPr>
        <p:spPr>
          <a:xfrm>
            <a:off x="4426568" y="9950031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Военные советники для академий</a:t>
            </a:r>
            <a:endParaRPr lang="ru-RU" sz="400" dirty="0"/>
          </a:p>
        </p:txBody>
      </p:sp>
      <p:sp>
        <p:nvSpPr>
          <p:cNvPr id="101" name="Прямоугольник 100">
            <a:extLst>
              <a:ext uri="{FF2B5EF4-FFF2-40B4-BE49-F238E27FC236}">
                <a16:creationId xmlns="" xmlns:a16="http://schemas.microsoft.com/office/drawing/2014/main" id="{F402EBBD-5722-48B1-9BBA-587E5C4DFB4D}"/>
              </a:ext>
            </a:extLst>
          </p:cNvPr>
          <p:cNvSpPr/>
          <p:nvPr/>
        </p:nvSpPr>
        <p:spPr>
          <a:xfrm>
            <a:off x="5813475" y="9947945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Проект углубления реки Сан-Хуан</a:t>
            </a:r>
            <a:endParaRPr lang="ru-RU" sz="400" dirty="0"/>
          </a:p>
        </p:txBody>
      </p:sp>
      <p:sp>
        <p:nvSpPr>
          <p:cNvPr id="102" name="Прямоугольник 101">
            <a:extLst>
              <a:ext uri="{FF2B5EF4-FFF2-40B4-BE49-F238E27FC236}">
                <a16:creationId xmlns="" xmlns:a16="http://schemas.microsoft.com/office/drawing/2014/main" id="{62E65D83-9718-4B14-AFE2-F1D04B420F81}"/>
              </a:ext>
            </a:extLst>
          </p:cNvPr>
          <p:cNvSpPr/>
          <p:nvPr/>
        </p:nvSpPr>
        <p:spPr>
          <a:xfrm>
            <a:off x="7126043" y="9943981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Строительства Панамериканского шоссе в Никарагуа</a:t>
            </a:r>
            <a:endParaRPr lang="ru-RU" sz="400" dirty="0"/>
          </a:p>
        </p:txBody>
      </p:sp>
      <p:sp>
        <p:nvSpPr>
          <p:cNvPr id="103" name="Прямоугольник 102">
            <a:extLst>
              <a:ext uri="{FF2B5EF4-FFF2-40B4-BE49-F238E27FC236}">
                <a16:creationId xmlns="" xmlns:a16="http://schemas.microsoft.com/office/drawing/2014/main" id="{C6BDA37E-3E81-4B99-A54A-C631250D3A33}"/>
              </a:ext>
            </a:extLst>
          </p:cNvPr>
          <p:cNvSpPr/>
          <p:nvPr/>
        </p:nvSpPr>
        <p:spPr>
          <a:xfrm>
            <a:off x="6511320" y="11532641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Совместное строительства Никарагуанского канала</a:t>
            </a:r>
            <a:endParaRPr lang="ru-RU" sz="400" dirty="0"/>
          </a:p>
        </p:txBody>
      </p:sp>
      <p:sp>
        <p:nvSpPr>
          <p:cNvPr id="112" name="Прямоугольник 111">
            <a:extLst>
              <a:ext uri="{FF2B5EF4-FFF2-40B4-BE49-F238E27FC236}">
                <a16:creationId xmlns="" xmlns:a16="http://schemas.microsoft.com/office/drawing/2014/main" id="{9B5A9C46-C31A-401D-9EBF-78AE38F570DF}"/>
              </a:ext>
            </a:extLst>
          </p:cNvPr>
          <p:cNvSpPr/>
          <p:nvPr/>
        </p:nvSpPr>
        <p:spPr>
          <a:xfrm>
            <a:off x="4429149" y="10758455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Присоединиться к странам </a:t>
            </a:r>
            <a:r>
              <a:rPr lang="ru-RU" sz="700" dirty="0" err="1"/>
              <a:t>антигерманской</a:t>
            </a:r>
            <a:r>
              <a:rPr lang="ru-RU" sz="700" dirty="0"/>
              <a:t> коалиции (8 декабря 1941)</a:t>
            </a:r>
            <a:endParaRPr lang="ru-RU" sz="500" dirty="0"/>
          </a:p>
        </p:txBody>
      </p:sp>
      <p:cxnSp>
        <p:nvCxnSpPr>
          <p:cNvPr id="117" name="Соединительная линия уступом 903">
            <a:extLst>
              <a:ext uri="{FF2B5EF4-FFF2-40B4-BE49-F238E27FC236}">
                <a16:creationId xmlns="" xmlns:a16="http://schemas.microsoft.com/office/drawing/2014/main" id="{7F550792-EE6C-4B6F-B826-22E45DB79321}"/>
              </a:ext>
            </a:extLst>
          </p:cNvPr>
          <p:cNvCxnSpPr>
            <a:cxnSpLocks/>
            <a:stCxn id="55" idx="2"/>
            <a:endCxn id="97" idx="0"/>
          </p:cNvCxnSpPr>
          <p:nvPr/>
        </p:nvCxnSpPr>
        <p:spPr>
          <a:xfrm rot="16200000" flipH="1">
            <a:off x="4416421" y="6490388"/>
            <a:ext cx="257045" cy="347371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Соединительная линия уступом 903">
            <a:extLst>
              <a:ext uri="{FF2B5EF4-FFF2-40B4-BE49-F238E27FC236}">
                <a16:creationId xmlns="" xmlns:a16="http://schemas.microsoft.com/office/drawing/2014/main" id="{42BA63A1-F902-44BD-AEC4-6A00A7DD5215}"/>
              </a:ext>
            </a:extLst>
          </p:cNvPr>
          <p:cNvCxnSpPr>
            <a:cxnSpLocks/>
            <a:stCxn id="56" idx="2"/>
            <a:endCxn id="97" idx="0"/>
          </p:cNvCxnSpPr>
          <p:nvPr/>
        </p:nvCxnSpPr>
        <p:spPr>
          <a:xfrm rot="5400000">
            <a:off x="7892435" y="6488091"/>
            <a:ext cx="257045" cy="347831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Соединительная линия уступом 903">
            <a:extLst>
              <a:ext uri="{FF2B5EF4-FFF2-40B4-BE49-F238E27FC236}">
                <a16:creationId xmlns="" xmlns:a16="http://schemas.microsoft.com/office/drawing/2014/main" id="{52CF7390-DEEA-4782-9037-6AAA2FAB1267}"/>
              </a:ext>
            </a:extLst>
          </p:cNvPr>
          <p:cNvCxnSpPr>
            <a:cxnSpLocks/>
            <a:stCxn id="97" idx="2"/>
            <a:endCxn id="98" idx="0"/>
          </p:cNvCxnSpPr>
          <p:nvPr/>
        </p:nvCxnSpPr>
        <p:spPr>
          <a:xfrm rot="5400000">
            <a:off x="5804957" y="8675969"/>
            <a:ext cx="257044" cy="69664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Соединительная линия уступом 903">
            <a:extLst>
              <a:ext uri="{FF2B5EF4-FFF2-40B4-BE49-F238E27FC236}">
                <a16:creationId xmlns="" xmlns:a16="http://schemas.microsoft.com/office/drawing/2014/main" id="{7A113AE3-4577-430A-BA26-EF4235023FFA}"/>
              </a:ext>
            </a:extLst>
          </p:cNvPr>
          <p:cNvCxnSpPr>
            <a:cxnSpLocks/>
            <a:stCxn id="97" idx="2"/>
            <a:endCxn id="99" idx="0"/>
          </p:cNvCxnSpPr>
          <p:nvPr/>
        </p:nvCxnSpPr>
        <p:spPr>
          <a:xfrm rot="16200000" flipH="1">
            <a:off x="6502734" y="8674836"/>
            <a:ext cx="254537" cy="6964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Соединительная линия уступом 903">
            <a:extLst>
              <a:ext uri="{FF2B5EF4-FFF2-40B4-BE49-F238E27FC236}">
                <a16:creationId xmlns="" xmlns:a16="http://schemas.microsoft.com/office/drawing/2014/main" id="{40147503-E638-42DF-A929-5C7B9F2B48B1}"/>
              </a:ext>
            </a:extLst>
          </p:cNvPr>
          <p:cNvCxnSpPr>
            <a:cxnSpLocks/>
            <a:stCxn id="98" idx="2"/>
            <a:endCxn id="100" idx="0"/>
          </p:cNvCxnSpPr>
          <p:nvPr/>
        </p:nvCxnSpPr>
        <p:spPr>
          <a:xfrm rot="5400000">
            <a:off x="5108835" y="9473709"/>
            <a:ext cx="257218" cy="69542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Соединительная линия уступом 903">
            <a:extLst>
              <a:ext uri="{FF2B5EF4-FFF2-40B4-BE49-F238E27FC236}">
                <a16:creationId xmlns="" xmlns:a16="http://schemas.microsoft.com/office/drawing/2014/main" id="{B109EAAA-04CC-455A-9A24-9F6792FBCCC4}"/>
              </a:ext>
            </a:extLst>
          </p:cNvPr>
          <p:cNvCxnSpPr>
            <a:cxnSpLocks/>
            <a:stCxn id="102" idx="2"/>
            <a:endCxn id="103" idx="0"/>
          </p:cNvCxnSpPr>
          <p:nvPr/>
        </p:nvCxnSpPr>
        <p:spPr>
          <a:xfrm rot="5400000">
            <a:off x="6757515" y="10700950"/>
            <a:ext cx="1048660" cy="614723"/>
          </a:xfrm>
          <a:prstGeom prst="bentConnector3">
            <a:avLst>
              <a:gd name="adj1" fmla="val 12088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Соединительная линия уступом 903">
            <a:extLst>
              <a:ext uri="{FF2B5EF4-FFF2-40B4-BE49-F238E27FC236}">
                <a16:creationId xmlns="" xmlns:a16="http://schemas.microsoft.com/office/drawing/2014/main" id="{BB75BD33-58E7-4B2D-9AE8-736000AF5996}"/>
              </a:ext>
            </a:extLst>
          </p:cNvPr>
          <p:cNvCxnSpPr>
            <a:cxnSpLocks/>
            <a:stCxn id="101" idx="2"/>
            <a:endCxn id="103" idx="0"/>
          </p:cNvCxnSpPr>
          <p:nvPr/>
        </p:nvCxnSpPr>
        <p:spPr>
          <a:xfrm rot="16200000" flipH="1">
            <a:off x="6103212" y="10661370"/>
            <a:ext cx="1044696" cy="697845"/>
          </a:xfrm>
          <a:prstGeom prst="bentConnector3">
            <a:avLst>
              <a:gd name="adj1" fmla="val 1170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Прямая со стрелкой 140">
            <a:extLst>
              <a:ext uri="{FF2B5EF4-FFF2-40B4-BE49-F238E27FC236}">
                <a16:creationId xmlns="" xmlns:a16="http://schemas.microsoft.com/office/drawing/2014/main" id="{F0204958-F3C4-46F5-A7B8-B2E525B442E3}"/>
              </a:ext>
            </a:extLst>
          </p:cNvPr>
          <p:cNvCxnSpPr>
            <a:cxnSpLocks/>
            <a:stCxn id="100" idx="2"/>
            <a:endCxn id="112" idx="0"/>
          </p:cNvCxnSpPr>
          <p:nvPr/>
        </p:nvCxnSpPr>
        <p:spPr>
          <a:xfrm>
            <a:off x="4889731" y="10490031"/>
            <a:ext cx="2581" cy="26842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Соединительная линия уступом 903">
            <a:extLst>
              <a:ext uri="{FF2B5EF4-FFF2-40B4-BE49-F238E27FC236}">
                <a16:creationId xmlns="" xmlns:a16="http://schemas.microsoft.com/office/drawing/2014/main" id="{5C748310-8A24-4A37-94AD-69E898DBB5BF}"/>
              </a:ext>
            </a:extLst>
          </p:cNvPr>
          <p:cNvCxnSpPr>
            <a:cxnSpLocks/>
            <a:stCxn id="98" idx="2"/>
            <a:endCxn id="101" idx="0"/>
          </p:cNvCxnSpPr>
          <p:nvPr/>
        </p:nvCxnSpPr>
        <p:spPr>
          <a:xfrm rot="16200000" flipH="1">
            <a:off x="5803331" y="9474638"/>
            <a:ext cx="255132" cy="691481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Соединительная линия уступом 903">
            <a:extLst>
              <a:ext uri="{FF2B5EF4-FFF2-40B4-BE49-F238E27FC236}">
                <a16:creationId xmlns="" xmlns:a16="http://schemas.microsoft.com/office/drawing/2014/main" id="{6247459E-8D36-4B32-A142-C426692F0DC9}"/>
              </a:ext>
            </a:extLst>
          </p:cNvPr>
          <p:cNvCxnSpPr>
            <a:cxnSpLocks/>
            <a:stCxn id="99" idx="2"/>
            <a:endCxn id="101" idx="0"/>
          </p:cNvCxnSpPr>
          <p:nvPr/>
        </p:nvCxnSpPr>
        <p:spPr>
          <a:xfrm rot="5400000">
            <a:off x="6498602" y="9468343"/>
            <a:ext cx="257639" cy="70156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Соединительная линия уступом 903">
            <a:extLst>
              <a:ext uri="{FF2B5EF4-FFF2-40B4-BE49-F238E27FC236}">
                <a16:creationId xmlns="" xmlns:a16="http://schemas.microsoft.com/office/drawing/2014/main" id="{B5229C84-1524-4F6C-8C6B-E4AA146420CD}"/>
              </a:ext>
            </a:extLst>
          </p:cNvPr>
          <p:cNvCxnSpPr>
            <a:cxnSpLocks/>
            <a:stCxn id="98" idx="2"/>
            <a:endCxn id="102" idx="0"/>
          </p:cNvCxnSpPr>
          <p:nvPr/>
        </p:nvCxnSpPr>
        <p:spPr>
          <a:xfrm rot="16200000" flipH="1">
            <a:off x="6461597" y="8816372"/>
            <a:ext cx="251168" cy="200404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Соединительная линия уступом 903">
            <a:extLst>
              <a:ext uri="{FF2B5EF4-FFF2-40B4-BE49-F238E27FC236}">
                <a16:creationId xmlns="" xmlns:a16="http://schemas.microsoft.com/office/drawing/2014/main" id="{2D2CC445-D083-4638-B348-AE346D452DE8}"/>
              </a:ext>
            </a:extLst>
          </p:cNvPr>
          <p:cNvCxnSpPr>
            <a:cxnSpLocks/>
            <a:stCxn id="99" idx="2"/>
            <a:endCxn id="102" idx="0"/>
          </p:cNvCxnSpPr>
          <p:nvPr/>
        </p:nvCxnSpPr>
        <p:spPr>
          <a:xfrm rot="16200000" flipH="1">
            <a:off x="7156867" y="9511641"/>
            <a:ext cx="253675" cy="611003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Прямоугольник 155">
            <a:extLst>
              <a:ext uri="{FF2B5EF4-FFF2-40B4-BE49-F238E27FC236}">
                <a16:creationId xmlns="" xmlns:a16="http://schemas.microsoft.com/office/drawing/2014/main" id="{70F2E1EB-331E-413E-A7A7-863A2E76F5D1}"/>
              </a:ext>
            </a:extLst>
          </p:cNvPr>
          <p:cNvSpPr/>
          <p:nvPr/>
        </p:nvSpPr>
        <p:spPr>
          <a:xfrm>
            <a:off x="257741" y="10752940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Подчинить национальный банк (1938)</a:t>
            </a:r>
            <a:endParaRPr lang="ru-RU" sz="400" dirty="0"/>
          </a:p>
        </p:txBody>
      </p:sp>
      <p:sp>
        <p:nvSpPr>
          <p:cNvPr id="158" name="Прямоугольник 157">
            <a:extLst>
              <a:ext uri="{FF2B5EF4-FFF2-40B4-BE49-F238E27FC236}">
                <a16:creationId xmlns="" xmlns:a16="http://schemas.microsoft.com/office/drawing/2014/main" id="{39373D37-652A-432A-AF2C-81923E65FD74}"/>
              </a:ext>
            </a:extLst>
          </p:cNvPr>
          <p:cNvSpPr/>
          <p:nvPr/>
        </p:nvSpPr>
        <p:spPr>
          <a:xfrm>
            <a:off x="4429149" y="11532641"/>
            <a:ext cx="926325" cy="540000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75000"/>
                </a:schemeClr>
              </a:gs>
              <a:gs pos="100000">
                <a:schemeClr val="bg1">
                  <a:lumMod val="50000"/>
                </a:schemeClr>
              </a:gs>
            </a:gsLst>
            <a:lin ang="5400000" scaled="1"/>
            <a:tileRect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Конфискация германского имущества </a:t>
            </a:r>
            <a:endParaRPr lang="ru-RU" sz="500" dirty="0"/>
          </a:p>
        </p:txBody>
      </p:sp>
      <p:sp>
        <p:nvSpPr>
          <p:cNvPr id="162" name="Прямоугольник 161">
            <a:extLst>
              <a:ext uri="{FF2B5EF4-FFF2-40B4-BE49-F238E27FC236}">
                <a16:creationId xmlns="" xmlns:a16="http://schemas.microsoft.com/office/drawing/2014/main" id="{D21D4960-F203-4755-9FED-7CFC800F902A}"/>
              </a:ext>
            </a:extLst>
          </p:cNvPr>
          <p:cNvSpPr/>
          <p:nvPr/>
        </p:nvSpPr>
        <p:spPr>
          <a:xfrm>
            <a:off x="3026887" y="11532641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Фашизация режима</a:t>
            </a:r>
            <a:endParaRPr lang="ru-RU" sz="400" dirty="0"/>
          </a:p>
        </p:txBody>
      </p:sp>
      <p:sp>
        <p:nvSpPr>
          <p:cNvPr id="163" name="Прямоугольник 162">
            <a:extLst>
              <a:ext uri="{FF2B5EF4-FFF2-40B4-BE49-F238E27FC236}">
                <a16:creationId xmlns="" xmlns:a16="http://schemas.microsoft.com/office/drawing/2014/main" id="{BD849E57-A12E-42AE-AA12-4FB9BA687E1A}"/>
              </a:ext>
            </a:extLst>
          </p:cNvPr>
          <p:cNvSpPr/>
          <p:nvPr/>
        </p:nvSpPr>
        <p:spPr>
          <a:xfrm>
            <a:off x="257739" y="12272494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Закон о защите демократии (1941) </a:t>
            </a:r>
            <a:br>
              <a:rPr lang="ru-RU" sz="700" dirty="0"/>
            </a:br>
            <a:r>
              <a:rPr lang="ru-RU" sz="200" dirty="0"/>
              <a:t>(</a:t>
            </a:r>
            <a:endParaRPr lang="ru-RU" sz="400" dirty="0"/>
          </a:p>
        </p:txBody>
      </p:sp>
      <p:cxnSp>
        <p:nvCxnSpPr>
          <p:cNvPr id="164" name="Прямая со стрелкой 163">
            <a:extLst>
              <a:ext uri="{FF2B5EF4-FFF2-40B4-BE49-F238E27FC236}">
                <a16:creationId xmlns="" xmlns:a16="http://schemas.microsoft.com/office/drawing/2014/main" id="{B048244F-EB49-46C4-A9EC-3C9E6EB26FD0}"/>
              </a:ext>
            </a:extLst>
          </p:cNvPr>
          <p:cNvCxnSpPr>
            <a:cxnSpLocks/>
            <a:stCxn id="112" idx="2"/>
            <a:endCxn id="158" idx="0"/>
          </p:cNvCxnSpPr>
          <p:nvPr/>
        </p:nvCxnSpPr>
        <p:spPr>
          <a:xfrm>
            <a:off x="4892312" y="11298455"/>
            <a:ext cx="0" cy="23418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Соединительная линия уступом 903">
            <a:extLst>
              <a:ext uri="{FF2B5EF4-FFF2-40B4-BE49-F238E27FC236}">
                <a16:creationId xmlns="" xmlns:a16="http://schemas.microsoft.com/office/drawing/2014/main" id="{3BF92898-1A8D-44CD-90AE-9ED96D3CC103}"/>
              </a:ext>
            </a:extLst>
          </p:cNvPr>
          <p:cNvCxnSpPr>
            <a:cxnSpLocks/>
            <a:stCxn id="96" idx="2"/>
            <a:endCxn id="94" idx="0"/>
          </p:cNvCxnSpPr>
          <p:nvPr/>
        </p:nvCxnSpPr>
        <p:spPr>
          <a:xfrm rot="5400000">
            <a:off x="3316942" y="9075267"/>
            <a:ext cx="1060127" cy="701131"/>
          </a:xfrm>
          <a:prstGeom prst="bentConnector3">
            <a:avLst>
              <a:gd name="adj1" fmla="val 13248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Соединительная линия уступом 903">
            <a:extLst>
              <a:ext uri="{FF2B5EF4-FFF2-40B4-BE49-F238E27FC236}">
                <a16:creationId xmlns="" xmlns:a16="http://schemas.microsoft.com/office/drawing/2014/main" id="{EF7071D1-BE49-4A1B-8811-FFC6268219EF}"/>
              </a:ext>
            </a:extLst>
          </p:cNvPr>
          <p:cNvCxnSpPr>
            <a:cxnSpLocks/>
            <a:stCxn id="92" idx="2"/>
            <a:endCxn id="94" idx="0"/>
          </p:cNvCxnSpPr>
          <p:nvPr/>
        </p:nvCxnSpPr>
        <p:spPr>
          <a:xfrm rot="16200000" flipH="1">
            <a:off x="3020721" y="9480177"/>
            <a:ext cx="263083" cy="68835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Соединительная линия уступом 903">
            <a:extLst>
              <a:ext uri="{FF2B5EF4-FFF2-40B4-BE49-F238E27FC236}">
                <a16:creationId xmlns="" xmlns:a16="http://schemas.microsoft.com/office/drawing/2014/main" id="{30D330E8-189B-403C-83EF-0C1AB67953A6}"/>
              </a:ext>
            </a:extLst>
          </p:cNvPr>
          <p:cNvCxnSpPr>
            <a:cxnSpLocks/>
            <a:stCxn id="55" idx="2"/>
            <a:endCxn id="1010" idx="0"/>
          </p:cNvCxnSpPr>
          <p:nvPr/>
        </p:nvCxnSpPr>
        <p:spPr>
          <a:xfrm rot="5400000">
            <a:off x="1984818" y="7532500"/>
            <a:ext cx="257045" cy="138949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Соединительная линия уступом 903">
            <a:extLst>
              <a:ext uri="{FF2B5EF4-FFF2-40B4-BE49-F238E27FC236}">
                <a16:creationId xmlns="" xmlns:a16="http://schemas.microsoft.com/office/drawing/2014/main" id="{1B345060-1C77-489A-A3B6-573436341CD2}"/>
              </a:ext>
            </a:extLst>
          </p:cNvPr>
          <p:cNvCxnSpPr>
            <a:cxnSpLocks/>
            <a:stCxn id="78" idx="2"/>
            <a:endCxn id="91" idx="0"/>
          </p:cNvCxnSpPr>
          <p:nvPr/>
        </p:nvCxnSpPr>
        <p:spPr>
          <a:xfrm rot="5400000">
            <a:off x="938427" y="9475734"/>
            <a:ext cx="265590" cy="69473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Соединительная линия уступом 903">
            <a:extLst>
              <a:ext uri="{FF2B5EF4-FFF2-40B4-BE49-F238E27FC236}">
                <a16:creationId xmlns="" xmlns:a16="http://schemas.microsoft.com/office/drawing/2014/main" id="{47EFD662-D8F0-4D46-B8BE-62DAF2481AC2}"/>
              </a:ext>
            </a:extLst>
          </p:cNvPr>
          <p:cNvCxnSpPr>
            <a:cxnSpLocks/>
            <a:stCxn id="55" idx="2"/>
            <a:endCxn id="89" idx="0"/>
          </p:cNvCxnSpPr>
          <p:nvPr/>
        </p:nvCxnSpPr>
        <p:spPr>
          <a:xfrm rot="5400000">
            <a:off x="1523525" y="8667813"/>
            <a:ext cx="1853650" cy="715473"/>
          </a:xfrm>
          <a:prstGeom prst="bentConnector3">
            <a:avLst>
              <a:gd name="adj1" fmla="val 7446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Соединительная линия уступом 903">
            <a:extLst>
              <a:ext uri="{FF2B5EF4-FFF2-40B4-BE49-F238E27FC236}">
                <a16:creationId xmlns="" xmlns:a16="http://schemas.microsoft.com/office/drawing/2014/main" id="{42EC46F3-1198-439C-9201-297275403091}"/>
              </a:ext>
            </a:extLst>
          </p:cNvPr>
          <p:cNvCxnSpPr>
            <a:cxnSpLocks/>
            <a:stCxn id="94" idx="2"/>
            <a:endCxn id="95" idx="0"/>
          </p:cNvCxnSpPr>
          <p:nvPr/>
        </p:nvCxnSpPr>
        <p:spPr>
          <a:xfrm rot="5400000">
            <a:off x="1939142" y="9975343"/>
            <a:ext cx="1036745" cy="2077851"/>
          </a:xfrm>
          <a:prstGeom prst="bentConnector3">
            <a:avLst>
              <a:gd name="adj1" fmla="val 1318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Прямая со стрелкой 199">
            <a:extLst>
              <a:ext uri="{FF2B5EF4-FFF2-40B4-BE49-F238E27FC236}">
                <a16:creationId xmlns="" xmlns:a16="http://schemas.microsoft.com/office/drawing/2014/main" id="{C65B3E6E-D325-417D-A60E-CBAC49A6F0BD}"/>
              </a:ext>
            </a:extLst>
          </p:cNvPr>
          <p:cNvCxnSpPr>
            <a:cxnSpLocks/>
            <a:stCxn id="96" idx="2"/>
            <a:endCxn id="93" idx="0"/>
          </p:cNvCxnSpPr>
          <p:nvPr/>
        </p:nvCxnSpPr>
        <p:spPr>
          <a:xfrm flipH="1">
            <a:off x="4197569" y="8895769"/>
            <a:ext cx="1" cy="2570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Прямая со стрелкой 202">
            <a:extLst>
              <a:ext uri="{FF2B5EF4-FFF2-40B4-BE49-F238E27FC236}">
                <a16:creationId xmlns="" xmlns:a16="http://schemas.microsoft.com/office/drawing/2014/main" id="{D3A51449-15E2-4BEA-88A5-B2691A1B3690}"/>
              </a:ext>
            </a:extLst>
          </p:cNvPr>
          <p:cNvCxnSpPr>
            <a:cxnSpLocks/>
            <a:stCxn id="55" idx="2"/>
            <a:endCxn id="90" idx="0"/>
          </p:cNvCxnSpPr>
          <p:nvPr/>
        </p:nvCxnSpPr>
        <p:spPr>
          <a:xfrm flipH="1">
            <a:off x="2808082" y="8098724"/>
            <a:ext cx="4" cy="25293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Прямая со стрелкой 205">
            <a:extLst>
              <a:ext uri="{FF2B5EF4-FFF2-40B4-BE49-F238E27FC236}">
                <a16:creationId xmlns="" xmlns:a16="http://schemas.microsoft.com/office/drawing/2014/main" id="{AFD4E665-A61D-46C2-A133-3412690F30F3}"/>
              </a:ext>
            </a:extLst>
          </p:cNvPr>
          <p:cNvCxnSpPr>
            <a:cxnSpLocks/>
            <a:stCxn id="90" idx="2"/>
            <a:endCxn id="92" idx="0"/>
          </p:cNvCxnSpPr>
          <p:nvPr/>
        </p:nvCxnSpPr>
        <p:spPr>
          <a:xfrm>
            <a:off x="2808082" y="8891660"/>
            <a:ext cx="3" cy="26115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Прямая со стрелкой 208">
            <a:extLst>
              <a:ext uri="{FF2B5EF4-FFF2-40B4-BE49-F238E27FC236}">
                <a16:creationId xmlns="" xmlns:a16="http://schemas.microsoft.com/office/drawing/2014/main" id="{6B358EC7-E053-4570-B92E-4C044AC26D2C}"/>
              </a:ext>
            </a:extLst>
          </p:cNvPr>
          <p:cNvCxnSpPr>
            <a:cxnSpLocks/>
            <a:stCxn id="1010" idx="2"/>
            <a:endCxn id="78" idx="0"/>
          </p:cNvCxnSpPr>
          <p:nvPr/>
        </p:nvCxnSpPr>
        <p:spPr>
          <a:xfrm flipH="1">
            <a:off x="1418589" y="8895769"/>
            <a:ext cx="5" cy="254537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Прямая со стрелкой 211">
            <a:extLst>
              <a:ext uri="{FF2B5EF4-FFF2-40B4-BE49-F238E27FC236}">
                <a16:creationId xmlns="" xmlns:a16="http://schemas.microsoft.com/office/drawing/2014/main" id="{929707B4-0ED3-4FF6-B9DB-8E849B5466B2}"/>
              </a:ext>
            </a:extLst>
          </p:cNvPr>
          <p:cNvCxnSpPr>
            <a:cxnSpLocks/>
            <a:stCxn id="91" idx="2"/>
            <a:endCxn id="156" idx="0"/>
          </p:cNvCxnSpPr>
          <p:nvPr/>
        </p:nvCxnSpPr>
        <p:spPr>
          <a:xfrm flipH="1">
            <a:off x="720904" y="10495896"/>
            <a:ext cx="2951" cy="25704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Прямая со стрелкой 214">
            <a:extLst>
              <a:ext uri="{FF2B5EF4-FFF2-40B4-BE49-F238E27FC236}">
                <a16:creationId xmlns="" xmlns:a16="http://schemas.microsoft.com/office/drawing/2014/main" id="{3763D6CD-8165-4195-A229-9E111149C4E6}"/>
              </a:ext>
            </a:extLst>
          </p:cNvPr>
          <p:cNvCxnSpPr>
            <a:cxnSpLocks/>
            <a:stCxn id="94" idx="2"/>
            <a:endCxn id="77" idx="0"/>
          </p:cNvCxnSpPr>
          <p:nvPr/>
        </p:nvCxnSpPr>
        <p:spPr>
          <a:xfrm flipH="1">
            <a:off x="3493729" y="10495896"/>
            <a:ext cx="2710" cy="26115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6" name="Прямоугольник 225">
            <a:extLst>
              <a:ext uri="{FF2B5EF4-FFF2-40B4-BE49-F238E27FC236}">
                <a16:creationId xmlns="" xmlns:a16="http://schemas.microsoft.com/office/drawing/2014/main" id="{8F90957D-3F70-4F7D-A50B-157EE934D6F5}"/>
              </a:ext>
            </a:extLst>
          </p:cNvPr>
          <p:cNvSpPr/>
          <p:nvPr/>
        </p:nvSpPr>
        <p:spPr>
          <a:xfrm>
            <a:off x="10595346" y="4141690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Строительство цементной фабрики</a:t>
            </a:r>
            <a:endParaRPr lang="ru-RU" sz="400" dirty="0"/>
          </a:p>
        </p:txBody>
      </p:sp>
      <p:sp>
        <p:nvSpPr>
          <p:cNvPr id="227" name="Прямоугольник 226">
            <a:extLst>
              <a:ext uri="{FF2B5EF4-FFF2-40B4-BE49-F238E27FC236}">
                <a16:creationId xmlns="" xmlns:a16="http://schemas.microsoft.com/office/drawing/2014/main" id="{77B2829B-9A73-48A5-B93C-36696747ADD9}"/>
              </a:ext>
            </a:extLst>
          </p:cNvPr>
          <p:cNvSpPr/>
          <p:nvPr/>
        </p:nvSpPr>
        <p:spPr>
          <a:xfrm>
            <a:off x="1629449" y="12270675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Устранение коммунистических угроз в ЦА </a:t>
            </a:r>
            <a:r>
              <a:rPr lang="ru-RU" sz="100" dirty="0"/>
              <a:t>(</a:t>
            </a:r>
            <a:endParaRPr lang="ru-RU" sz="400" dirty="0"/>
          </a:p>
        </p:txBody>
      </p:sp>
      <p:cxnSp>
        <p:nvCxnSpPr>
          <p:cNvPr id="231" name="Соединительная линия уступом 903">
            <a:extLst>
              <a:ext uri="{FF2B5EF4-FFF2-40B4-BE49-F238E27FC236}">
                <a16:creationId xmlns="" xmlns:a16="http://schemas.microsoft.com/office/drawing/2014/main" id="{4F66CE16-F4D4-4BEA-B35B-7CA503F701C0}"/>
              </a:ext>
            </a:extLst>
          </p:cNvPr>
          <p:cNvCxnSpPr>
            <a:cxnSpLocks/>
            <a:stCxn id="95" idx="2"/>
            <a:endCxn id="163" idx="0"/>
          </p:cNvCxnSpPr>
          <p:nvPr/>
        </p:nvCxnSpPr>
        <p:spPr>
          <a:xfrm rot="5400000">
            <a:off x="969819" y="11823724"/>
            <a:ext cx="199853" cy="69768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Прямая соединительная линия 237">
            <a:extLst>
              <a:ext uri="{FF2B5EF4-FFF2-40B4-BE49-F238E27FC236}">
                <a16:creationId xmlns="" xmlns:a16="http://schemas.microsoft.com/office/drawing/2014/main" id="{FD347516-2278-4B85-B9D1-D49EF200F440}"/>
              </a:ext>
            </a:extLst>
          </p:cNvPr>
          <p:cNvCxnSpPr>
            <a:cxnSpLocks/>
            <a:stCxn id="77" idx="3"/>
            <a:endCxn id="112" idx="1"/>
          </p:cNvCxnSpPr>
          <p:nvPr/>
        </p:nvCxnSpPr>
        <p:spPr>
          <a:xfrm>
            <a:off x="3956891" y="11027048"/>
            <a:ext cx="472258" cy="140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Соединительная линия уступом 903">
            <a:extLst>
              <a:ext uri="{FF2B5EF4-FFF2-40B4-BE49-F238E27FC236}">
                <a16:creationId xmlns="" xmlns:a16="http://schemas.microsoft.com/office/drawing/2014/main" id="{FD352671-4213-4DF2-A335-A0D96AEF3058}"/>
              </a:ext>
            </a:extLst>
          </p:cNvPr>
          <p:cNvCxnSpPr>
            <a:cxnSpLocks/>
            <a:stCxn id="89" idx="2"/>
            <a:endCxn id="95" idx="0"/>
          </p:cNvCxnSpPr>
          <p:nvPr/>
        </p:nvCxnSpPr>
        <p:spPr>
          <a:xfrm rot="5400000">
            <a:off x="1235468" y="10675495"/>
            <a:ext cx="1040267" cy="674025"/>
          </a:xfrm>
          <a:prstGeom prst="bentConnector3">
            <a:avLst>
              <a:gd name="adj1" fmla="val 12547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Прямоугольник 269">
            <a:extLst>
              <a:ext uri="{FF2B5EF4-FFF2-40B4-BE49-F238E27FC236}">
                <a16:creationId xmlns="" xmlns:a16="http://schemas.microsoft.com/office/drawing/2014/main" id="{A5342E2A-ECF3-4482-981E-FB362358AC03}"/>
              </a:ext>
            </a:extLst>
          </p:cNvPr>
          <p:cNvSpPr/>
          <p:nvPr/>
        </p:nvSpPr>
        <p:spPr>
          <a:xfrm>
            <a:off x="1631983" y="10758117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Союз с </a:t>
            </a:r>
            <a:r>
              <a:rPr lang="ru-RU" sz="700" dirty="0" err="1"/>
              <a:t>Доминиканой</a:t>
            </a:r>
            <a:endParaRPr lang="ru-RU" sz="400" dirty="0"/>
          </a:p>
        </p:txBody>
      </p:sp>
      <p:cxnSp>
        <p:nvCxnSpPr>
          <p:cNvPr id="271" name="Прямая соединительная линия 270">
            <a:extLst>
              <a:ext uri="{FF2B5EF4-FFF2-40B4-BE49-F238E27FC236}">
                <a16:creationId xmlns="" xmlns:a16="http://schemas.microsoft.com/office/drawing/2014/main" id="{A658E4AD-DAE9-412E-8260-CC41A0C2A1E1}"/>
              </a:ext>
            </a:extLst>
          </p:cNvPr>
          <p:cNvCxnSpPr>
            <a:cxnSpLocks/>
            <a:stCxn id="270" idx="3"/>
            <a:endCxn id="77" idx="1"/>
          </p:cNvCxnSpPr>
          <p:nvPr/>
        </p:nvCxnSpPr>
        <p:spPr>
          <a:xfrm flipV="1">
            <a:off x="2558308" y="11027048"/>
            <a:ext cx="472258" cy="10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Соединительная линия уступом 903">
            <a:extLst>
              <a:ext uri="{FF2B5EF4-FFF2-40B4-BE49-F238E27FC236}">
                <a16:creationId xmlns="" xmlns:a16="http://schemas.microsoft.com/office/drawing/2014/main" id="{572840DF-3EA8-46E1-931A-FA2FFC7D98A4}"/>
              </a:ext>
            </a:extLst>
          </p:cNvPr>
          <p:cNvCxnSpPr>
            <a:cxnSpLocks/>
            <a:stCxn id="94" idx="2"/>
            <a:endCxn id="270" idx="0"/>
          </p:cNvCxnSpPr>
          <p:nvPr/>
        </p:nvCxnSpPr>
        <p:spPr>
          <a:xfrm rot="5400000">
            <a:off x="2664683" y="9926360"/>
            <a:ext cx="262221" cy="140129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Соединительная линия уступом 903">
            <a:extLst>
              <a:ext uri="{FF2B5EF4-FFF2-40B4-BE49-F238E27FC236}">
                <a16:creationId xmlns="" xmlns:a16="http://schemas.microsoft.com/office/drawing/2014/main" id="{576D432B-14DD-4A6D-AB31-394D7535A00A}"/>
              </a:ext>
            </a:extLst>
          </p:cNvPr>
          <p:cNvCxnSpPr>
            <a:cxnSpLocks/>
            <a:stCxn id="95" idx="2"/>
            <a:endCxn id="227" idx="0"/>
          </p:cNvCxnSpPr>
          <p:nvPr/>
        </p:nvCxnSpPr>
        <p:spPr>
          <a:xfrm rot="16200000" flipH="1">
            <a:off x="1656583" y="11834646"/>
            <a:ext cx="198034" cy="6740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Соединительная линия уступом 903">
            <a:extLst>
              <a:ext uri="{FF2B5EF4-FFF2-40B4-BE49-F238E27FC236}">
                <a16:creationId xmlns="" xmlns:a16="http://schemas.microsoft.com/office/drawing/2014/main" id="{2A1524CC-F749-457E-8785-AFB89CF85AC6}"/>
              </a:ext>
            </a:extLst>
          </p:cNvPr>
          <p:cNvCxnSpPr>
            <a:cxnSpLocks/>
            <a:stCxn id="270" idx="2"/>
            <a:endCxn id="162" idx="0"/>
          </p:cNvCxnSpPr>
          <p:nvPr/>
        </p:nvCxnSpPr>
        <p:spPr>
          <a:xfrm rot="16200000" flipH="1">
            <a:off x="2675336" y="10717927"/>
            <a:ext cx="234524" cy="1394904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Соединительная линия уступом 903">
            <a:extLst>
              <a:ext uri="{FF2B5EF4-FFF2-40B4-BE49-F238E27FC236}">
                <a16:creationId xmlns="" xmlns:a16="http://schemas.microsoft.com/office/drawing/2014/main" id="{7672BA52-6BCF-494F-8AA2-A64772CE3CC0}"/>
              </a:ext>
            </a:extLst>
          </p:cNvPr>
          <p:cNvCxnSpPr>
            <a:cxnSpLocks/>
            <a:stCxn id="77" idx="2"/>
            <a:endCxn id="162" idx="0"/>
          </p:cNvCxnSpPr>
          <p:nvPr/>
        </p:nvCxnSpPr>
        <p:spPr>
          <a:xfrm rot="5400000">
            <a:off x="3374094" y="11413005"/>
            <a:ext cx="235593" cy="367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Прямоугольник 303">
            <a:extLst>
              <a:ext uri="{FF2B5EF4-FFF2-40B4-BE49-F238E27FC236}">
                <a16:creationId xmlns="" xmlns:a16="http://schemas.microsoft.com/office/drawing/2014/main" id="{5A90479D-BFEC-4250-A8B4-175610005B0C}"/>
              </a:ext>
            </a:extLst>
          </p:cNvPr>
          <p:cNvSpPr/>
          <p:nvPr/>
        </p:nvSpPr>
        <p:spPr>
          <a:xfrm>
            <a:off x="8006143" y="8349422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Устранить клан </a:t>
            </a:r>
            <a:r>
              <a:rPr lang="ru-RU" sz="700" dirty="0" err="1"/>
              <a:t>Сомосы</a:t>
            </a:r>
            <a:endParaRPr lang="ru-RU" sz="400" dirty="0"/>
          </a:p>
        </p:txBody>
      </p:sp>
      <p:sp>
        <p:nvSpPr>
          <p:cNvPr id="305" name="Прямоугольник 304">
            <a:extLst>
              <a:ext uri="{FF2B5EF4-FFF2-40B4-BE49-F238E27FC236}">
                <a16:creationId xmlns="" xmlns:a16="http://schemas.microsoft.com/office/drawing/2014/main" id="{73C6584F-AB91-413A-9C68-4ACD181B75C0}"/>
              </a:ext>
            </a:extLst>
          </p:cNvPr>
          <p:cNvSpPr/>
          <p:nvPr/>
        </p:nvSpPr>
        <p:spPr>
          <a:xfrm>
            <a:off x="5820935" y="2555740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Реорганизовать Национальную гвардию</a:t>
            </a:r>
            <a:endParaRPr lang="ru-RU" sz="400" dirty="0"/>
          </a:p>
        </p:txBody>
      </p:sp>
      <p:cxnSp>
        <p:nvCxnSpPr>
          <p:cNvPr id="306" name="Соединительная линия уступом 903">
            <a:extLst>
              <a:ext uri="{FF2B5EF4-FFF2-40B4-BE49-F238E27FC236}">
                <a16:creationId xmlns="" xmlns:a16="http://schemas.microsoft.com/office/drawing/2014/main" id="{8BEF26C8-19FF-4ACF-94F5-4225C4EB8246}"/>
              </a:ext>
            </a:extLst>
          </p:cNvPr>
          <p:cNvCxnSpPr>
            <a:cxnSpLocks/>
            <a:stCxn id="56" idx="2"/>
            <a:endCxn id="304" idx="0"/>
          </p:cNvCxnSpPr>
          <p:nvPr/>
        </p:nvCxnSpPr>
        <p:spPr>
          <a:xfrm rot="5400000">
            <a:off x="8989360" y="7578670"/>
            <a:ext cx="250698" cy="129080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Соединительная линия уступом 903">
            <a:extLst>
              <a:ext uri="{FF2B5EF4-FFF2-40B4-BE49-F238E27FC236}">
                <a16:creationId xmlns="" xmlns:a16="http://schemas.microsoft.com/office/drawing/2014/main" id="{07137075-E005-4218-9DD1-C16A5EBE52A6}"/>
              </a:ext>
            </a:extLst>
          </p:cNvPr>
          <p:cNvCxnSpPr>
            <a:cxnSpLocks/>
            <a:stCxn id="55" idx="2"/>
            <a:endCxn id="96" idx="0"/>
          </p:cNvCxnSpPr>
          <p:nvPr/>
        </p:nvCxnSpPr>
        <p:spPr>
          <a:xfrm rot="16200000" flipH="1">
            <a:off x="3374306" y="7532504"/>
            <a:ext cx="257045" cy="138948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Прямоугольник 129">
            <a:extLst>
              <a:ext uri="{FF2B5EF4-FFF2-40B4-BE49-F238E27FC236}">
                <a16:creationId xmlns="" xmlns:a16="http://schemas.microsoft.com/office/drawing/2014/main" id="{ABFF5B51-3609-4286-A116-20D114007F6D}"/>
              </a:ext>
            </a:extLst>
          </p:cNvPr>
          <p:cNvSpPr/>
          <p:nvPr/>
        </p:nvSpPr>
        <p:spPr>
          <a:xfrm>
            <a:off x="9292357" y="8349423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Объединить социальные слои общества</a:t>
            </a:r>
            <a:endParaRPr lang="ru-RU" sz="400" dirty="0"/>
          </a:p>
        </p:txBody>
      </p:sp>
      <p:sp>
        <p:nvSpPr>
          <p:cNvPr id="132" name="Прямоугольник 131">
            <a:extLst>
              <a:ext uri="{FF2B5EF4-FFF2-40B4-BE49-F238E27FC236}">
                <a16:creationId xmlns="" xmlns:a16="http://schemas.microsoft.com/office/drawing/2014/main" id="{42471CBD-413A-4A3C-B6F6-DCD88E55B78D}"/>
              </a:ext>
            </a:extLst>
          </p:cNvPr>
          <p:cNvSpPr/>
          <p:nvPr/>
        </p:nvSpPr>
        <p:spPr>
          <a:xfrm>
            <a:off x="11180651" y="3349055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Банановые плантации</a:t>
            </a:r>
            <a:endParaRPr lang="ru-RU" sz="400" dirty="0"/>
          </a:p>
        </p:txBody>
      </p:sp>
      <p:sp>
        <p:nvSpPr>
          <p:cNvPr id="133" name="Прямоугольник 132">
            <a:extLst>
              <a:ext uri="{FF2B5EF4-FFF2-40B4-BE49-F238E27FC236}">
                <a16:creationId xmlns="" xmlns:a16="http://schemas.microsoft.com/office/drawing/2014/main" id="{5A02DB7D-6E57-4AEF-9913-B75B2F02E27D}"/>
              </a:ext>
            </a:extLst>
          </p:cNvPr>
          <p:cNvSpPr/>
          <p:nvPr/>
        </p:nvSpPr>
        <p:spPr>
          <a:xfrm>
            <a:off x="9296948" y="12272494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Вторая Великая Республика Центральной Америки</a:t>
            </a:r>
            <a:endParaRPr lang="ru-RU" sz="400" dirty="0"/>
          </a:p>
        </p:txBody>
      </p:sp>
      <p:sp>
        <p:nvSpPr>
          <p:cNvPr id="135" name="Прямоугольник 134">
            <a:extLst>
              <a:ext uri="{FF2B5EF4-FFF2-40B4-BE49-F238E27FC236}">
                <a16:creationId xmlns="" xmlns:a16="http://schemas.microsoft.com/office/drawing/2014/main" id="{D80463F0-008D-4836-8F9E-3D2D6E66AB47}"/>
              </a:ext>
            </a:extLst>
          </p:cNvPr>
          <p:cNvSpPr/>
          <p:nvPr/>
        </p:nvSpPr>
        <p:spPr>
          <a:xfrm>
            <a:off x="9292357" y="10749674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Центральноамериканский союз</a:t>
            </a:r>
            <a:endParaRPr lang="ru-RU" sz="400" dirty="0"/>
          </a:p>
        </p:txBody>
      </p:sp>
      <p:sp>
        <p:nvSpPr>
          <p:cNvPr id="136" name="Прямоугольник 135">
            <a:extLst>
              <a:ext uri="{FF2B5EF4-FFF2-40B4-BE49-F238E27FC236}">
                <a16:creationId xmlns="" xmlns:a16="http://schemas.microsoft.com/office/drawing/2014/main" id="{C758B007-0C96-4689-82E4-6C593885F846}"/>
              </a:ext>
            </a:extLst>
          </p:cNvPr>
          <p:cNvSpPr/>
          <p:nvPr/>
        </p:nvSpPr>
        <p:spPr>
          <a:xfrm>
            <a:off x="9296950" y="13099419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Великая конституция</a:t>
            </a:r>
            <a:endParaRPr lang="ru-RU" sz="400" dirty="0"/>
          </a:p>
        </p:txBody>
      </p:sp>
      <p:sp>
        <p:nvSpPr>
          <p:cNvPr id="139" name="Прямоугольник 138">
            <a:extLst>
              <a:ext uri="{FF2B5EF4-FFF2-40B4-BE49-F238E27FC236}">
                <a16:creationId xmlns="" xmlns:a16="http://schemas.microsoft.com/office/drawing/2014/main" id="{2772F863-F97F-446C-9EF5-E9FBA76BA105}"/>
              </a:ext>
            </a:extLst>
          </p:cNvPr>
          <p:cNvSpPr/>
          <p:nvPr/>
        </p:nvSpPr>
        <p:spPr>
          <a:xfrm>
            <a:off x="3026887" y="1227067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Ввести военное положение (в состоянии войны)</a:t>
            </a:r>
            <a:endParaRPr lang="ru-RU" sz="400" dirty="0"/>
          </a:p>
        </p:txBody>
      </p:sp>
      <p:cxnSp>
        <p:nvCxnSpPr>
          <p:cNvPr id="140" name="Прямая со стрелкой 139">
            <a:extLst>
              <a:ext uri="{FF2B5EF4-FFF2-40B4-BE49-F238E27FC236}">
                <a16:creationId xmlns="" xmlns:a16="http://schemas.microsoft.com/office/drawing/2014/main" id="{B3FCE5AB-B549-43E5-94DB-B0838C67B62E}"/>
              </a:ext>
            </a:extLst>
          </p:cNvPr>
          <p:cNvCxnSpPr>
            <a:cxnSpLocks/>
            <a:stCxn id="162" idx="2"/>
            <a:endCxn id="139" idx="0"/>
          </p:cNvCxnSpPr>
          <p:nvPr/>
        </p:nvCxnSpPr>
        <p:spPr>
          <a:xfrm>
            <a:off x="3490050" y="12072641"/>
            <a:ext cx="0" cy="198034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Прямая со стрелкой 141">
            <a:extLst>
              <a:ext uri="{FF2B5EF4-FFF2-40B4-BE49-F238E27FC236}">
                <a16:creationId xmlns="" xmlns:a16="http://schemas.microsoft.com/office/drawing/2014/main" id="{6DB489FB-B7F5-4424-8C73-6D37DF418426}"/>
              </a:ext>
            </a:extLst>
          </p:cNvPr>
          <p:cNvCxnSpPr>
            <a:cxnSpLocks/>
            <a:stCxn id="56" idx="2"/>
            <a:endCxn id="130" idx="0"/>
          </p:cNvCxnSpPr>
          <p:nvPr/>
        </p:nvCxnSpPr>
        <p:spPr>
          <a:xfrm flipH="1">
            <a:off x="9755520" y="8098724"/>
            <a:ext cx="4592" cy="2506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Прямоугольник 142">
            <a:extLst>
              <a:ext uri="{FF2B5EF4-FFF2-40B4-BE49-F238E27FC236}">
                <a16:creationId xmlns="" xmlns:a16="http://schemas.microsoft.com/office/drawing/2014/main" id="{D8560F03-D7E5-4EAE-8AB6-25DD52B13299}"/>
              </a:ext>
            </a:extLst>
          </p:cNvPr>
          <p:cNvSpPr/>
          <p:nvPr/>
        </p:nvSpPr>
        <p:spPr>
          <a:xfrm>
            <a:off x="10595345" y="8349423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</a:t>
            </a:r>
            <a:r>
              <a:rPr lang="ru-RU" sz="700" dirty="0" err="1"/>
              <a:t>Монкаду</a:t>
            </a:r>
            <a:r>
              <a:rPr lang="ru-RU" sz="700" dirty="0"/>
              <a:t> на службу</a:t>
            </a:r>
            <a:endParaRPr lang="ru-RU" sz="400" dirty="0"/>
          </a:p>
        </p:txBody>
      </p:sp>
      <p:sp>
        <p:nvSpPr>
          <p:cNvPr id="145" name="Прямоугольник 144">
            <a:extLst>
              <a:ext uri="{FF2B5EF4-FFF2-40B4-BE49-F238E27FC236}">
                <a16:creationId xmlns="" xmlns:a16="http://schemas.microsoft.com/office/drawing/2014/main" id="{9B2FDAB2-B211-4434-9C5B-E5DF44A10A33}"/>
              </a:ext>
            </a:extLst>
          </p:cNvPr>
          <p:cNvSpPr/>
          <p:nvPr/>
        </p:nvSpPr>
        <p:spPr>
          <a:xfrm>
            <a:off x="4424325" y="12270675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Денонсировать договор </a:t>
            </a:r>
            <a:r>
              <a:rPr lang="ru-RU" sz="700" dirty="0" err="1"/>
              <a:t>Эсгуэрры-Баркенаса</a:t>
            </a:r>
            <a:endParaRPr lang="ru-RU" sz="400" dirty="0"/>
          </a:p>
        </p:txBody>
      </p:sp>
      <p:cxnSp>
        <p:nvCxnSpPr>
          <p:cNvPr id="146" name="Соединительная линия уступом 903">
            <a:extLst>
              <a:ext uri="{FF2B5EF4-FFF2-40B4-BE49-F238E27FC236}">
                <a16:creationId xmlns="" xmlns:a16="http://schemas.microsoft.com/office/drawing/2014/main" id="{7F2B1BD7-0FDF-4BD9-834C-72911F99D650}"/>
              </a:ext>
            </a:extLst>
          </p:cNvPr>
          <p:cNvCxnSpPr>
            <a:cxnSpLocks/>
            <a:stCxn id="162" idx="2"/>
            <a:endCxn id="145" idx="0"/>
          </p:cNvCxnSpPr>
          <p:nvPr/>
        </p:nvCxnSpPr>
        <p:spPr>
          <a:xfrm rot="16200000" flipH="1">
            <a:off x="4089752" y="11472939"/>
            <a:ext cx="198034" cy="139743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Прямоугольник 147">
            <a:extLst>
              <a:ext uri="{FF2B5EF4-FFF2-40B4-BE49-F238E27FC236}">
                <a16:creationId xmlns="" xmlns:a16="http://schemas.microsoft.com/office/drawing/2014/main" id="{5F0353F8-E21C-4F18-BE59-BB22D272D767}"/>
              </a:ext>
            </a:extLst>
          </p:cNvPr>
          <p:cNvSpPr/>
          <p:nvPr/>
        </p:nvSpPr>
        <p:spPr>
          <a:xfrm>
            <a:off x="9292356" y="9947945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Продолжить «политику добрососедства»</a:t>
            </a:r>
            <a:endParaRPr lang="ru-RU" sz="400" dirty="0"/>
          </a:p>
        </p:txBody>
      </p:sp>
      <p:sp>
        <p:nvSpPr>
          <p:cNvPr id="149" name="Прямоугольник 148">
            <a:extLst>
              <a:ext uri="{FF2B5EF4-FFF2-40B4-BE49-F238E27FC236}">
                <a16:creationId xmlns="" xmlns:a16="http://schemas.microsoft.com/office/drawing/2014/main" id="{4A8FCB66-A700-49E8-963C-C94CA0CCF5FD}"/>
              </a:ext>
            </a:extLst>
          </p:cNvPr>
          <p:cNvSpPr/>
          <p:nvPr/>
        </p:nvSpPr>
        <p:spPr>
          <a:xfrm>
            <a:off x="11328937" y="9150304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Военная Либеральная Лига</a:t>
            </a:r>
            <a:endParaRPr lang="ru-RU" sz="400" dirty="0"/>
          </a:p>
        </p:txBody>
      </p:sp>
      <p:sp>
        <p:nvSpPr>
          <p:cNvPr id="151" name="Прямоугольник 150">
            <a:extLst>
              <a:ext uri="{FF2B5EF4-FFF2-40B4-BE49-F238E27FC236}">
                <a16:creationId xmlns="" xmlns:a16="http://schemas.microsoft.com/office/drawing/2014/main" id="{42471CBD-413A-4A3C-B6F6-DCD88E55B78D}"/>
              </a:ext>
            </a:extLst>
          </p:cNvPr>
          <p:cNvSpPr/>
          <p:nvPr/>
        </p:nvSpPr>
        <p:spPr>
          <a:xfrm>
            <a:off x="7817522" y="4153218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Международный университет сельского хозяйства и животноводства</a:t>
            </a:r>
            <a:endParaRPr lang="ru-RU" sz="100" dirty="0"/>
          </a:p>
        </p:txBody>
      </p:sp>
      <p:sp>
        <p:nvSpPr>
          <p:cNvPr id="152" name="Прямоугольник 151">
            <a:extLst>
              <a:ext uri="{FF2B5EF4-FFF2-40B4-BE49-F238E27FC236}">
                <a16:creationId xmlns="" xmlns:a16="http://schemas.microsoft.com/office/drawing/2014/main" id="{29CBE310-5100-413A-B4C1-EA4E28F411B1}"/>
              </a:ext>
            </a:extLst>
          </p:cNvPr>
          <p:cNvSpPr/>
          <p:nvPr/>
        </p:nvSpPr>
        <p:spPr>
          <a:xfrm>
            <a:off x="7819277" y="4957747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Международный университет интеграции Латинской Америки</a:t>
            </a:r>
            <a:endParaRPr lang="ru-RU" sz="400" dirty="0"/>
          </a:p>
        </p:txBody>
      </p:sp>
      <p:cxnSp>
        <p:nvCxnSpPr>
          <p:cNvPr id="154" name="Соединительная линия уступом 903">
            <a:extLst>
              <a:ext uri="{FF2B5EF4-FFF2-40B4-BE49-F238E27FC236}">
                <a16:creationId xmlns="" xmlns:a16="http://schemas.microsoft.com/office/drawing/2014/main" id="{BDC7F8CB-0052-4FAE-993D-F1332955CF43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 rot="5400000">
            <a:off x="7848065" y="2916923"/>
            <a:ext cx="253802" cy="61143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Соединительная линия уступом 903">
            <a:extLst>
              <a:ext uri="{FF2B5EF4-FFF2-40B4-BE49-F238E27FC236}">
                <a16:creationId xmlns="" xmlns:a16="http://schemas.microsoft.com/office/drawing/2014/main" id="{BDC7F8CB-0052-4FAE-993D-F1332955CF43}"/>
              </a:ext>
            </a:extLst>
          </p:cNvPr>
          <p:cNvCxnSpPr>
            <a:cxnSpLocks/>
            <a:stCxn id="42" idx="2"/>
            <a:endCxn id="45" idx="0"/>
          </p:cNvCxnSpPr>
          <p:nvPr/>
        </p:nvCxnSpPr>
        <p:spPr>
          <a:xfrm rot="16200000" flipH="1">
            <a:off x="8504432" y="2871992"/>
            <a:ext cx="253802" cy="70129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Соединительная линия уступом 903">
            <a:extLst>
              <a:ext uri="{FF2B5EF4-FFF2-40B4-BE49-F238E27FC236}">
                <a16:creationId xmlns="" xmlns:a16="http://schemas.microsoft.com/office/drawing/2014/main" id="{BDC7F8CB-0052-4FAE-993D-F1332955CF43}"/>
              </a:ext>
            </a:extLst>
          </p:cNvPr>
          <p:cNvCxnSpPr>
            <a:cxnSpLocks/>
            <a:stCxn id="49" idx="2"/>
            <a:endCxn id="45" idx="0"/>
          </p:cNvCxnSpPr>
          <p:nvPr/>
        </p:nvCxnSpPr>
        <p:spPr>
          <a:xfrm rot="5400000">
            <a:off x="9194583" y="2883139"/>
            <a:ext cx="253802" cy="67900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Соединительная линия уступом 903">
            <a:extLst>
              <a:ext uri="{FF2B5EF4-FFF2-40B4-BE49-F238E27FC236}">
                <a16:creationId xmlns="" xmlns:a16="http://schemas.microsoft.com/office/drawing/2014/main" id="{BDC7F8CB-0052-4FAE-993D-F1332955CF43}"/>
              </a:ext>
            </a:extLst>
          </p:cNvPr>
          <p:cNvCxnSpPr>
            <a:cxnSpLocks/>
            <a:stCxn id="49" idx="2"/>
            <a:endCxn id="48" idx="0"/>
          </p:cNvCxnSpPr>
          <p:nvPr/>
        </p:nvCxnSpPr>
        <p:spPr>
          <a:xfrm rot="16200000" flipH="1">
            <a:off x="9893895" y="2862830"/>
            <a:ext cx="253802" cy="7196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Соединительная линия уступом 903">
            <a:extLst>
              <a:ext uri="{FF2B5EF4-FFF2-40B4-BE49-F238E27FC236}">
                <a16:creationId xmlns="" xmlns:a16="http://schemas.microsoft.com/office/drawing/2014/main" id="{BDC7F8CB-0052-4FAE-993D-F1332955CF43}"/>
              </a:ext>
            </a:extLst>
          </p:cNvPr>
          <p:cNvCxnSpPr>
            <a:cxnSpLocks/>
            <a:stCxn id="47" idx="2"/>
            <a:endCxn id="48" idx="0"/>
          </p:cNvCxnSpPr>
          <p:nvPr/>
        </p:nvCxnSpPr>
        <p:spPr>
          <a:xfrm rot="5400000">
            <a:off x="10570433" y="2905914"/>
            <a:ext cx="253803" cy="63345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Соединительная линия уступом 903">
            <a:extLst>
              <a:ext uri="{FF2B5EF4-FFF2-40B4-BE49-F238E27FC236}">
                <a16:creationId xmlns="" xmlns:a16="http://schemas.microsoft.com/office/drawing/2014/main" id="{BDC7F8CB-0052-4FAE-993D-F1332955CF43}"/>
              </a:ext>
            </a:extLst>
          </p:cNvPr>
          <p:cNvCxnSpPr>
            <a:cxnSpLocks/>
            <a:stCxn id="47" idx="2"/>
            <a:endCxn id="132" idx="0"/>
          </p:cNvCxnSpPr>
          <p:nvPr/>
        </p:nvCxnSpPr>
        <p:spPr>
          <a:xfrm rot="16200000" flipH="1">
            <a:off x="11202279" y="2907520"/>
            <a:ext cx="253316" cy="62975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Соединительная линия уступом 903">
            <a:extLst>
              <a:ext uri="{FF2B5EF4-FFF2-40B4-BE49-F238E27FC236}">
                <a16:creationId xmlns="" xmlns:a16="http://schemas.microsoft.com/office/drawing/2014/main" id="{BDC7F8CB-0052-4FAE-993D-F1332955CF43}"/>
              </a:ext>
            </a:extLst>
          </p:cNvPr>
          <p:cNvCxnSpPr>
            <a:cxnSpLocks/>
            <a:stCxn id="48" idx="2"/>
            <a:endCxn id="226" idx="0"/>
          </p:cNvCxnSpPr>
          <p:nvPr/>
        </p:nvCxnSpPr>
        <p:spPr>
          <a:xfrm rot="16200000" flipH="1">
            <a:off x="10593484" y="3676665"/>
            <a:ext cx="252148" cy="67790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Соединительная линия уступом 903">
            <a:extLst>
              <a:ext uri="{FF2B5EF4-FFF2-40B4-BE49-F238E27FC236}">
                <a16:creationId xmlns="" xmlns:a16="http://schemas.microsoft.com/office/drawing/2014/main" id="{BDC7F8CB-0052-4FAE-993D-F1332955CF43}"/>
              </a:ext>
            </a:extLst>
          </p:cNvPr>
          <p:cNvCxnSpPr>
            <a:cxnSpLocks/>
            <a:stCxn id="132" idx="2"/>
            <a:endCxn id="226" idx="0"/>
          </p:cNvCxnSpPr>
          <p:nvPr/>
        </p:nvCxnSpPr>
        <p:spPr>
          <a:xfrm rot="5400000">
            <a:off x="11224845" y="3722720"/>
            <a:ext cx="252635" cy="58530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Соединительная линия уступом 903">
            <a:extLst>
              <a:ext uri="{FF2B5EF4-FFF2-40B4-BE49-F238E27FC236}">
                <a16:creationId xmlns="" xmlns:a16="http://schemas.microsoft.com/office/drawing/2014/main" id="{BDC7F8CB-0052-4FAE-993D-F1332955CF43}"/>
              </a:ext>
            </a:extLst>
          </p:cNvPr>
          <p:cNvCxnSpPr>
            <a:cxnSpLocks/>
            <a:stCxn id="45" idx="2"/>
            <a:endCxn id="151" idx="0"/>
          </p:cNvCxnSpPr>
          <p:nvPr/>
        </p:nvCxnSpPr>
        <p:spPr>
          <a:xfrm rot="5400000">
            <a:off x="8499496" y="3670732"/>
            <a:ext cx="263676" cy="70129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Соединительная линия уступом 903">
            <a:extLst>
              <a:ext uri="{FF2B5EF4-FFF2-40B4-BE49-F238E27FC236}">
                <a16:creationId xmlns="" xmlns:a16="http://schemas.microsoft.com/office/drawing/2014/main" id="{BDC7F8CB-0052-4FAE-993D-F1332955CF43}"/>
              </a:ext>
            </a:extLst>
          </p:cNvPr>
          <p:cNvCxnSpPr>
            <a:cxnSpLocks/>
            <a:stCxn id="43" idx="2"/>
            <a:endCxn id="151" idx="0"/>
          </p:cNvCxnSpPr>
          <p:nvPr/>
        </p:nvCxnSpPr>
        <p:spPr>
          <a:xfrm rot="16200000" flipH="1">
            <a:off x="7843128" y="3715661"/>
            <a:ext cx="263676" cy="61143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Прямая со стрелкой 190">
            <a:extLst>
              <a:ext uri="{FF2B5EF4-FFF2-40B4-BE49-F238E27FC236}">
                <a16:creationId xmlns="" xmlns:a16="http://schemas.microsoft.com/office/drawing/2014/main" id="{11E09268-6642-4446-BE40-6FEF2498A4ED}"/>
              </a:ext>
            </a:extLst>
          </p:cNvPr>
          <p:cNvCxnSpPr>
            <a:cxnSpLocks/>
            <a:stCxn id="151" idx="2"/>
            <a:endCxn id="152" idx="0"/>
          </p:cNvCxnSpPr>
          <p:nvPr/>
        </p:nvCxnSpPr>
        <p:spPr>
          <a:xfrm>
            <a:off x="8280685" y="4693218"/>
            <a:ext cx="1755" cy="26452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Прямая соединительная линия 203"/>
          <p:cNvCxnSpPr>
            <a:cxnSpLocks/>
            <a:stCxn id="995" idx="3"/>
            <a:endCxn id="305" idx="1"/>
          </p:cNvCxnSpPr>
          <p:nvPr/>
        </p:nvCxnSpPr>
        <p:spPr>
          <a:xfrm>
            <a:off x="5355476" y="2825738"/>
            <a:ext cx="465459" cy="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Прямая со стрелкой 210">
            <a:extLst>
              <a:ext uri="{FF2B5EF4-FFF2-40B4-BE49-F238E27FC236}">
                <a16:creationId xmlns="" xmlns:a16="http://schemas.microsoft.com/office/drawing/2014/main" id="{59266080-AC10-42CA-B68E-CEDF802FA3D3}"/>
              </a:ext>
            </a:extLst>
          </p:cNvPr>
          <p:cNvCxnSpPr>
            <a:cxnSpLocks/>
            <a:stCxn id="305" idx="2"/>
            <a:endCxn id="1009" idx="0"/>
          </p:cNvCxnSpPr>
          <p:nvPr/>
        </p:nvCxnSpPr>
        <p:spPr>
          <a:xfrm flipH="1">
            <a:off x="6276637" y="3095740"/>
            <a:ext cx="7461" cy="1867841"/>
          </a:xfrm>
          <a:prstGeom prst="straightConnector1">
            <a:avLst/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Соединительная линия уступом 903">
            <a:extLst>
              <a:ext uri="{FF2B5EF4-FFF2-40B4-BE49-F238E27FC236}">
                <a16:creationId xmlns="" xmlns:a16="http://schemas.microsoft.com/office/drawing/2014/main" id="{BDC7F8CB-0052-4FAE-993D-F1332955CF43}"/>
              </a:ext>
            </a:extLst>
          </p:cNvPr>
          <p:cNvCxnSpPr>
            <a:cxnSpLocks/>
            <a:stCxn id="305" idx="2"/>
            <a:endCxn id="996" idx="0"/>
          </p:cNvCxnSpPr>
          <p:nvPr/>
        </p:nvCxnSpPr>
        <p:spPr>
          <a:xfrm rot="5400000">
            <a:off x="5803216" y="2883290"/>
            <a:ext cx="268433" cy="69333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Соединительная линия уступом 903">
            <a:extLst>
              <a:ext uri="{FF2B5EF4-FFF2-40B4-BE49-F238E27FC236}">
                <a16:creationId xmlns="" xmlns:a16="http://schemas.microsoft.com/office/drawing/2014/main" id="{BDC7F8CB-0052-4FAE-993D-F1332955CF43}"/>
              </a:ext>
            </a:extLst>
          </p:cNvPr>
          <p:cNvCxnSpPr>
            <a:cxnSpLocks/>
            <a:stCxn id="305" idx="2"/>
            <a:endCxn id="1007" idx="0"/>
          </p:cNvCxnSpPr>
          <p:nvPr/>
        </p:nvCxnSpPr>
        <p:spPr>
          <a:xfrm rot="5400000">
            <a:off x="4654286" y="3333768"/>
            <a:ext cx="1867841" cy="1391784"/>
          </a:xfrm>
          <a:prstGeom prst="bentConnector3">
            <a:avLst>
              <a:gd name="adj1" fmla="val 6824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Прямоугольник 220">
            <a:extLst>
              <a:ext uri="{FF2B5EF4-FFF2-40B4-BE49-F238E27FC236}">
                <a16:creationId xmlns="" xmlns:a16="http://schemas.microsoft.com/office/drawing/2014/main" id="{D53819E8-2FF6-4FFA-A7E4-75D55AADB8B5}"/>
              </a:ext>
            </a:extLst>
          </p:cNvPr>
          <p:cNvSpPr/>
          <p:nvPr/>
        </p:nvSpPr>
        <p:spPr>
          <a:xfrm>
            <a:off x="9195113" y="4966157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Молочный завод</a:t>
            </a:r>
            <a:endParaRPr lang="ru-RU" sz="200" dirty="0"/>
          </a:p>
        </p:txBody>
      </p:sp>
      <p:cxnSp>
        <p:nvCxnSpPr>
          <p:cNvPr id="225" name="Соединительная линия уступом 903">
            <a:extLst>
              <a:ext uri="{FF2B5EF4-FFF2-40B4-BE49-F238E27FC236}">
                <a16:creationId xmlns="" xmlns:a16="http://schemas.microsoft.com/office/drawing/2014/main" id="{BDC7F8CB-0052-4FAE-993D-F1332955CF43}"/>
              </a:ext>
            </a:extLst>
          </p:cNvPr>
          <p:cNvCxnSpPr>
            <a:cxnSpLocks/>
            <a:stCxn id="43" idx="2"/>
            <a:endCxn id="168" idx="0"/>
          </p:cNvCxnSpPr>
          <p:nvPr/>
        </p:nvCxnSpPr>
        <p:spPr>
          <a:xfrm rot="16200000" flipH="1">
            <a:off x="8528432" y="3030357"/>
            <a:ext cx="273370" cy="19917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Прямоугольник 242">
            <a:extLst>
              <a:ext uri="{FF2B5EF4-FFF2-40B4-BE49-F238E27FC236}">
                <a16:creationId xmlns="" xmlns:a16="http://schemas.microsoft.com/office/drawing/2014/main" id="{03F7D570-4EE1-495E-9294-D367F2E7763E}"/>
              </a:ext>
            </a:extLst>
          </p:cNvPr>
          <p:cNvSpPr/>
          <p:nvPr/>
        </p:nvSpPr>
        <p:spPr>
          <a:xfrm>
            <a:off x="13522230" y="87641"/>
            <a:ext cx="4089396" cy="5476194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r>
              <a:rPr lang="ru-RU" sz="500" dirty="0"/>
              <a:t>Однако «план Эдвардса» не решал глав­ной проблемы — отсутствия валюты в Никарагуа. Фактически американцы лишь предлагали меньше импортировать. Но без импорта не мог функционировать и экспорт — аграриям были нужны машины, оборудование, горючее и т.д.</a:t>
            </a:r>
          </a:p>
          <a:p>
            <a:r>
              <a:rPr lang="ru-RU" sz="500" dirty="0"/>
              <a:t>Неудивительно, что уже в декабре 1937 года Торговая палата Манагуа и Аграрная ассоциация Никарагуа, объединявшая крупных сельхозпроизводи­телей, открыто высказались против «плана Эдвардса». Предприниматели тре­бовали отмены ограничений валютного курса и свободной продажи валюты.</a:t>
            </a:r>
          </a:p>
          <a:p>
            <a:r>
              <a:rPr lang="ru-RU" sz="500" dirty="0"/>
              <a:t>Сильной стороной </a:t>
            </a:r>
            <a:r>
              <a:rPr lang="ru-RU" sz="500" dirty="0" err="1"/>
              <a:t>Сомосы</a:t>
            </a:r>
            <a:r>
              <a:rPr lang="ru-RU" sz="500" dirty="0"/>
              <a:t> была гибкость в проводимой политике, так как никаких собственных убеждений у него не было. Поэтому 10 декабря 1937 года </a:t>
            </a:r>
            <a:r>
              <a:rPr lang="ru-RU" sz="500" dirty="0" err="1"/>
              <a:t>Сомоса</a:t>
            </a:r>
            <a:r>
              <a:rPr lang="ru-RU" sz="500" dirty="0"/>
              <a:t> признал «план Эдвардса» неудачным, но, правда, лишь потому, что Эдвардсу якобы дали «неправильные данные» (</a:t>
            </a:r>
            <a:r>
              <a:rPr lang="ru-RU" sz="500" dirty="0" err="1"/>
              <a:t>Сомоса</a:t>
            </a:r>
            <a:r>
              <a:rPr lang="ru-RU" sz="500" dirty="0"/>
              <a:t> не хотел обижать аме­риканцев). </a:t>
            </a:r>
            <a:r>
              <a:rPr lang="ru-RU" sz="500" dirty="0" err="1"/>
              <a:t>Сомоса</a:t>
            </a:r>
            <a:r>
              <a:rPr lang="ru-RU" sz="500" dirty="0"/>
              <a:t> предложил, чтобы экспортеры могли самостоятельно про­давать на рынке 80% валютной выручки по фактически сложившемуся курсу.</a:t>
            </a:r>
            <a:br>
              <a:rPr lang="ru-RU" sz="500" dirty="0"/>
            </a:br>
            <a:r>
              <a:rPr lang="ru-RU" sz="500" dirty="0"/>
              <a:t>Такое коренное изменение валютной политики привело к резкому паде­нию курса кордобы, который установился на уровне 1:5,9 к июню 1938 года.</a:t>
            </a:r>
          </a:p>
          <a:p>
            <a:r>
              <a:rPr lang="ru-RU" sz="500" dirty="0"/>
              <a:t>Однако такой курс не устраивал импортеров, и они решили договориться и не покупать кордобу дороже курса 1:4,5.</a:t>
            </a:r>
          </a:p>
          <a:p>
            <a:r>
              <a:rPr lang="ru-RU" sz="500" dirty="0"/>
              <a:t>Между тем в стране из-за подорожания импорта резко выросли цены, что угрожало уже политической стабильности режима.</a:t>
            </a:r>
          </a:p>
          <a:p>
            <a:r>
              <a:rPr lang="ru-RU" sz="500" dirty="0"/>
              <a:t>В июне 1938 года </a:t>
            </a:r>
            <a:r>
              <a:rPr lang="ru-RU" sz="500" dirty="0" err="1"/>
              <a:t>Сомоса</a:t>
            </a:r>
            <a:r>
              <a:rPr lang="ru-RU" sz="500" dirty="0"/>
              <a:t> опять ввел контроль над обменным курсом, запре­тив свободную покупку и продажу долларов частными лицами. Правительство теперь устанавливало официальный курс кордобы еженедельно, что опять-та­ки не добавляло стабильности в ведении бизнеса для экспортеров и импор­теров. Фактически правительство закрепило кордобу на сложившемся крайне низком обменном курсе по отношению к доллару.</a:t>
            </a:r>
          </a:p>
          <a:p>
            <a:r>
              <a:rPr lang="ru-RU" sz="500" dirty="0"/>
              <a:t>Население было крайне недовольно ростом цен — ведь, продавая кофе и ба­наны, Никарагуа закупала очень много продовольствия, цены на которое с па­дением кордобы, естественно, сильно выросли. В марте 1937 года «популист» </a:t>
            </a:r>
            <a:r>
              <a:rPr lang="ru-RU" sz="500" dirty="0" err="1"/>
              <a:t>Сомоса</a:t>
            </a:r>
            <a:r>
              <a:rPr lang="ru-RU" sz="500" dirty="0"/>
              <a:t> начал бороться с порождением собственной политики. Он заставил всех торговцев помещать ценники на видных местах на витринах магазинов и лавок, чтобы правительственные чиновники (из состава Комиссии по валют­ному обмену) могли их контролировать. К тому же чиновникам дали право проверять бухгалтерскую отчетность торговцев, чтобы выяснять, насколько их закупочные цены отличаются от цен продажи.</a:t>
            </a:r>
          </a:p>
          <a:p>
            <a:r>
              <a:rPr lang="ru-RU" sz="500" dirty="0"/>
              <a:t>Однако торговцев такие меры не сильно напугали, и цены продолжили свой стремительный рост. Тогда </a:t>
            </a:r>
            <a:r>
              <a:rPr lang="ru-RU" sz="500" dirty="0" err="1"/>
              <a:t>Сомоса</a:t>
            </a:r>
            <a:r>
              <a:rPr lang="ru-RU" sz="500" dirty="0"/>
              <a:t> был вынужден перейти уже к прямо­му контролю над ценами. В январе 1938 года максимальная торговая наценка на товары повседневного пользования (ткани, нитки, мачете, плуги, лопаты, лекарства, мука и т.д.) была установлена в размере 20%.</a:t>
            </a:r>
          </a:p>
          <a:p>
            <a:r>
              <a:rPr lang="ru-RU" sz="500" dirty="0"/>
              <a:t>Для контроля над ценами был создан специальный государственный ор­ган — Национальная комиссия по регулированию. В нее имели право обра­титься все недовольные потребители. Комиссия могла оштрафовать и даже за­крыть торговое предприятие за превышение предельной наценки.</a:t>
            </a:r>
          </a:p>
          <a:p>
            <a:r>
              <a:rPr lang="ru-RU" sz="500" dirty="0"/>
              <a:t>Торговая палата Манагуа в письме к </a:t>
            </a:r>
            <a:r>
              <a:rPr lang="ru-RU" sz="500" dirty="0" err="1"/>
              <a:t>Сомосе</a:t>
            </a:r>
            <a:r>
              <a:rPr lang="ru-RU" sz="500" dirty="0"/>
              <a:t> отмечала, что причиной посто­янного роста цен является нестабильность курса кордобы, и предприниматели стараются с помощью повышения цен гарантировать себя от возможных по­терь при обмене (ведь кордоба в любом случае не росла, а только падала по от­ношению к доллару).</a:t>
            </a:r>
          </a:p>
          <a:p>
            <a:r>
              <a:rPr lang="ru-RU" sz="500" dirty="0"/>
              <a:t>В июне 1937 года, чтобы сбить цены, </a:t>
            </a:r>
            <a:r>
              <a:rPr lang="ru-RU" sz="500" dirty="0" err="1"/>
              <a:t>Сомоса</a:t>
            </a:r>
            <a:r>
              <a:rPr lang="ru-RU" sz="500" dirty="0"/>
              <a:t> ввел пятилетнее эмбарго на экспорт говядины (причем сам диктатор этот запрет обходил, продавая мясо со своих предприятий). Предприниматели, конечно, были недовольны, но к тому времени руководство Торговой палатой уже находилось в руках став­ленников </a:t>
            </a:r>
            <a:r>
              <a:rPr lang="ru-RU" sz="500" dirty="0" err="1"/>
              <a:t>Сомосы</a:t>
            </a:r>
            <a:r>
              <a:rPr lang="ru-RU" sz="500" dirty="0"/>
              <a:t>, и протесты были вялыми и сервильными. На границе с Ко­ста-Рикой расцвела контрабанда говядины, в которой активно участвовали национальная гвардия и близкие к режиму бизнесмены.</a:t>
            </a:r>
          </a:p>
          <a:p>
            <a:r>
              <a:rPr lang="ru-RU" sz="500" dirty="0"/>
              <a:t>В феврале 1938 года </a:t>
            </a:r>
            <a:r>
              <a:rPr lang="ru-RU" sz="500" dirty="0" err="1"/>
              <a:t>Сомоса</a:t>
            </a:r>
            <a:r>
              <a:rPr lang="ru-RU" sz="500" dirty="0"/>
              <a:t> объявил о более радикальных мерах по борь­бе с инфляцией. Предполагалось создать национальный комиссариат, который продавал бы рабочим и крестьянам продукты первой необходимости по себе­стоимости. Организовывать такие магазины предполагалось за счет взносов самих же рабочих. Но такая мера ударила бы по бизнесу уже сильно, а </a:t>
            </a:r>
            <a:r>
              <a:rPr lang="ru-RU" sz="500" dirty="0" err="1"/>
              <a:t>Сомоса</a:t>
            </a:r>
            <a:r>
              <a:rPr lang="ru-RU" sz="500" dirty="0"/>
              <a:t> никогда не ссорился с предпринимателями — главной социальной опорой сво­ей власти. Поэтому из идеи альтернативных государственных магазинов так ничего и не вышло.</a:t>
            </a:r>
          </a:p>
          <a:p>
            <a:r>
              <a:rPr lang="ru-RU" sz="500" dirty="0"/>
              <a:t>Таким образом, валютная политика </a:t>
            </a:r>
            <a:r>
              <a:rPr lang="ru-RU" sz="500" dirty="0" err="1"/>
              <a:t>Сомосы</a:t>
            </a:r>
            <a:r>
              <a:rPr lang="ru-RU" sz="500" dirty="0"/>
              <a:t> не решила ни одной из постав­ленных задач, но зато привела к резкому росту цен в стране.</a:t>
            </a:r>
          </a:p>
          <a:p>
            <a:r>
              <a:rPr lang="ru-RU" sz="500" dirty="0"/>
              <a:t>Для укрепления доходной базы бюджета </a:t>
            </a:r>
            <a:r>
              <a:rPr lang="ru-RU" sz="500" dirty="0" err="1"/>
              <a:t>Сомоса</a:t>
            </a:r>
            <a:r>
              <a:rPr lang="ru-RU" sz="500" dirty="0"/>
              <a:t> упорядочил налогообло­жение, создав единую налоговую службу. Однако основная тяжесть при взи­мании налогов по-прежнему лежала на рядовых потребителях, потому что практически все собираемые налоги были косвенными. Правительство взи­мало акциз на бензин, алкогольные напитки, табак и сахар. Правда, в декабре 1939 года был введен налог на имущество (0,5% от оценочной стоимости) и на­лог на наследство на недвижимость (плавающая шкала от 0,5 до 15%). Однако этих налогов собиралось очень мало, и существенной роли в формировании дохода бюджета они не играли.</a:t>
            </a:r>
          </a:p>
          <a:p>
            <a:r>
              <a:rPr lang="ru-RU" sz="500" dirty="0"/>
              <a:t>Единственным налогом, не затрагивающим население впрямую, был налог на экспорт кофе, но он был снижен на 20% по просьбе экспортеров.</a:t>
            </a:r>
          </a:p>
          <a:p>
            <a:r>
              <a:rPr lang="ru-RU" sz="500" dirty="0"/>
              <a:t>Соответственно, введение </a:t>
            </a:r>
            <a:r>
              <a:rPr lang="ru-RU" sz="500" dirty="0" err="1"/>
              <a:t>Сомосой</a:t>
            </a:r>
            <a:r>
              <a:rPr lang="ru-RU" sz="500" dirty="0"/>
              <a:t> акцизов только усилило инфляцию в стране.</a:t>
            </a:r>
          </a:p>
          <a:p>
            <a:r>
              <a:rPr lang="ru-RU" sz="500" dirty="0"/>
              <a:t>Тем не менее благодаря девальвации кордобы </a:t>
            </a:r>
            <a:r>
              <a:rPr lang="ru-RU" sz="500" dirty="0" err="1"/>
              <a:t>Сомоса</a:t>
            </a:r>
            <a:r>
              <a:rPr lang="ru-RU" sz="500" dirty="0"/>
              <a:t> смог на бумаге серьез­но увеличить доходы правительства: с 5,5 миллиона кордоб в 1935-1936 годах до 16,7 миллионов в 1938-1939 годах</a:t>
            </a:r>
            <a:r>
              <a:rPr lang="ru-RU" sz="500" baseline="30000" dirty="0"/>
              <a:t>60</a:t>
            </a:r>
            <a:r>
              <a:rPr lang="ru-RU" sz="500" dirty="0"/>
              <a:t>. Однако в долларах эти доходы только упали: с 4,8 миллиона долларов до 3,4 в этот же отрезок времени.</a:t>
            </a:r>
          </a:p>
          <a:p>
            <a:r>
              <a:rPr lang="ru-RU" sz="500" dirty="0" err="1"/>
              <a:t>Сомосе</a:t>
            </a:r>
            <a:r>
              <a:rPr lang="ru-RU" sz="500" dirty="0"/>
              <a:t> удалось подчинить правительству Национальный банк, который с 1938 года был зарегистрирован в Манагуа (ранее — в США). Совет директоров банка теперь назначался лично президентом. Была учреждена единая служба банковского надзора. Реорганизации подвергся Ипотечный банк, выдававший долгосрочные кредиты аграрному сектору. Были расширены кредитные пол­номочия «Национальной кассы народного кредита»: раньше этот банк выда­вал кредиты в размере до 100 кордоб, теперь — до 3000.</a:t>
            </a:r>
          </a:p>
          <a:p>
            <a:r>
              <a:rPr lang="ru-RU" sz="500" dirty="0"/>
              <a:t>В целом экономическая политика </a:t>
            </a:r>
            <a:r>
              <a:rPr lang="ru-RU" sz="500" dirty="0" err="1"/>
              <a:t>Сомосы</a:t>
            </a:r>
            <a:r>
              <a:rPr lang="ru-RU" sz="500" dirty="0"/>
              <a:t> до Второй мировой войны не могла продемонстрировать крупных успехов. Причиной этого было трудное экономическое положение главного рынка для никарагуанских товаров — США, которые так и не смогли достичь докризисного уровня 1929 года до войны.</a:t>
            </a:r>
          </a:p>
          <a:p>
            <a:r>
              <a:rPr lang="ru-RU" sz="500" dirty="0"/>
              <a:t>Начало войны было использовано </a:t>
            </a:r>
            <a:r>
              <a:rPr lang="ru-RU" sz="500" dirty="0" err="1"/>
              <a:t>Сомосой</a:t>
            </a:r>
            <a:r>
              <a:rPr lang="ru-RU" sz="500" dirty="0"/>
              <a:t> для «закручивания гаек», как в экономике, так и в политике. Были введены ограничения на импорт (по­скольку отпали традиционные европейские рынки экспорта), а предельные торговые наценки были установлены в размере 5%. В декабре 1941 года, когда Никарагуа вслед за США объявила войну Германии и Японии, была учреждена Государственная хунта по контролю над ценами и торговлей.</a:t>
            </a:r>
          </a:p>
        </p:txBody>
      </p:sp>
      <p:sp>
        <p:nvSpPr>
          <p:cNvPr id="168" name="Прямоугольник 167">
            <a:extLst>
              <a:ext uri="{FF2B5EF4-FFF2-40B4-BE49-F238E27FC236}">
                <a16:creationId xmlns="" xmlns:a16="http://schemas.microsoft.com/office/drawing/2014/main" id="{29CBE310-5100-413A-B4C1-EA4E28F411B1}"/>
              </a:ext>
            </a:extLst>
          </p:cNvPr>
          <p:cNvSpPr/>
          <p:nvPr/>
        </p:nvSpPr>
        <p:spPr>
          <a:xfrm>
            <a:off x="9197824" y="4162912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Увеличить выращивание крупнорогатого скота</a:t>
            </a:r>
            <a:endParaRPr lang="ru-RU" sz="400" dirty="0"/>
          </a:p>
        </p:txBody>
      </p:sp>
      <p:sp>
        <p:nvSpPr>
          <p:cNvPr id="171" name="Прямоугольник 170">
            <a:extLst>
              <a:ext uri="{FF2B5EF4-FFF2-40B4-BE49-F238E27FC236}">
                <a16:creationId xmlns="" xmlns:a16="http://schemas.microsoft.com/office/drawing/2014/main" id="{29CBE310-5100-413A-B4C1-EA4E28F411B1}"/>
              </a:ext>
            </a:extLst>
          </p:cNvPr>
          <p:cNvSpPr/>
          <p:nvPr/>
        </p:nvSpPr>
        <p:spPr>
          <a:xfrm>
            <a:off x="9908305" y="5764380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Построить кожевенный завод</a:t>
            </a:r>
            <a:endParaRPr lang="ru-RU" sz="400" dirty="0"/>
          </a:p>
        </p:txBody>
      </p:sp>
      <p:cxnSp>
        <p:nvCxnSpPr>
          <p:cNvPr id="172" name="Соединительная линия уступом 903">
            <a:extLst>
              <a:ext uri="{FF2B5EF4-FFF2-40B4-BE49-F238E27FC236}">
                <a16:creationId xmlns="" xmlns:a16="http://schemas.microsoft.com/office/drawing/2014/main" id="{BDC7F8CB-0052-4FAE-993D-F1332955CF43}"/>
              </a:ext>
            </a:extLst>
          </p:cNvPr>
          <p:cNvCxnSpPr>
            <a:cxnSpLocks/>
            <a:stCxn id="168" idx="2"/>
            <a:endCxn id="171" idx="0"/>
          </p:cNvCxnSpPr>
          <p:nvPr/>
        </p:nvCxnSpPr>
        <p:spPr>
          <a:xfrm rot="16200000" flipH="1">
            <a:off x="9485493" y="4878405"/>
            <a:ext cx="1061468" cy="710481"/>
          </a:xfrm>
          <a:prstGeom prst="bentConnector3">
            <a:avLst>
              <a:gd name="adj1" fmla="val 11713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Прямая со стрелкой 176">
            <a:extLst>
              <a:ext uri="{FF2B5EF4-FFF2-40B4-BE49-F238E27FC236}">
                <a16:creationId xmlns="" xmlns:a16="http://schemas.microsoft.com/office/drawing/2014/main" id="{11E09268-6642-4446-BE40-6FEF2498A4ED}"/>
              </a:ext>
            </a:extLst>
          </p:cNvPr>
          <p:cNvCxnSpPr>
            <a:cxnSpLocks/>
            <a:stCxn id="168" idx="2"/>
            <a:endCxn id="221" idx="0"/>
          </p:cNvCxnSpPr>
          <p:nvPr/>
        </p:nvCxnSpPr>
        <p:spPr>
          <a:xfrm flipH="1">
            <a:off x="9658276" y="4702912"/>
            <a:ext cx="2711" cy="26324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Прямоугольник 179">
            <a:extLst>
              <a:ext uri="{FF2B5EF4-FFF2-40B4-BE49-F238E27FC236}">
                <a16:creationId xmlns="" xmlns:a16="http://schemas.microsoft.com/office/drawing/2014/main" id="{8F90957D-3F70-4F7D-A50B-157EE934D6F5}"/>
              </a:ext>
            </a:extLst>
          </p:cNvPr>
          <p:cNvSpPr/>
          <p:nvPr/>
        </p:nvSpPr>
        <p:spPr>
          <a:xfrm>
            <a:off x="10595347" y="4963645"/>
            <a:ext cx="926325" cy="540000"/>
          </a:xfrm>
          <a:prstGeom prst="rect">
            <a:avLst/>
          </a:prstGeom>
          <a:noFill/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производство хлопковой одежды (1950)</a:t>
            </a:r>
            <a:endParaRPr lang="ru-RU" sz="400" dirty="0"/>
          </a:p>
        </p:txBody>
      </p:sp>
      <p:cxnSp>
        <p:nvCxnSpPr>
          <p:cNvPr id="182" name="Соединительная линия уступом 903">
            <a:extLst>
              <a:ext uri="{FF2B5EF4-FFF2-40B4-BE49-F238E27FC236}">
                <a16:creationId xmlns="" xmlns:a16="http://schemas.microsoft.com/office/drawing/2014/main" id="{BDC7F8CB-0052-4FAE-993D-F1332955CF43}"/>
              </a:ext>
            </a:extLst>
          </p:cNvPr>
          <p:cNvCxnSpPr>
            <a:cxnSpLocks/>
            <a:stCxn id="168" idx="2"/>
            <a:endCxn id="180" idx="0"/>
          </p:cNvCxnSpPr>
          <p:nvPr/>
        </p:nvCxnSpPr>
        <p:spPr>
          <a:xfrm rot="16200000" flipH="1">
            <a:off x="10229382" y="4134516"/>
            <a:ext cx="260733" cy="139752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Прямоугольник 184">
            <a:extLst>
              <a:ext uri="{FF2B5EF4-FFF2-40B4-BE49-F238E27FC236}">
                <a16:creationId xmlns=""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2344924" y="13099420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Отказаться от договора Брайана-Чаморро</a:t>
            </a:r>
            <a:endParaRPr lang="ru-RU" sz="400" dirty="0"/>
          </a:p>
        </p:txBody>
      </p:sp>
      <p:cxnSp>
        <p:nvCxnSpPr>
          <p:cNvPr id="186" name="Соединительная линия уступом 903">
            <a:extLst>
              <a:ext uri="{FF2B5EF4-FFF2-40B4-BE49-F238E27FC236}">
                <a16:creationId xmlns="" xmlns:a16="http://schemas.microsoft.com/office/drawing/2014/main" id="{2A1524CC-F749-457E-8785-AFB89CF85AC6}"/>
              </a:ext>
            </a:extLst>
          </p:cNvPr>
          <p:cNvCxnSpPr>
            <a:cxnSpLocks/>
            <a:stCxn id="270" idx="2"/>
            <a:endCxn id="185" idx="0"/>
          </p:cNvCxnSpPr>
          <p:nvPr/>
        </p:nvCxnSpPr>
        <p:spPr>
          <a:xfrm rot="16200000" flipH="1">
            <a:off x="1550965" y="11842297"/>
            <a:ext cx="1801303" cy="712941"/>
          </a:xfrm>
          <a:prstGeom prst="bentConnector3">
            <a:avLst>
              <a:gd name="adj1" fmla="val 6658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Соединительная линия уступом 903">
            <a:extLst>
              <a:ext uri="{FF2B5EF4-FFF2-40B4-BE49-F238E27FC236}">
                <a16:creationId xmlns="" xmlns:a16="http://schemas.microsoft.com/office/drawing/2014/main" id="{2A1524CC-F749-457E-8785-AFB89CF85AC6}"/>
              </a:ext>
            </a:extLst>
          </p:cNvPr>
          <p:cNvCxnSpPr>
            <a:cxnSpLocks/>
            <a:stCxn id="77" idx="2"/>
            <a:endCxn id="185" idx="0"/>
          </p:cNvCxnSpPr>
          <p:nvPr/>
        </p:nvCxnSpPr>
        <p:spPr>
          <a:xfrm rot="5400000">
            <a:off x="2249722" y="11855413"/>
            <a:ext cx="1802372" cy="685642"/>
          </a:xfrm>
          <a:prstGeom prst="bentConnector3">
            <a:avLst>
              <a:gd name="adj1" fmla="val 6388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Прямоугольник 194">
            <a:extLst>
              <a:ext uri="{FF2B5EF4-FFF2-40B4-BE49-F238E27FC236}">
                <a16:creationId xmlns="" xmlns:a16="http://schemas.microsoft.com/office/drawing/2014/main" id="{5A90479D-BFEC-4250-A8B4-175610005B0C}"/>
              </a:ext>
            </a:extLst>
          </p:cNvPr>
          <p:cNvSpPr/>
          <p:nvPr/>
        </p:nvSpPr>
        <p:spPr>
          <a:xfrm>
            <a:off x="8631333" y="9150304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Ввести университетскую автономию </a:t>
            </a:r>
            <a:r>
              <a:rPr lang="ru-RU" sz="100" dirty="0"/>
              <a:t>(</a:t>
            </a:r>
          </a:p>
        </p:txBody>
      </p:sp>
      <p:sp>
        <p:nvSpPr>
          <p:cNvPr id="170" name="Прямоугольник 169">
            <a:extLst>
              <a:ext uri="{FF2B5EF4-FFF2-40B4-BE49-F238E27FC236}">
                <a16:creationId xmlns="" xmlns:a16="http://schemas.microsoft.com/office/drawing/2014/main" id="{FC846415-2760-43A4-A1A1-795C4968509B}"/>
              </a:ext>
            </a:extLst>
          </p:cNvPr>
          <p:cNvSpPr/>
          <p:nvPr/>
        </p:nvSpPr>
        <p:spPr>
          <a:xfrm>
            <a:off x="2344924" y="14065945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Побег президента</a:t>
            </a:r>
            <a:endParaRPr lang="ru-RU" sz="100" dirty="0"/>
          </a:p>
        </p:txBody>
      </p:sp>
      <p:sp>
        <p:nvSpPr>
          <p:cNvPr id="174" name="Прямоугольник 173">
            <a:extLst>
              <a:ext uri="{FF2B5EF4-FFF2-40B4-BE49-F238E27FC236}">
                <a16:creationId xmlns="" xmlns:a16="http://schemas.microsoft.com/office/drawing/2014/main" id="{FC846415-2760-43A4-A1A1-795C4968509B}"/>
              </a:ext>
            </a:extLst>
          </p:cNvPr>
          <p:cNvSpPr/>
          <p:nvPr/>
        </p:nvSpPr>
        <p:spPr>
          <a:xfrm>
            <a:off x="955422" y="15649430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800" dirty="0"/>
              <a:t>El </a:t>
            </a:r>
            <a:r>
              <a:rPr lang="en-US" sz="800" dirty="0" err="1"/>
              <a:t>Proletario</a:t>
            </a:r>
            <a:endParaRPr lang="ru-RU" sz="100" dirty="0"/>
          </a:p>
        </p:txBody>
      </p:sp>
      <p:sp>
        <p:nvSpPr>
          <p:cNvPr id="175" name="Прямоугольник 174">
            <a:extLst>
              <a:ext uri="{FF2B5EF4-FFF2-40B4-BE49-F238E27FC236}">
                <a16:creationId xmlns=""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6036036" y="15649430"/>
            <a:ext cx="926325" cy="5400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chemeClr val="bg1">
                  <a:lumMod val="50000"/>
                </a:schemeClr>
              </a:gs>
            </a:gsLst>
            <a:lin ang="5400000" scaled="0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Защита от возможной интервенции США </a:t>
            </a:r>
            <a:r>
              <a:rPr lang="ru-RU" sz="200" dirty="0"/>
              <a:t>(Хотя ее социальную базу составляли рабочие и ремесленники, ПТС в большей степени отражала радикальный средний класс и интеллектуальный сектор, выступавший против военной интервенции Северной Америки)</a:t>
            </a:r>
            <a:endParaRPr lang="ru-RU" sz="100" dirty="0"/>
          </a:p>
        </p:txBody>
      </p:sp>
      <p:sp>
        <p:nvSpPr>
          <p:cNvPr id="178" name="Прямоугольник 177">
            <a:extLst>
              <a:ext uri="{FF2B5EF4-FFF2-40B4-BE49-F238E27FC236}">
                <a16:creationId xmlns="" xmlns:a16="http://schemas.microsoft.com/office/drawing/2014/main" id="{FC846415-2760-43A4-A1A1-795C4968509B}"/>
              </a:ext>
            </a:extLst>
          </p:cNvPr>
          <p:cNvSpPr/>
          <p:nvPr/>
        </p:nvSpPr>
        <p:spPr>
          <a:xfrm>
            <a:off x="3390836" y="13724973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00" dirty="0"/>
              <a:t>лидеры PTN Карлос </a:t>
            </a:r>
            <a:r>
              <a:rPr lang="ru-RU" sz="300" dirty="0" err="1"/>
              <a:t>Леклер</a:t>
            </a:r>
            <a:r>
              <a:rPr lang="ru-RU" sz="300" dirty="0"/>
              <a:t>, Роберто Гонсалес, </a:t>
            </a:r>
            <a:r>
              <a:rPr lang="ru-RU" sz="300" dirty="0" err="1"/>
              <a:t>Хусто</a:t>
            </a:r>
            <a:r>
              <a:rPr lang="ru-RU" sz="300" dirty="0"/>
              <a:t> </a:t>
            </a:r>
            <a:r>
              <a:rPr lang="ru-RU" sz="300" dirty="0" err="1"/>
              <a:t>Солорсано</a:t>
            </a:r>
            <a:r>
              <a:rPr lang="ru-RU" sz="300" dirty="0"/>
              <a:t> и </a:t>
            </a:r>
            <a:r>
              <a:rPr lang="ru-RU" sz="300" dirty="0" err="1"/>
              <a:t>Хесус</a:t>
            </a:r>
            <a:r>
              <a:rPr lang="ru-RU" sz="300" dirty="0"/>
              <a:t> </a:t>
            </a:r>
            <a:r>
              <a:rPr lang="ru-RU" sz="300" dirty="0" err="1"/>
              <a:t>Маравилла</a:t>
            </a:r>
            <a:r>
              <a:rPr lang="ru-RU" sz="300" dirty="0"/>
              <a:t> </a:t>
            </a:r>
            <a:r>
              <a:rPr lang="ru-RU" sz="300" dirty="0" err="1"/>
              <a:t>Альмендарес</a:t>
            </a:r>
            <a:r>
              <a:rPr lang="ru-RU" sz="300" dirty="0"/>
              <a:t> (</a:t>
            </a:r>
            <a:r>
              <a:rPr lang="es-ES" sz="300" dirty="0"/>
              <a:t>los dirigentes del PTN, Carlos Lecleair, Roberto Gonzalez, Justo Solórzano y Jesús Maravilla Almendarez</a:t>
            </a:r>
            <a:r>
              <a:rPr lang="ru-RU" sz="300" dirty="0"/>
              <a:t>)</a:t>
            </a:r>
            <a:endParaRPr lang="ru-RU" sz="100" dirty="0"/>
          </a:p>
        </p:txBody>
      </p:sp>
      <p:sp>
        <p:nvSpPr>
          <p:cNvPr id="181" name="Прямоугольник 180">
            <a:extLst>
              <a:ext uri="{FF2B5EF4-FFF2-40B4-BE49-F238E27FC236}">
                <a16:creationId xmlns="" xmlns:a16="http://schemas.microsoft.com/office/drawing/2014/main" id="{FC846415-2760-43A4-A1A1-795C4968509B}"/>
              </a:ext>
            </a:extLst>
          </p:cNvPr>
          <p:cNvSpPr/>
          <p:nvPr/>
        </p:nvSpPr>
        <p:spPr>
          <a:xfrm>
            <a:off x="4544949" y="13715369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00" dirty="0"/>
              <a:t>В 1936 году </a:t>
            </a:r>
            <a:r>
              <a:rPr lang="ru-RU" sz="200" dirty="0" err="1"/>
              <a:t>Сомоса</a:t>
            </a:r>
            <a:r>
              <a:rPr lang="ru-RU" sz="200" dirty="0"/>
              <a:t> Гарсия использовал забастовку водителей против роста цен на бензин, чтобы создать необходимый хаос, который позволил бы ему замаскировать государственный переворот против президента Хуана </a:t>
            </a:r>
            <a:r>
              <a:rPr lang="ru-RU" sz="200" dirty="0" err="1"/>
              <a:t>Баутисты</a:t>
            </a:r>
            <a:r>
              <a:rPr lang="ru-RU" sz="200" dirty="0"/>
              <a:t> </a:t>
            </a:r>
            <a:r>
              <a:rPr lang="ru-RU" sz="200" dirty="0" err="1"/>
              <a:t>Сакасы</a:t>
            </a:r>
            <a:r>
              <a:rPr lang="ru-RU" sz="200" dirty="0"/>
              <a:t>. Был сектор ПТС, который выступал против маневра </a:t>
            </a:r>
            <a:r>
              <a:rPr lang="ru-RU" sz="200" dirty="0" err="1"/>
              <a:t>Сомосы</a:t>
            </a:r>
            <a:r>
              <a:rPr lang="ru-RU" sz="200" dirty="0"/>
              <a:t>, но другое крыло укрепило свою зависимость от </a:t>
            </a:r>
            <a:r>
              <a:rPr lang="ru-RU" sz="200" dirty="0" err="1"/>
              <a:t>Сомосы</a:t>
            </a:r>
            <a:r>
              <a:rPr lang="ru-RU" sz="200" dirty="0"/>
              <a:t>, который уже находился у власти и мог предлагать гонорары и льготы. В группу профсоюзных активистов </a:t>
            </a:r>
            <a:r>
              <a:rPr lang="ru-RU" sz="200" dirty="0" err="1"/>
              <a:t>Сомосы</a:t>
            </a:r>
            <a:r>
              <a:rPr lang="ru-RU" sz="200" dirty="0"/>
              <a:t> в составе PTN входили </a:t>
            </a:r>
            <a:r>
              <a:rPr lang="ru-RU" sz="200" dirty="0" err="1"/>
              <a:t>Хесус</a:t>
            </a:r>
            <a:r>
              <a:rPr lang="ru-RU" sz="200" dirty="0"/>
              <a:t> </a:t>
            </a:r>
            <a:r>
              <a:rPr lang="ru-RU" sz="200" dirty="0" err="1"/>
              <a:t>Маравилла</a:t>
            </a:r>
            <a:r>
              <a:rPr lang="ru-RU" sz="200" dirty="0"/>
              <a:t>, Роберто Гонсалес, Алехандро </a:t>
            </a:r>
            <a:r>
              <a:rPr lang="ru-RU" sz="200" dirty="0" err="1"/>
              <a:t>дель</a:t>
            </a:r>
            <a:r>
              <a:rPr lang="ru-RU" sz="200" dirty="0"/>
              <a:t> </a:t>
            </a:r>
            <a:r>
              <a:rPr lang="ru-RU" sz="200" dirty="0" err="1"/>
              <a:t>Паласио</a:t>
            </a:r>
            <a:r>
              <a:rPr lang="ru-RU" sz="200" dirty="0"/>
              <a:t>, </a:t>
            </a:r>
            <a:r>
              <a:rPr lang="ru-RU" sz="200" dirty="0" err="1"/>
              <a:t>Абсалон</a:t>
            </a:r>
            <a:r>
              <a:rPr lang="ru-RU" sz="200" dirty="0"/>
              <a:t> Гонсалес и поэт Эмилио </a:t>
            </a:r>
            <a:r>
              <a:rPr lang="ru-RU" sz="200" dirty="0" err="1"/>
              <a:t>Кинтана</a:t>
            </a:r>
            <a:r>
              <a:rPr lang="ru-RU" sz="200" dirty="0"/>
              <a:t>. Независимое крыло было наказано </a:t>
            </a:r>
            <a:r>
              <a:rPr lang="ru-RU" sz="200" dirty="0" err="1"/>
              <a:t>Сомосой</a:t>
            </a:r>
            <a:r>
              <a:rPr lang="ru-RU" sz="200" dirty="0"/>
              <a:t>, отправив его в тюрьму или заточение на побережье Карибского моря, куда в то время было недоступно по суше.</a:t>
            </a:r>
            <a:endParaRPr lang="ru-RU" sz="100" dirty="0"/>
          </a:p>
        </p:txBody>
      </p:sp>
      <p:sp>
        <p:nvSpPr>
          <p:cNvPr id="183" name="Прямоугольник 182">
            <a:extLst>
              <a:ext uri="{FF2B5EF4-FFF2-40B4-BE49-F238E27FC236}">
                <a16:creationId xmlns="" xmlns:a16="http://schemas.microsoft.com/office/drawing/2014/main" id="{FC846415-2760-43A4-A1A1-795C4968509B}"/>
              </a:ext>
            </a:extLst>
          </p:cNvPr>
          <p:cNvSpPr/>
          <p:nvPr/>
        </p:nvSpPr>
        <p:spPr>
          <a:xfrm>
            <a:off x="955421" y="16508603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Конфедерация трудящихся Никарагуа</a:t>
            </a:r>
            <a:endParaRPr lang="ru-RU" sz="100" dirty="0"/>
          </a:p>
        </p:txBody>
      </p:sp>
      <p:sp>
        <p:nvSpPr>
          <p:cNvPr id="188" name="Прямоугольник 187">
            <a:extLst>
              <a:ext uri="{FF2B5EF4-FFF2-40B4-BE49-F238E27FC236}">
                <a16:creationId xmlns="" xmlns:a16="http://schemas.microsoft.com/office/drawing/2014/main" id="{FC846415-2760-43A4-A1A1-795C4968509B}"/>
              </a:ext>
            </a:extLst>
          </p:cNvPr>
          <p:cNvSpPr/>
          <p:nvPr/>
        </p:nvSpPr>
        <p:spPr>
          <a:xfrm>
            <a:off x="3500243" y="18053591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Вновь выйти на связь с компартией Сальвадора</a:t>
            </a:r>
            <a:endParaRPr lang="ru-RU" sz="100" dirty="0"/>
          </a:p>
        </p:txBody>
      </p:sp>
      <p:sp>
        <p:nvSpPr>
          <p:cNvPr id="189" name="Прямоугольник 188">
            <a:extLst>
              <a:ext uri="{FF2B5EF4-FFF2-40B4-BE49-F238E27FC236}">
                <a16:creationId xmlns="" xmlns:a16="http://schemas.microsoft.com/office/drawing/2014/main" id="{FFDF3200-07AF-4F88-9AFA-E895A9EB463F}"/>
              </a:ext>
            </a:extLst>
          </p:cNvPr>
          <p:cNvSpPr/>
          <p:nvPr/>
        </p:nvSpPr>
        <p:spPr>
          <a:xfrm>
            <a:off x="2344925" y="18054382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Возобновить диалог с </a:t>
            </a:r>
            <a:r>
              <a:rPr lang="ru-RU" sz="700" dirty="0" smtClean="0"/>
              <a:t>Мексиканскими рабочими</a:t>
            </a:r>
            <a:endParaRPr lang="ru-RU" sz="100" dirty="0"/>
          </a:p>
        </p:txBody>
      </p:sp>
      <p:sp>
        <p:nvSpPr>
          <p:cNvPr id="192" name="Прямоугольник 191">
            <a:extLst>
              <a:ext uri="{FF2B5EF4-FFF2-40B4-BE49-F238E27FC236}">
                <a16:creationId xmlns="" xmlns:a16="http://schemas.microsoft.com/office/drawing/2014/main" id="{CA07F76D-4941-4BBE-8B5A-F0348C4D0FB6}"/>
              </a:ext>
            </a:extLst>
          </p:cNvPr>
          <p:cNvSpPr/>
          <p:nvPr/>
        </p:nvSpPr>
        <p:spPr>
          <a:xfrm>
            <a:off x="1631985" y="18936240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земли</a:t>
            </a:r>
            <a:endParaRPr lang="ru-RU" sz="400" dirty="0"/>
          </a:p>
        </p:txBody>
      </p:sp>
      <p:sp>
        <p:nvSpPr>
          <p:cNvPr id="193" name="Прямоугольник 192">
            <a:extLst>
              <a:ext uri="{FF2B5EF4-FFF2-40B4-BE49-F238E27FC236}">
                <a16:creationId xmlns="" xmlns:a16="http://schemas.microsoft.com/office/drawing/2014/main" id="{CA07F76D-4941-4BBE-8B5A-F0348C4D0FB6}"/>
              </a:ext>
            </a:extLst>
          </p:cNvPr>
          <p:cNvSpPr/>
          <p:nvPr/>
        </p:nvSpPr>
        <p:spPr>
          <a:xfrm>
            <a:off x="2344924" y="16508603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Трудовой кодекс и социальные гарантии</a:t>
            </a:r>
            <a:endParaRPr lang="ru-RU" sz="100" dirty="0"/>
          </a:p>
        </p:txBody>
      </p:sp>
      <p:cxnSp>
        <p:nvCxnSpPr>
          <p:cNvPr id="196" name="Соединительная линия уступом 903">
            <a:extLst>
              <a:ext uri="{FF2B5EF4-FFF2-40B4-BE49-F238E27FC236}">
                <a16:creationId xmlns="" xmlns:a16="http://schemas.microsoft.com/office/drawing/2014/main" id="{7F2B1BD7-0FDF-4BD9-834C-72911F99D650}"/>
              </a:ext>
            </a:extLst>
          </p:cNvPr>
          <p:cNvCxnSpPr>
            <a:cxnSpLocks/>
            <a:stCxn id="170" idx="2"/>
            <a:endCxn id="80" idx="0"/>
          </p:cNvCxnSpPr>
          <p:nvPr/>
        </p:nvCxnSpPr>
        <p:spPr>
          <a:xfrm rot="5400000">
            <a:off x="1992842" y="14031702"/>
            <a:ext cx="241003" cy="138948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Соединительная линия уступом 903">
            <a:extLst>
              <a:ext uri="{FF2B5EF4-FFF2-40B4-BE49-F238E27FC236}">
                <a16:creationId xmlns="" xmlns:a16="http://schemas.microsoft.com/office/drawing/2014/main" id="{7F2B1BD7-0FDF-4BD9-834C-72911F99D650}"/>
              </a:ext>
            </a:extLst>
          </p:cNvPr>
          <p:cNvCxnSpPr>
            <a:cxnSpLocks/>
            <a:stCxn id="170" idx="2"/>
            <a:endCxn id="81" idx="0"/>
          </p:cNvCxnSpPr>
          <p:nvPr/>
        </p:nvCxnSpPr>
        <p:spPr>
          <a:xfrm rot="16200000" flipH="1">
            <a:off x="3268862" y="14145169"/>
            <a:ext cx="236355" cy="115790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Прямая со стрелкой 198">
            <a:extLst>
              <a:ext uri="{FF2B5EF4-FFF2-40B4-BE49-F238E27FC236}">
                <a16:creationId xmlns="" xmlns:a16="http://schemas.microsoft.com/office/drawing/2014/main" id="{AFD4E665-A61D-46C2-A133-3412690F30F3}"/>
              </a:ext>
            </a:extLst>
          </p:cNvPr>
          <p:cNvCxnSpPr>
            <a:cxnSpLocks/>
            <a:stCxn id="170" idx="2"/>
            <a:endCxn id="82" idx="0"/>
          </p:cNvCxnSpPr>
          <p:nvPr/>
        </p:nvCxnSpPr>
        <p:spPr>
          <a:xfrm flipH="1">
            <a:off x="2808081" y="14605945"/>
            <a:ext cx="6" cy="24100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Прямая со стрелкой 201">
            <a:extLst>
              <a:ext uri="{FF2B5EF4-FFF2-40B4-BE49-F238E27FC236}">
                <a16:creationId xmlns="" xmlns:a16="http://schemas.microsoft.com/office/drawing/2014/main" id="{AFD4E665-A61D-46C2-A133-3412690F30F3}"/>
              </a:ext>
            </a:extLst>
          </p:cNvPr>
          <p:cNvCxnSpPr>
            <a:cxnSpLocks/>
            <a:stCxn id="80" idx="2"/>
            <a:endCxn id="174" idx="0"/>
          </p:cNvCxnSpPr>
          <p:nvPr/>
        </p:nvCxnSpPr>
        <p:spPr>
          <a:xfrm flipH="1">
            <a:off x="1418585" y="15386948"/>
            <a:ext cx="13" cy="26248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Прямая со стрелкой 204">
            <a:extLst>
              <a:ext uri="{FF2B5EF4-FFF2-40B4-BE49-F238E27FC236}">
                <a16:creationId xmlns="" xmlns:a16="http://schemas.microsoft.com/office/drawing/2014/main" id="{AFD4E665-A61D-46C2-A133-3412690F30F3}"/>
              </a:ext>
            </a:extLst>
          </p:cNvPr>
          <p:cNvCxnSpPr>
            <a:cxnSpLocks/>
            <a:stCxn id="174" idx="2"/>
            <a:endCxn id="183" idx="0"/>
          </p:cNvCxnSpPr>
          <p:nvPr/>
        </p:nvCxnSpPr>
        <p:spPr>
          <a:xfrm flipH="1">
            <a:off x="1418584" y="16189430"/>
            <a:ext cx="1" cy="3191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Прямая со стрелкой 206">
            <a:extLst>
              <a:ext uri="{FF2B5EF4-FFF2-40B4-BE49-F238E27FC236}">
                <a16:creationId xmlns="" xmlns:a16="http://schemas.microsoft.com/office/drawing/2014/main" id="{AFD4E665-A61D-46C2-A133-3412690F30F3}"/>
              </a:ext>
            </a:extLst>
          </p:cNvPr>
          <p:cNvCxnSpPr>
            <a:cxnSpLocks/>
            <a:stCxn id="82" idx="2"/>
            <a:endCxn id="86" idx="0"/>
          </p:cNvCxnSpPr>
          <p:nvPr/>
        </p:nvCxnSpPr>
        <p:spPr>
          <a:xfrm>
            <a:off x="2808081" y="15386948"/>
            <a:ext cx="6" cy="26248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Прямая со стрелкой 207">
            <a:extLst>
              <a:ext uri="{FF2B5EF4-FFF2-40B4-BE49-F238E27FC236}">
                <a16:creationId xmlns="" xmlns:a16="http://schemas.microsoft.com/office/drawing/2014/main" id="{AFD4E665-A61D-46C2-A133-3412690F30F3}"/>
              </a:ext>
            </a:extLst>
          </p:cNvPr>
          <p:cNvCxnSpPr>
            <a:cxnSpLocks/>
            <a:stCxn id="86" idx="2"/>
            <a:endCxn id="193" idx="0"/>
          </p:cNvCxnSpPr>
          <p:nvPr/>
        </p:nvCxnSpPr>
        <p:spPr>
          <a:xfrm>
            <a:off x="2808087" y="16189430"/>
            <a:ext cx="0" cy="31917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 стрелкой 209">
            <a:extLst>
              <a:ext uri="{FF2B5EF4-FFF2-40B4-BE49-F238E27FC236}">
                <a16:creationId xmlns="" xmlns:a16="http://schemas.microsoft.com/office/drawing/2014/main" id="{AFD4E665-A61D-46C2-A133-3412690F30F3}"/>
              </a:ext>
            </a:extLst>
          </p:cNvPr>
          <p:cNvCxnSpPr>
            <a:cxnSpLocks/>
            <a:stCxn id="81" idx="2"/>
            <a:endCxn id="84" idx="0"/>
          </p:cNvCxnSpPr>
          <p:nvPr/>
        </p:nvCxnSpPr>
        <p:spPr>
          <a:xfrm flipH="1">
            <a:off x="3965172" y="15382300"/>
            <a:ext cx="820" cy="26713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Соединительная линия уступом 903">
            <a:extLst>
              <a:ext uri="{FF2B5EF4-FFF2-40B4-BE49-F238E27FC236}">
                <a16:creationId xmlns="" xmlns:a16="http://schemas.microsoft.com/office/drawing/2014/main" id="{7F2B1BD7-0FDF-4BD9-834C-72911F99D650}"/>
              </a:ext>
            </a:extLst>
          </p:cNvPr>
          <p:cNvCxnSpPr>
            <a:cxnSpLocks/>
            <a:stCxn id="170" idx="2"/>
            <a:endCxn id="83" idx="0"/>
          </p:cNvCxnSpPr>
          <p:nvPr/>
        </p:nvCxnSpPr>
        <p:spPr>
          <a:xfrm rot="16200000" flipH="1">
            <a:off x="3446104" y="13967928"/>
            <a:ext cx="1043485" cy="2319518"/>
          </a:xfrm>
          <a:prstGeom prst="bentConnector3">
            <a:avLst>
              <a:gd name="adj1" fmla="val 11054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Соединительная линия уступом 903">
            <a:extLst>
              <a:ext uri="{FF2B5EF4-FFF2-40B4-BE49-F238E27FC236}">
                <a16:creationId xmlns="" xmlns:a16="http://schemas.microsoft.com/office/drawing/2014/main" id="{7F2B1BD7-0FDF-4BD9-834C-72911F99D650}"/>
              </a:ext>
            </a:extLst>
          </p:cNvPr>
          <p:cNvCxnSpPr>
            <a:cxnSpLocks/>
            <a:stCxn id="193" idx="2"/>
            <a:endCxn id="87" idx="0"/>
          </p:cNvCxnSpPr>
          <p:nvPr/>
        </p:nvCxnSpPr>
        <p:spPr>
          <a:xfrm rot="5400000">
            <a:off x="2345760" y="16797990"/>
            <a:ext cx="211715" cy="71294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Соединительная линия уступом 903">
            <a:extLst>
              <a:ext uri="{FF2B5EF4-FFF2-40B4-BE49-F238E27FC236}">
                <a16:creationId xmlns="" xmlns:a16="http://schemas.microsoft.com/office/drawing/2014/main" id="{7F2B1BD7-0FDF-4BD9-834C-72911F99D650}"/>
              </a:ext>
            </a:extLst>
          </p:cNvPr>
          <p:cNvCxnSpPr>
            <a:cxnSpLocks/>
            <a:stCxn id="183" idx="2"/>
            <a:endCxn id="87" idx="0"/>
          </p:cNvCxnSpPr>
          <p:nvPr/>
        </p:nvCxnSpPr>
        <p:spPr>
          <a:xfrm rot="16200000" flipH="1">
            <a:off x="1651008" y="16816178"/>
            <a:ext cx="211715" cy="67656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Соединительная линия уступом 903">
            <a:extLst>
              <a:ext uri="{FF2B5EF4-FFF2-40B4-BE49-F238E27FC236}">
                <a16:creationId xmlns="" xmlns:a16="http://schemas.microsoft.com/office/drawing/2014/main" id="{7F2B1BD7-0FDF-4BD9-834C-72911F99D650}"/>
              </a:ext>
            </a:extLst>
          </p:cNvPr>
          <p:cNvCxnSpPr>
            <a:cxnSpLocks/>
            <a:stCxn id="170" idx="2"/>
            <a:endCxn id="85" idx="0"/>
          </p:cNvCxnSpPr>
          <p:nvPr/>
        </p:nvCxnSpPr>
        <p:spPr>
          <a:xfrm rot="16200000" flipH="1">
            <a:off x="4197863" y="13216169"/>
            <a:ext cx="233299" cy="301285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Соединительная линия уступом 903">
            <a:extLst>
              <a:ext uri="{FF2B5EF4-FFF2-40B4-BE49-F238E27FC236}">
                <a16:creationId xmlns="" xmlns:a16="http://schemas.microsoft.com/office/drawing/2014/main" id="{7F2B1BD7-0FDF-4BD9-834C-72911F99D650}"/>
              </a:ext>
            </a:extLst>
          </p:cNvPr>
          <p:cNvCxnSpPr>
            <a:cxnSpLocks/>
            <a:stCxn id="85" idx="2"/>
            <a:endCxn id="175" idx="0"/>
          </p:cNvCxnSpPr>
          <p:nvPr/>
        </p:nvCxnSpPr>
        <p:spPr>
          <a:xfrm rot="16200000" flipH="1">
            <a:off x="6024975" y="15175206"/>
            <a:ext cx="270186" cy="67826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Прямая со стрелкой 227">
            <a:extLst>
              <a:ext uri="{FF2B5EF4-FFF2-40B4-BE49-F238E27FC236}">
                <a16:creationId xmlns="" xmlns:a16="http://schemas.microsoft.com/office/drawing/2014/main" id="{AFD4E665-A61D-46C2-A133-3412690F30F3}"/>
              </a:ext>
            </a:extLst>
          </p:cNvPr>
          <p:cNvCxnSpPr>
            <a:cxnSpLocks/>
            <a:stCxn id="175" idx="2"/>
            <a:endCxn id="309" idx="0"/>
          </p:cNvCxnSpPr>
          <p:nvPr/>
        </p:nvCxnSpPr>
        <p:spPr>
          <a:xfrm>
            <a:off x="6499199" y="16189430"/>
            <a:ext cx="6351" cy="107041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Прямоугольник 232">
            <a:extLst>
              <a:ext uri="{FF2B5EF4-FFF2-40B4-BE49-F238E27FC236}">
                <a16:creationId xmlns="" xmlns:a16="http://schemas.microsoft.com/office/drawing/2014/main" id="{CA07F76D-4941-4BBE-8B5A-F0348C4D0FB6}"/>
              </a:ext>
            </a:extLst>
          </p:cNvPr>
          <p:cNvSpPr/>
          <p:nvPr/>
        </p:nvSpPr>
        <p:spPr>
          <a:xfrm>
            <a:off x="6039211" y="21407948"/>
            <a:ext cx="926325" cy="5400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chemeClr val="bg1">
                  <a:lumMod val="50000"/>
                </a:schemeClr>
              </a:gs>
            </a:gsLst>
            <a:lin ang="5400000" scaled="0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Ликвидация национальной гвардии</a:t>
            </a:r>
            <a:endParaRPr lang="ru-RU" sz="400" dirty="0"/>
          </a:p>
        </p:txBody>
      </p:sp>
      <p:sp>
        <p:nvSpPr>
          <p:cNvPr id="234" name="Прямоугольник 233">
            <a:extLst>
              <a:ext uri="{FF2B5EF4-FFF2-40B4-BE49-F238E27FC236}">
                <a16:creationId xmlns=""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9289533" y="15649430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Аграрная реформа</a:t>
            </a:r>
            <a:endParaRPr lang="ru-RU" sz="400" dirty="0"/>
          </a:p>
        </p:txBody>
      </p:sp>
      <p:sp>
        <p:nvSpPr>
          <p:cNvPr id="235" name="Прямоугольник 234">
            <a:extLst>
              <a:ext uri="{FF2B5EF4-FFF2-40B4-BE49-F238E27FC236}">
                <a16:creationId xmlns=""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9280634" y="14065945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Сандинистская революция</a:t>
            </a:r>
            <a:endParaRPr lang="ru-RU" sz="400" dirty="0"/>
          </a:p>
        </p:txBody>
      </p:sp>
      <p:sp>
        <p:nvSpPr>
          <p:cNvPr id="236" name="Прямоугольник 235">
            <a:extLst>
              <a:ext uri="{FF2B5EF4-FFF2-40B4-BE49-F238E27FC236}">
                <a16:creationId xmlns=""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9290600" y="14846948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Защита общинного землевладения</a:t>
            </a:r>
            <a:endParaRPr lang="ru-RU" sz="400" dirty="0"/>
          </a:p>
        </p:txBody>
      </p:sp>
      <p:sp>
        <p:nvSpPr>
          <p:cNvPr id="237" name="Прямоугольник 236">
            <a:extLst>
              <a:ext uri="{FF2B5EF4-FFF2-40B4-BE49-F238E27FC236}">
                <a16:creationId xmlns="" xmlns:a16="http://schemas.microsoft.com/office/drawing/2014/main" id="{D80463F0-008D-4836-8F9E-3D2D6E66AB47}"/>
              </a:ext>
            </a:extLst>
          </p:cNvPr>
          <p:cNvSpPr/>
          <p:nvPr/>
        </p:nvSpPr>
        <p:spPr>
          <a:xfrm>
            <a:off x="10016227" y="9152813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Демократический молодёжный фронт</a:t>
            </a:r>
            <a:endParaRPr lang="ru-RU" sz="100" dirty="0"/>
          </a:p>
        </p:txBody>
      </p:sp>
      <p:sp>
        <p:nvSpPr>
          <p:cNvPr id="239" name="Прямоугольник 238">
            <a:extLst>
              <a:ext uri="{FF2B5EF4-FFF2-40B4-BE49-F238E27FC236}">
                <a16:creationId xmlns=""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10518499" y="13804178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Pedro </a:t>
            </a:r>
            <a:r>
              <a:rPr lang="en-US" sz="700" dirty="0" err="1"/>
              <a:t>Altamirano</a:t>
            </a:r>
            <a:r>
              <a:rPr lang="ru-RU" sz="700" dirty="0"/>
              <a:t>  Педро </a:t>
            </a:r>
            <a:r>
              <a:rPr lang="ru-RU" sz="700" dirty="0" err="1"/>
              <a:t>Альтамирано</a:t>
            </a:r>
            <a:r>
              <a:rPr lang="ru-RU" sz="700" dirty="0"/>
              <a:t> </a:t>
            </a:r>
            <a:r>
              <a:rPr lang="ru-RU" sz="100" dirty="0"/>
              <a:t>( Сан-Рафаэль </a:t>
            </a:r>
            <a:r>
              <a:rPr lang="ru-RU" sz="100" dirty="0" err="1"/>
              <a:t>дель</a:t>
            </a:r>
            <a:r>
              <a:rPr lang="ru-RU" sz="100" dirty="0"/>
              <a:t> Норте , 1870 — Эль-Рама , 1937 ) был никарагуанским крестьянином и партизаном , известным как « </a:t>
            </a:r>
            <a:r>
              <a:rPr lang="ru-RU" sz="100" dirty="0" err="1"/>
              <a:t>Педрон</a:t>
            </a:r>
            <a:r>
              <a:rPr lang="ru-RU" sz="100" dirty="0"/>
              <a:t> », он достиг звания генерала дивизии в Армии защиты национального суверенитета (EDSN), став начальником Его штаб [ 1 ] был признан старшим лейтенантом </a:t>
            </a:r>
            <a:r>
              <a:rPr lang="ru-RU" sz="100" dirty="0" err="1"/>
              <a:t>Аугусто</a:t>
            </a:r>
            <a:r>
              <a:rPr lang="ru-RU" sz="100" dirty="0"/>
              <a:t> К. </a:t>
            </a:r>
            <a:r>
              <a:rPr lang="ru-RU" sz="100" dirty="0" err="1"/>
              <a:t>Сандино</a:t>
            </a:r>
            <a:r>
              <a:rPr lang="ru-RU" sz="100" dirty="0"/>
              <a:t> и одним из его самых преданных генералов. В отчетах морской пехоты его считали « самым кровожадным » из </a:t>
            </a:r>
            <a:r>
              <a:rPr lang="ru-RU" sz="100" dirty="0" err="1"/>
              <a:t>сандинистских</a:t>
            </a:r>
            <a:r>
              <a:rPr lang="ru-RU" sz="100" dirty="0"/>
              <a:t> лидеров. Среди своих людей он ценился как « великий знаток гор и любитель животных » [ 4 ]​ северной и центральной Никарагуа.</a:t>
            </a:r>
          </a:p>
        </p:txBody>
      </p:sp>
      <p:sp>
        <p:nvSpPr>
          <p:cNvPr id="240" name="Прямоугольник 239">
            <a:extLst>
              <a:ext uri="{FF2B5EF4-FFF2-40B4-BE49-F238E27FC236}">
                <a16:creationId xmlns=""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6731652" y="14839244"/>
            <a:ext cx="926325" cy="5400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chemeClr val="bg1">
                  <a:lumMod val="50000"/>
                </a:schemeClr>
              </a:gs>
            </a:gsLst>
            <a:lin ang="5400000" scaled="0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Антиимперализм</a:t>
            </a:r>
            <a:endParaRPr lang="ru-RU" sz="400" dirty="0"/>
          </a:p>
        </p:txBody>
      </p:sp>
      <p:sp>
        <p:nvSpPr>
          <p:cNvPr id="241" name="Прямоугольник 240">
            <a:extLst>
              <a:ext uri="{FF2B5EF4-FFF2-40B4-BE49-F238E27FC236}">
                <a16:creationId xmlns=""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6725080" y="22038294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Реформировать АЗНСН </a:t>
            </a:r>
            <a:r>
              <a:rPr lang="ru-RU" sz="100" dirty="0"/>
              <a:t>(Армия защиты национального суверенитета Никарагуа (EDSN) — партизанская армия , организованная и возглавляемая генералом </a:t>
            </a:r>
            <a:r>
              <a:rPr lang="ru-RU" sz="100" dirty="0" err="1"/>
              <a:t>Аугусто</a:t>
            </a:r>
            <a:r>
              <a:rPr lang="ru-RU" sz="100" dirty="0"/>
              <a:t> Кальдероном </a:t>
            </a:r>
            <a:r>
              <a:rPr lang="ru-RU" sz="100" dirty="0" err="1"/>
              <a:t>Сандино</a:t>
            </a:r>
            <a:r>
              <a:rPr lang="ru-RU" sz="100" dirty="0"/>
              <a:t> , которая на начальном этапе действовала в департаменте </a:t>
            </a:r>
            <a:r>
              <a:rPr lang="ru-RU" sz="100" dirty="0" err="1"/>
              <a:t>Нуэва-Сеговия</a:t>
            </a:r>
            <a:r>
              <a:rPr lang="ru-RU" sz="100" dirty="0"/>
              <a:t> , север Никарагуа , но позже охватила почти всю национальную территорию. , за исключением территории, занимаемой нынешними департаментами Манагуа, </a:t>
            </a:r>
            <a:r>
              <a:rPr lang="ru-RU" sz="100" dirty="0" err="1"/>
              <a:t>Масая</a:t>
            </a:r>
            <a:r>
              <a:rPr lang="ru-RU" sz="100" dirty="0"/>
              <a:t>, Гранада, </a:t>
            </a:r>
            <a:r>
              <a:rPr lang="ru-RU" sz="100" dirty="0" err="1"/>
              <a:t>Карасо</a:t>
            </a:r>
            <a:r>
              <a:rPr lang="ru-RU" sz="100" dirty="0"/>
              <a:t> и </a:t>
            </a:r>
            <a:r>
              <a:rPr lang="ru-RU" sz="100" dirty="0" err="1"/>
              <a:t>Ривас</a:t>
            </a:r>
            <a:r>
              <a:rPr lang="ru-RU" sz="100" dirty="0"/>
              <a:t> (хотя и в последнем была попытка вторжения).)</a:t>
            </a:r>
          </a:p>
        </p:txBody>
      </p:sp>
      <p:sp>
        <p:nvSpPr>
          <p:cNvPr id="242" name="Прямоугольник 241">
            <a:extLst>
              <a:ext uri="{FF2B5EF4-FFF2-40B4-BE49-F238E27FC236}">
                <a16:creationId xmlns=""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7306527" y="23362127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Война в джунглях </a:t>
            </a:r>
            <a:r>
              <a:rPr lang="ru-RU" sz="200" dirty="0"/>
              <a:t>(Воздух во всех них был суровым, и чувствовалась свирепость людей, вынужденных жить в джунглях целые годы. Общей чертой был красно-черный бант, украшавший ее шляпу. Многие носили на шее большой шарф того же цвета. Оружием были винтовка и мачете, висевшие у них на поясе. У некоторых было по два пистолета и немало ручных бомб...)</a:t>
            </a:r>
            <a:endParaRPr lang="ru-RU" sz="100" dirty="0"/>
          </a:p>
        </p:txBody>
      </p:sp>
      <p:sp>
        <p:nvSpPr>
          <p:cNvPr id="244" name="Прямоугольник 243">
            <a:extLst>
              <a:ext uri="{FF2B5EF4-FFF2-40B4-BE49-F238E27FC236}">
                <a16:creationId xmlns=""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11721956" y="13804178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700" dirty="0"/>
              <a:t>https://es.m.wikipedia.org/wiki/Santos_L%C3%B3pez</a:t>
            </a:r>
            <a:endParaRPr lang="ru-RU" sz="400" dirty="0"/>
          </a:p>
        </p:txBody>
      </p:sp>
      <p:sp>
        <p:nvSpPr>
          <p:cNvPr id="245" name="Прямоугольник 244">
            <a:extLst>
              <a:ext uri="{FF2B5EF4-FFF2-40B4-BE49-F238E27FC236}">
                <a16:creationId xmlns=""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6727931" y="22692853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Хор ангелов </a:t>
            </a:r>
            <a:r>
              <a:rPr lang="ru-RU" sz="100" dirty="0"/>
              <a:t>(Он входил в группу молодых людей, известную из-за возраста ее участников как « Хор Ангелов ». ) Хор Ангелов представлял собой группу детей-сирот войны, оставшихся в казармах в северных горах. В засадах и нападениях их роль заключалась в том, чтобы кричать, подбадривать и издавать всевозможные звуки - детский хор, чьи голоса оглушительно раздавались в горах, - с консервными банками и </a:t>
            </a:r>
            <a:r>
              <a:rPr lang="ru-RU" sz="100" dirty="0" err="1"/>
              <a:t>трикитраками</a:t>
            </a:r>
            <a:r>
              <a:rPr lang="ru-RU" sz="100" dirty="0"/>
              <a:t>, иногда создавая впечатление, что число </a:t>
            </a:r>
            <a:r>
              <a:rPr lang="ru-RU" sz="100" dirty="0" err="1"/>
              <a:t>сандинистских</a:t>
            </a:r>
            <a:r>
              <a:rPr lang="ru-RU" sz="100" dirty="0"/>
              <a:t> солдат было старше, и другие — что прибывает подкрепление. Эти дети, когда выросли, стали регулярными солдатами и должны были обзавестись собственной винтовкой, как это было в случае с полковником </a:t>
            </a:r>
            <a:r>
              <a:rPr lang="ru-RU" sz="100" dirty="0" err="1"/>
              <a:t>Сантосом</a:t>
            </a:r>
            <a:r>
              <a:rPr lang="ru-RU" sz="100" dirty="0"/>
              <a:t> Лопесом.</a:t>
            </a:r>
          </a:p>
        </p:txBody>
      </p:sp>
      <p:sp>
        <p:nvSpPr>
          <p:cNvPr id="246" name="Прямоугольник 245">
            <a:extLst>
              <a:ext uri="{FF2B5EF4-FFF2-40B4-BE49-F238E27FC236}">
                <a16:creationId xmlns=""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7991498" y="15649430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Введение трудового кодекса </a:t>
            </a:r>
            <a:r>
              <a:rPr lang="ru-RU" sz="300" dirty="0"/>
              <a:t>(в сфере труда предусматривалось создание Трудового кодекса , защищающего права рабочих и ремесленников)</a:t>
            </a:r>
            <a:endParaRPr lang="ru-RU" sz="100" dirty="0"/>
          </a:p>
        </p:txBody>
      </p:sp>
      <p:sp>
        <p:nvSpPr>
          <p:cNvPr id="247" name="Прямоугольник 246">
            <a:extLst>
              <a:ext uri="{FF2B5EF4-FFF2-40B4-BE49-F238E27FC236}">
                <a16:creationId xmlns=""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7991498" y="14839244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Политика массовой грамотности</a:t>
            </a:r>
            <a:endParaRPr lang="ru-RU" sz="400" dirty="0"/>
          </a:p>
        </p:txBody>
      </p:sp>
      <p:sp>
        <p:nvSpPr>
          <p:cNvPr id="248" name="Прямоугольник 247">
            <a:extLst>
              <a:ext uri="{FF2B5EF4-FFF2-40B4-BE49-F238E27FC236}">
                <a16:creationId xmlns=""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8579162" y="16508602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Установка равенства полов</a:t>
            </a:r>
            <a:endParaRPr lang="ru-RU" sz="400" dirty="0"/>
          </a:p>
        </p:txBody>
      </p:sp>
      <p:sp>
        <p:nvSpPr>
          <p:cNvPr id="250" name="Прямоугольник 249">
            <a:extLst>
              <a:ext uri="{FF2B5EF4-FFF2-40B4-BE49-F238E27FC236}">
                <a16:creationId xmlns=""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7375799" y="16508602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err="1"/>
              <a:t>Реинкорпорация</a:t>
            </a:r>
            <a:r>
              <a:rPr lang="ru-RU" sz="700" dirty="0"/>
              <a:t> Атлантического побережья</a:t>
            </a:r>
            <a:endParaRPr lang="ru-RU" sz="400" dirty="0"/>
          </a:p>
        </p:txBody>
      </p:sp>
      <p:cxnSp>
        <p:nvCxnSpPr>
          <p:cNvPr id="251" name="Соединительная линия уступом 903">
            <a:extLst>
              <a:ext uri="{FF2B5EF4-FFF2-40B4-BE49-F238E27FC236}">
                <a16:creationId xmlns="" xmlns:a16="http://schemas.microsoft.com/office/drawing/2014/main" id="{7F2B1BD7-0FDF-4BD9-834C-72911F99D650}"/>
              </a:ext>
            </a:extLst>
          </p:cNvPr>
          <p:cNvCxnSpPr>
            <a:cxnSpLocks/>
            <a:stCxn id="235" idx="2"/>
            <a:endCxn id="240" idx="0"/>
          </p:cNvCxnSpPr>
          <p:nvPr/>
        </p:nvCxnSpPr>
        <p:spPr>
          <a:xfrm rot="5400000">
            <a:off x="8352657" y="13448103"/>
            <a:ext cx="233299" cy="2548982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Соединительная линия уступом 903">
            <a:extLst>
              <a:ext uri="{FF2B5EF4-FFF2-40B4-BE49-F238E27FC236}">
                <a16:creationId xmlns="" xmlns:a16="http://schemas.microsoft.com/office/drawing/2014/main" id="{7F2B1BD7-0FDF-4BD9-834C-72911F99D650}"/>
              </a:ext>
            </a:extLst>
          </p:cNvPr>
          <p:cNvCxnSpPr>
            <a:cxnSpLocks/>
            <a:stCxn id="240" idx="2"/>
            <a:endCxn id="175" idx="0"/>
          </p:cNvCxnSpPr>
          <p:nvPr/>
        </p:nvCxnSpPr>
        <p:spPr>
          <a:xfrm rot="5400000">
            <a:off x="6711914" y="15166529"/>
            <a:ext cx="270186" cy="69561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Соединительная линия уступом 903">
            <a:extLst>
              <a:ext uri="{FF2B5EF4-FFF2-40B4-BE49-F238E27FC236}">
                <a16:creationId xmlns="" xmlns:a16="http://schemas.microsoft.com/office/drawing/2014/main" id="{7F2B1BD7-0FDF-4BD9-834C-72911F99D650}"/>
              </a:ext>
            </a:extLst>
          </p:cNvPr>
          <p:cNvCxnSpPr>
            <a:cxnSpLocks/>
            <a:stCxn id="235" idx="2"/>
            <a:endCxn id="85" idx="0"/>
          </p:cNvCxnSpPr>
          <p:nvPr/>
        </p:nvCxnSpPr>
        <p:spPr>
          <a:xfrm rot="5400000">
            <a:off x="7665718" y="12761164"/>
            <a:ext cx="233299" cy="3922860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Соединительная линия уступом 903">
            <a:extLst>
              <a:ext uri="{FF2B5EF4-FFF2-40B4-BE49-F238E27FC236}">
                <a16:creationId xmlns="" xmlns:a16="http://schemas.microsoft.com/office/drawing/2014/main" id="{7F2B1BD7-0FDF-4BD9-834C-72911F99D650}"/>
              </a:ext>
            </a:extLst>
          </p:cNvPr>
          <p:cNvCxnSpPr>
            <a:cxnSpLocks/>
            <a:stCxn id="170" idx="2"/>
            <a:endCxn id="240" idx="0"/>
          </p:cNvCxnSpPr>
          <p:nvPr/>
        </p:nvCxnSpPr>
        <p:spPr>
          <a:xfrm rot="16200000" flipH="1">
            <a:off x="4884802" y="12529230"/>
            <a:ext cx="233299" cy="4386728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Прямая соединительная линия 261">
            <a:extLst>
              <a:ext uri="{FF2B5EF4-FFF2-40B4-BE49-F238E27FC236}">
                <a16:creationId xmlns="" xmlns:a16="http://schemas.microsoft.com/office/drawing/2014/main" id="{FD347516-2278-4B85-B9D1-D49EF200F440}"/>
              </a:ext>
            </a:extLst>
          </p:cNvPr>
          <p:cNvCxnSpPr>
            <a:cxnSpLocks/>
            <a:stCxn id="170" idx="3"/>
            <a:endCxn id="235" idx="1"/>
          </p:cNvCxnSpPr>
          <p:nvPr/>
        </p:nvCxnSpPr>
        <p:spPr>
          <a:xfrm>
            <a:off x="3271249" y="14335945"/>
            <a:ext cx="6009385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5" name="Прямоугольник 264">
            <a:extLst>
              <a:ext uri="{FF2B5EF4-FFF2-40B4-BE49-F238E27FC236}">
                <a16:creationId xmlns=""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11140414" y="17260318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Увеличить финансирование медицинской сферы</a:t>
            </a:r>
            <a:endParaRPr lang="ru-RU" sz="400" dirty="0"/>
          </a:p>
        </p:txBody>
      </p:sp>
      <p:cxnSp>
        <p:nvCxnSpPr>
          <p:cNvPr id="267" name="Соединительная линия уступом 903">
            <a:extLst>
              <a:ext uri="{FF2B5EF4-FFF2-40B4-BE49-F238E27FC236}">
                <a16:creationId xmlns="" xmlns:a16="http://schemas.microsoft.com/office/drawing/2014/main" id="{7F2B1BD7-0FDF-4BD9-834C-72911F99D650}"/>
              </a:ext>
            </a:extLst>
          </p:cNvPr>
          <p:cNvCxnSpPr>
            <a:cxnSpLocks/>
            <a:stCxn id="175" idx="2"/>
            <a:endCxn id="250" idx="0"/>
          </p:cNvCxnSpPr>
          <p:nvPr/>
        </p:nvCxnSpPr>
        <p:spPr>
          <a:xfrm rot="16200000" flipH="1">
            <a:off x="7009494" y="15679134"/>
            <a:ext cx="319172" cy="133976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Соединительная линия уступом 903">
            <a:extLst>
              <a:ext uri="{FF2B5EF4-FFF2-40B4-BE49-F238E27FC236}">
                <a16:creationId xmlns="" xmlns:a16="http://schemas.microsoft.com/office/drawing/2014/main" id="{7F2B1BD7-0FDF-4BD9-834C-72911F99D650}"/>
              </a:ext>
            </a:extLst>
          </p:cNvPr>
          <p:cNvCxnSpPr>
            <a:cxnSpLocks/>
            <a:stCxn id="246" idx="2"/>
            <a:endCxn id="250" idx="0"/>
          </p:cNvCxnSpPr>
          <p:nvPr/>
        </p:nvCxnSpPr>
        <p:spPr>
          <a:xfrm rot="5400000">
            <a:off x="7987226" y="16041167"/>
            <a:ext cx="319172" cy="61569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Соединительная линия уступом 903">
            <a:extLst>
              <a:ext uri="{FF2B5EF4-FFF2-40B4-BE49-F238E27FC236}">
                <a16:creationId xmlns="" xmlns:a16="http://schemas.microsoft.com/office/drawing/2014/main" id="{7F2B1BD7-0FDF-4BD9-834C-72911F99D650}"/>
              </a:ext>
            </a:extLst>
          </p:cNvPr>
          <p:cNvCxnSpPr>
            <a:cxnSpLocks/>
            <a:stCxn id="246" idx="2"/>
            <a:endCxn id="248" idx="0"/>
          </p:cNvCxnSpPr>
          <p:nvPr/>
        </p:nvCxnSpPr>
        <p:spPr>
          <a:xfrm rot="16200000" flipH="1">
            <a:off x="8588907" y="16055184"/>
            <a:ext cx="319172" cy="5876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Прямая со стрелкой 274">
            <a:extLst>
              <a:ext uri="{FF2B5EF4-FFF2-40B4-BE49-F238E27FC236}">
                <a16:creationId xmlns="" xmlns:a16="http://schemas.microsoft.com/office/drawing/2014/main" id="{AFD4E665-A61D-46C2-A133-3412690F30F3}"/>
              </a:ext>
            </a:extLst>
          </p:cNvPr>
          <p:cNvCxnSpPr>
            <a:cxnSpLocks/>
            <a:stCxn id="247" idx="2"/>
            <a:endCxn id="246" idx="0"/>
          </p:cNvCxnSpPr>
          <p:nvPr/>
        </p:nvCxnSpPr>
        <p:spPr>
          <a:xfrm>
            <a:off x="8454661" y="15379244"/>
            <a:ext cx="0" cy="270186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Прямая со стрелкой 277">
            <a:extLst>
              <a:ext uri="{FF2B5EF4-FFF2-40B4-BE49-F238E27FC236}">
                <a16:creationId xmlns="" xmlns:a16="http://schemas.microsoft.com/office/drawing/2014/main" id="{AFD4E665-A61D-46C2-A133-3412690F30F3}"/>
              </a:ext>
            </a:extLst>
          </p:cNvPr>
          <p:cNvCxnSpPr>
            <a:cxnSpLocks/>
            <a:stCxn id="236" idx="2"/>
            <a:endCxn id="234" idx="0"/>
          </p:cNvCxnSpPr>
          <p:nvPr/>
        </p:nvCxnSpPr>
        <p:spPr>
          <a:xfrm flipH="1">
            <a:off x="9752696" y="15386948"/>
            <a:ext cx="1067" cy="26248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Соединительная линия уступом 903">
            <a:extLst>
              <a:ext uri="{FF2B5EF4-FFF2-40B4-BE49-F238E27FC236}">
                <a16:creationId xmlns="" xmlns:a16="http://schemas.microsoft.com/office/drawing/2014/main" id="{7F2B1BD7-0FDF-4BD9-834C-72911F99D650}"/>
              </a:ext>
            </a:extLst>
          </p:cNvPr>
          <p:cNvCxnSpPr>
            <a:cxnSpLocks/>
            <a:stCxn id="235" idx="2"/>
            <a:endCxn id="247" idx="0"/>
          </p:cNvCxnSpPr>
          <p:nvPr/>
        </p:nvCxnSpPr>
        <p:spPr>
          <a:xfrm rot="5400000">
            <a:off x="8982580" y="14078026"/>
            <a:ext cx="233299" cy="128913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Прямая со стрелкой 288">
            <a:extLst>
              <a:ext uri="{FF2B5EF4-FFF2-40B4-BE49-F238E27FC236}">
                <a16:creationId xmlns="" xmlns:a16="http://schemas.microsoft.com/office/drawing/2014/main" id="{AFD4E665-A61D-46C2-A133-3412690F30F3}"/>
              </a:ext>
            </a:extLst>
          </p:cNvPr>
          <p:cNvCxnSpPr>
            <a:cxnSpLocks/>
            <a:stCxn id="235" idx="2"/>
            <a:endCxn id="236" idx="0"/>
          </p:cNvCxnSpPr>
          <p:nvPr/>
        </p:nvCxnSpPr>
        <p:spPr>
          <a:xfrm>
            <a:off x="9743797" y="14605945"/>
            <a:ext cx="9966" cy="24100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Прямоугольник 291">
            <a:extLst>
              <a:ext uri="{FF2B5EF4-FFF2-40B4-BE49-F238E27FC236}">
                <a16:creationId xmlns=""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7991038" y="17259840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Уважение религиозных убеждений</a:t>
            </a:r>
            <a:endParaRPr lang="ru-RU" sz="400" dirty="0"/>
          </a:p>
        </p:txBody>
      </p:sp>
      <p:cxnSp>
        <p:nvCxnSpPr>
          <p:cNvPr id="296" name="Соединительная линия уступом 903">
            <a:extLst>
              <a:ext uri="{FF2B5EF4-FFF2-40B4-BE49-F238E27FC236}">
                <a16:creationId xmlns="" xmlns:a16="http://schemas.microsoft.com/office/drawing/2014/main" id="{7F2B1BD7-0FDF-4BD9-834C-72911F99D650}"/>
              </a:ext>
            </a:extLst>
          </p:cNvPr>
          <p:cNvCxnSpPr>
            <a:cxnSpLocks/>
            <a:stCxn id="175" idx="2"/>
            <a:endCxn id="38" idx="0"/>
          </p:cNvCxnSpPr>
          <p:nvPr/>
        </p:nvCxnSpPr>
        <p:spPr>
          <a:xfrm rot="5400000">
            <a:off x="6000483" y="16009886"/>
            <a:ext cx="319173" cy="67826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2" name="Прямоугольник 301">
            <a:extLst>
              <a:ext uri="{FF2B5EF4-FFF2-40B4-BE49-F238E27FC236}">
                <a16:creationId xmlns=""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10531582" y="15662893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Национализация банков</a:t>
            </a:r>
            <a:endParaRPr lang="ru-RU" sz="400" dirty="0"/>
          </a:p>
        </p:txBody>
      </p:sp>
      <p:cxnSp>
        <p:nvCxnSpPr>
          <p:cNvPr id="303" name="Соединительная линия уступом 903">
            <a:extLst>
              <a:ext uri="{FF2B5EF4-FFF2-40B4-BE49-F238E27FC236}">
                <a16:creationId xmlns="" xmlns:a16="http://schemas.microsoft.com/office/drawing/2014/main" id="{7F2B1BD7-0FDF-4BD9-834C-72911F99D650}"/>
              </a:ext>
            </a:extLst>
          </p:cNvPr>
          <p:cNvCxnSpPr>
            <a:cxnSpLocks/>
            <a:stCxn id="235" idx="2"/>
            <a:endCxn id="388" idx="0"/>
          </p:cNvCxnSpPr>
          <p:nvPr/>
        </p:nvCxnSpPr>
        <p:spPr>
          <a:xfrm rot="16200000" flipH="1">
            <a:off x="10254590" y="14095151"/>
            <a:ext cx="233299" cy="125488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9" name="Прямоугольник 308">
            <a:extLst>
              <a:ext uri="{FF2B5EF4-FFF2-40B4-BE49-F238E27FC236}">
                <a16:creationId xmlns=""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6042387" y="17259841"/>
            <a:ext cx="926325" cy="5400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chemeClr val="bg1">
                  <a:lumMod val="50000"/>
                </a:schemeClr>
              </a:gs>
            </a:gsLst>
            <a:lin ang="5400000" scaled="0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Начать сотрудничество с СССР</a:t>
            </a:r>
            <a:endParaRPr lang="ru-RU" sz="400" dirty="0"/>
          </a:p>
        </p:txBody>
      </p:sp>
      <p:sp>
        <p:nvSpPr>
          <p:cNvPr id="313" name="Прямоугольник 312">
            <a:extLst>
              <a:ext uri="{FF2B5EF4-FFF2-40B4-BE49-F238E27FC236}">
                <a16:creationId xmlns=""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5356040" y="18066291"/>
            <a:ext cx="926325" cy="5400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chemeClr val="bg1">
                  <a:lumMod val="50000"/>
                </a:schemeClr>
              </a:gs>
            </a:gsLst>
            <a:lin ang="5400000" scaled="0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Помощь советских экономистов с курсом </a:t>
            </a:r>
            <a:r>
              <a:rPr lang="ru-RU" sz="700" dirty="0" err="1"/>
              <a:t>кардобы</a:t>
            </a:r>
            <a:endParaRPr lang="ru-RU" sz="400" dirty="0"/>
          </a:p>
        </p:txBody>
      </p:sp>
      <p:sp>
        <p:nvSpPr>
          <p:cNvPr id="314" name="Прямоугольник 313">
            <a:extLst>
              <a:ext uri="{FF2B5EF4-FFF2-40B4-BE49-F238E27FC236}">
                <a16:creationId xmlns=""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6731651" y="18060732"/>
            <a:ext cx="926325" cy="5400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chemeClr val="bg1">
                  <a:lumMod val="50000"/>
                </a:schemeClr>
              </a:gs>
            </a:gsLst>
            <a:lin ang="5400000" scaled="0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Военная поддержка</a:t>
            </a:r>
            <a:endParaRPr lang="ru-RU" sz="400" dirty="0"/>
          </a:p>
        </p:txBody>
      </p:sp>
      <p:sp>
        <p:nvSpPr>
          <p:cNvPr id="315" name="Прямоугольник 314">
            <a:extLst>
              <a:ext uri="{FF2B5EF4-FFF2-40B4-BE49-F238E27FC236}">
                <a16:creationId xmlns="" xmlns:a16="http://schemas.microsoft.com/office/drawing/2014/main" id="{CA07F76D-4941-4BBE-8B5A-F0348C4D0FB6}"/>
              </a:ext>
            </a:extLst>
          </p:cNvPr>
          <p:cNvSpPr/>
          <p:nvPr/>
        </p:nvSpPr>
        <p:spPr>
          <a:xfrm>
            <a:off x="2927776" y="17259841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Курс на укрепление рабочих в Центральной Америке</a:t>
            </a:r>
            <a:endParaRPr lang="ru-RU" sz="400" dirty="0"/>
          </a:p>
        </p:txBody>
      </p:sp>
      <p:cxnSp>
        <p:nvCxnSpPr>
          <p:cNvPr id="317" name="Соединительная линия уступом 903">
            <a:extLst>
              <a:ext uri="{FF2B5EF4-FFF2-40B4-BE49-F238E27FC236}">
                <a16:creationId xmlns="" xmlns:a16="http://schemas.microsoft.com/office/drawing/2014/main" id="{7F2B1BD7-0FDF-4BD9-834C-72911F99D650}"/>
              </a:ext>
            </a:extLst>
          </p:cNvPr>
          <p:cNvCxnSpPr>
            <a:cxnSpLocks/>
            <a:stCxn id="170" idx="2"/>
            <a:endCxn id="315" idx="0"/>
          </p:cNvCxnSpPr>
          <p:nvPr/>
        </p:nvCxnSpPr>
        <p:spPr>
          <a:xfrm rot="16200000" flipH="1">
            <a:off x="1772565" y="15641467"/>
            <a:ext cx="2653896" cy="582852"/>
          </a:xfrm>
          <a:prstGeom prst="bentConnector3">
            <a:avLst>
              <a:gd name="adj1" fmla="val 4778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Прямоугольник 319">
            <a:extLst>
              <a:ext uri="{FF2B5EF4-FFF2-40B4-BE49-F238E27FC236}">
                <a16:creationId xmlns="" xmlns:a16="http://schemas.microsoft.com/office/drawing/2014/main" id="{CA07F76D-4941-4BBE-8B5A-F0348C4D0FB6}"/>
              </a:ext>
            </a:extLst>
          </p:cNvPr>
          <p:cNvSpPr/>
          <p:nvPr/>
        </p:nvSpPr>
        <p:spPr>
          <a:xfrm>
            <a:off x="2923876" y="18936241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Центральноамериканский союз рабочих</a:t>
            </a:r>
            <a:endParaRPr lang="ru-RU" sz="400" dirty="0"/>
          </a:p>
        </p:txBody>
      </p:sp>
      <p:sp>
        <p:nvSpPr>
          <p:cNvPr id="321" name="Прямоугольник 320">
            <a:extLst>
              <a:ext uri="{FF2B5EF4-FFF2-40B4-BE49-F238E27FC236}">
                <a16:creationId xmlns=""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6053928" y="18936241"/>
            <a:ext cx="926325" cy="5400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chemeClr val="bg1">
                  <a:lumMod val="50000"/>
                </a:schemeClr>
              </a:gs>
            </a:gsLst>
            <a:lin ang="5400000" scaled="0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Вступить в Коминтерн</a:t>
            </a:r>
            <a:endParaRPr lang="ru-RU" sz="400" dirty="0"/>
          </a:p>
        </p:txBody>
      </p:sp>
      <p:sp>
        <p:nvSpPr>
          <p:cNvPr id="322" name="Прямоугольник 321">
            <a:extLst>
              <a:ext uri="{FF2B5EF4-FFF2-40B4-BE49-F238E27FC236}">
                <a16:creationId xmlns=""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6053929" y="19721302"/>
            <a:ext cx="926325" cy="5400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chemeClr val="bg1">
                  <a:lumMod val="50000"/>
                </a:schemeClr>
              </a:gs>
            </a:gsLst>
            <a:lin ang="5400000" scaled="0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Морские базы для С</a:t>
            </a:r>
            <a:r>
              <a:rPr lang="en-US" sz="700" dirty="0"/>
              <a:t>C</a:t>
            </a:r>
            <a:r>
              <a:rPr lang="ru-RU" sz="700" dirty="0"/>
              <a:t>СР</a:t>
            </a:r>
            <a:endParaRPr lang="ru-RU" sz="400" dirty="0"/>
          </a:p>
        </p:txBody>
      </p:sp>
      <p:cxnSp>
        <p:nvCxnSpPr>
          <p:cNvPr id="323" name="Прямая соединительная линия 322">
            <a:extLst>
              <a:ext uri="{FF2B5EF4-FFF2-40B4-BE49-F238E27FC236}">
                <a16:creationId xmlns="" xmlns:a16="http://schemas.microsoft.com/office/drawing/2014/main" id="{FD347516-2278-4B85-B9D1-D49EF200F440}"/>
              </a:ext>
            </a:extLst>
          </p:cNvPr>
          <p:cNvCxnSpPr>
            <a:cxnSpLocks/>
            <a:stCxn id="320" idx="3"/>
            <a:endCxn id="321" idx="1"/>
          </p:cNvCxnSpPr>
          <p:nvPr/>
        </p:nvCxnSpPr>
        <p:spPr>
          <a:xfrm>
            <a:off x="3850201" y="19206241"/>
            <a:ext cx="220372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Соединительная линия уступом 903">
            <a:extLst>
              <a:ext uri="{FF2B5EF4-FFF2-40B4-BE49-F238E27FC236}">
                <a16:creationId xmlns="" xmlns:a16="http://schemas.microsoft.com/office/drawing/2014/main" id="{7F2B1BD7-0FDF-4BD9-834C-72911F99D650}"/>
              </a:ext>
            </a:extLst>
          </p:cNvPr>
          <p:cNvCxnSpPr>
            <a:cxnSpLocks/>
            <a:stCxn id="315" idx="2"/>
            <a:endCxn id="189" idx="0"/>
          </p:cNvCxnSpPr>
          <p:nvPr/>
        </p:nvCxnSpPr>
        <p:spPr>
          <a:xfrm rot="5400000">
            <a:off x="2972244" y="17635686"/>
            <a:ext cx="254541" cy="58285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Соединительная линия уступом 903">
            <a:extLst>
              <a:ext uri="{FF2B5EF4-FFF2-40B4-BE49-F238E27FC236}">
                <a16:creationId xmlns="" xmlns:a16="http://schemas.microsoft.com/office/drawing/2014/main" id="{7F2B1BD7-0FDF-4BD9-834C-72911F99D650}"/>
              </a:ext>
            </a:extLst>
          </p:cNvPr>
          <p:cNvCxnSpPr>
            <a:cxnSpLocks/>
            <a:stCxn id="315" idx="2"/>
            <a:endCxn id="188" idx="0"/>
          </p:cNvCxnSpPr>
          <p:nvPr/>
        </p:nvCxnSpPr>
        <p:spPr>
          <a:xfrm rot="16200000" flipH="1">
            <a:off x="3550297" y="17640482"/>
            <a:ext cx="253750" cy="57246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Прямая со стрелкой 331">
            <a:extLst>
              <a:ext uri="{FF2B5EF4-FFF2-40B4-BE49-F238E27FC236}">
                <a16:creationId xmlns="" xmlns:a16="http://schemas.microsoft.com/office/drawing/2014/main" id="{AFD4E665-A61D-46C2-A133-3412690F30F3}"/>
              </a:ext>
            </a:extLst>
          </p:cNvPr>
          <p:cNvCxnSpPr>
            <a:cxnSpLocks/>
            <a:stCxn id="315" idx="2"/>
            <a:endCxn id="320" idx="0"/>
          </p:cNvCxnSpPr>
          <p:nvPr/>
        </p:nvCxnSpPr>
        <p:spPr>
          <a:xfrm flipH="1">
            <a:off x="3387039" y="17799841"/>
            <a:ext cx="3900" cy="11364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Прямая со стрелкой 334">
            <a:extLst>
              <a:ext uri="{FF2B5EF4-FFF2-40B4-BE49-F238E27FC236}">
                <a16:creationId xmlns="" xmlns:a16="http://schemas.microsoft.com/office/drawing/2014/main" id="{AFD4E665-A61D-46C2-A133-3412690F30F3}"/>
              </a:ext>
            </a:extLst>
          </p:cNvPr>
          <p:cNvCxnSpPr>
            <a:cxnSpLocks/>
            <a:stCxn id="309" idx="2"/>
            <a:endCxn id="321" idx="0"/>
          </p:cNvCxnSpPr>
          <p:nvPr/>
        </p:nvCxnSpPr>
        <p:spPr>
          <a:xfrm>
            <a:off x="6505550" y="17799841"/>
            <a:ext cx="11541" cy="11364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Соединительная линия уступом 903">
            <a:extLst>
              <a:ext uri="{FF2B5EF4-FFF2-40B4-BE49-F238E27FC236}">
                <a16:creationId xmlns="" xmlns:a16="http://schemas.microsoft.com/office/drawing/2014/main" id="{7F2B1BD7-0FDF-4BD9-834C-72911F99D650}"/>
              </a:ext>
            </a:extLst>
          </p:cNvPr>
          <p:cNvCxnSpPr>
            <a:cxnSpLocks/>
            <a:stCxn id="309" idx="2"/>
            <a:endCxn id="313" idx="0"/>
          </p:cNvCxnSpPr>
          <p:nvPr/>
        </p:nvCxnSpPr>
        <p:spPr>
          <a:xfrm rot="5400000">
            <a:off x="6029152" y="17589893"/>
            <a:ext cx="266450" cy="686347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Соединительная линия уступом 903">
            <a:extLst>
              <a:ext uri="{FF2B5EF4-FFF2-40B4-BE49-F238E27FC236}">
                <a16:creationId xmlns="" xmlns:a16="http://schemas.microsoft.com/office/drawing/2014/main" id="{7F2B1BD7-0FDF-4BD9-834C-72911F99D650}"/>
              </a:ext>
            </a:extLst>
          </p:cNvPr>
          <p:cNvCxnSpPr>
            <a:cxnSpLocks/>
            <a:stCxn id="309" idx="2"/>
            <a:endCxn id="314" idx="0"/>
          </p:cNvCxnSpPr>
          <p:nvPr/>
        </p:nvCxnSpPr>
        <p:spPr>
          <a:xfrm rot="16200000" flipH="1">
            <a:off x="6719737" y="17585654"/>
            <a:ext cx="260891" cy="68926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Прямоугольник 343">
            <a:extLst>
              <a:ext uri="{FF2B5EF4-FFF2-40B4-BE49-F238E27FC236}">
                <a16:creationId xmlns="" xmlns:a16="http://schemas.microsoft.com/office/drawing/2014/main" id="{CA07F76D-4941-4BBE-8B5A-F0348C4D0FB6}"/>
              </a:ext>
            </a:extLst>
          </p:cNvPr>
          <p:cNvSpPr/>
          <p:nvPr/>
        </p:nvSpPr>
        <p:spPr>
          <a:xfrm>
            <a:off x="4664443" y="19721302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Оплот коммунизма в Центральной Америке</a:t>
            </a:r>
            <a:endParaRPr lang="ru-RU" sz="400" dirty="0"/>
          </a:p>
        </p:txBody>
      </p:sp>
      <p:cxnSp>
        <p:nvCxnSpPr>
          <p:cNvPr id="352" name="Соединительная линия уступом 903">
            <a:extLst>
              <a:ext uri="{FF2B5EF4-FFF2-40B4-BE49-F238E27FC236}">
                <a16:creationId xmlns="" xmlns:a16="http://schemas.microsoft.com/office/drawing/2014/main" id="{7F2B1BD7-0FDF-4BD9-834C-72911F99D650}"/>
              </a:ext>
            </a:extLst>
          </p:cNvPr>
          <p:cNvCxnSpPr>
            <a:cxnSpLocks/>
            <a:stCxn id="320" idx="2"/>
            <a:endCxn id="344" idx="0"/>
          </p:cNvCxnSpPr>
          <p:nvPr/>
        </p:nvCxnSpPr>
        <p:spPr>
          <a:xfrm rot="16200000" flipH="1">
            <a:off x="4134792" y="18728487"/>
            <a:ext cx="245061" cy="1740567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Соединительная линия уступом 903">
            <a:extLst>
              <a:ext uri="{FF2B5EF4-FFF2-40B4-BE49-F238E27FC236}">
                <a16:creationId xmlns="" xmlns:a16="http://schemas.microsoft.com/office/drawing/2014/main" id="{7F2B1BD7-0FDF-4BD9-834C-72911F99D650}"/>
              </a:ext>
            </a:extLst>
          </p:cNvPr>
          <p:cNvCxnSpPr>
            <a:cxnSpLocks/>
            <a:stCxn id="321" idx="2"/>
            <a:endCxn id="344" idx="0"/>
          </p:cNvCxnSpPr>
          <p:nvPr/>
        </p:nvCxnSpPr>
        <p:spPr>
          <a:xfrm rot="5400000">
            <a:off x="5699819" y="18904029"/>
            <a:ext cx="245061" cy="1389485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Прямая со стрелкой 357">
            <a:extLst>
              <a:ext uri="{FF2B5EF4-FFF2-40B4-BE49-F238E27FC236}">
                <a16:creationId xmlns="" xmlns:a16="http://schemas.microsoft.com/office/drawing/2014/main" id="{AFD4E665-A61D-46C2-A133-3412690F30F3}"/>
              </a:ext>
            </a:extLst>
          </p:cNvPr>
          <p:cNvCxnSpPr>
            <a:cxnSpLocks/>
            <a:stCxn id="321" idx="2"/>
            <a:endCxn id="322" idx="0"/>
          </p:cNvCxnSpPr>
          <p:nvPr/>
        </p:nvCxnSpPr>
        <p:spPr>
          <a:xfrm>
            <a:off x="6517091" y="19476241"/>
            <a:ext cx="1" cy="24506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Прямоугольник 360">
            <a:extLst>
              <a:ext uri="{FF2B5EF4-FFF2-40B4-BE49-F238E27FC236}">
                <a16:creationId xmlns="" xmlns:a16="http://schemas.microsoft.com/office/drawing/2014/main" id="{CA07F76D-4941-4BBE-8B5A-F0348C4D0FB6}"/>
              </a:ext>
            </a:extLst>
          </p:cNvPr>
          <p:cNvSpPr/>
          <p:nvPr/>
        </p:nvSpPr>
        <p:spPr>
          <a:xfrm>
            <a:off x="2344926" y="19721301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Расширение на </a:t>
            </a:r>
            <a:r>
              <a:rPr lang="ru-RU" sz="700" dirty="0" err="1" smtClean="0"/>
              <a:t>Карибы</a:t>
            </a:r>
            <a:endParaRPr lang="ru-RU" sz="400" dirty="0"/>
          </a:p>
        </p:txBody>
      </p:sp>
      <p:cxnSp>
        <p:nvCxnSpPr>
          <p:cNvPr id="362" name="Соединительная линия уступом 903">
            <a:extLst>
              <a:ext uri="{FF2B5EF4-FFF2-40B4-BE49-F238E27FC236}">
                <a16:creationId xmlns="" xmlns:a16="http://schemas.microsoft.com/office/drawing/2014/main" id="{7F2B1BD7-0FDF-4BD9-834C-72911F99D650}"/>
              </a:ext>
            </a:extLst>
          </p:cNvPr>
          <p:cNvCxnSpPr>
            <a:cxnSpLocks/>
            <a:stCxn id="320" idx="2"/>
            <a:endCxn id="361" idx="0"/>
          </p:cNvCxnSpPr>
          <p:nvPr/>
        </p:nvCxnSpPr>
        <p:spPr>
          <a:xfrm rot="5400000">
            <a:off x="2975034" y="19309296"/>
            <a:ext cx="245060" cy="57895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5" name="Прямоугольник 364">
            <a:extLst>
              <a:ext uri="{FF2B5EF4-FFF2-40B4-BE49-F238E27FC236}">
                <a16:creationId xmlns="" xmlns:a16="http://schemas.microsoft.com/office/drawing/2014/main" id="{CA07F76D-4941-4BBE-8B5A-F0348C4D0FB6}"/>
              </a:ext>
            </a:extLst>
          </p:cNvPr>
          <p:cNvSpPr/>
          <p:nvPr/>
        </p:nvSpPr>
        <p:spPr>
          <a:xfrm>
            <a:off x="2923876" y="20590541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 smtClean="0"/>
              <a:t>Расширить коммунистическое влияние в Центральной Америке</a:t>
            </a:r>
            <a:endParaRPr lang="ru-RU" sz="400" dirty="0"/>
          </a:p>
        </p:txBody>
      </p:sp>
      <p:cxnSp>
        <p:nvCxnSpPr>
          <p:cNvPr id="366" name="Прямая со стрелкой 365">
            <a:extLst>
              <a:ext uri="{FF2B5EF4-FFF2-40B4-BE49-F238E27FC236}">
                <a16:creationId xmlns="" xmlns:a16="http://schemas.microsoft.com/office/drawing/2014/main" id="{AFD4E665-A61D-46C2-A133-3412690F30F3}"/>
              </a:ext>
            </a:extLst>
          </p:cNvPr>
          <p:cNvCxnSpPr>
            <a:cxnSpLocks/>
            <a:stCxn id="320" idx="2"/>
            <a:endCxn id="365" idx="0"/>
          </p:cNvCxnSpPr>
          <p:nvPr/>
        </p:nvCxnSpPr>
        <p:spPr>
          <a:xfrm>
            <a:off x="3387039" y="19476241"/>
            <a:ext cx="0" cy="111430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Прямоугольник 370">
            <a:extLst>
              <a:ext uri="{FF2B5EF4-FFF2-40B4-BE49-F238E27FC236}">
                <a16:creationId xmlns=""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5349616" y="20589840"/>
            <a:ext cx="926325" cy="5400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chemeClr val="bg1">
                  <a:lumMod val="50000"/>
                </a:schemeClr>
              </a:gs>
            </a:gsLst>
            <a:lin ang="5400000" scaled="0"/>
          </a:gra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Военные для Никарагуанской академии</a:t>
            </a:r>
            <a:endParaRPr lang="ru-RU" sz="400" dirty="0"/>
          </a:p>
        </p:txBody>
      </p:sp>
      <p:cxnSp>
        <p:nvCxnSpPr>
          <p:cNvPr id="372" name="Соединительная линия уступом 903">
            <a:extLst>
              <a:ext uri="{FF2B5EF4-FFF2-40B4-BE49-F238E27FC236}">
                <a16:creationId xmlns="" xmlns:a16="http://schemas.microsoft.com/office/drawing/2014/main" id="{7F2B1BD7-0FDF-4BD9-834C-72911F99D650}"/>
              </a:ext>
            </a:extLst>
          </p:cNvPr>
          <p:cNvCxnSpPr>
            <a:cxnSpLocks/>
            <a:stCxn id="322" idx="2"/>
            <a:endCxn id="371" idx="0"/>
          </p:cNvCxnSpPr>
          <p:nvPr/>
        </p:nvCxnSpPr>
        <p:spPr>
          <a:xfrm rot="5400000">
            <a:off x="6000667" y="20073415"/>
            <a:ext cx="328538" cy="70431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8" name="Прямоугольник 377">
            <a:extLst>
              <a:ext uri="{FF2B5EF4-FFF2-40B4-BE49-F238E27FC236}">
                <a16:creationId xmlns="" xmlns:a16="http://schemas.microsoft.com/office/drawing/2014/main" id="{CA07F76D-4941-4BBE-8B5A-F0348C4D0FB6}"/>
              </a:ext>
            </a:extLst>
          </p:cNvPr>
          <p:cNvSpPr/>
          <p:nvPr/>
        </p:nvSpPr>
        <p:spPr>
          <a:xfrm>
            <a:off x="3500291" y="19721302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Централизация союза латинских республик</a:t>
            </a:r>
            <a:endParaRPr lang="ru-RU" sz="400" dirty="0"/>
          </a:p>
        </p:txBody>
      </p:sp>
      <p:cxnSp>
        <p:nvCxnSpPr>
          <p:cNvPr id="379" name="Соединительная линия уступом 903">
            <a:extLst>
              <a:ext uri="{FF2B5EF4-FFF2-40B4-BE49-F238E27FC236}">
                <a16:creationId xmlns="" xmlns:a16="http://schemas.microsoft.com/office/drawing/2014/main" id="{7F2B1BD7-0FDF-4BD9-834C-72911F99D650}"/>
              </a:ext>
            </a:extLst>
          </p:cNvPr>
          <p:cNvCxnSpPr>
            <a:cxnSpLocks/>
            <a:stCxn id="320" idx="2"/>
            <a:endCxn id="378" idx="0"/>
          </p:cNvCxnSpPr>
          <p:nvPr/>
        </p:nvCxnSpPr>
        <p:spPr>
          <a:xfrm rot="16200000" flipH="1">
            <a:off x="3552716" y="19310563"/>
            <a:ext cx="245061" cy="57641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Прямоугольник 381">
            <a:extLst>
              <a:ext uri="{FF2B5EF4-FFF2-40B4-BE49-F238E27FC236}">
                <a16:creationId xmlns="" xmlns:a16="http://schemas.microsoft.com/office/drawing/2014/main" id="{CA07F76D-4941-4BBE-8B5A-F0348C4D0FB6}"/>
              </a:ext>
            </a:extLst>
          </p:cNvPr>
          <p:cNvSpPr/>
          <p:nvPr/>
        </p:nvSpPr>
        <p:spPr>
          <a:xfrm>
            <a:off x="5284718" y="22038294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Создание Народно-патриотической армии</a:t>
            </a:r>
            <a:endParaRPr lang="ru-RU" sz="400" dirty="0"/>
          </a:p>
        </p:txBody>
      </p:sp>
      <p:cxnSp>
        <p:nvCxnSpPr>
          <p:cNvPr id="389" name="Прямая со стрелкой 388">
            <a:extLst>
              <a:ext uri="{FF2B5EF4-FFF2-40B4-BE49-F238E27FC236}">
                <a16:creationId xmlns="" xmlns:a16="http://schemas.microsoft.com/office/drawing/2014/main" id="{6FF1BA7F-812C-44A5-BEC2-31F4B6F55538}"/>
              </a:ext>
            </a:extLst>
          </p:cNvPr>
          <p:cNvCxnSpPr>
            <a:cxnSpLocks/>
            <a:stCxn id="1004" idx="2"/>
            <a:endCxn id="1003" idx="0"/>
          </p:cNvCxnSpPr>
          <p:nvPr/>
        </p:nvCxnSpPr>
        <p:spPr>
          <a:xfrm>
            <a:off x="3502829" y="3900313"/>
            <a:ext cx="528" cy="26259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Прямая соединительная линия 393"/>
          <p:cNvCxnSpPr>
            <a:cxnSpLocks/>
            <a:stCxn id="382" idx="3"/>
            <a:endCxn id="241" idx="1"/>
          </p:cNvCxnSpPr>
          <p:nvPr/>
        </p:nvCxnSpPr>
        <p:spPr>
          <a:xfrm>
            <a:off x="6211043" y="22308294"/>
            <a:ext cx="514037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Соединительная линия уступом 903">
            <a:extLst>
              <a:ext uri="{FF2B5EF4-FFF2-40B4-BE49-F238E27FC236}">
                <a16:creationId xmlns="" xmlns:a16="http://schemas.microsoft.com/office/drawing/2014/main" id="{BDC7F8CB-0052-4FAE-993D-F1332955CF43}"/>
              </a:ext>
            </a:extLst>
          </p:cNvPr>
          <p:cNvCxnSpPr>
            <a:cxnSpLocks/>
            <a:stCxn id="233" idx="2"/>
            <a:endCxn id="382" idx="0"/>
          </p:cNvCxnSpPr>
          <p:nvPr/>
        </p:nvCxnSpPr>
        <p:spPr>
          <a:xfrm rot="5400000">
            <a:off x="6079955" y="21615875"/>
            <a:ext cx="90346" cy="754493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Соединительная линия уступом 903">
            <a:extLst>
              <a:ext uri="{FF2B5EF4-FFF2-40B4-BE49-F238E27FC236}">
                <a16:creationId xmlns="" xmlns:a16="http://schemas.microsoft.com/office/drawing/2014/main" id="{BDC7F8CB-0052-4FAE-993D-F1332955CF43}"/>
              </a:ext>
            </a:extLst>
          </p:cNvPr>
          <p:cNvCxnSpPr>
            <a:cxnSpLocks/>
            <a:stCxn id="233" idx="2"/>
            <a:endCxn id="241" idx="0"/>
          </p:cNvCxnSpPr>
          <p:nvPr/>
        </p:nvCxnSpPr>
        <p:spPr>
          <a:xfrm rot="16200000" flipH="1">
            <a:off x="6800135" y="21650186"/>
            <a:ext cx="90346" cy="68586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Соединительная линия уступом 903">
            <a:extLst>
              <a:ext uri="{FF2B5EF4-FFF2-40B4-BE49-F238E27FC236}">
                <a16:creationId xmlns="" xmlns:a16="http://schemas.microsoft.com/office/drawing/2014/main" id="{BDC7F8CB-0052-4FAE-993D-F1332955CF43}"/>
              </a:ext>
            </a:extLst>
          </p:cNvPr>
          <p:cNvCxnSpPr>
            <a:cxnSpLocks/>
            <a:stCxn id="241" idx="2"/>
            <a:endCxn id="242" idx="0"/>
          </p:cNvCxnSpPr>
          <p:nvPr/>
        </p:nvCxnSpPr>
        <p:spPr>
          <a:xfrm rot="16200000" flipH="1">
            <a:off x="7087050" y="22679486"/>
            <a:ext cx="783833" cy="581447"/>
          </a:xfrm>
          <a:prstGeom prst="bentConnector3">
            <a:avLst>
              <a:gd name="adj1" fmla="val 9494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0" name="Прямоугольник 409">
            <a:extLst>
              <a:ext uri="{FF2B5EF4-FFF2-40B4-BE49-F238E27FC236}">
                <a16:creationId xmlns="" xmlns:a16="http://schemas.microsoft.com/office/drawing/2014/main" id="{CA07F76D-4941-4BBE-8B5A-F0348C4D0FB6}"/>
              </a:ext>
            </a:extLst>
          </p:cNvPr>
          <p:cNvSpPr/>
          <p:nvPr/>
        </p:nvSpPr>
        <p:spPr>
          <a:xfrm>
            <a:off x="5284718" y="22698944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Подготовить молодёжные организации</a:t>
            </a:r>
            <a:endParaRPr lang="ru-RU" sz="400" dirty="0"/>
          </a:p>
        </p:txBody>
      </p:sp>
      <p:cxnSp>
        <p:nvCxnSpPr>
          <p:cNvPr id="411" name="Прямая со стрелкой 410">
            <a:extLst>
              <a:ext uri="{FF2B5EF4-FFF2-40B4-BE49-F238E27FC236}">
                <a16:creationId xmlns="" xmlns:a16="http://schemas.microsoft.com/office/drawing/2014/main" id="{6FF1BA7F-812C-44A5-BEC2-31F4B6F55538}"/>
              </a:ext>
            </a:extLst>
          </p:cNvPr>
          <p:cNvCxnSpPr>
            <a:cxnSpLocks/>
            <a:stCxn id="241" idx="2"/>
            <a:endCxn id="245" idx="0"/>
          </p:cNvCxnSpPr>
          <p:nvPr/>
        </p:nvCxnSpPr>
        <p:spPr>
          <a:xfrm>
            <a:off x="7188243" y="22578294"/>
            <a:ext cx="2851" cy="11455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Прямая со стрелкой 413">
            <a:extLst>
              <a:ext uri="{FF2B5EF4-FFF2-40B4-BE49-F238E27FC236}">
                <a16:creationId xmlns="" xmlns:a16="http://schemas.microsoft.com/office/drawing/2014/main" id="{6FF1BA7F-812C-44A5-BEC2-31F4B6F55538}"/>
              </a:ext>
            </a:extLst>
          </p:cNvPr>
          <p:cNvCxnSpPr>
            <a:cxnSpLocks/>
            <a:stCxn id="382" idx="2"/>
            <a:endCxn id="410" idx="0"/>
          </p:cNvCxnSpPr>
          <p:nvPr/>
        </p:nvCxnSpPr>
        <p:spPr>
          <a:xfrm>
            <a:off x="5747881" y="22578294"/>
            <a:ext cx="0" cy="12065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Прямоугольник 417">
            <a:extLst>
              <a:ext uri="{FF2B5EF4-FFF2-40B4-BE49-F238E27FC236}">
                <a16:creationId xmlns="" xmlns:a16="http://schemas.microsoft.com/office/drawing/2014/main" id="{CA07F76D-4941-4BBE-8B5A-F0348C4D0FB6}"/>
              </a:ext>
            </a:extLst>
          </p:cNvPr>
          <p:cNvSpPr/>
          <p:nvPr/>
        </p:nvSpPr>
        <p:spPr>
          <a:xfrm>
            <a:off x="5284718" y="23362126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Война на улицах</a:t>
            </a:r>
            <a:endParaRPr lang="ru-RU" sz="400" dirty="0"/>
          </a:p>
        </p:txBody>
      </p:sp>
      <p:cxnSp>
        <p:nvCxnSpPr>
          <p:cNvPr id="419" name="Прямая со стрелкой 418">
            <a:extLst>
              <a:ext uri="{FF2B5EF4-FFF2-40B4-BE49-F238E27FC236}">
                <a16:creationId xmlns="" xmlns:a16="http://schemas.microsoft.com/office/drawing/2014/main" id="{6FF1BA7F-812C-44A5-BEC2-31F4B6F55538}"/>
              </a:ext>
            </a:extLst>
          </p:cNvPr>
          <p:cNvCxnSpPr>
            <a:cxnSpLocks/>
            <a:stCxn id="410" idx="2"/>
            <a:endCxn id="418" idx="0"/>
          </p:cNvCxnSpPr>
          <p:nvPr/>
        </p:nvCxnSpPr>
        <p:spPr>
          <a:xfrm>
            <a:off x="5747881" y="23238944"/>
            <a:ext cx="0" cy="12318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Прямоугольник 428">
            <a:extLst>
              <a:ext uri="{FF2B5EF4-FFF2-40B4-BE49-F238E27FC236}">
                <a16:creationId xmlns=""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9896584" y="17260318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Распространить </a:t>
            </a:r>
            <a:r>
              <a:rPr lang="ru-RU" sz="700" dirty="0" err="1"/>
              <a:t>противодиктаторские</a:t>
            </a:r>
            <a:r>
              <a:rPr lang="ru-RU" sz="700" dirty="0"/>
              <a:t> настроения в ЦА</a:t>
            </a:r>
            <a:endParaRPr lang="ru-RU" sz="400" dirty="0"/>
          </a:p>
        </p:txBody>
      </p:sp>
      <p:cxnSp>
        <p:nvCxnSpPr>
          <p:cNvPr id="430" name="Соединительная линия уступом 903">
            <a:extLst>
              <a:ext uri="{FF2B5EF4-FFF2-40B4-BE49-F238E27FC236}">
                <a16:creationId xmlns="" xmlns:a16="http://schemas.microsoft.com/office/drawing/2014/main" id="{7F2B1BD7-0FDF-4BD9-834C-72911F99D650}"/>
              </a:ext>
            </a:extLst>
          </p:cNvPr>
          <p:cNvCxnSpPr>
            <a:cxnSpLocks/>
            <a:stCxn id="235" idx="2"/>
            <a:endCxn id="429" idx="0"/>
          </p:cNvCxnSpPr>
          <p:nvPr/>
        </p:nvCxnSpPr>
        <p:spPr>
          <a:xfrm rot="16200000" flipH="1">
            <a:off x="8724586" y="15625156"/>
            <a:ext cx="2654373" cy="615950"/>
          </a:xfrm>
          <a:prstGeom prst="bentConnector3">
            <a:avLst>
              <a:gd name="adj1" fmla="val 4351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Прямоугольник 444">
            <a:extLst>
              <a:ext uri="{FF2B5EF4-FFF2-40B4-BE49-F238E27FC236}">
                <a16:creationId xmlns=""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10535519" y="16454635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Приватизация средств правящего клана</a:t>
            </a:r>
            <a:endParaRPr lang="ru-RU" sz="400" dirty="0"/>
          </a:p>
        </p:txBody>
      </p:sp>
      <p:cxnSp>
        <p:nvCxnSpPr>
          <p:cNvPr id="453" name="Прямая со стрелкой 452">
            <a:extLst>
              <a:ext uri="{FF2B5EF4-FFF2-40B4-BE49-F238E27FC236}">
                <a16:creationId xmlns="" xmlns:a16="http://schemas.microsoft.com/office/drawing/2014/main" id="{AFD4E665-A61D-46C2-A133-3412690F30F3}"/>
              </a:ext>
            </a:extLst>
          </p:cNvPr>
          <p:cNvCxnSpPr>
            <a:cxnSpLocks/>
            <a:stCxn id="302" idx="2"/>
            <a:endCxn id="445" idx="0"/>
          </p:cNvCxnSpPr>
          <p:nvPr/>
        </p:nvCxnSpPr>
        <p:spPr>
          <a:xfrm>
            <a:off x="10994745" y="16202893"/>
            <a:ext cx="3937" cy="25174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Прямая со стрелкой 462">
            <a:extLst>
              <a:ext uri="{FF2B5EF4-FFF2-40B4-BE49-F238E27FC236}">
                <a16:creationId xmlns="" xmlns:a16="http://schemas.microsoft.com/office/drawing/2014/main" id="{AFD4E665-A61D-46C2-A133-3412690F30F3}"/>
              </a:ext>
            </a:extLst>
          </p:cNvPr>
          <p:cNvCxnSpPr>
            <a:cxnSpLocks/>
            <a:stCxn id="246" idx="2"/>
            <a:endCxn id="292" idx="0"/>
          </p:cNvCxnSpPr>
          <p:nvPr/>
        </p:nvCxnSpPr>
        <p:spPr>
          <a:xfrm flipH="1">
            <a:off x="8454201" y="16189430"/>
            <a:ext cx="460" cy="1070410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7" name="Прямоугольник 466">
            <a:extLst>
              <a:ext uri="{FF2B5EF4-FFF2-40B4-BE49-F238E27FC236}">
                <a16:creationId xmlns=""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9296950" y="18098041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Оказать ответную помощь Гондурасу</a:t>
            </a:r>
            <a:endParaRPr lang="ru-RU" sz="400" dirty="0"/>
          </a:p>
        </p:txBody>
      </p:sp>
      <p:sp>
        <p:nvSpPr>
          <p:cNvPr id="468" name="Прямоугольник 467">
            <a:extLst>
              <a:ext uri="{FF2B5EF4-FFF2-40B4-BE49-F238E27FC236}">
                <a16:creationId xmlns=""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10550893" y="18098041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Спасти ЦА от колдуна</a:t>
            </a:r>
            <a:endParaRPr lang="ru-RU" sz="400" dirty="0"/>
          </a:p>
        </p:txBody>
      </p:sp>
      <p:cxnSp>
        <p:nvCxnSpPr>
          <p:cNvPr id="469" name="Соединительная линия уступом 903">
            <a:extLst>
              <a:ext uri="{FF2B5EF4-FFF2-40B4-BE49-F238E27FC236}">
                <a16:creationId xmlns="" xmlns:a16="http://schemas.microsoft.com/office/drawing/2014/main" id="{7F2B1BD7-0FDF-4BD9-834C-72911F99D650}"/>
              </a:ext>
            </a:extLst>
          </p:cNvPr>
          <p:cNvCxnSpPr>
            <a:cxnSpLocks/>
            <a:stCxn id="429" idx="2"/>
            <a:endCxn id="467" idx="0"/>
          </p:cNvCxnSpPr>
          <p:nvPr/>
        </p:nvCxnSpPr>
        <p:spPr>
          <a:xfrm rot="5400000">
            <a:off x="9911069" y="17649362"/>
            <a:ext cx="297723" cy="59963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Соединительная линия уступом 903">
            <a:extLst>
              <a:ext uri="{FF2B5EF4-FFF2-40B4-BE49-F238E27FC236}">
                <a16:creationId xmlns="" xmlns:a16="http://schemas.microsoft.com/office/drawing/2014/main" id="{7F2B1BD7-0FDF-4BD9-834C-72911F99D650}"/>
              </a:ext>
            </a:extLst>
          </p:cNvPr>
          <p:cNvCxnSpPr>
            <a:cxnSpLocks/>
            <a:stCxn id="429" idx="2"/>
            <a:endCxn id="468" idx="0"/>
          </p:cNvCxnSpPr>
          <p:nvPr/>
        </p:nvCxnSpPr>
        <p:spPr>
          <a:xfrm rot="16200000" flipH="1">
            <a:off x="10538040" y="17622024"/>
            <a:ext cx="297723" cy="65430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5" name="Прямоугольник 474">
            <a:extLst>
              <a:ext uri="{FF2B5EF4-FFF2-40B4-BE49-F238E27FC236}">
                <a16:creationId xmlns=""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9896583" y="18936241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Искать союза в Мексике</a:t>
            </a:r>
            <a:endParaRPr lang="ru-RU" sz="400" dirty="0"/>
          </a:p>
        </p:txBody>
      </p:sp>
      <p:cxnSp>
        <p:nvCxnSpPr>
          <p:cNvPr id="476" name="Прямая со стрелкой 475">
            <a:extLst>
              <a:ext uri="{FF2B5EF4-FFF2-40B4-BE49-F238E27FC236}">
                <a16:creationId xmlns="" xmlns:a16="http://schemas.microsoft.com/office/drawing/2014/main" id="{AFD4E665-A61D-46C2-A133-3412690F30F3}"/>
              </a:ext>
            </a:extLst>
          </p:cNvPr>
          <p:cNvCxnSpPr>
            <a:cxnSpLocks/>
            <a:stCxn id="429" idx="2"/>
            <a:endCxn id="475" idx="0"/>
          </p:cNvCxnSpPr>
          <p:nvPr/>
        </p:nvCxnSpPr>
        <p:spPr>
          <a:xfrm flipH="1">
            <a:off x="10359746" y="17800318"/>
            <a:ext cx="1" cy="113592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Прямая соединительная линия 478">
            <a:extLst>
              <a:ext uri="{FF2B5EF4-FFF2-40B4-BE49-F238E27FC236}">
                <a16:creationId xmlns="" xmlns:a16="http://schemas.microsoft.com/office/drawing/2014/main" id="{FD347516-2278-4B85-B9D1-D49EF200F440}"/>
              </a:ext>
            </a:extLst>
          </p:cNvPr>
          <p:cNvCxnSpPr>
            <a:cxnSpLocks/>
            <a:stCxn id="321" idx="3"/>
            <a:endCxn id="475" idx="1"/>
          </p:cNvCxnSpPr>
          <p:nvPr/>
        </p:nvCxnSpPr>
        <p:spPr>
          <a:xfrm>
            <a:off x="6980253" y="19206241"/>
            <a:ext cx="291633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2" name="Прямоугольник 481">
            <a:extLst>
              <a:ext uri="{FF2B5EF4-FFF2-40B4-BE49-F238E27FC236}">
                <a16:creationId xmlns=""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11140415" y="18936241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Отправить Наполеона в новую ссылку</a:t>
            </a:r>
            <a:endParaRPr lang="ru-RU" sz="400" dirty="0"/>
          </a:p>
        </p:txBody>
      </p:sp>
      <p:cxnSp>
        <p:nvCxnSpPr>
          <p:cNvPr id="483" name="Соединительная линия уступом 903">
            <a:extLst>
              <a:ext uri="{FF2B5EF4-FFF2-40B4-BE49-F238E27FC236}">
                <a16:creationId xmlns="" xmlns:a16="http://schemas.microsoft.com/office/drawing/2014/main" id="{7F2B1BD7-0FDF-4BD9-834C-72911F99D650}"/>
              </a:ext>
            </a:extLst>
          </p:cNvPr>
          <p:cNvCxnSpPr>
            <a:cxnSpLocks/>
            <a:stCxn id="429" idx="2"/>
            <a:endCxn id="482" idx="0"/>
          </p:cNvCxnSpPr>
          <p:nvPr/>
        </p:nvCxnSpPr>
        <p:spPr>
          <a:xfrm rot="16200000" flipH="1">
            <a:off x="10413701" y="17746363"/>
            <a:ext cx="1135923" cy="1243831"/>
          </a:xfrm>
          <a:prstGeom prst="bentConnector3">
            <a:avLst>
              <a:gd name="adj1" fmla="val 1345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8" name="Прямоугольник 487">
            <a:extLst>
              <a:ext uri="{FF2B5EF4-FFF2-40B4-BE49-F238E27FC236}">
                <a16:creationId xmlns=""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9896582" y="19721302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Морской коридор с Мексикой</a:t>
            </a:r>
            <a:endParaRPr lang="ru-RU" sz="400" dirty="0"/>
          </a:p>
        </p:txBody>
      </p:sp>
      <p:sp>
        <p:nvSpPr>
          <p:cNvPr id="489" name="Прямоугольник 488">
            <a:extLst>
              <a:ext uri="{FF2B5EF4-FFF2-40B4-BE49-F238E27FC236}">
                <a16:creationId xmlns=""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7991037" y="19721301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Оплот свободы в Центральной Америке</a:t>
            </a:r>
            <a:endParaRPr lang="ru-RU" sz="400" dirty="0"/>
          </a:p>
        </p:txBody>
      </p:sp>
      <p:cxnSp>
        <p:nvCxnSpPr>
          <p:cNvPr id="490" name="Соединительная линия уступом 903">
            <a:extLst>
              <a:ext uri="{FF2B5EF4-FFF2-40B4-BE49-F238E27FC236}">
                <a16:creationId xmlns="" xmlns:a16="http://schemas.microsoft.com/office/drawing/2014/main" id="{7F2B1BD7-0FDF-4BD9-834C-72911F99D650}"/>
              </a:ext>
            </a:extLst>
          </p:cNvPr>
          <p:cNvCxnSpPr>
            <a:cxnSpLocks/>
            <a:stCxn id="321" idx="2"/>
            <a:endCxn id="489" idx="0"/>
          </p:cNvCxnSpPr>
          <p:nvPr/>
        </p:nvCxnSpPr>
        <p:spPr>
          <a:xfrm rot="16200000" flipH="1">
            <a:off x="7363115" y="18630216"/>
            <a:ext cx="245060" cy="1937109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Соединительная линия уступом 903">
            <a:extLst>
              <a:ext uri="{FF2B5EF4-FFF2-40B4-BE49-F238E27FC236}">
                <a16:creationId xmlns="" xmlns:a16="http://schemas.microsoft.com/office/drawing/2014/main" id="{7F2B1BD7-0FDF-4BD9-834C-72911F99D650}"/>
              </a:ext>
            </a:extLst>
          </p:cNvPr>
          <p:cNvCxnSpPr>
            <a:cxnSpLocks/>
            <a:stCxn id="475" idx="2"/>
            <a:endCxn id="489" idx="0"/>
          </p:cNvCxnSpPr>
          <p:nvPr/>
        </p:nvCxnSpPr>
        <p:spPr>
          <a:xfrm rot="5400000">
            <a:off x="9284443" y="18645998"/>
            <a:ext cx="245060" cy="1905546"/>
          </a:xfrm>
          <a:prstGeom prst="bentConnector3">
            <a:avLst>
              <a:gd name="adj1" fmla="val 50000"/>
            </a:avLst>
          </a:prstGeom>
          <a:ln w="19050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6" name="Прямоугольник 495">
            <a:extLst>
              <a:ext uri="{FF2B5EF4-FFF2-40B4-BE49-F238E27FC236}">
                <a16:creationId xmlns=""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9896581" y="20590541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Взаимовыгодное сотрудничество в промышленности</a:t>
            </a:r>
            <a:endParaRPr lang="ru-RU" sz="400" dirty="0"/>
          </a:p>
        </p:txBody>
      </p:sp>
      <p:sp>
        <p:nvSpPr>
          <p:cNvPr id="497" name="Прямоугольник 496">
            <a:extLst>
              <a:ext uri="{FF2B5EF4-FFF2-40B4-BE49-F238E27FC236}">
                <a16:creationId xmlns=""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8579161" y="20589840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Общее научное дело</a:t>
            </a:r>
            <a:endParaRPr lang="ru-RU" sz="400" dirty="0"/>
          </a:p>
        </p:txBody>
      </p:sp>
      <p:cxnSp>
        <p:nvCxnSpPr>
          <p:cNvPr id="498" name="Прямая со стрелкой 497">
            <a:extLst>
              <a:ext uri="{FF2B5EF4-FFF2-40B4-BE49-F238E27FC236}">
                <a16:creationId xmlns="" xmlns:a16="http://schemas.microsoft.com/office/drawing/2014/main" id="{AFD4E665-A61D-46C2-A133-3412690F30F3}"/>
              </a:ext>
            </a:extLst>
          </p:cNvPr>
          <p:cNvCxnSpPr>
            <a:cxnSpLocks/>
            <a:stCxn id="475" idx="2"/>
            <a:endCxn id="488" idx="0"/>
          </p:cNvCxnSpPr>
          <p:nvPr/>
        </p:nvCxnSpPr>
        <p:spPr>
          <a:xfrm flipH="1">
            <a:off x="10359745" y="19476241"/>
            <a:ext cx="1" cy="245061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Прямая со стрелкой 500">
            <a:extLst>
              <a:ext uri="{FF2B5EF4-FFF2-40B4-BE49-F238E27FC236}">
                <a16:creationId xmlns="" xmlns:a16="http://schemas.microsoft.com/office/drawing/2014/main" id="{AFD4E665-A61D-46C2-A133-3412690F30F3}"/>
              </a:ext>
            </a:extLst>
          </p:cNvPr>
          <p:cNvCxnSpPr>
            <a:cxnSpLocks/>
            <a:stCxn id="488" idx="2"/>
            <a:endCxn id="496" idx="0"/>
          </p:cNvCxnSpPr>
          <p:nvPr/>
        </p:nvCxnSpPr>
        <p:spPr>
          <a:xfrm flipH="1">
            <a:off x="10359744" y="20261302"/>
            <a:ext cx="1" cy="32923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Соединительная линия уступом 903">
            <a:extLst>
              <a:ext uri="{FF2B5EF4-FFF2-40B4-BE49-F238E27FC236}">
                <a16:creationId xmlns="" xmlns:a16="http://schemas.microsoft.com/office/drawing/2014/main" id="{7F2B1BD7-0FDF-4BD9-834C-72911F99D650}"/>
              </a:ext>
            </a:extLst>
          </p:cNvPr>
          <p:cNvCxnSpPr>
            <a:cxnSpLocks/>
            <a:stCxn id="488" idx="2"/>
            <a:endCxn id="497" idx="0"/>
          </p:cNvCxnSpPr>
          <p:nvPr/>
        </p:nvCxnSpPr>
        <p:spPr>
          <a:xfrm rot="5400000">
            <a:off x="9536766" y="19766861"/>
            <a:ext cx="328538" cy="13174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Соединительная линия уступом 903">
            <a:extLst>
              <a:ext uri="{FF2B5EF4-FFF2-40B4-BE49-F238E27FC236}">
                <a16:creationId xmlns="" xmlns:a16="http://schemas.microsoft.com/office/drawing/2014/main" id="{7F2B1BD7-0FDF-4BD9-834C-72911F99D650}"/>
              </a:ext>
            </a:extLst>
          </p:cNvPr>
          <p:cNvCxnSpPr>
            <a:cxnSpLocks/>
            <a:stCxn id="322" idx="2"/>
            <a:endCxn id="39" idx="0"/>
          </p:cNvCxnSpPr>
          <p:nvPr/>
        </p:nvCxnSpPr>
        <p:spPr>
          <a:xfrm rot="16200000" flipH="1">
            <a:off x="6694733" y="20083660"/>
            <a:ext cx="329239" cy="68452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Соединительная линия уступом 903">
            <a:extLst>
              <a:ext uri="{FF2B5EF4-FFF2-40B4-BE49-F238E27FC236}">
                <a16:creationId xmlns="" xmlns:a16="http://schemas.microsoft.com/office/drawing/2014/main" id="{8BEF26C8-19FF-4ACF-94F5-4225C4EB8246}"/>
              </a:ext>
            </a:extLst>
          </p:cNvPr>
          <p:cNvCxnSpPr>
            <a:cxnSpLocks/>
            <a:stCxn id="56" idx="2"/>
            <a:endCxn id="143" idx="0"/>
          </p:cNvCxnSpPr>
          <p:nvPr/>
        </p:nvCxnSpPr>
        <p:spPr>
          <a:xfrm rot="16200000" flipH="1">
            <a:off x="10283961" y="7574875"/>
            <a:ext cx="250699" cy="129839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Соединительная линия уступом 903">
            <a:extLst>
              <a:ext uri="{FF2B5EF4-FFF2-40B4-BE49-F238E27FC236}">
                <a16:creationId xmlns="" xmlns:a16="http://schemas.microsoft.com/office/drawing/2014/main" id="{8BEF26C8-19FF-4ACF-94F5-4225C4EB8246}"/>
              </a:ext>
            </a:extLst>
          </p:cNvPr>
          <p:cNvCxnSpPr>
            <a:cxnSpLocks/>
            <a:stCxn id="130" idx="2"/>
            <a:endCxn id="195" idx="0"/>
          </p:cNvCxnSpPr>
          <p:nvPr/>
        </p:nvCxnSpPr>
        <p:spPr>
          <a:xfrm rot="5400000">
            <a:off x="9294568" y="8689351"/>
            <a:ext cx="260881" cy="66102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Соединительная линия уступом 903">
            <a:extLst>
              <a:ext uri="{FF2B5EF4-FFF2-40B4-BE49-F238E27FC236}">
                <a16:creationId xmlns="" xmlns:a16="http://schemas.microsoft.com/office/drawing/2014/main" id="{8BEF26C8-19FF-4ACF-94F5-4225C4EB8246}"/>
              </a:ext>
            </a:extLst>
          </p:cNvPr>
          <p:cNvCxnSpPr>
            <a:cxnSpLocks/>
            <a:stCxn id="130" idx="2"/>
            <a:endCxn id="237" idx="0"/>
          </p:cNvCxnSpPr>
          <p:nvPr/>
        </p:nvCxnSpPr>
        <p:spPr>
          <a:xfrm rot="16200000" flipH="1">
            <a:off x="9985760" y="8659183"/>
            <a:ext cx="263390" cy="723870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Соединительная линия уступом 903">
            <a:extLst>
              <a:ext uri="{FF2B5EF4-FFF2-40B4-BE49-F238E27FC236}">
                <a16:creationId xmlns="" xmlns:a16="http://schemas.microsoft.com/office/drawing/2014/main" id="{8BEF26C8-19FF-4ACF-94F5-4225C4EB8246}"/>
              </a:ext>
            </a:extLst>
          </p:cNvPr>
          <p:cNvCxnSpPr>
            <a:cxnSpLocks/>
            <a:stCxn id="143" idx="2"/>
            <a:endCxn id="149" idx="0"/>
          </p:cNvCxnSpPr>
          <p:nvPr/>
        </p:nvCxnSpPr>
        <p:spPr>
          <a:xfrm rot="16200000" flipH="1">
            <a:off x="11294864" y="8653067"/>
            <a:ext cx="260881" cy="73359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Прямая со стрелкой 527">
            <a:extLst>
              <a:ext uri="{FF2B5EF4-FFF2-40B4-BE49-F238E27FC236}">
                <a16:creationId xmlns="" xmlns:a16="http://schemas.microsoft.com/office/drawing/2014/main" id="{6DB489FB-B7F5-4424-8C73-6D37DF418426}"/>
              </a:ext>
            </a:extLst>
          </p:cNvPr>
          <p:cNvCxnSpPr>
            <a:cxnSpLocks/>
            <a:stCxn id="130" idx="2"/>
            <a:endCxn id="148" idx="0"/>
          </p:cNvCxnSpPr>
          <p:nvPr/>
        </p:nvCxnSpPr>
        <p:spPr>
          <a:xfrm flipH="1">
            <a:off x="9755519" y="8889423"/>
            <a:ext cx="1" cy="105852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Прямая со стрелкой 530">
            <a:extLst>
              <a:ext uri="{FF2B5EF4-FFF2-40B4-BE49-F238E27FC236}">
                <a16:creationId xmlns="" xmlns:a16="http://schemas.microsoft.com/office/drawing/2014/main" id="{6DB489FB-B7F5-4424-8C73-6D37DF418426}"/>
              </a:ext>
            </a:extLst>
          </p:cNvPr>
          <p:cNvCxnSpPr>
            <a:cxnSpLocks/>
            <a:stCxn id="148" idx="2"/>
            <a:endCxn id="135" idx="0"/>
          </p:cNvCxnSpPr>
          <p:nvPr/>
        </p:nvCxnSpPr>
        <p:spPr>
          <a:xfrm>
            <a:off x="9755519" y="10487945"/>
            <a:ext cx="1" cy="26172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Прямая соединительная линия 533">
            <a:extLst>
              <a:ext uri="{FF2B5EF4-FFF2-40B4-BE49-F238E27FC236}">
                <a16:creationId xmlns="" xmlns:a16="http://schemas.microsoft.com/office/drawing/2014/main" id="{FD347516-2278-4B85-B9D1-D49EF200F440}"/>
              </a:ext>
            </a:extLst>
          </p:cNvPr>
          <p:cNvCxnSpPr>
            <a:cxnSpLocks/>
            <a:stCxn id="112" idx="3"/>
            <a:endCxn id="135" idx="1"/>
          </p:cNvCxnSpPr>
          <p:nvPr/>
        </p:nvCxnSpPr>
        <p:spPr>
          <a:xfrm flipV="1">
            <a:off x="5355474" y="11019674"/>
            <a:ext cx="3936883" cy="8781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Прямая со стрелкой 536">
            <a:extLst>
              <a:ext uri="{FF2B5EF4-FFF2-40B4-BE49-F238E27FC236}">
                <a16:creationId xmlns="" xmlns:a16="http://schemas.microsoft.com/office/drawing/2014/main" id="{6DB489FB-B7F5-4424-8C73-6D37DF418426}"/>
              </a:ext>
            </a:extLst>
          </p:cNvPr>
          <p:cNvCxnSpPr>
            <a:cxnSpLocks/>
            <a:stCxn id="133" idx="2"/>
            <a:endCxn id="136" idx="0"/>
          </p:cNvCxnSpPr>
          <p:nvPr/>
        </p:nvCxnSpPr>
        <p:spPr>
          <a:xfrm>
            <a:off x="9760111" y="12812494"/>
            <a:ext cx="2" cy="286925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9" name="Прямоугольник 538">
            <a:extLst>
              <a:ext uri="{FF2B5EF4-FFF2-40B4-BE49-F238E27FC236}">
                <a16:creationId xmlns="" xmlns:a16="http://schemas.microsoft.com/office/drawing/2014/main" id="{D80463F0-008D-4836-8F9E-3D2D6E66AB47}"/>
              </a:ext>
            </a:extLst>
          </p:cNvPr>
          <p:cNvSpPr/>
          <p:nvPr/>
        </p:nvSpPr>
        <p:spPr>
          <a:xfrm>
            <a:off x="8631332" y="11532640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Научная интеграция</a:t>
            </a:r>
            <a:endParaRPr lang="ru-RU" sz="400" dirty="0"/>
          </a:p>
        </p:txBody>
      </p:sp>
      <p:sp>
        <p:nvSpPr>
          <p:cNvPr id="540" name="Прямоугольник 539">
            <a:extLst>
              <a:ext uri="{FF2B5EF4-FFF2-40B4-BE49-F238E27FC236}">
                <a16:creationId xmlns="" xmlns:a16="http://schemas.microsoft.com/office/drawing/2014/main" id="{D80463F0-008D-4836-8F9E-3D2D6E66AB47}"/>
              </a:ext>
            </a:extLst>
          </p:cNvPr>
          <p:cNvSpPr/>
          <p:nvPr/>
        </p:nvSpPr>
        <p:spPr>
          <a:xfrm>
            <a:off x="10016226" y="11532642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Промышленная интеграция</a:t>
            </a:r>
            <a:endParaRPr lang="ru-RU" sz="400" dirty="0"/>
          </a:p>
        </p:txBody>
      </p:sp>
      <p:cxnSp>
        <p:nvCxnSpPr>
          <p:cNvPr id="541" name="Соединительная линия уступом 903">
            <a:extLst>
              <a:ext uri="{FF2B5EF4-FFF2-40B4-BE49-F238E27FC236}">
                <a16:creationId xmlns="" xmlns:a16="http://schemas.microsoft.com/office/drawing/2014/main" id="{8BEF26C8-19FF-4ACF-94F5-4225C4EB8246}"/>
              </a:ext>
            </a:extLst>
          </p:cNvPr>
          <p:cNvCxnSpPr>
            <a:cxnSpLocks/>
            <a:stCxn id="135" idx="2"/>
            <a:endCxn id="540" idx="0"/>
          </p:cNvCxnSpPr>
          <p:nvPr/>
        </p:nvCxnSpPr>
        <p:spPr>
          <a:xfrm rot="16200000" flipH="1">
            <a:off x="9995970" y="11049223"/>
            <a:ext cx="242968" cy="72386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Соединительная линия уступом 903">
            <a:extLst>
              <a:ext uri="{FF2B5EF4-FFF2-40B4-BE49-F238E27FC236}">
                <a16:creationId xmlns="" xmlns:a16="http://schemas.microsoft.com/office/drawing/2014/main" id="{8BEF26C8-19FF-4ACF-94F5-4225C4EB8246}"/>
              </a:ext>
            </a:extLst>
          </p:cNvPr>
          <p:cNvCxnSpPr>
            <a:cxnSpLocks/>
            <a:stCxn id="135" idx="2"/>
            <a:endCxn id="539" idx="0"/>
          </p:cNvCxnSpPr>
          <p:nvPr/>
        </p:nvCxnSpPr>
        <p:spPr>
          <a:xfrm rot="5400000">
            <a:off x="9303525" y="11080645"/>
            <a:ext cx="242966" cy="66102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Соединительная линия уступом 903">
            <a:extLst>
              <a:ext uri="{FF2B5EF4-FFF2-40B4-BE49-F238E27FC236}">
                <a16:creationId xmlns="" xmlns:a16="http://schemas.microsoft.com/office/drawing/2014/main" id="{8BEF26C8-19FF-4ACF-94F5-4225C4EB8246}"/>
              </a:ext>
            </a:extLst>
          </p:cNvPr>
          <p:cNvCxnSpPr>
            <a:cxnSpLocks/>
            <a:stCxn id="540" idx="2"/>
            <a:endCxn id="133" idx="0"/>
          </p:cNvCxnSpPr>
          <p:nvPr/>
        </p:nvCxnSpPr>
        <p:spPr>
          <a:xfrm rot="5400000">
            <a:off x="10019824" y="11812929"/>
            <a:ext cx="199852" cy="719278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Соединительная линия уступом 903">
            <a:extLst>
              <a:ext uri="{FF2B5EF4-FFF2-40B4-BE49-F238E27FC236}">
                <a16:creationId xmlns="" xmlns:a16="http://schemas.microsoft.com/office/drawing/2014/main" id="{8BEF26C8-19FF-4ACF-94F5-4225C4EB8246}"/>
              </a:ext>
            </a:extLst>
          </p:cNvPr>
          <p:cNvCxnSpPr>
            <a:cxnSpLocks/>
            <a:stCxn id="539" idx="2"/>
            <a:endCxn id="133" idx="0"/>
          </p:cNvCxnSpPr>
          <p:nvPr/>
        </p:nvCxnSpPr>
        <p:spPr>
          <a:xfrm rot="16200000" flipH="1">
            <a:off x="9327376" y="11839759"/>
            <a:ext cx="199854" cy="665616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Прямоугольник 306">
            <a:extLst>
              <a:ext uri="{FF2B5EF4-FFF2-40B4-BE49-F238E27FC236}">
                <a16:creationId xmlns="" xmlns:a16="http://schemas.microsoft.com/office/drawing/2014/main" id="{D80463F0-008D-4836-8F9E-3D2D6E66AB47}"/>
              </a:ext>
            </a:extLst>
          </p:cNvPr>
          <p:cNvSpPr/>
          <p:nvPr/>
        </p:nvSpPr>
        <p:spPr>
          <a:xfrm>
            <a:off x="11328938" y="10749674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Декларация вооружённого нейтралитета</a:t>
            </a:r>
            <a:endParaRPr lang="ru-RU" sz="400" dirty="0"/>
          </a:p>
        </p:txBody>
      </p:sp>
      <p:cxnSp>
        <p:nvCxnSpPr>
          <p:cNvPr id="308" name="Прямая соединительная линия 307">
            <a:extLst>
              <a:ext uri="{FF2B5EF4-FFF2-40B4-BE49-F238E27FC236}">
                <a16:creationId xmlns="" xmlns:a16="http://schemas.microsoft.com/office/drawing/2014/main" id="{FD347516-2278-4B85-B9D1-D49EF200F440}"/>
              </a:ext>
            </a:extLst>
          </p:cNvPr>
          <p:cNvCxnSpPr>
            <a:cxnSpLocks/>
            <a:stCxn id="135" idx="3"/>
            <a:endCxn id="307" idx="1"/>
          </p:cNvCxnSpPr>
          <p:nvPr/>
        </p:nvCxnSpPr>
        <p:spPr>
          <a:xfrm>
            <a:off x="10218682" y="11019674"/>
            <a:ext cx="1110256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Соединительная линия уступом 903">
            <a:extLst>
              <a:ext uri="{FF2B5EF4-FFF2-40B4-BE49-F238E27FC236}">
                <a16:creationId xmlns="" xmlns:a16="http://schemas.microsoft.com/office/drawing/2014/main" id="{8BEF26C8-19FF-4ACF-94F5-4225C4EB8246}"/>
              </a:ext>
            </a:extLst>
          </p:cNvPr>
          <p:cNvCxnSpPr>
            <a:cxnSpLocks/>
            <a:stCxn id="148" idx="2"/>
            <a:endCxn id="307" idx="0"/>
          </p:cNvCxnSpPr>
          <p:nvPr/>
        </p:nvCxnSpPr>
        <p:spPr>
          <a:xfrm rot="16200000" flipH="1">
            <a:off x="10642946" y="9600518"/>
            <a:ext cx="261729" cy="2036582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Прямоугольник 315">
            <a:extLst>
              <a:ext uri="{FF2B5EF4-FFF2-40B4-BE49-F238E27FC236}">
                <a16:creationId xmlns="" xmlns:a16="http://schemas.microsoft.com/office/drawing/2014/main" id="{FFDF3200-07AF-4F88-9AFA-E895A9EB463F}"/>
              </a:ext>
            </a:extLst>
          </p:cNvPr>
          <p:cNvSpPr/>
          <p:nvPr/>
        </p:nvSpPr>
        <p:spPr>
          <a:xfrm>
            <a:off x="3504683" y="16518233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Социализация сельскохозяйственных предприятий</a:t>
            </a:r>
            <a:endParaRPr lang="ru-RU" sz="400" dirty="0"/>
          </a:p>
        </p:txBody>
      </p:sp>
      <p:cxnSp>
        <p:nvCxnSpPr>
          <p:cNvPr id="318" name="Прямая со стрелкой 317">
            <a:extLst>
              <a:ext uri="{FF2B5EF4-FFF2-40B4-BE49-F238E27FC236}">
                <a16:creationId xmlns="" xmlns:a16="http://schemas.microsoft.com/office/drawing/2014/main" id="{AFD4E665-A61D-46C2-A133-3412690F30F3}"/>
              </a:ext>
            </a:extLst>
          </p:cNvPr>
          <p:cNvCxnSpPr>
            <a:cxnSpLocks/>
            <a:stCxn id="84" idx="2"/>
            <a:endCxn id="316" idx="0"/>
          </p:cNvCxnSpPr>
          <p:nvPr/>
        </p:nvCxnSpPr>
        <p:spPr>
          <a:xfrm>
            <a:off x="3965172" y="16189430"/>
            <a:ext cx="2674" cy="328803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Соединительная линия уступом 903">
            <a:extLst>
              <a:ext uri="{FF2B5EF4-FFF2-40B4-BE49-F238E27FC236}">
                <a16:creationId xmlns="" xmlns:a16="http://schemas.microsoft.com/office/drawing/2014/main" id="{7F2B1BD7-0FDF-4BD9-834C-72911F99D650}"/>
              </a:ext>
            </a:extLst>
          </p:cNvPr>
          <p:cNvCxnSpPr>
            <a:cxnSpLocks/>
            <a:stCxn id="316" idx="2"/>
            <a:endCxn id="87" idx="0"/>
          </p:cNvCxnSpPr>
          <p:nvPr/>
        </p:nvCxnSpPr>
        <p:spPr>
          <a:xfrm rot="5400000">
            <a:off x="2930455" y="16222926"/>
            <a:ext cx="202085" cy="187269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5" name="Прямоугольник 324">
            <a:extLst>
              <a:ext uri="{FF2B5EF4-FFF2-40B4-BE49-F238E27FC236}">
                <a16:creationId xmlns="" xmlns:a16="http://schemas.microsoft.com/office/drawing/2014/main" id="{5A90479D-BFEC-4250-A8B4-175610005B0C}"/>
              </a:ext>
            </a:extLst>
          </p:cNvPr>
          <p:cNvSpPr/>
          <p:nvPr/>
        </p:nvSpPr>
        <p:spPr>
          <a:xfrm>
            <a:off x="8252539" y="9955896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Расширить образование</a:t>
            </a:r>
            <a:endParaRPr lang="ru-RU" sz="400" dirty="0"/>
          </a:p>
        </p:txBody>
      </p:sp>
      <p:cxnSp>
        <p:nvCxnSpPr>
          <p:cNvPr id="327" name="Соединительная линия уступом 903">
            <a:extLst>
              <a:ext uri="{FF2B5EF4-FFF2-40B4-BE49-F238E27FC236}">
                <a16:creationId xmlns="" xmlns:a16="http://schemas.microsoft.com/office/drawing/2014/main" id="{8BEF26C8-19FF-4ACF-94F5-4225C4EB8246}"/>
              </a:ext>
            </a:extLst>
          </p:cNvPr>
          <p:cNvCxnSpPr>
            <a:cxnSpLocks/>
            <a:stCxn id="195" idx="2"/>
            <a:endCxn id="325" idx="0"/>
          </p:cNvCxnSpPr>
          <p:nvPr/>
        </p:nvCxnSpPr>
        <p:spPr>
          <a:xfrm rot="5400000">
            <a:off x="8772303" y="9633703"/>
            <a:ext cx="265592" cy="378794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0" name="Прямоугольник 329">
            <a:extLst>
              <a:ext uri="{FF2B5EF4-FFF2-40B4-BE49-F238E27FC236}">
                <a16:creationId xmlns="" xmlns:a16="http://schemas.microsoft.com/office/drawing/2014/main" id="{5A90479D-BFEC-4250-A8B4-175610005B0C}"/>
              </a:ext>
            </a:extLst>
          </p:cNvPr>
          <p:cNvSpPr/>
          <p:nvPr/>
        </p:nvSpPr>
        <p:spPr>
          <a:xfrm>
            <a:off x="10604466" y="9944842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Поставить </a:t>
            </a:r>
            <a:r>
              <a:rPr lang="ru-RU" sz="700" dirty="0" err="1"/>
              <a:t>Сандинистов</a:t>
            </a:r>
            <a:r>
              <a:rPr lang="ru-RU" sz="700" dirty="0"/>
              <a:t> на военную службу</a:t>
            </a:r>
            <a:endParaRPr lang="ru-RU" sz="400" dirty="0"/>
          </a:p>
        </p:txBody>
      </p:sp>
      <p:cxnSp>
        <p:nvCxnSpPr>
          <p:cNvPr id="331" name="Соединительная линия уступом 903">
            <a:extLst>
              <a:ext uri="{FF2B5EF4-FFF2-40B4-BE49-F238E27FC236}">
                <a16:creationId xmlns="" xmlns:a16="http://schemas.microsoft.com/office/drawing/2014/main" id="{8BEF26C8-19FF-4ACF-94F5-4225C4EB8246}"/>
              </a:ext>
            </a:extLst>
          </p:cNvPr>
          <p:cNvCxnSpPr>
            <a:cxnSpLocks/>
            <a:stCxn id="237" idx="2"/>
            <a:endCxn id="330" idx="0"/>
          </p:cNvCxnSpPr>
          <p:nvPr/>
        </p:nvCxnSpPr>
        <p:spPr>
          <a:xfrm rot="16200000" flipH="1">
            <a:off x="10647495" y="9524707"/>
            <a:ext cx="252029" cy="58823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Соединительная линия уступом 903">
            <a:extLst>
              <a:ext uri="{FF2B5EF4-FFF2-40B4-BE49-F238E27FC236}">
                <a16:creationId xmlns="" xmlns:a16="http://schemas.microsoft.com/office/drawing/2014/main" id="{8BEF26C8-19FF-4ACF-94F5-4225C4EB8246}"/>
              </a:ext>
            </a:extLst>
          </p:cNvPr>
          <p:cNvCxnSpPr>
            <a:cxnSpLocks/>
            <a:stCxn id="149" idx="2"/>
            <a:endCxn id="330" idx="0"/>
          </p:cNvCxnSpPr>
          <p:nvPr/>
        </p:nvCxnSpPr>
        <p:spPr>
          <a:xfrm rot="5400000">
            <a:off x="11302596" y="9455338"/>
            <a:ext cx="254538" cy="724471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Прямоугольник 353">
            <a:extLst>
              <a:ext uri="{FF2B5EF4-FFF2-40B4-BE49-F238E27FC236}">
                <a16:creationId xmlns="" xmlns:a16="http://schemas.microsoft.com/office/drawing/2014/main" id="{5A90479D-BFEC-4250-A8B4-175610005B0C}"/>
              </a:ext>
            </a:extLst>
          </p:cNvPr>
          <p:cNvSpPr/>
          <p:nvPr/>
        </p:nvSpPr>
        <p:spPr>
          <a:xfrm>
            <a:off x="7592494" y="9148684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Взять профсоюзы под контроль</a:t>
            </a:r>
            <a:endParaRPr lang="ru-RU" sz="400" dirty="0"/>
          </a:p>
        </p:txBody>
      </p:sp>
      <p:cxnSp>
        <p:nvCxnSpPr>
          <p:cNvPr id="356" name="Соединительная линия уступом 903">
            <a:extLst>
              <a:ext uri="{FF2B5EF4-FFF2-40B4-BE49-F238E27FC236}">
                <a16:creationId xmlns="" xmlns:a16="http://schemas.microsoft.com/office/drawing/2014/main" id="{8BEF26C8-19FF-4ACF-94F5-4225C4EB8246}"/>
              </a:ext>
            </a:extLst>
          </p:cNvPr>
          <p:cNvCxnSpPr>
            <a:cxnSpLocks/>
            <a:stCxn id="304" idx="2"/>
            <a:endCxn id="354" idx="0"/>
          </p:cNvCxnSpPr>
          <p:nvPr/>
        </p:nvCxnSpPr>
        <p:spPr>
          <a:xfrm rot="5400000">
            <a:off x="8132851" y="8812229"/>
            <a:ext cx="259262" cy="413649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9" name="Прямоугольник 358">
            <a:extLst>
              <a:ext uri="{FF2B5EF4-FFF2-40B4-BE49-F238E27FC236}">
                <a16:creationId xmlns="" xmlns:a16="http://schemas.microsoft.com/office/drawing/2014/main" id="{D21D4960-F203-4755-9FED-7CFC800F902A}"/>
              </a:ext>
            </a:extLst>
          </p:cNvPr>
          <p:cNvSpPr/>
          <p:nvPr/>
        </p:nvSpPr>
        <p:spPr>
          <a:xfrm>
            <a:off x="3734408" y="13099420"/>
            <a:ext cx="926325" cy="54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Вернуть </a:t>
            </a:r>
            <a:r>
              <a:rPr lang="ru-RU" sz="700" dirty="0" err="1"/>
              <a:t>Гуанакасте</a:t>
            </a:r>
            <a:endParaRPr lang="ru-RU" sz="400" dirty="0"/>
          </a:p>
        </p:txBody>
      </p:sp>
      <p:cxnSp>
        <p:nvCxnSpPr>
          <p:cNvPr id="360" name="Соединительная линия уступом 903">
            <a:extLst>
              <a:ext uri="{FF2B5EF4-FFF2-40B4-BE49-F238E27FC236}">
                <a16:creationId xmlns="" xmlns:a16="http://schemas.microsoft.com/office/drawing/2014/main" id="{7F2B1BD7-0FDF-4BD9-834C-72911F99D650}"/>
              </a:ext>
            </a:extLst>
          </p:cNvPr>
          <p:cNvCxnSpPr>
            <a:cxnSpLocks/>
            <a:stCxn id="162" idx="2"/>
            <a:endCxn id="359" idx="0"/>
          </p:cNvCxnSpPr>
          <p:nvPr/>
        </p:nvCxnSpPr>
        <p:spPr>
          <a:xfrm rot="16200000" flipH="1">
            <a:off x="3330421" y="12232269"/>
            <a:ext cx="1026779" cy="707521"/>
          </a:xfrm>
          <a:prstGeom prst="bentConnector3">
            <a:avLst>
              <a:gd name="adj1" fmla="val 9732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3" name="Прямоугольник 362">
            <a:extLst>
              <a:ext uri="{FF2B5EF4-FFF2-40B4-BE49-F238E27FC236}">
                <a16:creationId xmlns="" xmlns:a16="http://schemas.microsoft.com/office/drawing/2014/main" id="{D8560F03-D7E5-4EAE-8AB6-25DD52B13299}"/>
              </a:ext>
            </a:extLst>
          </p:cNvPr>
          <p:cNvSpPr/>
          <p:nvPr/>
        </p:nvSpPr>
        <p:spPr>
          <a:xfrm>
            <a:off x="11892732" y="9944841"/>
            <a:ext cx="926325" cy="540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800" dirty="0"/>
              <a:t>El Liberal</a:t>
            </a:r>
            <a:endParaRPr lang="ru-RU" sz="200" dirty="0"/>
          </a:p>
        </p:txBody>
      </p:sp>
      <p:cxnSp>
        <p:nvCxnSpPr>
          <p:cNvPr id="364" name="Соединительная линия уступом 903">
            <a:extLst>
              <a:ext uri="{FF2B5EF4-FFF2-40B4-BE49-F238E27FC236}">
                <a16:creationId xmlns="" xmlns:a16="http://schemas.microsoft.com/office/drawing/2014/main" id="{8BEF26C8-19FF-4ACF-94F5-4225C4EB8246}"/>
              </a:ext>
            </a:extLst>
          </p:cNvPr>
          <p:cNvCxnSpPr>
            <a:cxnSpLocks/>
            <a:stCxn id="149" idx="2"/>
            <a:endCxn id="363" idx="0"/>
          </p:cNvCxnSpPr>
          <p:nvPr/>
        </p:nvCxnSpPr>
        <p:spPr>
          <a:xfrm rot="16200000" flipH="1">
            <a:off x="11946729" y="9535674"/>
            <a:ext cx="254537" cy="56379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Прямоугольник 369">
            <a:extLst>
              <a:ext uri="{FF2B5EF4-FFF2-40B4-BE49-F238E27FC236}">
                <a16:creationId xmlns="" xmlns:a16="http://schemas.microsoft.com/office/drawing/2014/main" id="{FFDF3200-07AF-4F88-9AFA-E895A9EB463F}"/>
              </a:ext>
            </a:extLst>
          </p:cNvPr>
          <p:cNvSpPr/>
          <p:nvPr/>
        </p:nvSpPr>
        <p:spPr>
          <a:xfrm>
            <a:off x="4081781" y="17262114"/>
            <a:ext cx="926325" cy="540000"/>
          </a:xfrm>
          <a:prstGeom prst="rect">
            <a:avLst/>
          </a:prstGeom>
          <a:solidFill>
            <a:srgbClr val="FF0000"/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Заключить мир с </a:t>
            </a:r>
            <a:r>
              <a:rPr lang="ru-RU" sz="700" dirty="0" err="1"/>
              <a:t>Сандинистами</a:t>
            </a:r>
            <a:endParaRPr lang="ru-RU" sz="400" dirty="0"/>
          </a:p>
        </p:txBody>
      </p:sp>
      <p:cxnSp>
        <p:nvCxnSpPr>
          <p:cNvPr id="380" name="Прямая со стрелкой 379">
            <a:extLst>
              <a:ext uri="{FF2B5EF4-FFF2-40B4-BE49-F238E27FC236}">
                <a16:creationId xmlns="" xmlns:a16="http://schemas.microsoft.com/office/drawing/2014/main" id="{AFD4E665-A61D-46C2-A133-3412690F30F3}"/>
              </a:ext>
            </a:extLst>
          </p:cNvPr>
          <p:cNvCxnSpPr>
            <a:cxnSpLocks/>
            <a:stCxn id="87" idx="2"/>
            <a:endCxn id="192" idx="0"/>
          </p:cNvCxnSpPr>
          <p:nvPr/>
        </p:nvCxnSpPr>
        <p:spPr>
          <a:xfrm>
            <a:off x="2095147" y="17800318"/>
            <a:ext cx="1" cy="1135922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8" name="Прямоугольник 387">
            <a:extLst>
              <a:ext uri="{FF2B5EF4-FFF2-40B4-BE49-F238E27FC236}">
                <a16:creationId xmlns="" xmlns:a16="http://schemas.microsoft.com/office/drawing/2014/main" id="{9C02A14C-DE5F-49AD-A4EE-A27966D0EFDC}"/>
              </a:ext>
            </a:extLst>
          </p:cNvPr>
          <p:cNvSpPr/>
          <p:nvPr/>
        </p:nvSpPr>
        <p:spPr>
          <a:xfrm>
            <a:off x="10535519" y="14839244"/>
            <a:ext cx="926325" cy="540000"/>
          </a:xfrm>
          <a:prstGeom prst="rect">
            <a:avLst/>
          </a:prstGeom>
          <a:solidFill>
            <a:schemeClr val="bg1">
              <a:lumMod val="65000"/>
            </a:schemeClr>
          </a:solidFill>
          <a:ln w="190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700" dirty="0"/>
              <a:t>Привлечь коммунистов на свою сторону</a:t>
            </a:r>
            <a:endParaRPr lang="ru-RU" sz="400" dirty="0"/>
          </a:p>
        </p:txBody>
      </p:sp>
      <p:cxnSp>
        <p:nvCxnSpPr>
          <p:cNvPr id="390" name="Прямая со стрелкой 389">
            <a:extLst>
              <a:ext uri="{FF2B5EF4-FFF2-40B4-BE49-F238E27FC236}">
                <a16:creationId xmlns="" xmlns:a16="http://schemas.microsoft.com/office/drawing/2014/main" id="{AFD4E665-A61D-46C2-A133-3412690F30F3}"/>
              </a:ext>
            </a:extLst>
          </p:cNvPr>
          <p:cNvCxnSpPr>
            <a:cxnSpLocks/>
            <a:stCxn id="388" idx="2"/>
            <a:endCxn id="302" idx="0"/>
          </p:cNvCxnSpPr>
          <p:nvPr/>
        </p:nvCxnSpPr>
        <p:spPr>
          <a:xfrm flipH="1">
            <a:off x="10994745" y="15379244"/>
            <a:ext cx="3937" cy="283649"/>
          </a:xfrm>
          <a:prstGeom prst="straightConnector1">
            <a:avLst/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Соединительная линия уступом 903">
            <a:extLst>
              <a:ext uri="{FF2B5EF4-FFF2-40B4-BE49-F238E27FC236}">
                <a16:creationId xmlns="" xmlns:a16="http://schemas.microsoft.com/office/drawing/2014/main" id="{7F2B1BD7-0FDF-4BD9-834C-72911F99D650}"/>
              </a:ext>
            </a:extLst>
          </p:cNvPr>
          <p:cNvCxnSpPr>
            <a:cxnSpLocks/>
            <a:stCxn id="445" idx="2"/>
            <a:endCxn id="265" idx="0"/>
          </p:cNvCxnSpPr>
          <p:nvPr/>
        </p:nvCxnSpPr>
        <p:spPr>
          <a:xfrm rot="16200000" flipH="1">
            <a:off x="11168288" y="16825028"/>
            <a:ext cx="265683" cy="604895"/>
          </a:xfrm>
          <a:prstGeom prst="bentConnector3">
            <a:avLst>
              <a:gd name="adj1" fmla="val 50000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Соединительная линия уступом 903">
            <a:extLst>
              <a:ext uri="{FF2B5EF4-FFF2-40B4-BE49-F238E27FC236}">
                <a16:creationId xmlns="" xmlns:a16="http://schemas.microsoft.com/office/drawing/2014/main" id="{7F2B1BD7-0FDF-4BD9-834C-72911F99D650}"/>
              </a:ext>
            </a:extLst>
          </p:cNvPr>
          <p:cNvCxnSpPr>
            <a:cxnSpLocks/>
            <a:stCxn id="170" idx="2"/>
            <a:endCxn id="370" idx="0"/>
          </p:cNvCxnSpPr>
          <p:nvPr/>
        </p:nvCxnSpPr>
        <p:spPr>
          <a:xfrm rot="16200000" flipH="1">
            <a:off x="2348431" y="15065600"/>
            <a:ext cx="2656169" cy="1736857"/>
          </a:xfrm>
          <a:prstGeom prst="bentConnector3">
            <a:avLst>
              <a:gd name="adj1" fmla="val 4415"/>
            </a:avLst>
          </a:prstGeom>
          <a:ln w="190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40464</TotalTime>
  <Words>1296</Words>
  <Application>Microsoft Office PowerPoint</Application>
  <PresentationFormat>Произвольный</PresentationFormat>
  <Paragraphs>170</Paragraphs>
  <Slides>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Курочкин Михаил Александрович</cp:lastModifiedBy>
  <cp:revision>2300</cp:revision>
  <dcterms:created xsi:type="dcterms:W3CDTF">2018-10-23T08:09:21Z</dcterms:created>
  <dcterms:modified xsi:type="dcterms:W3CDTF">2023-10-25T12:52:21Z</dcterms:modified>
</cp:coreProperties>
</file>