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20" d="100"/>
          <a:sy n="20" d="100"/>
        </p:scale>
        <p:origin x="2004" y="25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02.02.2022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Прямоугольник 128"/>
          <p:cNvSpPr/>
          <p:nvPr/>
        </p:nvSpPr>
        <p:spPr>
          <a:xfrm>
            <a:off x="4717272" y="14316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</a:t>
            </a:r>
            <a:r>
              <a:rPr lang="ru-RU" sz="1400" dirty="0" smtClean="0"/>
              <a:t>земли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4970230" y="2142930"/>
            <a:ext cx="436307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3543575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</a:t>
            </a:r>
            <a:r>
              <a:rPr lang="ru-RU" sz="1400" dirty="0" smtClean="0"/>
              <a:t>масла</a:t>
            </a:r>
            <a:endParaRPr lang="ru-RU" sz="800" dirty="0"/>
          </a:p>
        </p:txBody>
      </p:sp>
      <p:sp>
        <p:nvSpPr>
          <p:cNvPr id="300" name="Прямоугольник 299"/>
          <p:cNvSpPr/>
          <p:nvPr/>
        </p:nvSpPr>
        <p:spPr>
          <a:xfrm>
            <a:off x="8238002" y="44815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</a:t>
            </a:r>
            <a:r>
              <a:rPr lang="ru-RU" sz="1400" dirty="0" smtClean="0"/>
              <a:t>фермеров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5890968" y="29479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</a:t>
            </a:r>
            <a:endParaRPr lang="ru-RU" sz="10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190722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</a:t>
            </a:r>
            <a:r>
              <a:rPr lang="ru-RU" sz="1400" dirty="0" smtClean="0"/>
              <a:t>Хлопка</a:t>
            </a:r>
            <a:endParaRPr lang="ru-RU" sz="8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8238002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</a:t>
            </a:r>
            <a:r>
              <a:rPr lang="ru-RU" sz="1400" dirty="0" smtClean="0"/>
              <a:t>хозяйства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3796143" y="964163"/>
            <a:ext cx="431627" cy="35265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8238002" y="14313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 smtClean="0"/>
              <a:t>INEAC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232361" y="3665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7317443" y="969413"/>
            <a:ext cx="436306" cy="35207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14128541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Конголезского франка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7058703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23661443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endParaRPr lang="ru-RU" sz="5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10585216" y="29479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10590855" y="448155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4717272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10251278" y="1556034"/>
            <a:ext cx="436580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11643175" y="4027931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8480604" y="2856178"/>
            <a:ext cx="462838" cy="5873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9295961" y="4027931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Прямоугольник 38"/>
          <p:cNvSpPr/>
          <p:nvPr/>
        </p:nvSpPr>
        <p:spPr>
          <a:xfrm>
            <a:off x="588514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Распространение новых сортов сои</a:t>
            </a:r>
            <a:endParaRPr lang="ru-RU" sz="400" dirty="0"/>
          </a:p>
        </p:txBody>
      </p:sp>
      <p:cxnSp>
        <p:nvCxnSpPr>
          <p:cNvPr id="40" name="Соединительная линия уступом 39"/>
          <p:cNvCxnSpPr>
            <a:stCxn id="304" idx="2"/>
            <a:endCxn id="39" idx="0"/>
          </p:cNvCxnSpPr>
          <p:nvPr/>
        </p:nvCxnSpPr>
        <p:spPr>
          <a:xfrm rot="5400000">
            <a:off x="7892863" y="3078177"/>
            <a:ext cx="453345" cy="23528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3543575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кофе</a:t>
            </a:r>
            <a:endParaRPr lang="ru-RU" sz="500" dirty="0"/>
          </a:p>
        </p:txBody>
      </p:sp>
      <p:cxnSp>
        <p:nvCxnSpPr>
          <p:cNvPr id="45" name="Соединительная линия уступом 44"/>
          <p:cNvCxnSpPr>
            <a:stCxn id="304" idx="2"/>
            <a:endCxn id="43" idx="0"/>
          </p:cNvCxnSpPr>
          <p:nvPr/>
        </p:nvCxnSpPr>
        <p:spPr>
          <a:xfrm rot="5400000">
            <a:off x="6722076" y="1907390"/>
            <a:ext cx="453345" cy="4694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129" idx="2"/>
            <a:endCxn id="301" idx="0"/>
          </p:cNvCxnSpPr>
          <p:nvPr/>
        </p:nvCxnSpPr>
        <p:spPr>
          <a:xfrm rot="16200000" flipH="1">
            <a:off x="6143926" y="2142930"/>
            <a:ext cx="436307" cy="1173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129" idx="2"/>
            <a:endCxn id="342" idx="0"/>
          </p:cNvCxnSpPr>
          <p:nvPr/>
        </p:nvCxnSpPr>
        <p:spPr>
          <a:xfrm>
            <a:off x="5775231" y="2511625"/>
            <a:ext cx="0" cy="3512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07" idx="2"/>
            <a:endCxn id="304" idx="0"/>
          </p:cNvCxnSpPr>
          <p:nvPr/>
        </p:nvCxnSpPr>
        <p:spPr>
          <a:xfrm>
            <a:off x="9295961" y="2511351"/>
            <a:ext cx="0" cy="4365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/>
          <p:cNvSpPr/>
          <p:nvPr/>
        </p:nvSpPr>
        <p:spPr>
          <a:xfrm>
            <a:off x="1190722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порта </a:t>
            </a:r>
            <a:r>
              <a:rPr lang="ru-RU" sz="1400" dirty="0" err="1" smtClean="0"/>
              <a:t>Матади</a:t>
            </a:r>
            <a:endParaRPr lang="ru-RU" sz="500" dirty="0"/>
          </a:p>
        </p:txBody>
      </p:sp>
      <p:sp>
        <p:nvSpPr>
          <p:cNvPr id="78" name="Прямоугольник 77"/>
          <p:cNvSpPr/>
          <p:nvPr/>
        </p:nvSpPr>
        <p:spPr>
          <a:xfrm>
            <a:off x="2364347" y="6024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экспорт внутренней продукции</a:t>
            </a:r>
            <a:endParaRPr lang="ru-RU" sz="500" dirty="0"/>
          </a:p>
        </p:txBody>
      </p:sp>
      <p:cxnSp>
        <p:nvCxnSpPr>
          <p:cNvPr id="79" name="Соединительная линия уступом 78"/>
          <p:cNvCxnSpPr>
            <a:stCxn id="43" idx="2"/>
            <a:endCxn id="78" idx="0"/>
          </p:cNvCxnSpPr>
          <p:nvPr/>
        </p:nvCxnSpPr>
        <p:spPr>
          <a:xfrm rot="5400000">
            <a:off x="3780364" y="5203218"/>
            <a:ext cx="463112" cy="1179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Соединительная линия уступом 81"/>
          <p:cNvCxnSpPr>
            <a:stCxn id="76" idx="2"/>
            <a:endCxn id="78" idx="0"/>
          </p:cNvCxnSpPr>
          <p:nvPr/>
        </p:nvCxnSpPr>
        <p:spPr>
          <a:xfrm rot="16200000" flipH="1">
            <a:off x="2606418" y="5208500"/>
            <a:ext cx="458150" cy="117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Прямоугольник 84"/>
          <p:cNvSpPr/>
          <p:nvPr/>
        </p:nvSpPr>
        <p:spPr>
          <a:xfrm>
            <a:off x="1190721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верфь Банана</a:t>
            </a:r>
            <a:endParaRPr lang="ru-RU" sz="500" dirty="0"/>
          </a:p>
        </p:txBody>
      </p:sp>
      <p:cxnSp>
        <p:nvCxnSpPr>
          <p:cNvPr id="86" name="Прямая со стрелкой 85"/>
          <p:cNvCxnSpPr>
            <a:stCxn id="76" idx="2"/>
            <a:endCxn id="85" idx="0"/>
          </p:cNvCxnSpPr>
          <p:nvPr/>
        </p:nvCxnSpPr>
        <p:spPr>
          <a:xfrm flipH="1">
            <a:off x="2248680" y="5566238"/>
            <a:ext cx="1" cy="20011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4711490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Железнодорожная линия </a:t>
            </a:r>
            <a:r>
              <a:rPr lang="ru-RU" sz="1400" dirty="0" err="1" smtClean="0"/>
              <a:t>Вичиконго</a:t>
            </a:r>
            <a:r>
              <a:rPr lang="ru-RU" sz="1400" dirty="0" smtClean="0"/>
              <a:t> (1937)</a:t>
            </a:r>
            <a:endParaRPr lang="ru-RU" sz="500" dirty="0"/>
          </a:p>
        </p:txBody>
      </p:sp>
      <p:sp>
        <p:nvSpPr>
          <p:cNvPr id="93" name="Прямоугольник 92"/>
          <p:cNvSpPr/>
          <p:nvPr/>
        </p:nvSpPr>
        <p:spPr>
          <a:xfrm>
            <a:off x="8238004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Union </a:t>
            </a:r>
            <a:r>
              <a:rPr lang="en-US" sz="1400" dirty="0" err="1"/>
              <a:t>Minière</a:t>
            </a:r>
            <a:r>
              <a:rPr lang="en-US" sz="1400" dirty="0"/>
              <a:t> du </a:t>
            </a:r>
            <a:r>
              <a:rPr lang="en-US" sz="1400" dirty="0" smtClean="0"/>
              <a:t>Haut-Katanga</a:t>
            </a:r>
            <a:endParaRPr lang="ru-RU" sz="100" dirty="0"/>
          </a:p>
        </p:txBody>
      </p:sp>
      <p:sp>
        <p:nvSpPr>
          <p:cNvPr id="94" name="Прямоугольник 93"/>
          <p:cNvSpPr/>
          <p:nvPr/>
        </p:nvSpPr>
        <p:spPr>
          <a:xfrm>
            <a:off x="705870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Горнодобывающая промышленность медного пояса</a:t>
            </a:r>
            <a:endParaRPr lang="ru-RU" sz="500" dirty="0"/>
          </a:p>
        </p:txBody>
      </p:sp>
      <p:sp>
        <p:nvSpPr>
          <p:cNvPr id="95" name="Прямоугольник 94"/>
          <p:cNvSpPr/>
          <p:nvPr/>
        </p:nvSpPr>
        <p:spPr>
          <a:xfrm>
            <a:off x="9417195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Механизация производства шахт</a:t>
            </a:r>
            <a:endParaRPr lang="ru-RU" sz="100" dirty="0"/>
          </a:p>
        </p:txBody>
      </p:sp>
      <p:sp>
        <p:nvSpPr>
          <p:cNvPr id="97" name="Прямоугольник 96"/>
          <p:cNvSpPr/>
          <p:nvPr/>
        </p:nvSpPr>
        <p:spPr>
          <a:xfrm>
            <a:off x="9417195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</a:t>
            </a:r>
            <a:r>
              <a:rPr lang="en-US" sz="1400" dirty="0" err="1" smtClean="0"/>
              <a:t>Musonoi</a:t>
            </a:r>
            <a:r>
              <a:rPr lang="en-US" sz="1400" dirty="0" smtClean="0"/>
              <a:t> Principal</a:t>
            </a:r>
            <a:endParaRPr lang="ru-RU" sz="300" dirty="0"/>
          </a:p>
        </p:txBody>
      </p:sp>
      <p:sp>
        <p:nvSpPr>
          <p:cNvPr id="99" name="Прямоугольник 98"/>
          <p:cNvSpPr/>
          <p:nvPr/>
        </p:nvSpPr>
        <p:spPr>
          <a:xfrm>
            <a:off x="2358636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торгового флота </a:t>
            </a:r>
            <a:r>
              <a:rPr lang="ru-RU" sz="800" dirty="0"/>
              <a:t>(наше)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00" name="Прямоугольник 99"/>
          <p:cNvSpPr/>
          <p:nvPr/>
        </p:nvSpPr>
        <p:spPr>
          <a:xfrm>
            <a:off x="3543575" y="75673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к войне на море (наше)</a:t>
            </a:r>
            <a:endParaRPr lang="ru-RU" sz="5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4717272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крупного флота (наше)</a:t>
            </a:r>
            <a:endParaRPr lang="ru-RU" sz="700" dirty="0"/>
          </a:p>
        </p:txBody>
      </p:sp>
      <p:sp>
        <p:nvSpPr>
          <p:cNvPr id="103" name="Прямоугольник 102"/>
          <p:cNvSpPr/>
          <p:nvPr/>
        </p:nvSpPr>
        <p:spPr>
          <a:xfrm>
            <a:off x="0" y="91103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малого флота </a:t>
            </a:r>
            <a:r>
              <a:rPr lang="ru-RU" sz="800" dirty="0"/>
              <a:t>(наше</a:t>
            </a:r>
            <a:r>
              <a:rPr lang="ru-RU" sz="800" dirty="0" smtClean="0"/>
              <a:t>)</a:t>
            </a:r>
            <a:endParaRPr lang="ru-RU" sz="100" dirty="0"/>
          </a:p>
        </p:txBody>
      </p:sp>
      <p:cxnSp>
        <p:nvCxnSpPr>
          <p:cNvPr id="104" name="Соединительная линия уступом 103"/>
          <p:cNvCxnSpPr>
            <a:stCxn id="85" idx="2"/>
            <a:endCxn id="103" idx="0"/>
          </p:cNvCxnSpPr>
          <p:nvPr/>
        </p:nvCxnSpPr>
        <p:spPr>
          <a:xfrm rot="5400000">
            <a:off x="1421828" y="8283505"/>
            <a:ext cx="462985" cy="119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Соединительная линия уступом 106"/>
          <p:cNvCxnSpPr>
            <a:stCxn id="100" idx="2"/>
            <a:endCxn id="103" idx="0"/>
          </p:cNvCxnSpPr>
          <p:nvPr/>
        </p:nvCxnSpPr>
        <p:spPr>
          <a:xfrm rot="5400000">
            <a:off x="2598255" y="7107078"/>
            <a:ext cx="462985" cy="35435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stCxn id="85" idx="2"/>
            <a:endCxn id="99" idx="0"/>
          </p:cNvCxnSpPr>
          <p:nvPr/>
        </p:nvCxnSpPr>
        <p:spPr>
          <a:xfrm rot="16200000" flipH="1">
            <a:off x="2601145" y="8294907"/>
            <a:ext cx="462985" cy="1167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112"/>
          <p:cNvCxnSpPr>
            <a:stCxn id="100" idx="2"/>
            <a:endCxn id="99" idx="0"/>
          </p:cNvCxnSpPr>
          <p:nvPr/>
        </p:nvCxnSpPr>
        <p:spPr>
          <a:xfrm rot="5400000">
            <a:off x="3777573" y="8286396"/>
            <a:ext cx="462985" cy="118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100" idx="2"/>
            <a:endCxn id="102" idx="0"/>
          </p:cNvCxnSpPr>
          <p:nvPr/>
        </p:nvCxnSpPr>
        <p:spPr>
          <a:xfrm rot="16200000" flipH="1">
            <a:off x="4956890" y="8292016"/>
            <a:ext cx="462985" cy="11736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85" idx="2"/>
            <a:endCxn id="102" idx="0"/>
          </p:cNvCxnSpPr>
          <p:nvPr/>
        </p:nvCxnSpPr>
        <p:spPr>
          <a:xfrm rot="16200000" flipH="1">
            <a:off x="3780463" y="7115589"/>
            <a:ext cx="462985" cy="35265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190721" y="106172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Выслеживание чужих конвоев </a:t>
            </a:r>
            <a:r>
              <a:rPr lang="ru-RU" sz="800" dirty="0" smtClean="0"/>
              <a:t>(наше</a:t>
            </a:r>
            <a:r>
              <a:rPr lang="ru-RU" sz="800" dirty="0"/>
              <a:t>)</a:t>
            </a:r>
            <a:endParaRPr lang="ru-RU" sz="100" dirty="0"/>
          </a:p>
          <a:p>
            <a:pPr algn="ctr"/>
            <a:endParaRPr lang="ru-RU" sz="500" dirty="0"/>
          </a:p>
        </p:txBody>
      </p:sp>
      <p:sp>
        <p:nvSpPr>
          <p:cNvPr id="125" name="Прямоугольник 124"/>
          <p:cNvSpPr/>
          <p:nvPr/>
        </p:nvSpPr>
        <p:spPr>
          <a:xfrm>
            <a:off x="7058702" y="121604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Институт исследований Центральной Африки (1947)</a:t>
            </a:r>
            <a:endParaRPr lang="ru-RU" sz="500" dirty="0"/>
          </a:p>
        </p:txBody>
      </p:sp>
      <p:sp>
        <p:nvSpPr>
          <p:cNvPr id="126" name="Прямоугольник 125"/>
          <p:cNvSpPr/>
          <p:nvPr/>
        </p:nvSpPr>
        <p:spPr>
          <a:xfrm>
            <a:off x="4711489" y="121655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Африканская урбанизация (наше</a:t>
            </a:r>
            <a:r>
              <a:rPr lang="ru-RU" sz="1400" dirty="0"/>
              <a:t>)</a:t>
            </a:r>
            <a:endParaRPr lang="ru-RU" sz="700" dirty="0"/>
          </a:p>
        </p:txBody>
      </p:sp>
      <p:cxnSp>
        <p:nvCxnSpPr>
          <p:cNvPr id="127" name="Соединительная линия уступом 126"/>
          <p:cNvCxnSpPr>
            <a:stCxn id="94" idx="2"/>
            <a:endCxn id="89" idx="0"/>
          </p:cNvCxnSpPr>
          <p:nvPr/>
        </p:nvCxnSpPr>
        <p:spPr>
          <a:xfrm rot="5400000">
            <a:off x="6729585" y="9230222"/>
            <a:ext cx="426940" cy="23472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stCxn id="94" idx="2"/>
            <a:endCxn id="329" idx="0"/>
          </p:cNvCxnSpPr>
          <p:nvPr/>
        </p:nvCxnSpPr>
        <p:spPr>
          <a:xfrm>
            <a:off x="8116661" y="10190358"/>
            <a:ext cx="1" cy="426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329" idx="2"/>
            <a:endCxn id="125" idx="0"/>
          </p:cNvCxnSpPr>
          <p:nvPr/>
        </p:nvCxnSpPr>
        <p:spPr>
          <a:xfrm flipH="1">
            <a:off x="8116661" y="11697298"/>
            <a:ext cx="1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89" idx="2"/>
            <a:endCxn id="126" idx="0"/>
          </p:cNvCxnSpPr>
          <p:nvPr/>
        </p:nvCxnSpPr>
        <p:spPr>
          <a:xfrm flipH="1">
            <a:off x="5769448" y="11697298"/>
            <a:ext cx="1" cy="46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95" idx="2"/>
            <a:endCxn id="97" idx="0"/>
          </p:cNvCxnSpPr>
          <p:nvPr/>
        </p:nvCxnSpPr>
        <p:spPr>
          <a:xfrm>
            <a:off x="10475154" y="11697298"/>
            <a:ext cx="0" cy="463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52"/>
          <p:cNvCxnSpPr>
            <a:stCxn id="94" idx="2"/>
            <a:endCxn id="95" idx="0"/>
          </p:cNvCxnSpPr>
          <p:nvPr/>
        </p:nvCxnSpPr>
        <p:spPr>
          <a:xfrm rot="16200000" flipH="1">
            <a:off x="9082437" y="9224581"/>
            <a:ext cx="426940" cy="2358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55"/>
          <p:cNvCxnSpPr>
            <a:stCxn id="99" idx="2"/>
            <a:endCxn id="122" idx="0"/>
          </p:cNvCxnSpPr>
          <p:nvPr/>
        </p:nvCxnSpPr>
        <p:spPr>
          <a:xfrm rot="5400000">
            <a:off x="2619168" y="9819871"/>
            <a:ext cx="426940" cy="1167915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59"/>
          <p:cNvCxnSpPr>
            <a:stCxn id="103" idx="2"/>
            <a:endCxn id="122" idx="0"/>
          </p:cNvCxnSpPr>
          <p:nvPr/>
        </p:nvCxnSpPr>
        <p:spPr>
          <a:xfrm rot="16200000" flipH="1">
            <a:off x="1439849" y="9808467"/>
            <a:ext cx="426940" cy="1190721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9425633" y="91055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плотин Инга (не историчный фокус)</a:t>
            </a:r>
            <a:endParaRPr lang="ru-RU" sz="5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10584794" y="13628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гидроэлектростанций</a:t>
            </a:r>
            <a:endParaRPr lang="ru-RU" sz="500" dirty="0"/>
          </a:p>
        </p:txBody>
      </p:sp>
      <p:cxnSp>
        <p:nvCxnSpPr>
          <p:cNvPr id="167" name="Соединительная линия уступом 166"/>
          <p:cNvCxnSpPr>
            <a:stCxn id="93" idx="2"/>
            <a:endCxn id="165" idx="0"/>
          </p:cNvCxnSpPr>
          <p:nvPr/>
        </p:nvCxnSpPr>
        <p:spPr>
          <a:xfrm rot="16200000" flipH="1">
            <a:off x="9660703" y="8282632"/>
            <a:ext cx="458148" cy="1187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3"/>
          <p:cNvCxnSpPr>
            <a:stCxn id="93" idx="2"/>
            <a:endCxn id="94" idx="0"/>
          </p:cNvCxnSpPr>
          <p:nvPr/>
        </p:nvCxnSpPr>
        <p:spPr>
          <a:xfrm rot="5400000">
            <a:off x="8474820" y="8289214"/>
            <a:ext cx="462985" cy="117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4711489" y="136724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Force </a:t>
            </a:r>
            <a:r>
              <a:rPr lang="en-US" sz="1400" dirty="0" err="1" smtClean="0"/>
              <a:t>Publique</a:t>
            </a:r>
            <a:endParaRPr lang="ru-RU" sz="100" dirty="0"/>
          </a:p>
        </p:txBody>
      </p:sp>
      <p:sp>
        <p:nvSpPr>
          <p:cNvPr id="186" name="Прямоугольник 185"/>
          <p:cNvSpPr/>
          <p:nvPr/>
        </p:nvSpPr>
        <p:spPr>
          <a:xfrm>
            <a:off x="3543575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белых офицеров</a:t>
            </a:r>
            <a:endParaRPr lang="ru-RU" sz="700" dirty="0"/>
          </a:p>
        </p:txBody>
      </p:sp>
      <p:sp>
        <p:nvSpPr>
          <p:cNvPr id="187" name="Прямоугольник 186"/>
          <p:cNvSpPr/>
          <p:nvPr/>
        </p:nvSpPr>
        <p:spPr>
          <a:xfrm>
            <a:off x="588509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офицеров из чернокожих</a:t>
            </a:r>
            <a:endParaRPr lang="ru-RU" sz="700" dirty="0"/>
          </a:p>
        </p:txBody>
      </p:sp>
      <p:cxnSp>
        <p:nvCxnSpPr>
          <p:cNvPr id="188" name="Прямая соединительная линия 187"/>
          <p:cNvCxnSpPr>
            <a:stCxn id="186" idx="3"/>
            <a:endCxn id="187" idx="1"/>
          </p:cNvCxnSpPr>
          <p:nvPr/>
        </p:nvCxnSpPr>
        <p:spPr>
          <a:xfrm>
            <a:off x="5659493" y="15719418"/>
            <a:ext cx="2256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Прямоугольник 190"/>
          <p:cNvSpPr/>
          <p:nvPr/>
        </p:nvSpPr>
        <p:spPr>
          <a:xfrm>
            <a:off x="2358636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Compagnie</a:t>
            </a:r>
            <a:r>
              <a:rPr lang="ru-RU" sz="1400" dirty="0" smtClean="0"/>
              <a:t> </a:t>
            </a:r>
            <a:r>
              <a:rPr lang="ru-RU" sz="1400" dirty="0" err="1" smtClean="0"/>
              <a:t>d'Artillerie</a:t>
            </a:r>
            <a:r>
              <a:rPr lang="ru-RU" sz="1400" dirty="0" smtClean="0"/>
              <a:t> </a:t>
            </a:r>
            <a:r>
              <a:rPr lang="ru-RU" sz="1400" dirty="0" err="1" smtClean="0"/>
              <a:t>et</a:t>
            </a:r>
            <a:r>
              <a:rPr lang="ru-RU" sz="1400" dirty="0" smtClean="0"/>
              <a:t> </a:t>
            </a:r>
            <a:r>
              <a:rPr lang="ru-RU" sz="1400" dirty="0" err="1" smtClean="0"/>
              <a:t>de</a:t>
            </a:r>
            <a:r>
              <a:rPr lang="ru-RU" sz="1400" dirty="0" smtClean="0"/>
              <a:t> </a:t>
            </a:r>
            <a:r>
              <a:rPr lang="ru-RU" sz="1400" dirty="0" err="1" smtClean="0"/>
              <a:t>Génie</a:t>
            </a:r>
            <a:endParaRPr lang="ru-RU" sz="400" dirty="0"/>
          </a:p>
        </p:txBody>
      </p:sp>
      <p:sp>
        <p:nvSpPr>
          <p:cNvPr id="192" name="Прямоугольник 191"/>
          <p:cNvSpPr/>
          <p:nvPr/>
        </p:nvSpPr>
        <p:spPr>
          <a:xfrm>
            <a:off x="7058702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10-я станция </a:t>
            </a:r>
            <a:r>
              <a:rPr lang="ru-RU" sz="1400" dirty="0"/>
              <a:t>по оказанию помощи </a:t>
            </a:r>
            <a:r>
              <a:rPr lang="ru-RU" sz="1400" dirty="0" smtClean="0"/>
              <a:t>пострадавшим</a:t>
            </a:r>
            <a:endParaRPr lang="ru-RU" sz="100" dirty="0"/>
          </a:p>
        </p:txBody>
      </p:sp>
      <p:sp>
        <p:nvSpPr>
          <p:cNvPr id="193" name="Прямоугольник 192"/>
          <p:cNvSpPr/>
          <p:nvPr/>
        </p:nvSpPr>
        <p:spPr>
          <a:xfrm>
            <a:off x="10585216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fr-FR" sz="1400" dirty="0" smtClean="0"/>
              <a:t>Aviation militaire de la Force Publique</a:t>
            </a:r>
            <a:r>
              <a:rPr lang="ru-RU" sz="1400" dirty="0" smtClean="0"/>
              <a:t> (конец 1940)</a:t>
            </a:r>
            <a:endParaRPr lang="ru-RU" sz="100" dirty="0"/>
          </a:p>
        </p:txBody>
      </p:sp>
      <p:sp>
        <p:nvSpPr>
          <p:cNvPr id="194" name="Прямоугольник 193"/>
          <p:cNvSpPr/>
          <p:nvPr/>
        </p:nvSpPr>
        <p:spPr>
          <a:xfrm>
            <a:off x="11775687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аэропорт Н</a:t>
            </a:r>
            <a:r>
              <a:rPr lang="en-US" sz="1400" dirty="0" smtClean="0"/>
              <a:t>’</a:t>
            </a:r>
            <a:r>
              <a:rPr lang="ru-RU" sz="1400" dirty="0" err="1" smtClean="0"/>
              <a:t>Доло</a:t>
            </a:r>
            <a:r>
              <a:rPr lang="ru-RU" sz="1400" dirty="0" smtClean="0"/>
              <a:t> в </a:t>
            </a:r>
            <a:r>
              <a:rPr lang="ru-RU" sz="1400" dirty="0" err="1" smtClean="0"/>
              <a:t>Леопольдвиле</a:t>
            </a:r>
            <a:endParaRPr lang="ru-RU" sz="700" dirty="0"/>
          </a:p>
        </p:txBody>
      </p:sp>
      <p:sp>
        <p:nvSpPr>
          <p:cNvPr id="196" name="Прямоугольник 195"/>
          <p:cNvSpPr/>
          <p:nvPr/>
        </p:nvSpPr>
        <p:spPr>
          <a:xfrm>
            <a:off x="9417195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Воздушное </a:t>
            </a:r>
            <a:r>
              <a:rPr lang="ru-RU" sz="1400" dirty="0" smtClean="0"/>
              <a:t>снабжение</a:t>
            </a:r>
            <a:endParaRPr lang="ru-RU" sz="200" dirty="0"/>
          </a:p>
        </p:txBody>
      </p:sp>
      <p:cxnSp>
        <p:nvCxnSpPr>
          <p:cNvPr id="197" name="Соединительная линия уступом 196"/>
          <p:cNvCxnSpPr>
            <a:stCxn id="185" idx="2"/>
            <a:endCxn id="191" idx="0"/>
          </p:cNvCxnSpPr>
          <p:nvPr/>
        </p:nvCxnSpPr>
        <p:spPr>
          <a:xfrm rot="5400000">
            <a:off x="3569552" y="14599522"/>
            <a:ext cx="2046940" cy="2352853"/>
          </a:xfrm>
          <a:prstGeom prst="bentConnector3">
            <a:avLst>
              <a:gd name="adj1" fmla="val 109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201"/>
          <p:cNvCxnSpPr>
            <a:stCxn id="185" idx="2"/>
            <a:endCxn id="186" idx="0"/>
          </p:cNvCxnSpPr>
          <p:nvPr/>
        </p:nvCxnSpPr>
        <p:spPr>
          <a:xfrm rot="5400000">
            <a:off x="4972021" y="14381991"/>
            <a:ext cx="426940" cy="11679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85" idx="2"/>
            <a:endCxn id="187" idx="0"/>
          </p:cNvCxnSpPr>
          <p:nvPr/>
        </p:nvCxnSpPr>
        <p:spPr>
          <a:xfrm rot="16200000" flipH="1">
            <a:off x="6142781" y="14379144"/>
            <a:ext cx="426940" cy="11736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Соединительная линия уступом 207"/>
          <p:cNvCxnSpPr>
            <a:stCxn id="185" idx="2"/>
            <a:endCxn id="193" idx="0"/>
          </p:cNvCxnSpPr>
          <p:nvPr/>
        </p:nvCxnSpPr>
        <p:spPr>
          <a:xfrm rot="16200000" flipH="1">
            <a:off x="8492841" y="12029084"/>
            <a:ext cx="426940" cy="5873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185" idx="2"/>
            <a:endCxn id="192" idx="0"/>
          </p:cNvCxnSpPr>
          <p:nvPr/>
        </p:nvCxnSpPr>
        <p:spPr>
          <a:xfrm rot="16200000" flipH="1">
            <a:off x="5919584" y="14602341"/>
            <a:ext cx="2046940" cy="2347213"/>
          </a:xfrm>
          <a:prstGeom prst="bentConnector3">
            <a:avLst>
              <a:gd name="adj1" fmla="val 104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193" idx="2"/>
            <a:endCxn id="194" idx="0"/>
          </p:cNvCxnSpPr>
          <p:nvPr/>
        </p:nvCxnSpPr>
        <p:spPr>
          <a:xfrm rot="16200000" flipH="1">
            <a:off x="11968410" y="15934182"/>
            <a:ext cx="540000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217"/>
          <p:cNvCxnSpPr>
            <a:stCxn id="193" idx="2"/>
            <a:endCxn id="196" idx="0"/>
          </p:cNvCxnSpPr>
          <p:nvPr/>
        </p:nvCxnSpPr>
        <p:spPr>
          <a:xfrm rot="5400000">
            <a:off x="10789165" y="15945408"/>
            <a:ext cx="540000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4711488" y="16788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Использование бельгийского вооружения (наше)</a:t>
            </a:r>
            <a:endParaRPr lang="ru-RU" sz="100" dirty="0"/>
          </a:p>
        </p:txBody>
      </p:sp>
      <p:cxnSp>
        <p:nvCxnSpPr>
          <p:cNvPr id="222" name="Прямая со стрелкой 221"/>
          <p:cNvCxnSpPr>
            <a:stCxn id="185" idx="2"/>
            <a:endCxn id="221" idx="0"/>
          </p:cNvCxnSpPr>
          <p:nvPr/>
        </p:nvCxnSpPr>
        <p:spPr>
          <a:xfrm flipH="1">
            <a:off x="5769447" y="14752478"/>
            <a:ext cx="1" cy="2035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8292979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радарные системы в армии</a:t>
            </a:r>
            <a:endParaRPr lang="ru-RU" sz="700" dirty="0"/>
          </a:p>
        </p:txBody>
      </p:sp>
      <p:cxnSp>
        <p:nvCxnSpPr>
          <p:cNvPr id="227" name="Соединительная линия уступом 226"/>
          <p:cNvCxnSpPr>
            <a:stCxn id="185" idx="2"/>
            <a:endCxn id="226" idx="0"/>
          </p:cNvCxnSpPr>
          <p:nvPr/>
        </p:nvCxnSpPr>
        <p:spPr>
          <a:xfrm rot="16200000" flipH="1">
            <a:off x="7346723" y="13175203"/>
            <a:ext cx="426940" cy="3581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229"/>
          <p:cNvCxnSpPr>
            <a:stCxn id="226" idx="2"/>
            <a:endCxn id="196" idx="0"/>
          </p:cNvCxnSpPr>
          <p:nvPr/>
        </p:nvCxnSpPr>
        <p:spPr>
          <a:xfrm rot="16200000" flipH="1">
            <a:off x="9643046" y="15967310"/>
            <a:ext cx="540000" cy="11242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/>
          <p:cNvSpPr/>
          <p:nvPr/>
        </p:nvSpPr>
        <p:spPr>
          <a:xfrm>
            <a:off x="1058521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Обучить гражданских пилотов (наше)</a:t>
            </a:r>
            <a:endParaRPr lang="ru-RU" sz="700" dirty="0"/>
          </a:p>
        </p:txBody>
      </p:sp>
      <p:cxnSp>
        <p:nvCxnSpPr>
          <p:cNvPr id="234" name="Прямая со стрелкой 233"/>
          <p:cNvCxnSpPr>
            <a:stCxn id="193" idx="2"/>
            <a:endCxn id="233" idx="0"/>
          </p:cNvCxnSpPr>
          <p:nvPr/>
        </p:nvCxnSpPr>
        <p:spPr>
          <a:xfrm>
            <a:off x="11643175" y="16259418"/>
            <a:ext cx="0" cy="20813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Прямоугольник 237"/>
          <p:cNvSpPr/>
          <p:nvPr/>
        </p:nvSpPr>
        <p:spPr>
          <a:xfrm>
            <a:off x="2358636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территориальных вооружённых сил</a:t>
            </a:r>
            <a:endParaRPr lang="ru-RU" sz="700" dirty="0"/>
          </a:p>
        </p:txBody>
      </p:sp>
      <p:sp>
        <p:nvSpPr>
          <p:cNvPr id="239" name="Прямоугольник 238"/>
          <p:cNvSpPr/>
          <p:nvPr/>
        </p:nvSpPr>
        <p:spPr>
          <a:xfrm>
            <a:off x="7058702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набор в добровольческие дивизии</a:t>
            </a:r>
            <a:endParaRPr lang="ru-RU" sz="700" dirty="0"/>
          </a:p>
        </p:txBody>
      </p:sp>
      <p:sp>
        <p:nvSpPr>
          <p:cNvPr id="241" name="Прямоугольник 240"/>
          <p:cNvSpPr/>
          <p:nvPr/>
        </p:nvSpPr>
        <p:spPr>
          <a:xfrm>
            <a:off x="4708669" y="183407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Дивизион </a:t>
            </a:r>
            <a:r>
              <a:rPr lang="ru-RU" sz="1400" dirty="0" err="1" smtClean="0"/>
              <a:t>Катанги</a:t>
            </a:r>
            <a:endParaRPr lang="ru-RU" sz="100" dirty="0"/>
          </a:p>
        </p:txBody>
      </p:sp>
      <p:cxnSp>
        <p:nvCxnSpPr>
          <p:cNvPr id="245" name="Соединительная линия уступом 244"/>
          <p:cNvCxnSpPr>
            <a:stCxn id="221" idx="2"/>
            <a:endCxn id="238" idx="0"/>
          </p:cNvCxnSpPr>
          <p:nvPr/>
        </p:nvCxnSpPr>
        <p:spPr>
          <a:xfrm rot="5400000">
            <a:off x="4356759" y="16928043"/>
            <a:ext cx="472524" cy="2352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221" idx="2"/>
            <a:endCxn id="239" idx="0"/>
          </p:cNvCxnSpPr>
          <p:nvPr/>
        </p:nvCxnSpPr>
        <p:spPr>
          <a:xfrm rot="16200000" flipH="1">
            <a:off x="6706792" y="16930862"/>
            <a:ext cx="472524" cy="2347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/>
          <p:cNvCxnSpPr>
            <a:stCxn id="221" idx="2"/>
            <a:endCxn id="241" idx="0"/>
          </p:cNvCxnSpPr>
          <p:nvPr/>
        </p:nvCxnSpPr>
        <p:spPr>
          <a:xfrm flipH="1">
            <a:off x="5766628" y="17868207"/>
            <a:ext cx="2819" cy="4725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1190721" y="1517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в Африканских условиях (наше)</a:t>
            </a:r>
            <a:endParaRPr lang="ru-RU" sz="700" dirty="0"/>
          </a:p>
        </p:txBody>
      </p:sp>
      <p:cxnSp>
        <p:nvCxnSpPr>
          <p:cNvPr id="255" name="Соединительная линия уступом 254"/>
          <p:cNvCxnSpPr>
            <a:stCxn id="185" idx="2"/>
            <a:endCxn id="254" idx="0"/>
          </p:cNvCxnSpPr>
          <p:nvPr/>
        </p:nvCxnSpPr>
        <p:spPr>
          <a:xfrm rot="5400000">
            <a:off x="3795594" y="13205564"/>
            <a:ext cx="426940" cy="35207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Прямоугольник 259"/>
          <p:cNvSpPr/>
          <p:nvPr/>
        </p:nvSpPr>
        <p:spPr>
          <a:xfrm>
            <a:off x="2829747" y="1436311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51</a:t>
            </a:r>
            <a:endParaRPr lang="ru-RU" sz="1600" b="1" dirty="0"/>
          </a:p>
        </p:txBody>
      </p:sp>
      <p:sp>
        <p:nvSpPr>
          <p:cNvPr id="261" name="Прямоугольник 260"/>
          <p:cNvSpPr/>
          <p:nvPr/>
        </p:nvSpPr>
        <p:spPr>
          <a:xfrm>
            <a:off x="941719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DH.85 Leopard Moth </a:t>
            </a:r>
            <a:r>
              <a:rPr lang="ru-RU" sz="1400" dirty="0" smtClean="0"/>
              <a:t>(наше)</a:t>
            </a:r>
            <a:endParaRPr lang="ru-RU" sz="7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11775687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озёрных истребителей и бомбардировщиков</a:t>
            </a:r>
            <a:endParaRPr lang="ru-RU" sz="700" dirty="0"/>
          </a:p>
        </p:txBody>
      </p:sp>
      <p:cxnSp>
        <p:nvCxnSpPr>
          <p:cNvPr id="263" name="Соединительная линия уступом 262"/>
          <p:cNvCxnSpPr>
            <a:stCxn id="233" idx="2"/>
            <a:endCxn id="261" idx="0"/>
          </p:cNvCxnSpPr>
          <p:nvPr/>
        </p:nvCxnSpPr>
        <p:spPr>
          <a:xfrm rot="5400000">
            <a:off x="10828509" y="19067377"/>
            <a:ext cx="461313" cy="1168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33" idx="2"/>
            <a:endCxn id="262" idx="0"/>
          </p:cNvCxnSpPr>
          <p:nvPr/>
        </p:nvCxnSpPr>
        <p:spPr>
          <a:xfrm rot="16200000" flipH="1">
            <a:off x="12007754" y="19056151"/>
            <a:ext cx="461313" cy="1190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Прямоугольник 268"/>
          <p:cNvSpPr/>
          <p:nvPr/>
        </p:nvSpPr>
        <p:spPr>
          <a:xfrm>
            <a:off x="3543575" y="198820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Перенести часть Бельгийской военной промышленности</a:t>
            </a:r>
            <a:endParaRPr lang="ru-RU" sz="7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5885095" y="198820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военной промышленности</a:t>
            </a:r>
            <a:endParaRPr lang="ru-RU" sz="700" dirty="0"/>
          </a:p>
        </p:txBody>
      </p:sp>
      <p:cxnSp>
        <p:nvCxnSpPr>
          <p:cNvPr id="271" name="Соединительная линия уступом 270"/>
          <p:cNvCxnSpPr>
            <a:stCxn id="221" idx="2"/>
            <a:endCxn id="269" idx="0"/>
          </p:cNvCxnSpPr>
          <p:nvPr/>
        </p:nvCxnSpPr>
        <p:spPr>
          <a:xfrm rot="5400000">
            <a:off x="4178573" y="18291169"/>
            <a:ext cx="2013837" cy="1167913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221" idx="2"/>
            <a:endCxn id="270" idx="0"/>
          </p:cNvCxnSpPr>
          <p:nvPr/>
        </p:nvCxnSpPr>
        <p:spPr>
          <a:xfrm rot="16200000" flipH="1">
            <a:off x="5349332" y="18288321"/>
            <a:ext cx="2013836" cy="1173607"/>
          </a:xfrm>
          <a:prstGeom prst="bentConnector3">
            <a:avLst>
              <a:gd name="adj1" fmla="val 11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23669660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белых</a:t>
            </a:r>
            <a:endParaRPr lang="ru-RU" sz="500" dirty="0"/>
          </a:p>
        </p:txBody>
      </p:sp>
      <p:sp>
        <p:nvSpPr>
          <p:cNvPr id="112" name="Прямоугольник 111"/>
          <p:cNvSpPr/>
          <p:nvPr/>
        </p:nvSpPr>
        <p:spPr>
          <a:xfrm>
            <a:off x="25980469" y="44812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п</a:t>
            </a:r>
            <a:r>
              <a:rPr lang="ru-RU" sz="1400" dirty="0" smtClean="0"/>
              <a:t>рофсоюзов для темнокожих</a:t>
            </a:r>
            <a:endParaRPr lang="ru-RU" sz="5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25980469" y="1433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нового социального класса</a:t>
            </a:r>
            <a:endParaRPr lang="ru-RU" sz="100" dirty="0"/>
          </a:p>
        </p:txBody>
      </p:sp>
      <p:sp>
        <p:nvSpPr>
          <p:cNvPr id="115" name="Прямоугольник 114"/>
          <p:cNvSpPr/>
          <p:nvPr/>
        </p:nvSpPr>
        <p:spPr>
          <a:xfrm>
            <a:off x="28294203" y="29432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Доминируй чтобы служить</a:t>
            </a:r>
            <a:endParaRPr lang="ru-RU" sz="1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5980469" y="6026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заключённых</a:t>
            </a:r>
            <a:endParaRPr lang="ru-RU" sz="5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8294203" y="60193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конголезской церкви</a:t>
            </a:r>
            <a:endParaRPr lang="ru-RU" sz="500" dirty="0"/>
          </a:p>
        </p:txBody>
      </p:sp>
      <p:sp>
        <p:nvSpPr>
          <p:cNvPr id="120" name="Прямоугольник 119"/>
          <p:cNvSpPr/>
          <p:nvPr/>
        </p:nvSpPr>
        <p:spPr>
          <a:xfrm>
            <a:off x="30597923" y="745752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Изгнать белого человека в землю</a:t>
            </a:r>
            <a:endParaRPr lang="ru-RU" sz="400" dirty="0"/>
          </a:p>
        </p:txBody>
      </p:sp>
      <p:sp>
        <p:nvSpPr>
          <p:cNvPr id="121" name="Прямоугольник 120"/>
          <p:cNvSpPr/>
          <p:nvPr/>
        </p:nvSpPr>
        <p:spPr>
          <a:xfrm>
            <a:off x="30597923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Второе пришествие Христа</a:t>
            </a:r>
            <a:endParaRPr lang="ru-RU" sz="100" dirty="0"/>
          </a:p>
        </p:txBody>
      </p:sp>
      <p:sp>
        <p:nvSpPr>
          <p:cNvPr id="123" name="Прямоугольник 122"/>
          <p:cNvSpPr/>
          <p:nvPr/>
        </p:nvSpPr>
        <p:spPr>
          <a:xfrm>
            <a:off x="30597922" y="1214488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Возврат земель племенам</a:t>
            </a:r>
            <a:endParaRPr lang="ru-RU" sz="5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28301906" y="1363590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налогов</a:t>
            </a:r>
            <a:endParaRPr lang="ru-RU" sz="500" dirty="0"/>
          </a:p>
        </p:txBody>
      </p:sp>
      <p:sp>
        <p:nvSpPr>
          <p:cNvPr id="128" name="Прямоугольник 127"/>
          <p:cNvSpPr/>
          <p:nvPr/>
        </p:nvSpPr>
        <p:spPr>
          <a:xfrm>
            <a:off x="23661443" y="60268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Провозгласить государство рабочих!</a:t>
            </a:r>
            <a:r>
              <a:rPr lang="ru-RU" sz="1400" dirty="0"/>
              <a:t/>
            </a:r>
            <a:br>
              <a:rPr lang="ru-RU" sz="1400" dirty="0"/>
            </a:br>
            <a:endParaRPr lang="ru-RU" sz="100" dirty="0"/>
          </a:p>
        </p:txBody>
      </p:sp>
      <p:sp>
        <p:nvSpPr>
          <p:cNvPr id="130" name="Прямоугольник 129"/>
          <p:cNvSpPr/>
          <p:nvPr/>
        </p:nvSpPr>
        <p:spPr>
          <a:xfrm>
            <a:off x="23660633" y="9105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расовую </a:t>
            </a:r>
            <a:r>
              <a:rPr lang="ru-RU" sz="1400" dirty="0" smtClean="0"/>
              <a:t>сегрегацию</a:t>
            </a:r>
            <a:endParaRPr lang="ru-RU" sz="5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22456683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иностранные предприятия</a:t>
            </a:r>
            <a:endParaRPr lang="ru-RU" sz="5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27130981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африканских рабочих к свободе</a:t>
            </a:r>
            <a:endParaRPr lang="ru-RU" sz="500" dirty="0"/>
          </a:p>
        </p:txBody>
      </p:sp>
      <p:sp>
        <p:nvSpPr>
          <p:cNvPr id="134" name="Прямоугольник 133"/>
          <p:cNvSpPr/>
          <p:nvPr/>
        </p:nvSpPr>
        <p:spPr>
          <a:xfrm>
            <a:off x="23661443" y="74604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Повышение зарплат рабочим</a:t>
            </a:r>
            <a:endParaRPr lang="ru-RU" sz="5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28294203" y="44862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протестантских церквей</a:t>
            </a:r>
            <a:endParaRPr lang="ru-RU" sz="500" dirty="0"/>
          </a:p>
        </p:txBody>
      </p:sp>
      <p:cxnSp>
        <p:nvCxnSpPr>
          <p:cNvPr id="136" name="Прямая соединительная линия 135"/>
          <p:cNvCxnSpPr>
            <a:stCxn id="115" idx="1"/>
            <a:endCxn id="279" idx="3"/>
          </p:cNvCxnSpPr>
          <p:nvPr/>
        </p:nvCxnSpPr>
        <p:spPr>
          <a:xfrm flipH="1">
            <a:off x="25785578" y="3483252"/>
            <a:ext cx="25086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38"/>
          <p:cNvCxnSpPr>
            <a:stCxn id="114" idx="2"/>
            <a:endCxn id="279" idx="0"/>
          </p:cNvCxnSpPr>
          <p:nvPr/>
        </p:nvCxnSpPr>
        <p:spPr>
          <a:xfrm rot="5400000">
            <a:off x="25668107" y="1572931"/>
            <a:ext cx="429834" cy="23108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14" idx="2"/>
            <a:endCxn id="115" idx="0"/>
          </p:cNvCxnSpPr>
          <p:nvPr/>
        </p:nvCxnSpPr>
        <p:spPr>
          <a:xfrm rot="16200000" flipH="1">
            <a:off x="27980378" y="1571468"/>
            <a:ext cx="429834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143"/>
          <p:cNvCxnSpPr>
            <a:stCxn id="115" idx="2"/>
            <a:endCxn id="112" idx="0"/>
          </p:cNvCxnSpPr>
          <p:nvPr/>
        </p:nvCxnSpPr>
        <p:spPr>
          <a:xfrm rot="5400000">
            <a:off x="27966283" y="3095397"/>
            <a:ext cx="458024" cy="23137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Соединительная линия уступом 147"/>
          <p:cNvCxnSpPr>
            <a:stCxn id="279" idx="2"/>
            <a:endCxn id="112" idx="0"/>
          </p:cNvCxnSpPr>
          <p:nvPr/>
        </p:nvCxnSpPr>
        <p:spPr>
          <a:xfrm rot="16200000" flipH="1">
            <a:off x="25654011" y="3096859"/>
            <a:ext cx="458024" cy="23108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Прямая со стрелкой 148"/>
          <p:cNvCxnSpPr>
            <a:stCxn id="115" idx="2"/>
            <a:endCxn id="135" idx="0"/>
          </p:cNvCxnSpPr>
          <p:nvPr/>
        </p:nvCxnSpPr>
        <p:spPr>
          <a:xfrm>
            <a:off x="29352162" y="4023252"/>
            <a:ext cx="0" cy="4629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5" idx="2"/>
            <a:endCxn id="118" idx="0"/>
          </p:cNvCxnSpPr>
          <p:nvPr/>
        </p:nvCxnSpPr>
        <p:spPr>
          <a:xfrm>
            <a:off x="29352162" y="5566238"/>
            <a:ext cx="0" cy="453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12" idx="2"/>
            <a:endCxn id="117" idx="0"/>
          </p:cNvCxnSpPr>
          <p:nvPr/>
        </p:nvCxnSpPr>
        <p:spPr>
          <a:xfrm>
            <a:off x="27038428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279" idx="2"/>
            <a:endCxn id="333" idx="0"/>
          </p:cNvCxnSpPr>
          <p:nvPr/>
        </p:nvCxnSpPr>
        <p:spPr>
          <a:xfrm flipH="1">
            <a:off x="24719402" y="4023252"/>
            <a:ext cx="8217" cy="45802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333" idx="2"/>
            <a:endCxn id="128" idx="0"/>
          </p:cNvCxnSpPr>
          <p:nvPr/>
        </p:nvCxnSpPr>
        <p:spPr>
          <a:xfrm>
            <a:off x="24719402" y="5561276"/>
            <a:ext cx="0" cy="4655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46324731" y="4444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Уменьшить зависимость от Брюсселя</a:t>
            </a:r>
            <a:endParaRPr lang="ru-RU" sz="500" dirty="0"/>
          </a:p>
        </p:txBody>
      </p:sp>
      <p:sp>
        <p:nvSpPr>
          <p:cNvPr id="171" name="Прямоугольник 170"/>
          <p:cNvSpPr/>
          <p:nvPr/>
        </p:nvSpPr>
        <p:spPr>
          <a:xfrm>
            <a:off x="18825967" y="602676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Подчиниться новому правительству Брюсселя</a:t>
            </a:r>
            <a:endParaRPr lang="ru-RU" sz="100" dirty="0"/>
          </a:p>
        </p:txBody>
      </p:sp>
      <p:sp>
        <p:nvSpPr>
          <p:cNvPr id="172" name="Прямоугольник 171"/>
          <p:cNvSpPr/>
          <p:nvPr/>
        </p:nvSpPr>
        <p:spPr>
          <a:xfrm>
            <a:off x="14126671" y="602676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Лояльность действующему правительству</a:t>
            </a:r>
            <a:endParaRPr lang="ru-RU" sz="100" dirty="0"/>
          </a:p>
        </p:txBody>
      </p:sp>
      <p:cxnSp>
        <p:nvCxnSpPr>
          <p:cNvPr id="173" name="Прямая соединительная линия 172"/>
          <p:cNvCxnSpPr>
            <a:stCxn id="128" idx="1"/>
            <a:endCxn id="171" idx="3"/>
          </p:cNvCxnSpPr>
          <p:nvPr/>
        </p:nvCxnSpPr>
        <p:spPr>
          <a:xfrm flipH="1" flipV="1">
            <a:off x="20941885" y="6566763"/>
            <a:ext cx="2719558" cy="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174"/>
          <p:cNvCxnSpPr>
            <a:stCxn id="172" idx="3"/>
            <a:endCxn id="171" idx="1"/>
          </p:cNvCxnSpPr>
          <p:nvPr/>
        </p:nvCxnSpPr>
        <p:spPr>
          <a:xfrm>
            <a:off x="16242589" y="6566763"/>
            <a:ext cx="25833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178"/>
          <p:cNvCxnSpPr>
            <a:stCxn id="333" idx="2"/>
            <a:endCxn id="171" idx="0"/>
          </p:cNvCxnSpPr>
          <p:nvPr/>
        </p:nvCxnSpPr>
        <p:spPr>
          <a:xfrm rot="5400000">
            <a:off x="22068921" y="3376281"/>
            <a:ext cx="465487" cy="48354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Соединительная линия уступом 181"/>
          <p:cNvCxnSpPr>
            <a:stCxn id="333" idx="2"/>
            <a:endCxn id="172" idx="0"/>
          </p:cNvCxnSpPr>
          <p:nvPr/>
        </p:nvCxnSpPr>
        <p:spPr>
          <a:xfrm rot="5400000">
            <a:off x="19719273" y="1026633"/>
            <a:ext cx="465487" cy="95347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6477254" y="7452987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Провести реструктуризацию</a:t>
            </a:r>
            <a:endParaRPr lang="ru-RU" sz="400" dirty="0"/>
          </a:p>
        </p:txBody>
      </p:sp>
      <p:sp>
        <p:nvSpPr>
          <p:cNvPr id="190" name="Прямоугольник 189"/>
          <p:cNvSpPr/>
          <p:nvPr/>
        </p:nvSpPr>
        <p:spPr>
          <a:xfrm>
            <a:off x="21243705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Подпустить Рейх к разработке Урана </a:t>
            </a:r>
            <a:r>
              <a:rPr lang="ru-RU" sz="800" dirty="0"/>
              <a:t>(ПОКА ЧТО ЭТОГО ФОКУСА НЕ БУДЕТ ДО РЕВОРКА ЯО) </a:t>
            </a:r>
            <a:endParaRPr lang="ru-RU" sz="500" dirty="0"/>
          </a:p>
        </p:txBody>
      </p:sp>
      <p:sp>
        <p:nvSpPr>
          <p:cNvPr id="198" name="Прямоугольник 197"/>
          <p:cNvSpPr/>
          <p:nvPr/>
        </p:nvSpPr>
        <p:spPr>
          <a:xfrm>
            <a:off x="14126671" y="9108493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Экономическое соглашение с Великобританией (</a:t>
            </a:r>
            <a:r>
              <a:rPr lang="ru-RU" sz="1400" dirty="0" err="1" smtClean="0"/>
              <a:t>ист</a:t>
            </a:r>
            <a:r>
              <a:rPr lang="ru-RU" sz="1400" dirty="0" smtClean="0"/>
              <a:t> 21 января 1941)</a:t>
            </a:r>
            <a:endParaRPr lang="ru-RU" sz="300" dirty="0"/>
          </a:p>
        </p:txBody>
      </p:sp>
      <p:sp>
        <p:nvSpPr>
          <p:cNvPr id="203" name="Прямоугольник 202"/>
          <p:cNvSpPr/>
          <p:nvPr/>
        </p:nvSpPr>
        <p:spPr>
          <a:xfrm>
            <a:off x="16477254" y="9108493"/>
            <a:ext cx="2115918" cy="1080000"/>
          </a:xfrm>
          <a:prstGeom prst="rect">
            <a:avLst/>
          </a:prstGeom>
          <a:gradFill>
            <a:gsLst>
              <a:gs pos="0">
                <a:schemeClr val="bg2">
                  <a:lumMod val="5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исследования (наше)</a:t>
            </a:r>
            <a:endParaRPr lang="ru-RU" sz="500" dirty="0"/>
          </a:p>
        </p:txBody>
      </p:sp>
      <p:cxnSp>
        <p:nvCxnSpPr>
          <p:cNvPr id="204" name="Прямая со стрелкой 203"/>
          <p:cNvCxnSpPr>
            <a:stCxn id="189" idx="2"/>
            <a:endCxn id="203" idx="0"/>
          </p:cNvCxnSpPr>
          <p:nvPr/>
        </p:nvCxnSpPr>
        <p:spPr>
          <a:xfrm>
            <a:off x="17535213" y="8532987"/>
            <a:ext cx="0" cy="5755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172" idx="2"/>
            <a:endCxn id="189" idx="0"/>
          </p:cNvCxnSpPr>
          <p:nvPr/>
        </p:nvCxnSpPr>
        <p:spPr>
          <a:xfrm rot="16200000" flipH="1">
            <a:off x="16186809" y="6104583"/>
            <a:ext cx="346224" cy="23505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71" idx="2"/>
            <a:endCxn id="189" idx="0"/>
          </p:cNvCxnSpPr>
          <p:nvPr/>
        </p:nvCxnSpPr>
        <p:spPr>
          <a:xfrm rot="5400000">
            <a:off x="18536458" y="6105519"/>
            <a:ext cx="346224" cy="23487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11775687" y="7460492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Продать запасы </a:t>
            </a:r>
            <a:r>
              <a:rPr lang="ru-RU" sz="1400" dirty="0"/>
              <a:t>у</a:t>
            </a:r>
            <a:r>
              <a:rPr lang="ru-RU" sz="1400" dirty="0" smtClean="0"/>
              <a:t>рана </a:t>
            </a:r>
            <a:r>
              <a:rPr lang="ru-RU" sz="1400" dirty="0"/>
              <a:t>в </a:t>
            </a:r>
            <a:r>
              <a:rPr lang="ru-RU" sz="1400" dirty="0" smtClean="0"/>
              <a:t>США</a:t>
            </a:r>
            <a:endParaRPr lang="ru-RU" sz="200" dirty="0"/>
          </a:p>
        </p:txBody>
      </p:sp>
      <p:cxnSp>
        <p:nvCxnSpPr>
          <p:cNvPr id="214" name="Соединительная линия уступом 213"/>
          <p:cNvCxnSpPr>
            <a:stCxn id="172" idx="2"/>
            <a:endCxn id="213" idx="0"/>
          </p:cNvCxnSpPr>
          <p:nvPr/>
        </p:nvCxnSpPr>
        <p:spPr>
          <a:xfrm rot="5400000">
            <a:off x="13832274" y="6108135"/>
            <a:ext cx="353729" cy="2350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72" idx="2"/>
            <a:endCxn id="328" idx="0"/>
          </p:cNvCxnSpPr>
          <p:nvPr/>
        </p:nvCxnSpPr>
        <p:spPr>
          <a:xfrm rot="16200000" flipH="1">
            <a:off x="15008701" y="7282692"/>
            <a:ext cx="353729" cy="18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328" idx="2"/>
            <a:endCxn id="198" idx="0"/>
          </p:cNvCxnSpPr>
          <p:nvPr/>
        </p:nvCxnSpPr>
        <p:spPr>
          <a:xfrm flipH="1">
            <a:off x="15184630" y="8540492"/>
            <a:ext cx="187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18822970" y="74604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</a:t>
            </a:r>
            <a:r>
              <a:rPr lang="en-US" sz="1400" dirty="0" smtClean="0"/>
              <a:t>SS </a:t>
            </a:r>
            <a:r>
              <a:rPr lang="ru-RU" sz="1400" dirty="0" smtClean="0"/>
              <a:t>из конголезцев</a:t>
            </a:r>
            <a:endParaRPr lang="ru-RU" sz="5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19951584" y="106172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Французское Конго</a:t>
            </a:r>
            <a:endParaRPr lang="ru-RU" sz="500" dirty="0"/>
          </a:p>
        </p:txBody>
      </p:sp>
      <p:cxnSp>
        <p:nvCxnSpPr>
          <p:cNvPr id="253" name="Прямая со стрелкой 252"/>
          <p:cNvCxnSpPr>
            <a:stCxn id="171" idx="2"/>
            <a:endCxn id="249" idx="0"/>
          </p:cNvCxnSpPr>
          <p:nvPr/>
        </p:nvCxnSpPr>
        <p:spPr>
          <a:xfrm flipH="1">
            <a:off x="19880929" y="7106763"/>
            <a:ext cx="2997" cy="3537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255"/>
          <p:cNvCxnSpPr>
            <a:stCxn id="249" idx="2"/>
            <a:endCxn id="259" idx="0"/>
          </p:cNvCxnSpPr>
          <p:nvPr/>
        </p:nvCxnSpPr>
        <p:spPr>
          <a:xfrm rot="16200000" flipH="1">
            <a:off x="20808780" y="7612640"/>
            <a:ext cx="565032" cy="2420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21243705" y="91055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Португальское Конго</a:t>
            </a:r>
            <a:endParaRPr lang="ru-RU" sz="500" dirty="0"/>
          </a:p>
        </p:txBody>
      </p:sp>
      <p:sp>
        <p:nvSpPr>
          <p:cNvPr id="163" name="Прямоугольник 162"/>
          <p:cNvSpPr/>
          <p:nvPr/>
        </p:nvSpPr>
        <p:spPr>
          <a:xfrm>
            <a:off x="47572711" y="59423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набор местных </a:t>
            </a:r>
            <a:r>
              <a:rPr lang="ru-RU" sz="1400" dirty="0"/>
              <a:t>в </a:t>
            </a:r>
            <a:r>
              <a:rPr lang="ru-RU" sz="1400" dirty="0" smtClean="0"/>
              <a:t>администрацию</a:t>
            </a:r>
            <a:endParaRPr lang="ru-RU" sz="100" dirty="0"/>
          </a:p>
        </p:txBody>
      </p:sp>
      <p:sp>
        <p:nvSpPr>
          <p:cNvPr id="164" name="Прямоугольник 163"/>
          <p:cNvSpPr/>
          <p:nvPr/>
        </p:nvSpPr>
        <p:spPr>
          <a:xfrm>
            <a:off x="47569037" y="74529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Бельгийский доминион</a:t>
            </a:r>
            <a:endParaRPr lang="ru-RU" sz="100" dirty="0"/>
          </a:p>
        </p:txBody>
      </p:sp>
      <p:cxnSp>
        <p:nvCxnSpPr>
          <p:cNvPr id="168" name="Прямая соединительная линия 167"/>
          <p:cNvCxnSpPr>
            <a:stCxn id="164" idx="1"/>
            <a:endCxn id="120" idx="3"/>
          </p:cNvCxnSpPr>
          <p:nvPr/>
        </p:nvCxnSpPr>
        <p:spPr>
          <a:xfrm flipH="1">
            <a:off x="32713841" y="7992987"/>
            <a:ext cx="14855196" cy="45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14123733" y="10617298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Вход экономики в области стерлингов</a:t>
            </a:r>
            <a:endParaRPr lang="ru-RU" sz="500" dirty="0"/>
          </a:p>
        </p:txBody>
      </p:sp>
      <p:cxnSp>
        <p:nvCxnSpPr>
          <p:cNvPr id="176" name="Прямая со стрелкой 175"/>
          <p:cNvCxnSpPr>
            <a:stCxn id="198" idx="2"/>
            <a:endCxn id="170" idx="0"/>
          </p:cNvCxnSpPr>
          <p:nvPr/>
        </p:nvCxnSpPr>
        <p:spPr>
          <a:xfrm flipH="1">
            <a:off x="15181692" y="10188493"/>
            <a:ext cx="2938" cy="42880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Прямоугольник 176"/>
          <p:cNvSpPr/>
          <p:nvPr/>
        </p:nvSpPr>
        <p:spPr>
          <a:xfrm>
            <a:off x="21243705" y="44775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сельских жителей </a:t>
            </a:r>
            <a:r>
              <a:rPr lang="ru-RU" sz="1400" dirty="0"/>
              <a:t>к </a:t>
            </a:r>
            <a:r>
              <a:rPr lang="ru-RU" sz="1400" dirty="0" smtClean="0"/>
              <a:t>работам</a:t>
            </a:r>
            <a:endParaRPr lang="ru-RU" sz="100" dirty="0"/>
          </a:p>
        </p:txBody>
      </p:sp>
      <p:cxnSp>
        <p:nvCxnSpPr>
          <p:cNvPr id="180" name="Соединительная линия уступом 179"/>
          <p:cNvCxnSpPr>
            <a:stCxn id="279" idx="2"/>
            <a:endCxn id="177" idx="0"/>
          </p:cNvCxnSpPr>
          <p:nvPr/>
        </p:nvCxnSpPr>
        <p:spPr>
          <a:xfrm rot="5400000">
            <a:off x="23287507" y="3037410"/>
            <a:ext cx="454270" cy="24259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-1" y="16799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</a:t>
            </a:r>
            <a:r>
              <a:rPr lang="ru-RU" sz="1400" dirty="0"/>
              <a:t>производство транспорта </a:t>
            </a:r>
            <a:r>
              <a:rPr lang="ru-RU" sz="900" dirty="0" smtClean="0"/>
              <a:t>(</a:t>
            </a:r>
            <a:r>
              <a:rPr lang="ru-RU" sz="900" dirty="0" err="1" smtClean="0"/>
              <a:t>ист</a:t>
            </a:r>
            <a:r>
              <a:rPr lang="ru-RU" sz="900" dirty="0" smtClean="0"/>
              <a:t> 1941)</a:t>
            </a:r>
            <a:endParaRPr lang="ru-RU" sz="200" dirty="0"/>
          </a:p>
        </p:txBody>
      </p:sp>
      <p:cxnSp>
        <p:nvCxnSpPr>
          <p:cNvPr id="183" name="Соединительная линия уступом 182"/>
          <p:cNvCxnSpPr>
            <a:stCxn id="185" idx="2"/>
            <a:endCxn id="181" idx="0"/>
          </p:cNvCxnSpPr>
          <p:nvPr/>
        </p:nvCxnSpPr>
        <p:spPr>
          <a:xfrm rot="5400000">
            <a:off x="2390233" y="13420203"/>
            <a:ext cx="2046940" cy="4711490"/>
          </a:xfrm>
          <a:prstGeom prst="bentConnector3">
            <a:avLst>
              <a:gd name="adj1" fmla="val 100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18825967" y="44737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принудительный труд</a:t>
            </a:r>
            <a:endParaRPr lang="ru-RU" sz="100" dirty="0"/>
          </a:p>
        </p:txBody>
      </p:sp>
      <p:cxnSp>
        <p:nvCxnSpPr>
          <p:cNvPr id="199" name="Соединительная линия уступом 198"/>
          <p:cNvCxnSpPr>
            <a:stCxn id="279" idx="2"/>
            <a:endCxn id="184" idx="0"/>
          </p:cNvCxnSpPr>
          <p:nvPr/>
        </p:nvCxnSpPr>
        <p:spPr>
          <a:xfrm rot="5400000">
            <a:off x="22080514" y="1826665"/>
            <a:ext cx="450519" cy="48436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Прямоугольник 199"/>
          <p:cNvSpPr/>
          <p:nvPr/>
        </p:nvSpPr>
        <p:spPr>
          <a:xfrm>
            <a:off x="48840736" y="44497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права </a:t>
            </a:r>
            <a:r>
              <a:rPr lang="ru-RU" sz="1400" dirty="0" smtClean="0"/>
              <a:t>«развитым» </a:t>
            </a:r>
            <a:r>
              <a:rPr lang="ru-RU" sz="1400" dirty="0"/>
              <a:t>конголезцам</a:t>
            </a:r>
            <a:endParaRPr lang="ru-RU" sz="500" dirty="0"/>
          </a:p>
        </p:txBody>
      </p:sp>
      <p:sp>
        <p:nvSpPr>
          <p:cNvPr id="201" name="Прямоугольник 200"/>
          <p:cNvSpPr/>
          <p:nvPr/>
        </p:nvSpPr>
        <p:spPr>
          <a:xfrm>
            <a:off x="29447412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Двенадцать апостолов пророка </a:t>
            </a:r>
            <a:r>
              <a:rPr lang="ru-RU" sz="1400" dirty="0" err="1" smtClean="0"/>
              <a:t>Кимбангу</a:t>
            </a:r>
            <a:endParaRPr lang="ru-RU" sz="100" dirty="0"/>
          </a:p>
        </p:txBody>
      </p:sp>
      <p:sp>
        <p:nvSpPr>
          <p:cNvPr id="206" name="Прямоугольник 205"/>
          <p:cNvSpPr/>
          <p:nvPr/>
        </p:nvSpPr>
        <p:spPr>
          <a:xfrm>
            <a:off x="31761146" y="106172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святого </a:t>
            </a:r>
            <a:r>
              <a:rPr lang="ru-RU" sz="1400" dirty="0" smtClean="0"/>
              <a:t>храма</a:t>
            </a:r>
            <a:endParaRPr lang="ru-RU" sz="100" dirty="0"/>
          </a:p>
        </p:txBody>
      </p:sp>
      <p:sp>
        <p:nvSpPr>
          <p:cNvPr id="209" name="Прямоугольник 208"/>
          <p:cNvSpPr/>
          <p:nvPr/>
        </p:nvSpPr>
        <p:spPr>
          <a:xfrm>
            <a:off x="32904146" y="911606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</a:t>
            </a:r>
            <a:r>
              <a:rPr lang="ru-RU" sz="1400" dirty="0" err="1" smtClean="0"/>
              <a:t>кхакисту</a:t>
            </a:r>
            <a:endParaRPr lang="ru-RU" sz="100" dirty="0"/>
          </a:p>
        </p:txBody>
      </p:sp>
      <p:cxnSp>
        <p:nvCxnSpPr>
          <p:cNvPr id="212" name="Соединительная линия уступом 211"/>
          <p:cNvCxnSpPr>
            <a:stCxn id="117" idx="2"/>
            <a:endCxn id="120" idx="0"/>
          </p:cNvCxnSpPr>
          <p:nvPr/>
        </p:nvCxnSpPr>
        <p:spPr>
          <a:xfrm rot="16200000" flipH="1">
            <a:off x="29171796" y="4973437"/>
            <a:ext cx="350718" cy="4617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215"/>
          <p:cNvCxnSpPr>
            <a:stCxn id="118" idx="2"/>
            <a:endCxn id="120" idx="0"/>
          </p:cNvCxnSpPr>
          <p:nvPr/>
        </p:nvCxnSpPr>
        <p:spPr>
          <a:xfrm rot="16200000" flipH="1">
            <a:off x="30324911" y="6126551"/>
            <a:ext cx="358223" cy="2303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15" idx="2"/>
            <a:endCxn id="169" idx="0"/>
          </p:cNvCxnSpPr>
          <p:nvPr/>
        </p:nvCxnSpPr>
        <p:spPr>
          <a:xfrm rot="16200000" flipH="1">
            <a:off x="38156795" y="-4781381"/>
            <a:ext cx="421262" cy="18030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Соединительная линия уступом 222"/>
          <p:cNvCxnSpPr>
            <a:stCxn id="115" idx="2"/>
            <a:endCxn id="200" idx="0"/>
          </p:cNvCxnSpPr>
          <p:nvPr/>
        </p:nvCxnSpPr>
        <p:spPr>
          <a:xfrm rot="16200000" flipH="1">
            <a:off x="39412200" y="-6036787"/>
            <a:ext cx="426456" cy="20546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169" idx="2"/>
            <a:endCxn id="163" idx="0"/>
          </p:cNvCxnSpPr>
          <p:nvPr/>
        </p:nvCxnSpPr>
        <p:spPr>
          <a:xfrm rot="16200000" flipH="1">
            <a:off x="47797775" y="5109429"/>
            <a:ext cx="417810" cy="1247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200" idx="2"/>
            <a:endCxn id="163" idx="0"/>
          </p:cNvCxnSpPr>
          <p:nvPr/>
        </p:nvCxnSpPr>
        <p:spPr>
          <a:xfrm rot="5400000">
            <a:off x="49058375" y="5102004"/>
            <a:ext cx="412616" cy="12680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1" idx="2"/>
            <a:endCxn id="201" idx="0"/>
          </p:cNvCxnSpPr>
          <p:nvPr/>
        </p:nvCxnSpPr>
        <p:spPr>
          <a:xfrm rot="5400000">
            <a:off x="30864740" y="9826156"/>
            <a:ext cx="431774" cy="1150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121" idx="2"/>
            <a:endCxn id="206" idx="0"/>
          </p:cNvCxnSpPr>
          <p:nvPr/>
        </p:nvCxnSpPr>
        <p:spPr>
          <a:xfrm rot="16200000" flipH="1">
            <a:off x="32021606" y="9819799"/>
            <a:ext cx="431774" cy="1163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Прямая со стрелкой 239"/>
          <p:cNvCxnSpPr>
            <a:stCxn id="120" idx="2"/>
            <a:endCxn id="121" idx="0"/>
          </p:cNvCxnSpPr>
          <p:nvPr/>
        </p:nvCxnSpPr>
        <p:spPr>
          <a:xfrm>
            <a:off x="31655882" y="8537523"/>
            <a:ext cx="0" cy="5680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40054260" y="91160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Республики</a:t>
            </a:r>
          </a:p>
        </p:txBody>
      </p:sp>
      <p:sp>
        <p:nvSpPr>
          <p:cNvPr id="244" name="Прямоугольник 243"/>
          <p:cNvSpPr/>
          <p:nvPr/>
        </p:nvSpPr>
        <p:spPr>
          <a:xfrm>
            <a:off x="55077823" y="910551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Пьер </a:t>
            </a:r>
            <a:r>
              <a:rPr lang="en-US" sz="1400" dirty="0" smtClean="0"/>
              <a:t>VII</a:t>
            </a:r>
            <a:endParaRPr lang="ru-RU" sz="1400" dirty="0" smtClean="0"/>
          </a:p>
        </p:txBody>
      </p:sp>
      <p:cxnSp>
        <p:nvCxnSpPr>
          <p:cNvPr id="246" name="Прямая соединительная линия 245"/>
          <p:cNvCxnSpPr>
            <a:stCxn id="244" idx="1"/>
            <a:endCxn id="242" idx="3"/>
          </p:cNvCxnSpPr>
          <p:nvPr/>
        </p:nvCxnSpPr>
        <p:spPr>
          <a:xfrm flipH="1">
            <a:off x="42170178" y="9645519"/>
            <a:ext cx="12907645" cy="105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256"/>
          <p:cNvCxnSpPr>
            <a:stCxn id="164" idx="2"/>
            <a:endCxn id="242" idx="0"/>
          </p:cNvCxnSpPr>
          <p:nvPr/>
        </p:nvCxnSpPr>
        <p:spPr>
          <a:xfrm rot="5400000">
            <a:off x="44578071" y="5067136"/>
            <a:ext cx="583074" cy="75147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257"/>
          <p:cNvCxnSpPr>
            <a:stCxn id="164" idx="2"/>
            <a:endCxn id="244" idx="0"/>
          </p:cNvCxnSpPr>
          <p:nvPr/>
        </p:nvCxnSpPr>
        <p:spPr>
          <a:xfrm rot="16200000" flipH="1">
            <a:off x="52095123" y="5064860"/>
            <a:ext cx="572532" cy="75087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24825064" y="106172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Восстановление административного аппарата</a:t>
            </a:r>
            <a:endParaRPr lang="ru-RU" sz="500" dirty="0"/>
          </a:p>
        </p:txBody>
      </p:sp>
      <p:cxnSp>
        <p:nvCxnSpPr>
          <p:cNvPr id="243" name="Прямая со стрелкой 242"/>
          <p:cNvCxnSpPr>
            <a:stCxn id="128" idx="2"/>
            <a:endCxn id="134" idx="0"/>
          </p:cNvCxnSpPr>
          <p:nvPr/>
        </p:nvCxnSpPr>
        <p:spPr>
          <a:xfrm>
            <a:off x="24719402" y="7106805"/>
            <a:ext cx="0" cy="3536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34" idx="2"/>
            <a:endCxn id="130" idx="0"/>
          </p:cNvCxnSpPr>
          <p:nvPr/>
        </p:nvCxnSpPr>
        <p:spPr>
          <a:xfrm flipH="1">
            <a:off x="24718592" y="8540492"/>
            <a:ext cx="810" cy="5650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271"/>
          <p:cNvCxnSpPr>
            <a:stCxn id="130" idx="2"/>
            <a:endCxn id="132" idx="0"/>
          </p:cNvCxnSpPr>
          <p:nvPr/>
        </p:nvCxnSpPr>
        <p:spPr>
          <a:xfrm rot="5400000">
            <a:off x="23900730" y="9799435"/>
            <a:ext cx="431775" cy="1203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Соединительная линия уступом 272"/>
          <p:cNvCxnSpPr>
            <a:stCxn id="130" idx="2"/>
            <a:endCxn id="228" idx="0"/>
          </p:cNvCxnSpPr>
          <p:nvPr/>
        </p:nvCxnSpPr>
        <p:spPr>
          <a:xfrm rot="16200000" flipH="1">
            <a:off x="25084920" y="9819194"/>
            <a:ext cx="431775" cy="11644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130" idx="2"/>
            <a:endCxn id="133" idx="0"/>
          </p:cNvCxnSpPr>
          <p:nvPr/>
        </p:nvCxnSpPr>
        <p:spPr>
          <a:xfrm rot="16200000" flipH="1">
            <a:off x="26237879" y="8666236"/>
            <a:ext cx="431775" cy="34703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Прямоугольник 275"/>
          <p:cNvSpPr/>
          <p:nvPr/>
        </p:nvSpPr>
        <p:spPr>
          <a:xfrm>
            <a:off x="25985476" y="910552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государствами рабочих</a:t>
            </a:r>
            <a:endParaRPr lang="ru-RU" sz="500" dirty="0"/>
          </a:p>
        </p:txBody>
      </p:sp>
      <p:cxnSp>
        <p:nvCxnSpPr>
          <p:cNvPr id="277" name="Соединительная линия уступом 276"/>
          <p:cNvCxnSpPr>
            <a:stCxn id="134" idx="2"/>
            <a:endCxn id="276" idx="0"/>
          </p:cNvCxnSpPr>
          <p:nvPr/>
        </p:nvCxnSpPr>
        <p:spPr>
          <a:xfrm rot="16200000" flipH="1">
            <a:off x="25598904" y="7660989"/>
            <a:ext cx="565029" cy="23240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Прямоугольник 277"/>
          <p:cNvSpPr/>
          <p:nvPr/>
        </p:nvSpPr>
        <p:spPr>
          <a:xfrm>
            <a:off x="24823459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рабочую партию</a:t>
            </a:r>
            <a:endParaRPr lang="ru-RU" sz="500" dirty="0"/>
          </a:p>
        </p:txBody>
      </p:sp>
      <p:sp>
        <p:nvSpPr>
          <p:cNvPr id="280" name="Прямоугольник 279"/>
          <p:cNvSpPr/>
          <p:nvPr/>
        </p:nvSpPr>
        <p:spPr>
          <a:xfrm>
            <a:off x="22456683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</a:t>
            </a:r>
            <a:r>
              <a:rPr lang="ru-RU" sz="1400" dirty="0" smtClean="0"/>
              <a:t>оздание молодёжных кружков</a:t>
            </a:r>
            <a:endParaRPr lang="ru-RU" sz="500" dirty="0"/>
          </a:p>
        </p:txBody>
      </p:sp>
      <p:cxnSp>
        <p:nvCxnSpPr>
          <p:cNvPr id="281" name="Прямая со стрелкой 280"/>
          <p:cNvCxnSpPr>
            <a:stCxn id="132" idx="2"/>
            <a:endCxn id="280" idx="0"/>
          </p:cNvCxnSpPr>
          <p:nvPr/>
        </p:nvCxnSpPr>
        <p:spPr>
          <a:xfrm>
            <a:off x="23514642" y="11697298"/>
            <a:ext cx="0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Прямая со стрелкой 281"/>
          <p:cNvCxnSpPr>
            <a:stCxn id="228" idx="2"/>
            <a:endCxn id="278" idx="0"/>
          </p:cNvCxnSpPr>
          <p:nvPr/>
        </p:nvCxnSpPr>
        <p:spPr>
          <a:xfrm flipH="1">
            <a:off x="25881418" y="11697298"/>
            <a:ext cx="1605" cy="4317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Прямоугольник 282"/>
          <p:cNvSpPr/>
          <p:nvPr/>
        </p:nvSpPr>
        <p:spPr>
          <a:xfrm>
            <a:off x="20034836" y="121290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Уравнять права белых и чёрных рабочих</a:t>
            </a:r>
            <a:endParaRPr lang="ru-RU" sz="500" dirty="0"/>
          </a:p>
        </p:txBody>
      </p:sp>
      <p:cxnSp>
        <p:nvCxnSpPr>
          <p:cNvPr id="284" name="Соединительная линия уступом 283"/>
          <p:cNvCxnSpPr>
            <a:stCxn id="132" idx="2"/>
            <a:endCxn id="283" idx="0"/>
          </p:cNvCxnSpPr>
          <p:nvPr/>
        </p:nvCxnSpPr>
        <p:spPr>
          <a:xfrm rot="5400000">
            <a:off x="22087832" y="10702262"/>
            <a:ext cx="431774" cy="2421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12791053" y="1213481"/>
            <a:ext cx="5969156" cy="446705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ГУИШКА НА КАРТУ ВЕРНОСТИ ВОЖДЕЙ</a:t>
            </a:r>
            <a:br>
              <a:rPr lang="ru-RU" sz="1400" dirty="0" smtClean="0"/>
            </a:br>
            <a:endParaRPr lang="ru-RU" sz="500" dirty="0"/>
          </a:p>
        </p:txBody>
      </p:sp>
      <p:sp>
        <p:nvSpPr>
          <p:cNvPr id="286" name="Прямоугольник 285"/>
          <p:cNvSpPr/>
          <p:nvPr/>
        </p:nvSpPr>
        <p:spPr>
          <a:xfrm>
            <a:off x="17976" y="60138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«Хлопковые дороги»</a:t>
            </a:r>
            <a:endParaRPr lang="ru-RU" sz="100" dirty="0"/>
          </a:p>
        </p:txBody>
      </p:sp>
      <p:cxnSp>
        <p:nvCxnSpPr>
          <p:cNvPr id="287" name="Соединительная линия уступом 286"/>
          <p:cNvCxnSpPr>
            <a:stCxn id="302" idx="2"/>
            <a:endCxn id="286" idx="0"/>
          </p:cNvCxnSpPr>
          <p:nvPr/>
        </p:nvCxnSpPr>
        <p:spPr>
          <a:xfrm rot="5400000">
            <a:off x="667020" y="4432167"/>
            <a:ext cx="1990576" cy="1172746"/>
          </a:xfrm>
          <a:prstGeom prst="bentConnector3">
            <a:avLst>
              <a:gd name="adj1" fmla="val 1237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Прямоугольник 287"/>
          <p:cNvSpPr/>
          <p:nvPr/>
        </p:nvSpPr>
        <p:spPr>
          <a:xfrm>
            <a:off x="16471778" y="10617297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Стремление к освобождению Эфиопии (наше)</a:t>
            </a:r>
            <a:endParaRPr lang="ru-RU" sz="500" dirty="0"/>
          </a:p>
        </p:txBody>
      </p:sp>
      <p:cxnSp>
        <p:nvCxnSpPr>
          <p:cNvPr id="289" name="Соединительная линия уступом 288"/>
          <p:cNvCxnSpPr>
            <a:stCxn id="165" idx="2"/>
            <a:endCxn id="166" idx="0"/>
          </p:cNvCxnSpPr>
          <p:nvPr/>
        </p:nvCxnSpPr>
        <p:spPr>
          <a:xfrm rot="16200000" flipH="1">
            <a:off x="9341497" y="11327615"/>
            <a:ext cx="3443351" cy="1159161"/>
          </a:xfrm>
          <a:prstGeom prst="bentConnector3">
            <a:avLst>
              <a:gd name="adj1" fmla="val 632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Соединительная линия уступом 289"/>
          <p:cNvCxnSpPr>
            <a:stCxn id="198" idx="2"/>
            <a:endCxn id="288" idx="0"/>
          </p:cNvCxnSpPr>
          <p:nvPr/>
        </p:nvCxnSpPr>
        <p:spPr>
          <a:xfrm rot="16200000" flipH="1">
            <a:off x="16142781" y="9230341"/>
            <a:ext cx="428804" cy="23451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Соединительная линия уступом 290"/>
          <p:cNvCxnSpPr>
            <a:stCxn id="249" idx="2"/>
            <a:endCxn id="250" idx="0"/>
          </p:cNvCxnSpPr>
          <p:nvPr/>
        </p:nvCxnSpPr>
        <p:spPr>
          <a:xfrm rot="16200000" flipH="1">
            <a:off x="19406834" y="9014587"/>
            <a:ext cx="2076805" cy="1128614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171" idx="2"/>
            <a:endCxn id="190" idx="0"/>
          </p:cNvCxnSpPr>
          <p:nvPr/>
        </p:nvCxnSpPr>
        <p:spPr>
          <a:xfrm rot="16200000" flipH="1">
            <a:off x="20915931" y="6074758"/>
            <a:ext cx="353729" cy="24177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Прямоугольник 292"/>
          <p:cNvSpPr/>
          <p:nvPr/>
        </p:nvSpPr>
        <p:spPr>
          <a:xfrm>
            <a:off x="18817493" y="91055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исследования резины</a:t>
            </a:r>
            <a:endParaRPr lang="ru-RU" sz="500" dirty="0"/>
          </a:p>
        </p:txBody>
      </p:sp>
      <p:cxnSp>
        <p:nvCxnSpPr>
          <p:cNvPr id="294" name="Прямая со стрелкой 293"/>
          <p:cNvCxnSpPr>
            <a:stCxn id="249" idx="2"/>
            <a:endCxn id="293" idx="0"/>
          </p:cNvCxnSpPr>
          <p:nvPr/>
        </p:nvCxnSpPr>
        <p:spPr>
          <a:xfrm flipH="1">
            <a:off x="19875452" y="8540492"/>
            <a:ext cx="5477" cy="5650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24821998" y="1367247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Приезд советников из Москвы</a:t>
            </a:r>
            <a:endParaRPr lang="ru-RU" sz="500" dirty="0"/>
          </a:p>
        </p:txBody>
      </p:sp>
      <p:sp>
        <p:nvSpPr>
          <p:cNvPr id="264" name="Прямоугольник 263"/>
          <p:cNvSpPr/>
          <p:nvPr/>
        </p:nvSpPr>
        <p:spPr>
          <a:xfrm>
            <a:off x="17651611" y="1365984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помощь от южноафриканских профсоюзов</a:t>
            </a:r>
            <a:endParaRPr lang="ru-RU" sz="500" dirty="0"/>
          </a:p>
        </p:txBody>
      </p:sp>
      <p:cxnSp>
        <p:nvCxnSpPr>
          <p:cNvPr id="265" name="Прямая соединительная линия 264"/>
          <p:cNvCxnSpPr>
            <a:stCxn id="252" idx="1"/>
            <a:endCxn id="264" idx="3"/>
          </p:cNvCxnSpPr>
          <p:nvPr/>
        </p:nvCxnSpPr>
        <p:spPr>
          <a:xfrm flipH="1" flipV="1">
            <a:off x="19767529" y="14199842"/>
            <a:ext cx="5054469" cy="1263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78" idx="2"/>
            <a:endCxn id="264" idx="0"/>
          </p:cNvCxnSpPr>
          <p:nvPr/>
        </p:nvCxnSpPr>
        <p:spPr>
          <a:xfrm rot="5400000">
            <a:off x="22070109" y="9848533"/>
            <a:ext cx="450770" cy="71718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Соединительная линия уступом 295"/>
          <p:cNvCxnSpPr>
            <a:stCxn id="278" idx="2"/>
            <a:endCxn id="252" idx="0"/>
          </p:cNvCxnSpPr>
          <p:nvPr/>
        </p:nvCxnSpPr>
        <p:spPr>
          <a:xfrm rot="5400000">
            <a:off x="25648985" y="13440045"/>
            <a:ext cx="463406" cy="14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7" name="Прямоугольник 296"/>
          <p:cNvSpPr/>
          <p:nvPr/>
        </p:nvSpPr>
        <p:spPr>
          <a:xfrm>
            <a:off x="32904146" y="1214739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 алкоголя </a:t>
            </a:r>
            <a:r>
              <a:rPr lang="ru-RU" sz="1400" dirty="0"/>
              <a:t>и </a:t>
            </a:r>
            <a:r>
              <a:rPr lang="ru-RU" sz="1400" dirty="0" smtClean="0"/>
              <a:t>дурманов</a:t>
            </a:r>
            <a:endParaRPr lang="ru-RU" sz="100" dirty="0"/>
          </a:p>
        </p:txBody>
      </p:sp>
      <p:sp>
        <p:nvSpPr>
          <p:cNvPr id="299" name="Прямоугольник 298"/>
          <p:cNvSpPr/>
          <p:nvPr/>
        </p:nvSpPr>
        <p:spPr>
          <a:xfrm>
            <a:off x="34074880" y="1061387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Армии Спасения</a:t>
            </a:r>
            <a:endParaRPr lang="ru-RU" sz="500" dirty="0"/>
          </a:p>
        </p:txBody>
      </p:sp>
      <p:sp>
        <p:nvSpPr>
          <p:cNvPr id="303" name="Прямоугольник 302"/>
          <p:cNvSpPr/>
          <p:nvPr/>
        </p:nvSpPr>
        <p:spPr>
          <a:xfrm>
            <a:off x="28301906" y="91106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Обратиться к братьям в Америке</a:t>
            </a:r>
            <a:endParaRPr lang="ru-RU" sz="500" dirty="0"/>
          </a:p>
        </p:txBody>
      </p:sp>
      <p:sp>
        <p:nvSpPr>
          <p:cNvPr id="309" name="Прямоугольник 308"/>
          <p:cNvSpPr/>
          <p:nvPr/>
        </p:nvSpPr>
        <p:spPr>
          <a:xfrm>
            <a:off x="28301906" y="121448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желающим вернуться на родину</a:t>
            </a:r>
            <a:endParaRPr lang="ru-RU" sz="500" dirty="0"/>
          </a:p>
        </p:txBody>
      </p:sp>
      <p:cxnSp>
        <p:nvCxnSpPr>
          <p:cNvPr id="310" name="Прямая со стрелкой 309"/>
          <p:cNvCxnSpPr>
            <a:stCxn id="303" idx="2"/>
            <a:endCxn id="309" idx="0"/>
          </p:cNvCxnSpPr>
          <p:nvPr/>
        </p:nvCxnSpPr>
        <p:spPr>
          <a:xfrm>
            <a:off x="29359865" y="10190639"/>
            <a:ext cx="0" cy="19542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311"/>
          <p:cNvCxnSpPr>
            <a:stCxn id="120" idx="2"/>
            <a:endCxn id="303" idx="0"/>
          </p:cNvCxnSpPr>
          <p:nvPr/>
        </p:nvCxnSpPr>
        <p:spPr>
          <a:xfrm rot="5400000">
            <a:off x="30221316" y="7676073"/>
            <a:ext cx="573116" cy="22960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120" idx="2"/>
            <a:endCxn id="209" idx="0"/>
          </p:cNvCxnSpPr>
          <p:nvPr/>
        </p:nvCxnSpPr>
        <p:spPr>
          <a:xfrm rot="16200000" flipH="1">
            <a:off x="32519724" y="7673680"/>
            <a:ext cx="578538" cy="2306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313"/>
          <p:cNvCxnSpPr>
            <a:stCxn id="209" idx="2"/>
            <a:endCxn id="299" idx="0"/>
          </p:cNvCxnSpPr>
          <p:nvPr/>
        </p:nvCxnSpPr>
        <p:spPr>
          <a:xfrm rot="16200000" flipH="1">
            <a:off x="34338567" y="9819599"/>
            <a:ext cx="417811" cy="1170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Прямая со стрелкой 314"/>
          <p:cNvCxnSpPr>
            <a:stCxn id="209" idx="2"/>
            <a:endCxn id="297" idx="0"/>
          </p:cNvCxnSpPr>
          <p:nvPr/>
        </p:nvCxnSpPr>
        <p:spPr>
          <a:xfrm>
            <a:off x="33962105" y="10196061"/>
            <a:ext cx="0" cy="195133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123" idx="2"/>
            <a:endCxn id="124" idx="0"/>
          </p:cNvCxnSpPr>
          <p:nvPr/>
        </p:nvCxnSpPr>
        <p:spPr>
          <a:xfrm rot="5400000">
            <a:off x="30302366" y="12282386"/>
            <a:ext cx="411015" cy="22960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Прямая со стрелкой 319"/>
          <p:cNvCxnSpPr>
            <a:stCxn id="309" idx="2"/>
            <a:endCxn id="124" idx="0"/>
          </p:cNvCxnSpPr>
          <p:nvPr/>
        </p:nvCxnSpPr>
        <p:spPr>
          <a:xfrm>
            <a:off x="29359865" y="13224888"/>
            <a:ext cx="0" cy="4110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21" idx="2"/>
            <a:endCxn id="123" idx="0"/>
          </p:cNvCxnSpPr>
          <p:nvPr/>
        </p:nvCxnSpPr>
        <p:spPr>
          <a:xfrm flipH="1">
            <a:off x="31655881" y="10185524"/>
            <a:ext cx="1" cy="19593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34074880" y="136360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смертельной руды (наше)</a:t>
            </a:r>
            <a:endParaRPr lang="ru-RU" sz="500" dirty="0"/>
          </a:p>
        </p:txBody>
      </p:sp>
      <p:sp>
        <p:nvSpPr>
          <p:cNvPr id="323" name="Прямоугольник 322"/>
          <p:cNvSpPr/>
          <p:nvPr/>
        </p:nvSpPr>
        <p:spPr>
          <a:xfrm>
            <a:off x="30600426" y="1363239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«Огненный дождь» (наше)</a:t>
            </a:r>
            <a:endParaRPr lang="ru-RU" sz="500" dirty="0"/>
          </a:p>
        </p:txBody>
      </p:sp>
      <p:cxnSp>
        <p:nvCxnSpPr>
          <p:cNvPr id="324" name="Прямая со стрелкой 323"/>
          <p:cNvCxnSpPr>
            <a:stCxn id="123" idx="2"/>
            <a:endCxn id="323" idx="0"/>
          </p:cNvCxnSpPr>
          <p:nvPr/>
        </p:nvCxnSpPr>
        <p:spPr>
          <a:xfrm>
            <a:off x="31655881" y="13224887"/>
            <a:ext cx="2504" cy="407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/>
          <p:cNvSpPr/>
          <p:nvPr/>
        </p:nvSpPr>
        <p:spPr>
          <a:xfrm>
            <a:off x="31761146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братьев из французских колоний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326" name="Прямоугольник 325"/>
          <p:cNvSpPr/>
          <p:nvPr/>
        </p:nvSpPr>
        <p:spPr>
          <a:xfrm>
            <a:off x="35210370" y="121507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«Чёрной международной миссии»</a:t>
            </a:r>
            <a:endParaRPr lang="ru-RU" sz="500" dirty="0"/>
          </a:p>
        </p:txBody>
      </p:sp>
      <p:cxnSp>
        <p:nvCxnSpPr>
          <p:cNvPr id="327" name="Соединительная линия уступом 326"/>
          <p:cNvCxnSpPr>
            <a:stCxn id="299" idx="2"/>
            <a:endCxn id="326" idx="0"/>
          </p:cNvCxnSpPr>
          <p:nvPr/>
        </p:nvCxnSpPr>
        <p:spPr>
          <a:xfrm rot="16200000" flipH="1">
            <a:off x="35472145" y="11354566"/>
            <a:ext cx="456879" cy="11354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/>
          <p:cNvSpPr/>
          <p:nvPr/>
        </p:nvSpPr>
        <p:spPr>
          <a:xfrm>
            <a:off x="34074880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колдунов с Европы (наше)</a:t>
            </a:r>
            <a:endParaRPr lang="ru-RU" sz="500" dirty="0"/>
          </a:p>
        </p:txBody>
      </p:sp>
      <p:cxnSp>
        <p:nvCxnSpPr>
          <p:cNvPr id="331" name="Прямая со стрелкой 330"/>
          <p:cNvCxnSpPr>
            <a:stCxn id="299" idx="2"/>
            <a:endCxn id="322" idx="0"/>
          </p:cNvCxnSpPr>
          <p:nvPr/>
        </p:nvCxnSpPr>
        <p:spPr>
          <a:xfrm>
            <a:off x="35132839" y="11693872"/>
            <a:ext cx="0" cy="1942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22" idx="2"/>
            <a:endCxn id="330" idx="0"/>
          </p:cNvCxnSpPr>
          <p:nvPr/>
        </p:nvCxnSpPr>
        <p:spPr>
          <a:xfrm>
            <a:off x="35132839" y="14716028"/>
            <a:ext cx="0" cy="3912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>
            <a:off x="29447412" y="1510722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Освобождение Анголы (наше)</a:t>
            </a:r>
            <a:endParaRPr lang="ru-RU" sz="500" dirty="0"/>
          </a:p>
        </p:txBody>
      </p:sp>
      <p:sp>
        <p:nvSpPr>
          <p:cNvPr id="335" name="Прямоугольник 334"/>
          <p:cNvSpPr/>
          <p:nvPr/>
        </p:nvSpPr>
        <p:spPr>
          <a:xfrm>
            <a:off x="31761146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Чёрные братья из Сахары (наше</a:t>
            </a:r>
            <a:r>
              <a:rPr lang="ru-RU" sz="1400" dirty="0" smtClean="0"/>
              <a:t>)</a:t>
            </a:r>
            <a:endParaRPr lang="ru-RU" sz="500" dirty="0"/>
          </a:p>
        </p:txBody>
      </p:sp>
      <p:cxnSp>
        <p:nvCxnSpPr>
          <p:cNvPr id="336" name="Прямая со стрелкой 335"/>
          <p:cNvCxnSpPr>
            <a:stCxn id="325" idx="2"/>
            <a:endCxn id="335" idx="0"/>
          </p:cNvCxnSpPr>
          <p:nvPr/>
        </p:nvCxnSpPr>
        <p:spPr>
          <a:xfrm>
            <a:off x="32819105" y="16187228"/>
            <a:ext cx="0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Соединительная линия уступом 336"/>
          <p:cNvCxnSpPr>
            <a:stCxn id="323" idx="2"/>
            <a:endCxn id="334" idx="0"/>
          </p:cNvCxnSpPr>
          <p:nvPr/>
        </p:nvCxnSpPr>
        <p:spPr>
          <a:xfrm rot="5400000">
            <a:off x="30884461" y="14333304"/>
            <a:ext cx="394834" cy="1153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337"/>
          <p:cNvCxnSpPr>
            <a:stCxn id="323" idx="2"/>
            <a:endCxn id="325" idx="0"/>
          </p:cNvCxnSpPr>
          <p:nvPr/>
        </p:nvCxnSpPr>
        <p:spPr>
          <a:xfrm rot="16200000" flipH="1">
            <a:off x="32041328" y="14329451"/>
            <a:ext cx="394834" cy="11607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9" name="Прямоугольник 338"/>
          <p:cNvSpPr/>
          <p:nvPr/>
        </p:nvSpPr>
        <p:spPr>
          <a:xfrm>
            <a:off x="29446063" y="1678820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Спасение Южной Африки от </a:t>
            </a:r>
            <a:r>
              <a:rPr lang="ru-RU" sz="1400" dirty="0" err="1"/>
              <a:t>Апартейда</a:t>
            </a:r>
            <a:r>
              <a:rPr lang="ru-RU" sz="1400" dirty="0"/>
              <a:t> (наше)</a:t>
            </a:r>
            <a:endParaRPr lang="ru-RU" sz="500" dirty="0"/>
          </a:p>
        </p:txBody>
      </p:sp>
      <p:cxnSp>
        <p:nvCxnSpPr>
          <p:cNvPr id="347" name="Прямая со стрелкой 346"/>
          <p:cNvCxnSpPr>
            <a:stCxn id="334" idx="2"/>
            <a:endCxn id="339" idx="0"/>
          </p:cNvCxnSpPr>
          <p:nvPr/>
        </p:nvCxnSpPr>
        <p:spPr>
          <a:xfrm flipH="1">
            <a:off x="30504022" y="16187228"/>
            <a:ext cx="1349" cy="6009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/>
          <p:cNvSpPr/>
          <p:nvPr/>
        </p:nvSpPr>
        <p:spPr>
          <a:xfrm>
            <a:off x="30597922" y="1834073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Империя чёрного Христа (наше)</a:t>
            </a:r>
            <a:endParaRPr lang="ru-RU" sz="500" dirty="0"/>
          </a:p>
        </p:txBody>
      </p:sp>
      <p:cxnSp>
        <p:nvCxnSpPr>
          <p:cNvPr id="349" name="Соединительная линия уступом 348"/>
          <p:cNvCxnSpPr>
            <a:stCxn id="335" idx="2"/>
            <a:endCxn id="348" idx="0"/>
          </p:cNvCxnSpPr>
          <p:nvPr/>
        </p:nvCxnSpPr>
        <p:spPr>
          <a:xfrm rot="5400000">
            <a:off x="32001231" y="17522857"/>
            <a:ext cx="472524" cy="11632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349"/>
          <p:cNvCxnSpPr>
            <a:stCxn id="339" idx="2"/>
            <a:endCxn id="348" idx="0"/>
          </p:cNvCxnSpPr>
          <p:nvPr/>
        </p:nvCxnSpPr>
        <p:spPr>
          <a:xfrm rot="16200000" flipH="1">
            <a:off x="30843689" y="17528539"/>
            <a:ext cx="472524" cy="11518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4074880" y="1679966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Православная Эфиопия (наше)</a:t>
            </a:r>
            <a:endParaRPr lang="ru-RU" sz="5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4074880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Покарать язычников на севере (против Либерии)</a:t>
            </a:r>
            <a:endParaRPr lang="ru-RU" sz="500" dirty="0"/>
          </a:p>
        </p:txBody>
      </p:sp>
      <p:cxnSp>
        <p:nvCxnSpPr>
          <p:cNvPr id="353" name="Соединительная линия уступом 352"/>
          <p:cNvCxnSpPr>
            <a:stCxn id="335" idx="2"/>
            <a:endCxn id="352" idx="0"/>
          </p:cNvCxnSpPr>
          <p:nvPr/>
        </p:nvCxnSpPr>
        <p:spPr>
          <a:xfrm rot="16200000" flipH="1">
            <a:off x="33742514" y="16944798"/>
            <a:ext cx="466917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25" idx="2"/>
            <a:endCxn id="351" idx="0"/>
          </p:cNvCxnSpPr>
          <p:nvPr/>
        </p:nvCxnSpPr>
        <p:spPr>
          <a:xfrm rot="16200000" flipH="1">
            <a:off x="33669756" y="15336577"/>
            <a:ext cx="612432" cy="23137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5" name="Прямоугольник 354"/>
          <p:cNvSpPr/>
          <p:nvPr/>
        </p:nvSpPr>
        <p:spPr>
          <a:xfrm>
            <a:off x="28301906" y="183351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Проповеди среди заблудших душ (наше)</a:t>
            </a:r>
            <a:endParaRPr lang="ru-RU" sz="500" dirty="0"/>
          </a:p>
        </p:txBody>
      </p:sp>
      <p:cxnSp>
        <p:nvCxnSpPr>
          <p:cNvPr id="356" name="Прямая со стрелкой 355"/>
          <p:cNvCxnSpPr>
            <a:stCxn id="124" idx="2"/>
            <a:endCxn id="355" idx="0"/>
          </p:cNvCxnSpPr>
          <p:nvPr/>
        </p:nvCxnSpPr>
        <p:spPr>
          <a:xfrm>
            <a:off x="29359865" y="14715902"/>
            <a:ext cx="0" cy="36192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163" idx="2"/>
            <a:endCxn id="164" idx="0"/>
          </p:cNvCxnSpPr>
          <p:nvPr/>
        </p:nvCxnSpPr>
        <p:spPr>
          <a:xfrm flipH="1">
            <a:off x="48626996" y="7022324"/>
            <a:ext cx="3674" cy="4306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/>
          <p:cNvSpPr/>
          <p:nvPr/>
        </p:nvSpPr>
        <p:spPr>
          <a:xfrm>
            <a:off x="40054260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Сотрудничество с военным </a:t>
            </a:r>
            <a:r>
              <a:rPr lang="ru-RU" sz="1400" dirty="0"/>
              <a:t>командованием (</a:t>
            </a:r>
            <a:r>
              <a:rPr lang="ru-RU" sz="1400" dirty="0" smtClean="0"/>
              <a:t>наше)</a:t>
            </a:r>
            <a:endParaRPr lang="ru-RU" sz="1400" dirty="0"/>
          </a:p>
        </p:txBody>
      </p:sp>
      <p:sp>
        <p:nvSpPr>
          <p:cNvPr id="298" name="Прямоугольник 297"/>
          <p:cNvSpPr/>
          <p:nvPr/>
        </p:nvSpPr>
        <p:spPr>
          <a:xfrm>
            <a:off x="37616009" y="106317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Признать диалекты официальными языками в регионах</a:t>
            </a:r>
          </a:p>
        </p:txBody>
      </p:sp>
      <p:sp>
        <p:nvSpPr>
          <p:cNvPr id="305" name="Прямоугольник 304"/>
          <p:cNvSpPr/>
          <p:nvPr/>
        </p:nvSpPr>
        <p:spPr>
          <a:xfrm>
            <a:off x="40054260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Усиление роли военных в общественной </a:t>
            </a:r>
            <a:r>
              <a:rPr lang="ru-RU" sz="1400" dirty="0"/>
              <a:t>жизни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47569037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Привлечение населения к обработке земли (наше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18" name="Прямоугольник 317"/>
          <p:cNvSpPr/>
          <p:nvPr/>
        </p:nvSpPr>
        <p:spPr>
          <a:xfrm>
            <a:off x="47569037" y="12134744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Самостоятельное улучшение экономики (наше)</a:t>
            </a:r>
            <a:endParaRPr lang="ru-RU" sz="1400" dirty="0"/>
          </a:p>
        </p:txBody>
      </p:sp>
      <p:sp>
        <p:nvSpPr>
          <p:cNvPr id="319" name="Прямоугольник 318"/>
          <p:cNvSpPr/>
          <p:nvPr/>
        </p:nvSpPr>
        <p:spPr>
          <a:xfrm>
            <a:off x="37616009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Приобрести </a:t>
            </a:r>
            <a:r>
              <a:rPr lang="ru-RU" sz="1400" dirty="0" err="1" smtClean="0"/>
              <a:t>Кабинду</a:t>
            </a:r>
            <a:r>
              <a:rPr lang="ru-RU" sz="1400" dirty="0" smtClean="0"/>
              <a:t> (наше)</a:t>
            </a:r>
          </a:p>
        </p:txBody>
      </p:sp>
      <p:sp>
        <p:nvSpPr>
          <p:cNvPr id="358" name="Прямоугольник 357"/>
          <p:cNvSpPr/>
          <p:nvPr/>
        </p:nvSpPr>
        <p:spPr>
          <a:xfrm>
            <a:off x="42559186" y="1061387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экономические связи с Брюсселем</a:t>
            </a:r>
          </a:p>
        </p:txBody>
      </p:sp>
      <p:sp>
        <p:nvSpPr>
          <p:cNvPr id="359" name="Прямоугольник 358"/>
          <p:cNvSpPr/>
          <p:nvPr/>
        </p:nvSpPr>
        <p:spPr>
          <a:xfrm>
            <a:off x="45064112" y="10613871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Независимая экономика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360" name="Прямая соединительная линия 359"/>
          <p:cNvCxnSpPr>
            <a:stCxn id="359" idx="1"/>
            <a:endCxn id="358" idx="3"/>
          </p:cNvCxnSpPr>
          <p:nvPr/>
        </p:nvCxnSpPr>
        <p:spPr>
          <a:xfrm flipH="1">
            <a:off x="44675104" y="11153871"/>
            <a:ext cx="3890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/>
          <p:cNvSpPr/>
          <p:nvPr/>
        </p:nvSpPr>
        <p:spPr>
          <a:xfrm>
            <a:off x="42559186" y="12160410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шахт </a:t>
            </a:r>
            <a:r>
              <a:rPr lang="ru-RU" sz="1400" dirty="0" err="1"/>
              <a:t>Катанги</a:t>
            </a:r>
            <a:endParaRPr lang="ru-RU" sz="1400" dirty="0"/>
          </a:p>
        </p:txBody>
      </p:sp>
      <p:sp>
        <p:nvSpPr>
          <p:cNvPr id="362" name="Прямоугольник 361"/>
          <p:cNvSpPr/>
          <p:nvPr/>
        </p:nvSpPr>
        <p:spPr>
          <a:xfrm>
            <a:off x="45064112" y="12160410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предприятия </a:t>
            </a:r>
            <a:r>
              <a:rPr lang="ru-RU" sz="1400" dirty="0" err="1"/>
              <a:t>Катанги</a:t>
            </a:r>
            <a:r>
              <a:rPr lang="ru-RU" sz="1400" dirty="0"/>
              <a:t> (наше переделать эффект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363" name="Прямоугольник 362"/>
          <p:cNvSpPr/>
          <p:nvPr/>
        </p:nvSpPr>
        <p:spPr>
          <a:xfrm>
            <a:off x="47569037" y="15107228"/>
            <a:ext cx="2115918" cy="1080000"/>
          </a:xfrm>
          <a:prstGeom prst="rect">
            <a:avLst/>
          </a:prstGeom>
          <a:gradFill>
            <a:gsLst>
              <a:gs pos="0">
                <a:schemeClr val="bg1">
                  <a:lumMod val="50000"/>
                </a:schemeClr>
              </a:gs>
              <a:gs pos="100000">
                <a:srgbClr val="7030A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Самостоятельная разработка урана (наше)</a:t>
            </a:r>
          </a:p>
        </p:txBody>
      </p:sp>
      <p:cxnSp>
        <p:nvCxnSpPr>
          <p:cNvPr id="364" name="Соединительная линия уступом 363"/>
          <p:cNvCxnSpPr>
            <a:stCxn id="242" idx="2"/>
            <a:endCxn id="298" idx="0"/>
          </p:cNvCxnSpPr>
          <p:nvPr/>
        </p:nvCxnSpPr>
        <p:spPr>
          <a:xfrm rot="5400000">
            <a:off x="39675261" y="9194769"/>
            <a:ext cx="435667" cy="24382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364"/>
          <p:cNvCxnSpPr>
            <a:stCxn id="242" idx="2"/>
            <a:endCxn id="358" idx="0"/>
          </p:cNvCxnSpPr>
          <p:nvPr/>
        </p:nvCxnSpPr>
        <p:spPr>
          <a:xfrm rot="16200000" flipH="1">
            <a:off x="42155777" y="9152503"/>
            <a:ext cx="417810" cy="25049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242" idx="2"/>
            <a:endCxn id="359" idx="0"/>
          </p:cNvCxnSpPr>
          <p:nvPr/>
        </p:nvCxnSpPr>
        <p:spPr>
          <a:xfrm rot="16200000" flipH="1">
            <a:off x="43408240" y="7900040"/>
            <a:ext cx="417810" cy="5009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359" idx="2"/>
            <a:endCxn id="362" idx="0"/>
          </p:cNvCxnSpPr>
          <p:nvPr/>
        </p:nvCxnSpPr>
        <p:spPr>
          <a:xfrm>
            <a:off x="46122071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58" idx="2"/>
            <a:endCxn id="361" idx="0"/>
          </p:cNvCxnSpPr>
          <p:nvPr/>
        </p:nvCxnSpPr>
        <p:spPr>
          <a:xfrm>
            <a:off x="43617145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298" idx="2"/>
            <a:endCxn id="319" idx="0"/>
          </p:cNvCxnSpPr>
          <p:nvPr/>
        </p:nvCxnSpPr>
        <p:spPr>
          <a:xfrm>
            <a:off x="38673968" y="11711728"/>
            <a:ext cx="0" cy="44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Прямая со стрелкой 369"/>
          <p:cNvCxnSpPr>
            <a:stCxn id="267" idx="2"/>
            <a:endCxn id="305" idx="0"/>
          </p:cNvCxnSpPr>
          <p:nvPr/>
        </p:nvCxnSpPr>
        <p:spPr>
          <a:xfrm>
            <a:off x="41112219" y="11693871"/>
            <a:ext cx="0" cy="4665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38801797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sp>
        <p:nvSpPr>
          <p:cNvPr id="373" name="Прямоугольник 372"/>
          <p:cNvSpPr/>
          <p:nvPr/>
        </p:nvSpPr>
        <p:spPr>
          <a:xfrm>
            <a:off x="41306723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43811649" y="13632393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Германские инвестиции</a:t>
            </a:r>
          </a:p>
        </p:txBody>
      </p:sp>
      <p:sp>
        <p:nvSpPr>
          <p:cNvPr id="375" name="Прямоугольник 374"/>
          <p:cNvSpPr/>
          <p:nvPr/>
        </p:nvSpPr>
        <p:spPr>
          <a:xfrm>
            <a:off x="36438338" y="13628989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</a:t>
            </a:r>
            <a:r>
              <a:rPr lang="ru-RU" sz="1400" dirty="0" smtClean="0"/>
              <a:t>инвестиции</a:t>
            </a:r>
            <a:endParaRPr lang="ru-RU" sz="1400" dirty="0"/>
          </a:p>
        </p:txBody>
      </p:sp>
      <p:cxnSp>
        <p:nvCxnSpPr>
          <p:cNvPr id="376" name="Соединительная линия уступом 375"/>
          <p:cNvCxnSpPr>
            <a:stCxn id="305" idx="2"/>
            <a:endCxn id="375" idx="0"/>
          </p:cNvCxnSpPr>
          <p:nvPr/>
        </p:nvCxnSpPr>
        <p:spPr>
          <a:xfrm rot="5400000">
            <a:off x="39109969" y="11626738"/>
            <a:ext cx="388579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Соединительная линия уступом 376"/>
          <p:cNvCxnSpPr>
            <a:stCxn id="305" idx="2"/>
            <a:endCxn id="374" idx="0"/>
          </p:cNvCxnSpPr>
          <p:nvPr/>
        </p:nvCxnSpPr>
        <p:spPr>
          <a:xfrm rot="16200000" flipH="1">
            <a:off x="42794922" y="11557706"/>
            <a:ext cx="391983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377"/>
          <p:cNvCxnSpPr>
            <a:stCxn id="305" idx="2"/>
            <a:endCxn id="371" idx="0"/>
          </p:cNvCxnSpPr>
          <p:nvPr/>
        </p:nvCxnSpPr>
        <p:spPr>
          <a:xfrm rot="5400000">
            <a:off x="40289997" y="12810170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05" idx="2"/>
            <a:endCxn id="373" idx="0"/>
          </p:cNvCxnSpPr>
          <p:nvPr/>
        </p:nvCxnSpPr>
        <p:spPr>
          <a:xfrm rot="16200000" flipH="1">
            <a:off x="41542459" y="12810169"/>
            <a:ext cx="391983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Прямоугольник 379"/>
          <p:cNvSpPr/>
          <p:nvPr/>
        </p:nvSpPr>
        <p:spPr>
          <a:xfrm>
            <a:off x="42559186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Совместная разработка урана</a:t>
            </a:r>
          </a:p>
        </p:txBody>
      </p:sp>
      <p:cxnSp>
        <p:nvCxnSpPr>
          <p:cNvPr id="381" name="Прямая соединительная линия 380"/>
          <p:cNvCxnSpPr>
            <a:stCxn id="363" idx="1"/>
            <a:endCxn id="380" idx="3"/>
          </p:cNvCxnSpPr>
          <p:nvPr/>
        </p:nvCxnSpPr>
        <p:spPr>
          <a:xfrm flipH="1">
            <a:off x="44675104" y="15647228"/>
            <a:ext cx="289393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318" idx="2"/>
            <a:endCxn id="363" idx="0"/>
          </p:cNvCxnSpPr>
          <p:nvPr/>
        </p:nvCxnSpPr>
        <p:spPr>
          <a:xfrm>
            <a:off x="48626996" y="13214744"/>
            <a:ext cx="0" cy="18924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317" idx="2"/>
            <a:endCxn id="318" idx="0"/>
          </p:cNvCxnSpPr>
          <p:nvPr/>
        </p:nvCxnSpPr>
        <p:spPr>
          <a:xfrm>
            <a:off x="48626996" y="11693871"/>
            <a:ext cx="0" cy="4408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7616009" y="1509756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Развитие морской торговли</a:t>
            </a:r>
          </a:p>
        </p:txBody>
      </p:sp>
      <p:sp>
        <p:nvSpPr>
          <p:cNvPr id="385" name="Прямоугольник 384"/>
          <p:cNvSpPr/>
          <p:nvPr/>
        </p:nvSpPr>
        <p:spPr>
          <a:xfrm>
            <a:off x="40054260" y="1510722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нового союзника</a:t>
            </a:r>
            <a:endParaRPr lang="ru-RU" sz="1400" dirty="0"/>
          </a:p>
        </p:txBody>
      </p:sp>
      <p:sp>
        <p:nvSpPr>
          <p:cNvPr id="386" name="Прямоугольник 385"/>
          <p:cNvSpPr/>
          <p:nvPr/>
        </p:nvSpPr>
        <p:spPr>
          <a:xfrm>
            <a:off x="36438338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доллары в широкий оборот</a:t>
            </a:r>
            <a:endParaRPr lang="ru-RU" sz="14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38801796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Уганда (наше)</a:t>
            </a:r>
            <a:endParaRPr lang="ru-RU" sz="1400" dirty="0"/>
          </a:p>
        </p:txBody>
      </p:sp>
      <p:sp>
        <p:nvSpPr>
          <p:cNvPr id="388" name="Прямоугольник 387"/>
          <p:cNvSpPr/>
          <p:nvPr/>
        </p:nvSpPr>
        <p:spPr>
          <a:xfrm>
            <a:off x="41311461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Среднее Конго (наше)</a:t>
            </a:r>
            <a:endParaRPr lang="ru-RU" sz="14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43811649" y="16799418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Советники из </a:t>
            </a:r>
            <a:r>
              <a:rPr lang="ru-RU" sz="1400" dirty="0" err="1" smtClean="0"/>
              <a:t>верхмата</a:t>
            </a:r>
            <a:r>
              <a:rPr lang="ru-RU" sz="1400" dirty="0" smtClean="0"/>
              <a:t> (наше)</a:t>
            </a:r>
            <a:endParaRPr lang="ru-RU" sz="1400" dirty="0"/>
          </a:p>
        </p:txBody>
      </p:sp>
      <p:cxnSp>
        <p:nvCxnSpPr>
          <p:cNvPr id="390" name="Соединительная линия уступом 389"/>
          <p:cNvCxnSpPr>
            <a:stCxn id="375" idx="2"/>
            <a:endCxn id="384" idx="0"/>
          </p:cNvCxnSpPr>
          <p:nvPr/>
        </p:nvCxnSpPr>
        <p:spPr>
          <a:xfrm rot="16200000" flipH="1">
            <a:off x="37890843" y="14314442"/>
            <a:ext cx="388579" cy="1177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1" idx="2"/>
            <a:endCxn id="384" idx="0"/>
          </p:cNvCxnSpPr>
          <p:nvPr/>
        </p:nvCxnSpPr>
        <p:spPr>
          <a:xfrm rot="5400000">
            <a:off x="39074275" y="14312086"/>
            <a:ext cx="385175" cy="1185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373" idx="2"/>
            <a:endCxn id="384" idx="0"/>
          </p:cNvCxnSpPr>
          <p:nvPr/>
        </p:nvCxnSpPr>
        <p:spPr>
          <a:xfrm rot="5400000">
            <a:off x="40326738" y="13059623"/>
            <a:ext cx="385175" cy="3690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392"/>
          <p:cNvCxnSpPr>
            <a:stCxn id="374" idx="2"/>
            <a:endCxn id="384" idx="0"/>
          </p:cNvCxnSpPr>
          <p:nvPr/>
        </p:nvCxnSpPr>
        <p:spPr>
          <a:xfrm rot="5400000">
            <a:off x="41579201" y="11807160"/>
            <a:ext cx="385175" cy="61956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393"/>
          <p:cNvCxnSpPr>
            <a:stCxn id="375" idx="2"/>
            <a:endCxn id="385" idx="0"/>
          </p:cNvCxnSpPr>
          <p:nvPr/>
        </p:nvCxnSpPr>
        <p:spPr>
          <a:xfrm rot="16200000" flipH="1">
            <a:off x="39105139" y="13100147"/>
            <a:ext cx="398239" cy="3615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71" idx="2"/>
            <a:endCxn id="385" idx="0"/>
          </p:cNvCxnSpPr>
          <p:nvPr/>
        </p:nvCxnSpPr>
        <p:spPr>
          <a:xfrm rot="16200000" flipH="1">
            <a:off x="40288570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395"/>
          <p:cNvCxnSpPr>
            <a:stCxn id="373" idx="2"/>
            <a:endCxn id="385" idx="0"/>
          </p:cNvCxnSpPr>
          <p:nvPr/>
        </p:nvCxnSpPr>
        <p:spPr>
          <a:xfrm rot="5400000">
            <a:off x="41541034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374" idx="2"/>
            <a:endCxn id="385" idx="0"/>
          </p:cNvCxnSpPr>
          <p:nvPr/>
        </p:nvCxnSpPr>
        <p:spPr>
          <a:xfrm rot="5400000">
            <a:off x="42793497" y="13031116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397"/>
          <p:cNvCxnSpPr>
            <a:stCxn id="375" idx="2"/>
            <a:endCxn id="380" idx="0"/>
          </p:cNvCxnSpPr>
          <p:nvPr/>
        </p:nvCxnSpPr>
        <p:spPr>
          <a:xfrm rot="16200000" flipH="1">
            <a:off x="40357602" y="11847684"/>
            <a:ext cx="398239" cy="612084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71" idx="2"/>
            <a:endCxn id="380" idx="0"/>
          </p:cNvCxnSpPr>
          <p:nvPr/>
        </p:nvCxnSpPr>
        <p:spPr>
          <a:xfrm rot="16200000" flipH="1">
            <a:off x="41541033" y="13031115"/>
            <a:ext cx="394835" cy="3757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73" idx="2"/>
            <a:endCxn id="380" idx="0"/>
          </p:cNvCxnSpPr>
          <p:nvPr/>
        </p:nvCxnSpPr>
        <p:spPr>
          <a:xfrm rot="16200000" flipH="1">
            <a:off x="42793496" y="14283578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400"/>
          <p:cNvCxnSpPr>
            <a:stCxn id="374" idx="2"/>
            <a:endCxn id="380" idx="0"/>
          </p:cNvCxnSpPr>
          <p:nvPr/>
        </p:nvCxnSpPr>
        <p:spPr>
          <a:xfrm rot="5400000">
            <a:off x="44045960" y="14283579"/>
            <a:ext cx="394835" cy="12524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Прямая со стрелкой 402"/>
          <p:cNvCxnSpPr>
            <a:stCxn id="375" idx="2"/>
            <a:endCxn id="386" idx="0"/>
          </p:cNvCxnSpPr>
          <p:nvPr/>
        </p:nvCxnSpPr>
        <p:spPr>
          <a:xfrm>
            <a:off x="37496297" y="14708989"/>
            <a:ext cx="0" cy="20904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71" idx="2"/>
            <a:endCxn id="387" idx="0"/>
          </p:cNvCxnSpPr>
          <p:nvPr/>
        </p:nvCxnSpPr>
        <p:spPr>
          <a:xfrm flipH="1">
            <a:off x="39859755" y="14712393"/>
            <a:ext cx="1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Прямая со стрелкой 404"/>
          <p:cNvCxnSpPr>
            <a:stCxn id="373" idx="2"/>
            <a:endCxn id="388" idx="0"/>
          </p:cNvCxnSpPr>
          <p:nvPr/>
        </p:nvCxnSpPr>
        <p:spPr>
          <a:xfrm>
            <a:off x="42364682" y="14712393"/>
            <a:ext cx="4738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Прямая со стрелкой 405"/>
          <p:cNvCxnSpPr>
            <a:stCxn id="374" idx="2"/>
            <a:endCxn id="389" idx="0"/>
          </p:cNvCxnSpPr>
          <p:nvPr/>
        </p:nvCxnSpPr>
        <p:spPr>
          <a:xfrm>
            <a:off x="44869608" y="14712393"/>
            <a:ext cx="0" cy="20870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406"/>
          <p:cNvCxnSpPr>
            <a:stCxn id="385" idx="2"/>
            <a:endCxn id="386" idx="0"/>
          </p:cNvCxnSpPr>
          <p:nvPr/>
        </p:nvCxnSpPr>
        <p:spPr>
          <a:xfrm rot="5400000">
            <a:off x="38998163" y="14685362"/>
            <a:ext cx="612190" cy="3615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Соединительная линия уступом 407"/>
          <p:cNvCxnSpPr>
            <a:stCxn id="385" idx="2"/>
            <a:endCxn id="387" idx="0"/>
          </p:cNvCxnSpPr>
          <p:nvPr/>
        </p:nvCxnSpPr>
        <p:spPr>
          <a:xfrm rot="5400000">
            <a:off x="40179892" y="15867091"/>
            <a:ext cx="612190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408"/>
          <p:cNvCxnSpPr>
            <a:stCxn id="385" idx="2"/>
            <a:endCxn id="388" idx="0"/>
          </p:cNvCxnSpPr>
          <p:nvPr/>
        </p:nvCxnSpPr>
        <p:spPr>
          <a:xfrm rot="16200000" flipH="1">
            <a:off x="41434724" y="15864722"/>
            <a:ext cx="612190" cy="12572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stCxn id="385" idx="2"/>
            <a:endCxn id="389" idx="0"/>
          </p:cNvCxnSpPr>
          <p:nvPr/>
        </p:nvCxnSpPr>
        <p:spPr>
          <a:xfrm rot="16200000" flipH="1">
            <a:off x="42684818" y="14614628"/>
            <a:ext cx="612190" cy="37573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410"/>
          <p:cNvCxnSpPr>
            <a:stCxn id="242" idx="2"/>
            <a:endCxn id="317" idx="0"/>
          </p:cNvCxnSpPr>
          <p:nvPr/>
        </p:nvCxnSpPr>
        <p:spPr>
          <a:xfrm rot="16200000" flipH="1">
            <a:off x="44660702" y="6647577"/>
            <a:ext cx="417810" cy="75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Соединительная линия уступом 412"/>
          <p:cNvCxnSpPr>
            <a:stCxn id="244" idx="2"/>
            <a:endCxn id="317" idx="0"/>
          </p:cNvCxnSpPr>
          <p:nvPr/>
        </p:nvCxnSpPr>
        <p:spPr>
          <a:xfrm rot="5400000">
            <a:off x="52167213" y="6645302"/>
            <a:ext cx="428352" cy="75087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Прямая со стрелкой 415"/>
          <p:cNvCxnSpPr>
            <a:stCxn id="242" idx="2"/>
            <a:endCxn id="267" idx="0"/>
          </p:cNvCxnSpPr>
          <p:nvPr/>
        </p:nvCxnSpPr>
        <p:spPr>
          <a:xfrm>
            <a:off x="41112219" y="10196061"/>
            <a:ext cx="0" cy="4178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2" name="Прямоугольник 371"/>
          <p:cNvSpPr/>
          <p:nvPr/>
        </p:nvSpPr>
        <p:spPr>
          <a:xfrm>
            <a:off x="11777273" y="9105519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Профинансировать железнодорожные пути до </a:t>
            </a:r>
            <a:r>
              <a:rPr lang="ru-RU" sz="1400" dirty="0" smtClean="0"/>
              <a:t>порта (январь 1943 </a:t>
            </a:r>
            <a:r>
              <a:rPr lang="ru-RU" sz="1400" dirty="0" err="1" smtClean="0"/>
              <a:t>ист</a:t>
            </a:r>
            <a:r>
              <a:rPr lang="ru-RU" sz="1400" dirty="0" smtClean="0"/>
              <a:t>)</a:t>
            </a:r>
          </a:p>
        </p:txBody>
      </p:sp>
      <p:cxnSp>
        <p:nvCxnSpPr>
          <p:cNvPr id="402" name="Прямая со стрелкой 401"/>
          <p:cNvCxnSpPr>
            <a:stCxn id="213" idx="2"/>
            <a:endCxn id="372" idx="0"/>
          </p:cNvCxnSpPr>
          <p:nvPr/>
        </p:nvCxnSpPr>
        <p:spPr>
          <a:xfrm>
            <a:off x="12833646" y="8540492"/>
            <a:ext cx="1586" cy="5650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Прямоугольник 411"/>
          <p:cNvSpPr/>
          <p:nvPr/>
        </p:nvSpPr>
        <p:spPr>
          <a:xfrm>
            <a:off x="11772541" y="10613871"/>
            <a:ext cx="2115918" cy="1080000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воздушного </a:t>
            </a:r>
            <a:r>
              <a:rPr lang="ru-RU" sz="1400" dirty="0" smtClean="0"/>
              <a:t>сообщения</a:t>
            </a:r>
            <a:endParaRPr lang="ru-RU" sz="100" dirty="0"/>
          </a:p>
        </p:txBody>
      </p:sp>
      <p:cxnSp>
        <p:nvCxnSpPr>
          <p:cNvPr id="414" name="Прямая со стрелкой 413"/>
          <p:cNvCxnSpPr>
            <a:stCxn id="372" idx="2"/>
            <a:endCxn id="412" idx="0"/>
          </p:cNvCxnSpPr>
          <p:nvPr/>
        </p:nvCxnSpPr>
        <p:spPr>
          <a:xfrm flipH="1">
            <a:off x="12830500" y="10185519"/>
            <a:ext cx="4732" cy="4283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Прямоугольник 414"/>
          <p:cNvSpPr/>
          <p:nvPr/>
        </p:nvSpPr>
        <p:spPr>
          <a:xfrm>
            <a:off x="53831351" y="121655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королевский совет</a:t>
            </a:r>
            <a:endParaRPr lang="ru-RU" sz="200" dirty="0" smtClean="0"/>
          </a:p>
        </p:txBody>
      </p:sp>
      <p:sp>
        <p:nvSpPr>
          <p:cNvPr id="417" name="Прямоугольник 416"/>
          <p:cNvSpPr/>
          <p:nvPr/>
        </p:nvSpPr>
        <p:spPr>
          <a:xfrm>
            <a:off x="51326424" y="1216041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</a:t>
            </a:r>
            <a:r>
              <a:rPr lang="ru-RU" sz="1400" dirty="0" err="1" smtClean="0"/>
              <a:t>маканда</a:t>
            </a:r>
            <a:endParaRPr lang="ru-RU" sz="400" dirty="0" smtClean="0"/>
          </a:p>
        </p:txBody>
      </p:sp>
      <p:sp>
        <p:nvSpPr>
          <p:cNvPr id="418" name="Прямоугольник 417"/>
          <p:cNvSpPr/>
          <p:nvPr/>
        </p:nvSpPr>
        <p:spPr>
          <a:xfrm>
            <a:off x="55077823" y="106110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 smtClean="0"/>
              <a:t>Мбанза</a:t>
            </a:r>
            <a:r>
              <a:rPr lang="ru-RU" sz="1400" dirty="0" smtClean="0"/>
              <a:t>-Конго (у города есть герб для иконки)</a:t>
            </a:r>
          </a:p>
        </p:txBody>
      </p:sp>
      <p:sp>
        <p:nvSpPr>
          <p:cNvPr id="419" name="Прямоугольник 418"/>
          <p:cNvSpPr/>
          <p:nvPr/>
        </p:nvSpPr>
        <p:spPr>
          <a:xfrm>
            <a:off x="50067972" y="1061729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Вернуться к добыче слоновьей кости</a:t>
            </a:r>
          </a:p>
        </p:txBody>
      </p:sp>
      <p:sp>
        <p:nvSpPr>
          <p:cNvPr id="420" name="Прямоугольник 419"/>
          <p:cNvSpPr/>
          <p:nvPr/>
        </p:nvSpPr>
        <p:spPr>
          <a:xfrm>
            <a:off x="5257888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слонов в армии</a:t>
            </a:r>
          </a:p>
        </p:txBody>
      </p:sp>
      <p:sp>
        <p:nvSpPr>
          <p:cNvPr id="421" name="Прямоугольник 420"/>
          <p:cNvSpPr/>
          <p:nvPr/>
        </p:nvSpPr>
        <p:spPr>
          <a:xfrm>
            <a:off x="52578888" y="1365984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Стать центром </a:t>
            </a:r>
            <a:r>
              <a:rPr lang="ru-RU" sz="1400" dirty="0"/>
              <a:t>торговли </a:t>
            </a:r>
            <a:r>
              <a:rPr lang="ru-RU" sz="1400" dirty="0" smtClean="0"/>
              <a:t>Африки</a:t>
            </a:r>
            <a:endParaRPr lang="ru-RU" sz="1100" dirty="0" smtClean="0"/>
          </a:p>
        </p:txBody>
      </p:sp>
      <p:sp>
        <p:nvSpPr>
          <p:cNvPr id="422" name="Прямоугольник 421"/>
          <p:cNvSpPr/>
          <p:nvPr/>
        </p:nvSpPr>
        <p:spPr>
          <a:xfrm>
            <a:off x="57582748" y="1060977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smtClean="0"/>
              <a:t>Конго-Браззавиль</a:t>
            </a:r>
            <a:endParaRPr lang="ru-RU" sz="1200" dirty="0" smtClean="0"/>
          </a:p>
        </p:txBody>
      </p:sp>
      <p:sp>
        <p:nvSpPr>
          <p:cNvPr id="424" name="Прямоугольник 423"/>
          <p:cNvSpPr/>
          <p:nvPr/>
        </p:nvSpPr>
        <p:spPr>
          <a:xfrm>
            <a:off x="56330286" y="1216078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Возродить федеративное королевство</a:t>
            </a:r>
            <a:endParaRPr lang="ru-RU" sz="1200" dirty="0" smtClean="0"/>
          </a:p>
        </p:txBody>
      </p:sp>
      <p:sp>
        <p:nvSpPr>
          <p:cNvPr id="423" name="Прямоугольник 422"/>
          <p:cNvSpPr/>
          <p:nvPr/>
        </p:nvSpPr>
        <p:spPr>
          <a:xfrm>
            <a:off x="57576752" y="136598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Подчинить Руанду и Бурунди</a:t>
            </a:r>
            <a:endParaRPr lang="ru-RU" sz="1200" dirty="0" smtClean="0"/>
          </a:p>
        </p:txBody>
      </p:sp>
      <p:sp>
        <p:nvSpPr>
          <p:cNvPr id="425" name="Прямоугольник 424"/>
          <p:cNvSpPr/>
          <p:nvPr/>
        </p:nvSpPr>
        <p:spPr>
          <a:xfrm>
            <a:off x="57576752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королевства </a:t>
            </a:r>
            <a:r>
              <a:rPr lang="ru-RU" sz="1400" dirty="0" err="1" smtClean="0"/>
              <a:t>Донго</a:t>
            </a:r>
            <a:r>
              <a:rPr lang="ru-RU" sz="1400" dirty="0" smtClean="0"/>
              <a:t> и </a:t>
            </a:r>
            <a:r>
              <a:rPr lang="ru-RU" sz="1400" dirty="0" err="1" smtClean="0"/>
              <a:t>Матамба</a:t>
            </a:r>
            <a:r>
              <a:rPr lang="ru-RU" sz="1400" dirty="0"/>
              <a:t> </a:t>
            </a:r>
            <a:r>
              <a:rPr lang="ru-RU" sz="400" dirty="0"/>
              <a:t>(Король Конго также владел несколькими королевствами, по крайней мере, в номинальном вассальном подчинении. К ним относятся королевства </a:t>
            </a:r>
            <a:r>
              <a:rPr lang="ru-RU" sz="400" dirty="0" err="1"/>
              <a:t>Каконго</a:t>
            </a:r>
            <a:r>
              <a:rPr lang="ru-RU" sz="400" dirty="0"/>
              <a:t>, Ангио и </a:t>
            </a:r>
            <a:r>
              <a:rPr lang="ru-RU" sz="400" dirty="0" err="1"/>
              <a:t>Вунгу</a:t>
            </a:r>
            <a:r>
              <a:rPr lang="ru-RU" sz="400" dirty="0"/>
              <a:t> в северном Конго. Королевские титулы, впервые придуманные Альфонсо в 1512 году, называли правителя «королем Конго и лордом </a:t>
            </a:r>
            <a:r>
              <a:rPr lang="ru-RU" sz="400" dirty="0" err="1"/>
              <a:t>Амбундо</a:t>
            </a:r>
            <a:r>
              <a:rPr lang="ru-RU" sz="400" dirty="0"/>
              <a:t> », а позже в титулах был указан ряд других графств, которыми он также правил как «король». Королевства </a:t>
            </a:r>
            <a:r>
              <a:rPr lang="ru-RU" sz="400" dirty="0" err="1"/>
              <a:t>Амбунду</a:t>
            </a:r>
            <a:r>
              <a:rPr lang="ru-RU" sz="400" dirty="0"/>
              <a:t> включали </a:t>
            </a:r>
            <a:r>
              <a:rPr lang="ru-RU" sz="400" dirty="0" err="1"/>
              <a:t>Донго</a:t>
            </a:r>
            <a:r>
              <a:rPr lang="ru-RU" sz="400" dirty="0"/>
              <a:t> (иногда ошибочно называемое «Анголой»), </a:t>
            </a:r>
            <a:r>
              <a:rPr lang="ru-RU" sz="400" dirty="0" err="1"/>
              <a:t>Киссаму</a:t>
            </a:r>
            <a:r>
              <a:rPr lang="ru-RU" sz="400" dirty="0"/>
              <a:t> и </a:t>
            </a:r>
            <a:r>
              <a:rPr lang="ru-RU" sz="400" dirty="0" err="1"/>
              <a:t>Матамбу</a:t>
            </a:r>
            <a:r>
              <a:rPr lang="ru-RU" sz="400" dirty="0"/>
              <a:t>. Все эти королевства находились к югу от Конго и намного дальше от культурного влияния короля, чем северные королевства. Даже более поздние восточные королевства, такие как Конго </a:t>
            </a:r>
            <a:r>
              <a:rPr lang="ru-RU" sz="400" dirty="0" err="1"/>
              <a:t>диа</a:t>
            </a:r>
            <a:r>
              <a:rPr lang="ru-RU" sz="400" dirty="0"/>
              <a:t> </a:t>
            </a:r>
            <a:r>
              <a:rPr lang="ru-RU" sz="400" dirty="0" err="1"/>
              <a:t>Нлаза</a:t>
            </a:r>
            <a:r>
              <a:rPr lang="ru-RU" sz="400" dirty="0"/>
              <a:t>, также упоминались в титулах правителя</a:t>
            </a:r>
            <a:r>
              <a:rPr lang="ru-RU" sz="400" dirty="0" smtClean="0"/>
              <a:t>.)</a:t>
            </a:r>
            <a:endParaRPr lang="ru-RU" sz="300" dirty="0" smtClean="0"/>
          </a:p>
        </p:txBody>
      </p:sp>
      <p:sp>
        <p:nvSpPr>
          <p:cNvPr id="426" name="Прямоугольник 425"/>
          <p:cNvSpPr/>
          <p:nvPr/>
        </p:nvSpPr>
        <p:spPr>
          <a:xfrm>
            <a:off x="55077820" y="136623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королевство языком </a:t>
            </a:r>
            <a:r>
              <a:rPr lang="ru-RU" sz="1400" dirty="0" err="1" smtClean="0"/>
              <a:t>Киконго</a:t>
            </a:r>
            <a:r>
              <a:rPr lang="ru-RU" sz="1400" dirty="0" smtClean="0"/>
              <a:t> </a:t>
            </a:r>
            <a:r>
              <a:rPr lang="ru-RU" sz="900" dirty="0" smtClean="0"/>
              <a:t>(Народы </a:t>
            </a:r>
            <a:r>
              <a:rPr lang="ru-RU" sz="900" dirty="0"/>
              <a:t>Конго разделены на множество подгрупп, в том числе </a:t>
            </a:r>
            <a:r>
              <a:rPr lang="ru-RU" sz="900" dirty="0" err="1"/>
              <a:t>Yombe</a:t>
            </a:r>
            <a:r>
              <a:rPr lang="ru-RU" sz="900" dirty="0"/>
              <a:t> , </a:t>
            </a:r>
            <a:r>
              <a:rPr lang="ru-RU" sz="900" dirty="0" err="1"/>
              <a:t>Beembe</a:t>
            </a:r>
            <a:r>
              <a:rPr lang="ru-RU" sz="900" dirty="0"/>
              <a:t> , </a:t>
            </a:r>
            <a:r>
              <a:rPr lang="ru-RU" sz="900" dirty="0" err="1"/>
              <a:t>Sundi</a:t>
            </a:r>
            <a:r>
              <a:rPr lang="ru-RU" sz="900" dirty="0"/>
              <a:t> и другие, но общий язык, </a:t>
            </a:r>
            <a:r>
              <a:rPr lang="ru-RU" sz="900" dirty="0" err="1"/>
              <a:t>Quicongo</a:t>
            </a:r>
            <a:r>
              <a:rPr lang="ru-RU" sz="900" dirty="0"/>
              <a:t>)</a:t>
            </a:r>
            <a:endParaRPr lang="ru-RU" sz="900" dirty="0" smtClean="0"/>
          </a:p>
        </p:txBody>
      </p:sp>
      <p:cxnSp>
        <p:nvCxnSpPr>
          <p:cNvPr id="427" name="Прямая со стрелкой 426"/>
          <p:cNvCxnSpPr>
            <a:stCxn id="423" idx="2"/>
            <a:endCxn id="425" idx="0"/>
          </p:cNvCxnSpPr>
          <p:nvPr/>
        </p:nvCxnSpPr>
        <p:spPr>
          <a:xfrm>
            <a:off x="58634711" y="14739842"/>
            <a:ext cx="0" cy="20595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Соединительная линия уступом 427"/>
          <p:cNvCxnSpPr>
            <a:stCxn id="244" idx="2"/>
            <a:endCxn id="419" idx="0"/>
          </p:cNvCxnSpPr>
          <p:nvPr/>
        </p:nvCxnSpPr>
        <p:spPr>
          <a:xfrm rot="5400000">
            <a:off x="53414968" y="7896483"/>
            <a:ext cx="431778" cy="50098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244" idx="2"/>
            <a:endCxn id="420" idx="0"/>
          </p:cNvCxnSpPr>
          <p:nvPr/>
        </p:nvCxnSpPr>
        <p:spPr>
          <a:xfrm rot="5400000">
            <a:off x="54674189" y="9148178"/>
            <a:ext cx="424253" cy="24989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244" idx="2"/>
            <a:endCxn id="422" idx="0"/>
          </p:cNvCxnSpPr>
          <p:nvPr/>
        </p:nvCxnSpPr>
        <p:spPr>
          <a:xfrm rot="16200000" flipH="1">
            <a:off x="57176118" y="9145182"/>
            <a:ext cx="424253" cy="250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Прямая со стрелкой 430"/>
          <p:cNvCxnSpPr>
            <a:stCxn id="244" idx="2"/>
            <a:endCxn id="418" idx="0"/>
          </p:cNvCxnSpPr>
          <p:nvPr/>
        </p:nvCxnSpPr>
        <p:spPr>
          <a:xfrm>
            <a:off x="56135782" y="10185519"/>
            <a:ext cx="0" cy="4255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418" idx="2"/>
            <a:endCxn id="424" idx="0"/>
          </p:cNvCxnSpPr>
          <p:nvPr/>
        </p:nvCxnSpPr>
        <p:spPr>
          <a:xfrm rot="16200000" flipH="1">
            <a:off x="56527140" y="11299683"/>
            <a:ext cx="469746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Соединительная линия уступом 432"/>
          <p:cNvCxnSpPr>
            <a:stCxn id="422" idx="2"/>
            <a:endCxn id="424" idx="0"/>
          </p:cNvCxnSpPr>
          <p:nvPr/>
        </p:nvCxnSpPr>
        <p:spPr>
          <a:xfrm rot="5400000">
            <a:off x="57778968" y="11299049"/>
            <a:ext cx="471016" cy="12524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Соединительная линия уступом 433"/>
          <p:cNvCxnSpPr>
            <a:stCxn id="424" idx="2"/>
            <a:endCxn id="426" idx="0"/>
          </p:cNvCxnSpPr>
          <p:nvPr/>
        </p:nvCxnSpPr>
        <p:spPr>
          <a:xfrm rot="5400000">
            <a:off x="56551234" y="12825333"/>
            <a:ext cx="421557" cy="1252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Соединительная линия уступом 434"/>
          <p:cNvCxnSpPr>
            <a:stCxn id="424" idx="2"/>
            <a:endCxn id="423" idx="0"/>
          </p:cNvCxnSpPr>
          <p:nvPr/>
        </p:nvCxnSpPr>
        <p:spPr>
          <a:xfrm rot="16200000" flipH="1">
            <a:off x="57801951" y="12827082"/>
            <a:ext cx="419054" cy="12464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244" idx="2"/>
            <a:endCxn id="415" idx="0"/>
          </p:cNvCxnSpPr>
          <p:nvPr/>
        </p:nvCxnSpPr>
        <p:spPr>
          <a:xfrm rot="5400000">
            <a:off x="54522537" y="10552292"/>
            <a:ext cx="1980019" cy="1246472"/>
          </a:xfrm>
          <a:prstGeom prst="bentConnector3">
            <a:avLst>
              <a:gd name="adj1" fmla="val 1104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Соединительная линия уступом 436"/>
          <p:cNvCxnSpPr>
            <a:stCxn id="424" idx="2"/>
            <a:endCxn id="421" idx="0"/>
          </p:cNvCxnSpPr>
          <p:nvPr/>
        </p:nvCxnSpPr>
        <p:spPr>
          <a:xfrm rot="5400000">
            <a:off x="55303018" y="11574617"/>
            <a:ext cx="419056" cy="37513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437"/>
          <p:cNvCxnSpPr>
            <a:stCxn id="417" idx="2"/>
            <a:endCxn id="421" idx="0"/>
          </p:cNvCxnSpPr>
          <p:nvPr/>
        </p:nvCxnSpPr>
        <p:spPr>
          <a:xfrm rot="16200000" flipH="1">
            <a:off x="52800898" y="12823895"/>
            <a:ext cx="419434" cy="12524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244" idx="2"/>
            <a:endCxn id="417" idx="0"/>
          </p:cNvCxnSpPr>
          <p:nvPr/>
        </p:nvCxnSpPr>
        <p:spPr>
          <a:xfrm rot="5400000">
            <a:off x="53272638" y="9297265"/>
            <a:ext cx="1974891" cy="3751399"/>
          </a:xfrm>
          <a:prstGeom prst="bentConnector3">
            <a:avLst>
              <a:gd name="adj1" fmla="val 109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0" name="Прямоугольник 439"/>
          <p:cNvSpPr/>
          <p:nvPr/>
        </p:nvSpPr>
        <p:spPr>
          <a:xfrm>
            <a:off x="53831351" y="1510722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связи с Европой</a:t>
            </a:r>
            <a:endParaRPr lang="ru-RU" sz="1200" dirty="0" smtClean="0"/>
          </a:p>
        </p:txBody>
      </p:sp>
      <p:sp>
        <p:nvSpPr>
          <p:cNvPr id="441" name="Прямоугольник 440"/>
          <p:cNvSpPr/>
          <p:nvPr/>
        </p:nvSpPr>
        <p:spPr>
          <a:xfrm>
            <a:off x="51320434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Искать союзников в Африке</a:t>
            </a:r>
            <a:endParaRPr lang="ru-RU" sz="1200" dirty="0" smtClean="0"/>
          </a:p>
        </p:txBody>
      </p:sp>
      <p:cxnSp>
        <p:nvCxnSpPr>
          <p:cNvPr id="442" name="Соединительная линия уступом 441"/>
          <p:cNvCxnSpPr>
            <a:stCxn id="421" idx="2"/>
            <a:endCxn id="440" idx="0"/>
          </p:cNvCxnSpPr>
          <p:nvPr/>
        </p:nvCxnSpPr>
        <p:spPr>
          <a:xfrm rot="16200000" flipH="1">
            <a:off x="54079386" y="14297304"/>
            <a:ext cx="367384" cy="12524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Соединительная линия уступом 442"/>
          <p:cNvCxnSpPr>
            <a:stCxn id="421" idx="2"/>
            <a:endCxn id="441" idx="0"/>
          </p:cNvCxnSpPr>
          <p:nvPr/>
        </p:nvCxnSpPr>
        <p:spPr>
          <a:xfrm rot="5400000">
            <a:off x="52824783" y="14293454"/>
            <a:ext cx="365674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Прямоугольник 443"/>
          <p:cNvSpPr/>
          <p:nvPr/>
        </p:nvSpPr>
        <p:spPr>
          <a:xfrm>
            <a:off x="50067970" y="136598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военной промышленности королевства</a:t>
            </a:r>
          </a:p>
        </p:txBody>
      </p:sp>
      <p:cxnSp>
        <p:nvCxnSpPr>
          <p:cNvPr id="445" name="Соединительная линия уступом 444"/>
          <p:cNvCxnSpPr>
            <a:stCxn id="417" idx="2"/>
            <a:endCxn id="444" idx="0"/>
          </p:cNvCxnSpPr>
          <p:nvPr/>
        </p:nvCxnSpPr>
        <p:spPr>
          <a:xfrm rot="5400000">
            <a:off x="51545440" y="12820899"/>
            <a:ext cx="419433" cy="12584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445"/>
          <p:cNvCxnSpPr>
            <a:stCxn id="318" idx="2"/>
            <a:endCxn id="444" idx="0"/>
          </p:cNvCxnSpPr>
          <p:nvPr/>
        </p:nvCxnSpPr>
        <p:spPr>
          <a:xfrm rot="16200000" flipH="1">
            <a:off x="49653913" y="12187826"/>
            <a:ext cx="445099" cy="2498933"/>
          </a:xfrm>
          <a:prstGeom prst="bentConnector3">
            <a:avLst>
              <a:gd name="adj1" fmla="val 533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единительная линия 446"/>
          <p:cNvCxnSpPr>
            <a:stCxn id="440" idx="1"/>
            <a:endCxn id="441" idx="3"/>
          </p:cNvCxnSpPr>
          <p:nvPr/>
        </p:nvCxnSpPr>
        <p:spPr>
          <a:xfrm flipH="1" flipV="1">
            <a:off x="53436352" y="15645518"/>
            <a:ext cx="394999" cy="17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Прямоугольник 447"/>
          <p:cNvSpPr/>
          <p:nvPr/>
        </p:nvSpPr>
        <p:spPr>
          <a:xfrm>
            <a:off x="56324288" y="151055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набор из племён</a:t>
            </a:r>
            <a:endParaRPr lang="ru-RU" sz="1200" dirty="0" smtClean="0"/>
          </a:p>
        </p:txBody>
      </p:sp>
      <p:cxnSp>
        <p:nvCxnSpPr>
          <p:cNvPr id="449" name="Прямая со стрелкой 448"/>
          <p:cNvCxnSpPr>
            <a:stCxn id="424" idx="2"/>
            <a:endCxn id="448" idx="0"/>
          </p:cNvCxnSpPr>
          <p:nvPr/>
        </p:nvCxnSpPr>
        <p:spPr>
          <a:xfrm flipH="1">
            <a:off x="57382247" y="13240788"/>
            <a:ext cx="5998" cy="18647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8" name="Прямоугольник 457"/>
          <p:cNvSpPr/>
          <p:nvPr/>
        </p:nvSpPr>
        <p:spPr>
          <a:xfrm>
            <a:off x="50067967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Совместные предприятия</a:t>
            </a:r>
            <a:endParaRPr lang="ru-RU" sz="1200" dirty="0" smtClean="0"/>
          </a:p>
        </p:txBody>
      </p:sp>
      <p:sp>
        <p:nvSpPr>
          <p:cNvPr id="459" name="Прямоугольник 458"/>
          <p:cNvSpPr/>
          <p:nvPr/>
        </p:nvSpPr>
        <p:spPr>
          <a:xfrm>
            <a:off x="55076564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Инвестиции в обмен на уран</a:t>
            </a:r>
            <a:endParaRPr lang="ru-RU" sz="1200" dirty="0" smtClean="0"/>
          </a:p>
        </p:txBody>
      </p:sp>
      <p:sp>
        <p:nvSpPr>
          <p:cNvPr id="450" name="Прямоугольник 449"/>
          <p:cNvSpPr/>
          <p:nvPr/>
        </p:nvSpPr>
        <p:spPr>
          <a:xfrm>
            <a:off x="22150754" y="548014"/>
            <a:ext cx="1294896" cy="809999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800" b="1" dirty="0" smtClean="0"/>
              <a:t>106</a:t>
            </a:r>
            <a:endParaRPr lang="ru-RU" sz="1600" b="1" dirty="0"/>
          </a:p>
        </p:txBody>
      </p:sp>
      <p:cxnSp>
        <p:nvCxnSpPr>
          <p:cNvPr id="451" name="Соединительная линия уступом 450"/>
          <p:cNvCxnSpPr>
            <a:stCxn id="362" idx="2"/>
            <a:endCxn id="363" idx="0"/>
          </p:cNvCxnSpPr>
          <p:nvPr/>
        </p:nvCxnSpPr>
        <p:spPr>
          <a:xfrm rot="16200000" flipH="1">
            <a:off x="46441124" y="12921356"/>
            <a:ext cx="1866818" cy="2504925"/>
          </a:xfrm>
          <a:prstGeom prst="bentConnector3">
            <a:avLst>
              <a:gd name="adj1" fmla="val 113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Прямоугольник 451"/>
          <p:cNvSpPr/>
          <p:nvPr/>
        </p:nvSpPr>
        <p:spPr>
          <a:xfrm>
            <a:off x="52566898" y="1679941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Встать во главе собственного союза</a:t>
            </a:r>
            <a:endParaRPr lang="ru-RU" sz="1100" dirty="0" smtClean="0"/>
          </a:p>
        </p:txBody>
      </p:sp>
      <p:cxnSp>
        <p:nvCxnSpPr>
          <p:cNvPr id="453" name="Соединительная линия уступом 452"/>
          <p:cNvCxnSpPr>
            <a:stCxn id="441" idx="2"/>
            <a:endCxn id="458" idx="0"/>
          </p:cNvCxnSpPr>
          <p:nvPr/>
        </p:nvCxnSpPr>
        <p:spPr>
          <a:xfrm rot="5400000">
            <a:off x="51445210" y="15866235"/>
            <a:ext cx="613900" cy="12524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Соединительная линия уступом 453"/>
          <p:cNvCxnSpPr>
            <a:stCxn id="440" idx="2"/>
            <a:endCxn id="459" idx="0"/>
          </p:cNvCxnSpPr>
          <p:nvPr/>
        </p:nvCxnSpPr>
        <p:spPr>
          <a:xfrm rot="16200000" flipH="1">
            <a:off x="55205821" y="15870716"/>
            <a:ext cx="612190" cy="12452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Прямая со стрелкой 454"/>
          <p:cNvCxnSpPr>
            <a:stCxn id="421" idx="2"/>
            <a:endCxn id="452" idx="0"/>
          </p:cNvCxnSpPr>
          <p:nvPr/>
        </p:nvCxnSpPr>
        <p:spPr>
          <a:xfrm flipH="1">
            <a:off x="53624857" y="14739844"/>
            <a:ext cx="11990" cy="2059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/>
          <p:cNvSpPr/>
          <p:nvPr/>
        </p:nvSpPr>
        <p:spPr>
          <a:xfrm>
            <a:off x="21243705" y="151526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советской конголезской республики</a:t>
            </a:r>
            <a:endParaRPr lang="ru-RU" sz="100" dirty="0"/>
          </a:p>
        </p:txBody>
      </p:sp>
      <p:cxnSp>
        <p:nvCxnSpPr>
          <p:cNvPr id="457" name="Соединительная линия уступом 456"/>
          <p:cNvCxnSpPr>
            <a:stCxn id="252" idx="2"/>
            <a:endCxn id="456" idx="0"/>
          </p:cNvCxnSpPr>
          <p:nvPr/>
        </p:nvCxnSpPr>
        <p:spPr>
          <a:xfrm rot="5400000">
            <a:off x="23890738" y="13163405"/>
            <a:ext cx="400146" cy="35782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Соединительная линия уступом 459"/>
          <p:cNvCxnSpPr>
            <a:stCxn id="264" idx="2"/>
            <a:endCxn id="456" idx="0"/>
          </p:cNvCxnSpPr>
          <p:nvPr/>
        </p:nvCxnSpPr>
        <p:spPr>
          <a:xfrm rot="16200000" flipH="1">
            <a:off x="20299226" y="13150186"/>
            <a:ext cx="412782" cy="35920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Прямоугольник 460"/>
          <p:cNvSpPr/>
          <p:nvPr/>
        </p:nvSpPr>
        <p:spPr>
          <a:xfrm>
            <a:off x="23669660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Социализм в одной стране</a:t>
            </a:r>
            <a:endParaRPr lang="ru-RU" sz="500" dirty="0"/>
          </a:p>
        </p:txBody>
      </p:sp>
      <p:sp>
        <p:nvSpPr>
          <p:cNvPr id="462" name="Прямоугольник 461"/>
          <p:cNvSpPr/>
          <p:nvPr/>
        </p:nvSpPr>
        <p:spPr>
          <a:xfrm>
            <a:off x="16467989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</a:t>
            </a:r>
            <a:r>
              <a:rPr lang="ru-RU" sz="1400" dirty="0"/>
              <a:t>чёрный национализм </a:t>
            </a:r>
            <a:r>
              <a:rPr lang="ru-RU" sz="500" dirty="0"/>
              <a:t>(Черный национализм - это тип национализма или </a:t>
            </a:r>
            <a:r>
              <a:rPr lang="ru-RU" sz="500" dirty="0" err="1"/>
              <a:t>паннационализма</a:t>
            </a:r>
            <a:r>
              <a:rPr lang="ru-RU" sz="500" dirty="0"/>
              <a:t>, который поддерживает веру в то, что черные люди представляют собой расу , и стремится развивать и поддерживать черную расовую и национальную идентичность . [1] Черный националистический </a:t>
            </a:r>
            <a:r>
              <a:rPr lang="ru-RU" sz="500" dirty="0" err="1"/>
              <a:t>активизм</a:t>
            </a:r>
            <a:r>
              <a:rPr lang="ru-RU" sz="500" dirty="0"/>
              <a:t> вращается вокруг социальных, политических и экономических прав и возможностей черных сообществ и людей, особенно для сопротивления ассимиляции в белую культуру (через интеграцию или иным образом) и сохранения особой черной идентичности. [1</a:t>
            </a:r>
            <a:r>
              <a:rPr lang="ru-RU" sz="500" dirty="0" smtClean="0"/>
              <a:t>])</a:t>
            </a:r>
            <a:endParaRPr lang="ru-RU" sz="100" dirty="0"/>
          </a:p>
        </p:txBody>
      </p:sp>
      <p:sp>
        <p:nvSpPr>
          <p:cNvPr id="463" name="Прямоугольник 462"/>
          <p:cNvSpPr/>
          <p:nvPr/>
        </p:nvSpPr>
        <p:spPr>
          <a:xfrm>
            <a:off x="17651611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колониальный режим в ЮАС</a:t>
            </a:r>
            <a:endParaRPr lang="ru-RU" sz="500" dirty="0"/>
          </a:p>
        </p:txBody>
      </p:sp>
      <p:sp>
        <p:nvSpPr>
          <p:cNvPr id="464" name="Прямоугольник 463"/>
          <p:cNvSpPr/>
          <p:nvPr/>
        </p:nvSpPr>
        <p:spPr>
          <a:xfrm>
            <a:off x="18817493" y="1514633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Организовать местную секцию интернационала</a:t>
            </a:r>
            <a:endParaRPr lang="ru-RU" sz="500" dirty="0"/>
          </a:p>
        </p:txBody>
      </p:sp>
      <p:sp>
        <p:nvSpPr>
          <p:cNvPr id="465" name="Прямоугольник 464"/>
          <p:cNvSpPr/>
          <p:nvPr/>
        </p:nvSpPr>
        <p:spPr>
          <a:xfrm>
            <a:off x="14126671" y="1513753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Распространить теорию перманентной революции среди крестьян</a:t>
            </a:r>
            <a:endParaRPr lang="ru-RU" sz="500" dirty="0"/>
          </a:p>
        </p:txBody>
      </p:sp>
      <p:sp>
        <p:nvSpPr>
          <p:cNvPr id="466" name="Прямоугольник 465"/>
          <p:cNvSpPr/>
          <p:nvPr/>
        </p:nvSpPr>
        <p:spPr>
          <a:xfrm>
            <a:off x="22452440" y="16797652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Отбросить этническую борьбу</a:t>
            </a:r>
            <a:endParaRPr lang="ru-RU" sz="500" dirty="0"/>
          </a:p>
        </p:txBody>
      </p:sp>
      <p:sp>
        <p:nvSpPr>
          <p:cNvPr id="468" name="Прямоугольник 467"/>
          <p:cNvSpPr/>
          <p:nvPr/>
        </p:nvSpPr>
        <p:spPr>
          <a:xfrm>
            <a:off x="16471778" y="1678820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Протянуть руку помощи рабочим Анголы</a:t>
            </a:r>
            <a:endParaRPr lang="ru-RU" sz="5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15299224" y="1833512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</a:t>
            </a:r>
            <a:r>
              <a:rPr lang="ru-RU" sz="1400" dirty="0"/>
              <a:t>колониальный режим </a:t>
            </a:r>
            <a:r>
              <a:rPr lang="ru-RU" sz="1400" dirty="0" smtClean="0"/>
              <a:t>в ЮЗА</a:t>
            </a:r>
            <a:endParaRPr lang="ru-RU" sz="500" dirty="0"/>
          </a:p>
        </p:txBody>
      </p:sp>
      <p:cxnSp>
        <p:nvCxnSpPr>
          <p:cNvPr id="470" name="Соединительная линия уступом 469"/>
          <p:cNvCxnSpPr>
            <a:stCxn id="264" idx="2"/>
            <a:endCxn id="465" idx="0"/>
          </p:cNvCxnSpPr>
          <p:nvPr/>
        </p:nvCxnSpPr>
        <p:spPr>
          <a:xfrm rot="5400000">
            <a:off x="16748253" y="13176219"/>
            <a:ext cx="397694" cy="3524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Соединительная линия уступом 470"/>
          <p:cNvCxnSpPr>
            <a:stCxn id="264" idx="2"/>
            <a:endCxn id="462" idx="0"/>
          </p:cNvCxnSpPr>
          <p:nvPr/>
        </p:nvCxnSpPr>
        <p:spPr>
          <a:xfrm rot="5400000">
            <a:off x="17918912" y="14346878"/>
            <a:ext cx="397694" cy="1183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471"/>
          <p:cNvCxnSpPr>
            <a:stCxn id="264" idx="2"/>
            <a:endCxn id="464" idx="0"/>
          </p:cNvCxnSpPr>
          <p:nvPr/>
        </p:nvCxnSpPr>
        <p:spPr>
          <a:xfrm rot="16200000" flipH="1">
            <a:off x="19089263" y="14360149"/>
            <a:ext cx="406497" cy="116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Соединительная линия уступом 472"/>
          <p:cNvCxnSpPr>
            <a:stCxn id="468" idx="2"/>
            <a:endCxn id="463" idx="0"/>
          </p:cNvCxnSpPr>
          <p:nvPr/>
        </p:nvCxnSpPr>
        <p:spPr>
          <a:xfrm rot="16200000" flipH="1">
            <a:off x="17886194" y="17511748"/>
            <a:ext cx="466918" cy="11798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Соединительная линия уступом 473"/>
          <p:cNvCxnSpPr>
            <a:stCxn id="468" idx="2"/>
            <a:endCxn id="469" idx="0"/>
          </p:cNvCxnSpPr>
          <p:nvPr/>
        </p:nvCxnSpPr>
        <p:spPr>
          <a:xfrm rot="5400000">
            <a:off x="16710001" y="17515388"/>
            <a:ext cx="466918" cy="1172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462" idx="2"/>
            <a:endCxn id="468" idx="0"/>
          </p:cNvCxnSpPr>
          <p:nvPr/>
        </p:nvCxnSpPr>
        <p:spPr>
          <a:xfrm>
            <a:off x="17525948" y="16217536"/>
            <a:ext cx="3789" cy="570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6" name="Прямоугольник 475"/>
          <p:cNvSpPr/>
          <p:nvPr/>
        </p:nvSpPr>
        <p:spPr>
          <a:xfrm>
            <a:off x="14131155" y="1679765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Основать аграрные профсоюзы</a:t>
            </a:r>
            <a:endParaRPr lang="ru-RU" sz="500" dirty="0"/>
          </a:p>
        </p:txBody>
      </p:sp>
      <p:sp>
        <p:nvSpPr>
          <p:cNvPr id="477" name="Прямоугольник 476"/>
          <p:cNvSpPr/>
          <p:nvPr/>
        </p:nvSpPr>
        <p:spPr>
          <a:xfrm>
            <a:off x="20030491" y="16799418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Племенной социализм</a:t>
            </a:r>
            <a:endParaRPr lang="ru-RU" sz="500" dirty="0"/>
          </a:p>
        </p:txBody>
      </p:sp>
      <p:cxnSp>
        <p:nvCxnSpPr>
          <p:cNvPr id="478" name="Прямая соединительная линия 477"/>
          <p:cNvCxnSpPr>
            <a:stCxn id="466" idx="1"/>
            <a:endCxn id="477" idx="3"/>
          </p:cNvCxnSpPr>
          <p:nvPr/>
        </p:nvCxnSpPr>
        <p:spPr>
          <a:xfrm flipH="1">
            <a:off x="22146409" y="17337652"/>
            <a:ext cx="306031" cy="176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Соединительная линия уступом 478"/>
          <p:cNvCxnSpPr>
            <a:stCxn id="456" idx="2"/>
            <a:endCxn id="477" idx="0"/>
          </p:cNvCxnSpPr>
          <p:nvPr/>
        </p:nvCxnSpPr>
        <p:spPr>
          <a:xfrm rot="5400000">
            <a:off x="21411660" y="15909414"/>
            <a:ext cx="566794" cy="12132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Соединительная линия уступом 479"/>
          <p:cNvCxnSpPr>
            <a:stCxn id="456" idx="2"/>
            <a:endCxn id="466" idx="0"/>
          </p:cNvCxnSpPr>
          <p:nvPr/>
        </p:nvCxnSpPr>
        <p:spPr>
          <a:xfrm rot="16200000" flipH="1">
            <a:off x="22623517" y="15910770"/>
            <a:ext cx="565028" cy="12087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Прямоугольник 480"/>
          <p:cNvSpPr/>
          <p:nvPr/>
        </p:nvSpPr>
        <p:spPr>
          <a:xfrm>
            <a:off x="17651611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рабочих Родезии</a:t>
            </a:r>
            <a:endParaRPr lang="ru-RU" sz="500" dirty="0"/>
          </a:p>
        </p:txBody>
      </p:sp>
      <p:sp>
        <p:nvSpPr>
          <p:cNvPr id="482" name="Прямоугольник 481"/>
          <p:cNvSpPr/>
          <p:nvPr/>
        </p:nvSpPr>
        <p:spPr>
          <a:xfrm>
            <a:off x="15293119" y="198820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рабочих в Мозамбике</a:t>
            </a:r>
            <a:endParaRPr lang="ru-RU" sz="500" dirty="0"/>
          </a:p>
        </p:txBody>
      </p:sp>
      <p:sp>
        <p:nvSpPr>
          <p:cNvPr id="483" name="Прямоугольник 482"/>
          <p:cNvSpPr/>
          <p:nvPr/>
        </p:nvSpPr>
        <p:spPr>
          <a:xfrm>
            <a:off x="20029470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Призыв </a:t>
            </a:r>
            <a:r>
              <a:rPr lang="ru-RU" sz="1400" dirty="0"/>
              <a:t>п</a:t>
            </a:r>
            <a:r>
              <a:rPr lang="ru-RU" sz="1400" dirty="0" smtClean="0"/>
              <a:t>леменных ополченцев (чем больше лояльных вождей, тем больше </a:t>
            </a:r>
            <a:r>
              <a:rPr lang="ru-RU" sz="1400" dirty="0" err="1" smtClean="0"/>
              <a:t>дивок</a:t>
            </a:r>
            <a:r>
              <a:rPr lang="ru-RU" sz="1400" dirty="0" smtClean="0"/>
              <a:t>)</a:t>
            </a:r>
            <a:endParaRPr lang="ru-RU" sz="500" dirty="0"/>
          </a:p>
        </p:txBody>
      </p:sp>
      <p:sp>
        <p:nvSpPr>
          <p:cNvPr id="484" name="Прямоугольник 483"/>
          <p:cNvSpPr/>
          <p:nvPr/>
        </p:nvSpPr>
        <p:spPr>
          <a:xfrm>
            <a:off x="22456683" y="18335124"/>
            <a:ext cx="2115918" cy="1080000"/>
          </a:xfrm>
          <a:prstGeom prst="rect">
            <a:avLst/>
          </a:prstGeom>
          <a:gradFill>
            <a:gsLst>
              <a:gs pos="0">
                <a:srgbClr val="FFC000"/>
              </a:gs>
              <a:gs pos="100000">
                <a:srgbClr val="FF0000"/>
              </a:gs>
            </a:gsLst>
            <a:lin ang="5400000" scaled="1"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Культивация личности вождя партии</a:t>
            </a:r>
            <a:endParaRPr lang="ru-RU" sz="500" dirty="0"/>
          </a:p>
        </p:txBody>
      </p:sp>
      <p:cxnSp>
        <p:nvCxnSpPr>
          <p:cNvPr id="485" name="Прямая со стрелкой 484"/>
          <p:cNvCxnSpPr>
            <a:stCxn id="477" idx="2"/>
            <a:endCxn id="483" idx="0"/>
          </p:cNvCxnSpPr>
          <p:nvPr/>
        </p:nvCxnSpPr>
        <p:spPr>
          <a:xfrm flipH="1">
            <a:off x="21087429" y="17879418"/>
            <a:ext cx="1021" cy="4557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Прямая со стрелкой 485"/>
          <p:cNvCxnSpPr>
            <a:stCxn id="466" idx="2"/>
            <a:endCxn id="484" idx="0"/>
          </p:cNvCxnSpPr>
          <p:nvPr/>
        </p:nvCxnSpPr>
        <p:spPr>
          <a:xfrm>
            <a:off x="23510399" y="17877652"/>
            <a:ext cx="4243" cy="457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Прямая со стрелкой 486"/>
          <p:cNvCxnSpPr>
            <a:stCxn id="463" idx="2"/>
            <a:endCxn id="481" idx="0"/>
          </p:cNvCxnSpPr>
          <p:nvPr/>
        </p:nvCxnSpPr>
        <p:spPr>
          <a:xfrm>
            <a:off x="18709570" y="19415124"/>
            <a:ext cx="0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Прямая со стрелкой 487"/>
          <p:cNvCxnSpPr>
            <a:stCxn id="469" idx="2"/>
            <a:endCxn id="482" idx="0"/>
          </p:cNvCxnSpPr>
          <p:nvPr/>
        </p:nvCxnSpPr>
        <p:spPr>
          <a:xfrm flipH="1">
            <a:off x="16351078" y="19415124"/>
            <a:ext cx="6105" cy="4669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Прямая со стрелкой 488"/>
          <p:cNvCxnSpPr>
            <a:stCxn id="465" idx="2"/>
            <a:endCxn id="476" idx="0"/>
          </p:cNvCxnSpPr>
          <p:nvPr/>
        </p:nvCxnSpPr>
        <p:spPr>
          <a:xfrm>
            <a:off x="15184630" y="16217536"/>
            <a:ext cx="4484" cy="5801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489"/>
          <p:cNvCxnSpPr>
            <a:stCxn id="252" idx="2"/>
            <a:endCxn id="461" idx="0"/>
          </p:cNvCxnSpPr>
          <p:nvPr/>
        </p:nvCxnSpPr>
        <p:spPr>
          <a:xfrm rot="5400000">
            <a:off x="25106858" y="14373239"/>
            <a:ext cx="393861" cy="11523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Прямоугольник 490"/>
          <p:cNvSpPr/>
          <p:nvPr/>
        </p:nvSpPr>
        <p:spPr>
          <a:xfrm>
            <a:off x="24815897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</a:t>
            </a:r>
            <a:r>
              <a:rPr lang="ru-RU" sz="1400" dirty="0"/>
              <a:t>К</a:t>
            </a:r>
            <a:r>
              <a:rPr lang="ru-RU" sz="1400" dirty="0" smtClean="0"/>
              <a:t>оминтерн</a:t>
            </a:r>
            <a:endParaRPr lang="ru-RU" sz="500" dirty="0"/>
          </a:p>
        </p:txBody>
      </p:sp>
      <p:sp>
        <p:nvSpPr>
          <p:cNvPr id="492" name="Прямоугольник 491"/>
          <p:cNvSpPr/>
          <p:nvPr/>
        </p:nvSpPr>
        <p:spPr>
          <a:xfrm>
            <a:off x="27145040" y="1679765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Отказаться от политики Москвы</a:t>
            </a:r>
            <a:endParaRPr lang="ru-RU" sz="500" dirty="0"/>
          </a:p>
        </p:txBody>
      </p:sp>
      <p:cxnSp>
        <p:nvCxnSpPr>
          <p:cNvPr id="493" name="Прямая соединительная линия 492"/>
          <p:cNvCxnSpPr>
            <a:stCxn id="492" idx="1"/>
            <a:endCxn id="491" idx="3"/>
          </p:cNvCxnSpPr>
          <p:nvPr/>
        </p:nvCxnSpPr>
        <p:spPr>
          <a:xfrm flipH="1">
            <a:off x="26931815" y="17337652"/>
            <a:ext cx="2132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4" name="Прямоугольник 493"/>
          <p:cNvSpPr/>
          <p:nvPr/>
        </p:nvSpPr>
        <p:spPr>
          <a:xfrm>
            <a:off x="25987773" y="151463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Коллективизация (объединение крестьянских хозяйств в коллективные)</a:t>
            </a:r>
            <a:endParaRPr lang="ru-RU" sz="500" dirty="0"/>
          </a:p>
        </p:txBody>
      </p:sp>
      <p:sp>
        <p:nvSpPr>
          <p:cNvPr id="495" name="Прямоугольник 494"/>
          <p:cNvSpPr/>
          <p:nvPr/>
        </p:nvSpPr>
        <p:spPr>
          <a:xfrm>
            <a:off x="25987773" y="183288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Определить курс партии </a:t>
            </a:r>
            <a:r>
              <a:rPr lang="ru-RU" sz="1100" dirty="0" smtClean="0"/>
              <a:t>(эффект нашего </a:t>
            </a:r>
            <a:r>
              <a:rPr lang="ru-RU" sz="1100" dirty="0" err="1" smtClean="0"/>
              <a:t>генерика</a:t>
            </a:r>
            <a:r>
              <a:rPr lang="ru-RU" sz="1100" dirty="0" smtClean="0"/>
              <a:t> ИЛИ фокус «Диктатура пролетариата» ИЛИ «Народная демократия»)</a:t>
            </a:r>
            <a:endParaRPr lang="ru-RU" sz="300" dirty="0"/>
          </a:p>
        </p:txBody>
      </p:sp>
      <p:sp>
        <p:nvSpPr>
          <p:cNvPr id="496" name="Прямоугольник 495"/>
          <p:cNvSpPr/>
          <p:nvPr/>
        </p:nvSpPr>
        <p:spPr>
          <a:xfrm>
            <a:off x="24823459" y="1988204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в индустриализации страны</a:t>
            </a:r>
            <a:endParaRPr lang="ru-RU" sz="700" dirty="0"/>
          </a:p>
        </p:txBody>
      </p:sp>
      <p:sp>
        <p:nvSpPr>
          <p:cNvPr id="467" name="Прямоугольник 466"/>
          <p:cNvSpPr/>
          <p:nvPr/>
        </p:nvSpPr>
        <p:spPr>
          <a:xfrm>
            <a:off x="27130981" y="198857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Африканский интернационал</a:t>
            </a:r>
            <a:endParaRPr lang="ru-RU" sz="500" dirty="0"/>
          </a:p>
        </p:txBody>
      </p:sp>
      <p:cxnSp>
        <p:nvCxnSpPr>
          <p:cNvPr id="497" name="Соединительная линия уступом 496"/>
          <p:cNvCxnSpPr>
            <a:stCxn id="252" idx="2"/>
            <a:endCxn id="494" idx="0"/>
          </p:cNvCxnSpPr>
          <p:nvPr/>
        </p:nvCxnSpPr>
        <p:spPr>
          <a:xfrm rot="16200000" flipH="1">
            <a:off x="26265914" y="14366520"/>
            <a:ext cx="393861" cy="11657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252" idx="2"/>
            <a:endCxn id="491" idx="0"/>
          </p:cNvCxnSpPr>
          <p:nvPr/>
        </p:nvCxnSpPr>
        <p:spPr>
          <a:xfrm rot="5400000">
            <a:off x="24854320" y="15772015"/>
            <a:ext cx="2045174" cy="61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252" idx="2"/>
            <a:endCxn id="492" idx="0"/>
          </p:cNvCxnSpPr>
          <p:nvPr/>
        </p:nvCxnSpPr>
        <p:spPr>
          <a:xfrm rot="16200000" flipH="1">
            <a:off x="26018891" y="14613544"/>
            <a:ext cx="2045174" cy="2323042"/>
          </a:xfrm>
          <a:prstGeom prst="bentConnector3">
            <a:avLst>
              <a:gd name="adj1" fmla="val 94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Соединительная линия уступом 499"/>
          <p:cNvCxnSpPr>
            <a:stCxn id="492" idx="2"/>
            <a:endCxn id="495" idx="0"/>
          </p:cNvCxnSpPr>
          <p:nvPr/>
        </p:nvCxnSpPr>
        <p:spPr>
          <a:xfrm rot="5400000">
            <a:off x="27398750" y="17524635"/>
            <a:ext cx="451233" cy="11572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500"/>
          <p:cNvCxnSpPr>
            <a:stCxn id="491" idx="2"/>
            <a:endCxn id="495" idx="0"/>
          </p:cNvCxnSpPr>
          <p:nvPr/>
        </p:nvCxnSpPr>
        <p:spPr>
          <a:xfrm rot="16200000" flipH="1">
            <a:off x="26234178" y="17517330"/>
            <a:ext cx="451233" cy="11718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Прямая со стрелкой 501"/>
          <p:cNvCxnSpPr>
            <a:stCxn id="492" idx="2"/>
            <a:endCxn id="467" idx="0"/>
          </p:cNvCxnSpPr>
          <p:nvPr/>
        </p:nvCxnSpPr>
        <p:spPr>
          <a:xfrm flipH="1">
            <a:off x="28188940" y="17877652"/>
            <a:ext cx="14059" cy="20080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Прямая со стрелкой 502"/>
          <p:cNvCxnSpPr>
            <a:stCxn id="491" idx="2"/>
            <a:endCxn id="496" idx="0"/>
          </p:cNvCxnSpPr>
          <p:nvPr/>
        </p:nvCxnSpPr>
        <p:spPr>
          <a:xfrm>
            <a:off x="25873856" y="17877652"/>
            <a:ext cx="7562" cy="20043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Прямоугольник 503"/>
          <p:cNvSpPr/>
          <p:nvPr/>
        </p:nvSpPr>
        <p:spPr>
          <a:xfrm>
            <a:off x="25987773" y="213266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Переход на плановую экономику</a:t>
            </a:r>
            <a:endParaRPr lang="ru-RU" sz="500" dirty="0"/>
          </a:p>
        </p:txBody>
      </p:sp>
      <p:cxnSp>
        <p:nvCxnSpPr>
          <p:cNvPr id="505" name="Прямая со стрелкой 504"/>
          <p:cNvCxnSpPr>
            <a:stCxn id="495" idx="2"/>
            <a:endCxn id="504" idx="0"/>
          </p:cNvCxnSpPr>
          <p:nvPr/>
        </p:nvCxnSpPr>
        <p:spPr>
          <a:xfrm>
            <a:off x="27045732" y="19408885"/>
            <a:ext cx="0" cy="19178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Прямоугольник 505"/>
          <p:cNvSpPr/>
          <p:nvPr/>
        </p:nvSpPr>
        <p:spPr>
          <a:xfrm>
            <a:off x="25987773" y="227676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первую пятилетку</a:t>
            </a:r>
            <a:endParaRPr lang="ru-RU" sz="500" dirty="0"/>
          </a:p>
        </p:txBody>
      </p:sp>
      <p:cxnSp>
        <p:nvCxnSpPr>
          <p:cNvPr id="507" name="Прямая со стрелкой 506"/>
          <p:cNvCxnSpPr>
            <a:stCxn id="504" idx="2"/>
            <a:endCxn id="506" idx="0"/>
          </p:cNvCxnSpPr>
          <p:nvPr/>
        </p:nvCxnSpPr>
        <p:spPr>
          <a:xfrm>
            <a:off x="27045732" y="22406693"/>
            <a:ext cx="0" cy="36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8" name="Прямоугольник 507"/>
          <p:cNvSpPr/>
          <p:nvPr/>
        </p:nvSpPr>
        <p:spPr>
          <a:xfrm>
            <a:off x="23660633" y="213266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военном времени (наш </a:t>
            </a:r>
            <a:r>
              <a:rPr lang="ru-RU" sz="1400" dirty="0" err="1" smtClean="0"/>
              <a:t>генерик</a:t>
            </a:r>
            <a:r>
              <a:rPr lang="ru-RU" sz="1400" dirty="0"/>
              <a:t>)</a:t>
            </a:r>
            <a:endParaRPr lang="ru-RU" sz="1400" dirty="0"/>
          </a:p>
        </p:txBody>
      </p:sp>
      <p:sp>
        <p:nvSpPr>
          <p:cNvPr id="509" name="Прямоугольник 508"/>
          <p:cNvSpPr/>
          <p:nvPr/>
        </p:nvSpPr>
        <p:spPr>
          <a:xfrm>
            <a:off x="28301906" y="213266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идеологических союзников</a:t>
            </a:r>
            <a:endParaRPr lang="ru-RU" sz="1400" dirty="0"/>
          </a:p>
        </p:txBody>
      </p:sp>
      <p:sp>
        <p:nvSpPr>
          <p:cNvPr id="510" name="Прямоугольник 509"/>
          <p:cNvSpPr/>
          <p:nvPr/>
        </p:nvSpPr>
        <p:spPr>
          <a:xfrm>
            <a:off x="23669660" y="227676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СССР</a:t>
            </a:r>
            <a:endParaRPr lang="ru-RU" sz="1400" dirty="0"/>
          </a:p>
        </p:txBody>
      </p:sp>
      <p:cxnSp>
        <p:nvCxnSpPr>
          <p:cNvPr id="511" name="Соединительная линия уступом 510"/>
          <p:cNvCxnSpPr>
            <a:stCxn id="496" idx="2"/>
            <a:endCxn id="508" idx="0"/>
          </p:cNvCxnSpPr>
          <p:nvPr/>
        </p:nvCxnSpPr>
        <p:spPr>
          <a:xfrm rot="5400000">
            <a:off x="25117680" y="20562955"/>
            <a:ext cx="364650" cy="1162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511"/>
          <p:cNvCxnSpPr>
            <a:stCxn id="467" idx="2"/>
            <a:endCxn id="509" idx="0"/>
          </p:cNvCxnSpPr>
          <p:nvPr/>
        </p:nvCxnSpPr>
        <p:spPr>
          <a:xfrm rot="16200000" flipH="1">
            <a:off x="28593927" y="20560754"/>
            <a:ext cx="360951" cy="1170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Прямая со стрелкой 512"/>
          <p:cNvCxnSpPr>
            <a:stCxn id="508" idx="2"/>
            <a:endCxn id="510" idx="0"/>
          </p:cNvCxnSpPr>
          <p:nvPr/>
        </p:nvCxnSpPr>
        <p:spPr>
          <a:xfrm>
            <a:off x="24718592" y="22406693"/>
            <a:ext cx="9027" cy="36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/>
          <p:cNvSpPr/>
          <p:nvPr/>
        </p:nvSpPr>
        <p:spPr>
          <a:xfrm>
            <a:off x="28300363" y="227676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общий научный блок</a:t>
            </a:r>
            <a:endParaRPr lang="ru-RU" sz="1400" dirty="0"/>
          </a:p>
        </p:txBody>
      </p:sp>
      <p:cxnSp>
        <p:nvCxnSpPr>
          <p:cNvPr id="515" name="Прямая со стрелкой 514"/>
          <p:cNvCxnSpPr>
            <a:stCxn id="509" idx="2"/>
            <a:endCxn id="514" idx="0"/>
          </p:cNvCxnSpPr>
          <p:nvPr/>
        </p:nvCxnSpPr>
        <p:spPr>
          <a:xfrm flipH="1">
            <a:off x="29358322" y="22406693"/>
            <a:ext cx="1543" cy="36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28500</TotalTime>
  <Words>1108</Words>
  <Application>Microsoft Office PowerPoint</Application>
  <PresentationFormat>Произвольный</PresentationFormat>
  <Paragraphs>190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1657</cp:revision>
  <dcterms:created xsi:type="dcterms:W3CDTF">2018-10-23T08:09:21Z</dcterms:created>
  <dcterms:modified xsi:type="dcterms:W3CDTF">2022-02-01T20:57:52Z</dcterms:modified>
</cp:coreProperties>
</file>