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100" d="100"/>
          <a:sy n="100" d="100"/>
        </p:scale>
        <p:origin x="72" y="-934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02.11.2021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Овал 453"/>
          <p:cNvSpPr/>
          <p:nvPr/>
        </p:nvSpPr>
        <p:spPr>
          <a:xfrm>
            <a:off x="0" y="1137237"/>
            <a:ext cx="2806675" cy="3558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cxnSp>
        <p:nvCxnSpPr>
          <p:cNvPr id="507" name="Прямая со стрелкой 506"/>
          <p:cNvCxnSpPr/>
          <p:nvPr/>
        </p:nvCxnSpPr>
        <p:spPr>
          <a:xfrm>
            <a:off x="2407628" y="2345547"/>
            <a:ext cx="0" cy="6410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Соединительная линия уступом 523"/>
          <p:cNvCxnSpPr/>
          <p:nvPr/>
        </p:nvCxnSpPr>
        <p:spPr>
          <a:xfrm>
            <a:off x="689185" y="2421684"/>
            <a:ext cx="1155384" cy="494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45"/>
          <p:cNvCxnSpPr/>
          <p:nvPr/>
        </p:nvCxnSpPr>
        <p:spPr>
          <a:xfrm>
            <a:off x="202145" y="2035344"/>
            <a:ext cx="321449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Прямоугольник 334"/>
          <p:cNvSpPr/>
          <p:nvPr/>
        </p:nvSpPr>
        <p:spPr>
          <a:xfrm rot="5400000">
            <a:off x="24390" y="412236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800" dirty="0" smtClean="0">
                <a:solidFill>
                  <a:schemeClr val="bg1"/>
                </a:solidFill>
              </a:rPr>
              <a:t>РЕШЕНИЯ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201" name="Прямоугольник 200"/>
          <p:cNvSpPr/>
          <p:nvPr/>
        </p:nvSpPr>
        <p:spPr>
          <a:xfrm>
            <a:off x="1474585" y="0"/>
            <a:ext cx="824700" cy="473003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24</a:t>
            </a:r>
            <a:endParaRPr lang="ru-RU" sz="3200" dirty="0"/>
          </a:p>
        </p:txBody>
      </p:sp>
      <p:sp>
        <p:nvSpPr>
          <p:cNvPr id="129" name="Прямоугольник 128"/>
          <p:cNvSpPr/>
          <p:nvPr/>
        </p:nvSpPr>
        <p:spPr>
          <a:xfrm>
            <a:off x="2568112" y="159965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пустые земли </a:t>
            </a:r>
            <a:r>
              <a:rPr lang="ru-RU" sz="800" dirty="0"/>
              <a:t>(</a:t>
            </a:r>
            <a:r>
              <a:rPr lang="ru-RU" sz="800" dirty="0" err="1"/>
              <a:t>осударство</a:t>
            </a:r>
            <a:r>
              <a:rPr lang="ru-RU" sz="800" dirty="0"/>
              <a:t> взяло так называемые «пустые земли», то есть земли, не используемые его племенами, реорганизовало их и передало их европейским компаниям, поселенцам и </a:t>
            </a:r>
            <a:r>
              <a:rPr lang="ru-RU" sz="800" dirty="0" err="1"/>
              <a:t>миссиям.он</a:t>
            </a:r>
            <a:r>
              <a:rPr lang="ru-RU" sz="800" dirty="0"/>
              <a:t> раздал их им. Таким образом он развил обширное растениеводческое хозяйство)</a:t>
            </a:r>
            <a:endParaRPr lang="ru-RU" sz="800" dirty="0"/>
          </a:p>
        </p:txBody>
      </p:sp>
      <p:cxnSp>
        <p:nvCxnSpPr>
          <p:cNvPr id="138" name="Соединительная линия уступом 137"/>
          <p:cNvCxnSpPr>
            <a:stCxn id="129" idx="2"/>
            <a:endCxn id="147" idx="0"/>
          </p:cNvCxnSpPr>
          <p:nvPr/>
        </p:nvCxnSpPr>
        <p:spPr>
          <a:xfrm rot="5400000">
            <a:off x="2225566" y="16129700"/>
            <a:ext cx="453618" cy="23473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220719" y="17530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пальмового масла </a:t>
            </a:r>
            <a:r>
              <a:rPr lang="ru-RU" sz="800" dirty="0"/>
              <a:t>(Например, пальмовое масло значительно выросло: в 1914 году было произведено 2500 тонн, в 1921 году - 9000, а в 1957 году - 230 000 тонн.)</a:t>
            </a:r>
            <a:endParaRPr lang="ru-RU" sz="800" dirty="0"/>
          </a:p>
        </p:txBody>
      </p:sp>
      <p:cxnSp>
        <p:nvCxnSpPr>
          <p:cNvPr id="159" name="Прямая со стрелкой 158"/>
          <p:cNvCxnSpPr>
            <a:stCxn id="129" idx="2"/>
            <a:endCxn id="301" idx="0"/>
          </p:cNvCxnSpPr>
          <p:nvPr/>
        </p:nvCxnSpPr>
        <p:spPr>
          <a:xfrm>
            <a:off x="3626071" y="17076587"/>
            <a:ext cx="0" cy="4536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Прямоугольник 299"/>
          <p:cNvSpPr/>
          <p:nvPr/>
        </p:nvSpPr>
        <p:spPr>
          <a:xfrm>
            <a:off x="4915146" y="190638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Программа </a:t>
            </a:r>
            <a:r>
              <a:rPr lang="ru-RU" sz="1400" dirty="0"/>
              <a:t>местных фермеров </a:t>
            </a:r>
            <a:r>
              <a:rPr lang="ru-RU" sz="500" dirty="0"/>
              <a:t>(С целью улучшения условий в сельских районах колониальное правительство разработало «программу местных фермеров», направленную на создание внутреннего рынка за счет уменьшения зависимости конголезской экономики от экспортного спроса. Но в то же время он также был направлен на прекращение деградации и эрозии земель, созданных схемой «принудительного ведения сельского хозяйства» . Однако в основном эта программа получила более широкое развитие после Второй мировой войны</a:t>
            </a:r>
            <a:r>
              <a:rPr lang="ru-RU" sz="500" dirty="0" smtClean="0"/>
              <a:t>.)</a:t>
            </a:r>
            <a:endParaRPr lang="ru-RU" sz="5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2568112" y="17530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Хлопка </a:t>
            </a:r>
            <a:r>
              <a:rPr lang="ru-RU" sz="800" dirty="0"/>
              <a:t>(Хлопок также похож на то, что произошло в 1932 году: было произведено 23 000 тонн, а в 1939 году - 127 000 [26] )</a:t>
            </a:r>
            <a:endParaRPr lang="ru-RU" sz="800" dirty="0"/>
          </a:p>
        </p:txBody>
      </p:sp>
      <p:sp>
        <p:nvSpPr>
          <p:cNvPr id="302" name="Прямоугольник 301"/>
          <p:cNvSpPr/>
          <p:nvPr/>
        </p:nvSpPr>
        <p:spPr>
          <a:xfrm>
            <a:off x="1394416" y="190638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каучука </a:t>
            </a:r>
            <a:r>
              <a:rPr lang="ru-RU" sz="1000" dirty="0"/>
              <a:t>(Когда в январе 1942 года Британская Малайзия перешла к Японии , Бельгийское Конго снова стало крупным поставщиком каучука союзников.)</a:t>
            </a:r>
            <a:endParaRPr lang="ru-RU" sz="1000" dirty="0"/>
          </a:p>
        </p:txBody>
      </p:sp>
      <p:sp>
        <p:nvSpPr>
          <p:cNvPr id="304" name="Прямоугольник 303"/>
          <p:cNvSpPr/>
          <p:nvPr/>
        </p:nvSpPr>
        <p:spPr>
          <a:xfrm>
            <a:off x="4915146" y="175302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</a:t>
            </a:r>
            <a:r>
              <a:rPr lang="ru-RU" sz="1400" dirty="0"/>
              <a:t>сельского хозяйства </a:t>
            </a:r>
            <a:r>
              <a:rPr lang="ru-RU" sz="400" dirty="0"/>
              <a:t>(Однако в основном эта программа получила более широкое развитие после Второй мировой войны. В этой новой схеме модернизации местного сельского хозяйства земля и правительство поддерживают семьи, выделяя семена , удобрения для сельского хозяйства или рекомендации [29] . Национальный институт агрономических исследований Бельгийского Конго (Французский : Национальный институт агрономических исследований Бельгийского Конго , INÉAC ; Голландский : Национальный институт </a:t>
            </a:r>
            <a:r>
              <a:rPr lang="ru-RU" sz="400" dirty="0" err="1"/>
              <a:t>воор</a:t>
            </a:r>
            <a:r>
              <a:rPr lang="ru-RU" sz="400" dirty="0"/>
              <a:t> де </a:t>
            </a:r>
            <a:r>
              <a:rPr lang="ru-RU" sz="400" dirty="0" err="1"/>
              <a:t>Ландбоукунде</a:t>
            </a:r>
            <a:r>
              <a:rPr lang="ru-RU" sz="400" dirty="0"/>
              <a:t> в </a:t>
            </a:r>
            <a:r>
              <a:rPr lang="ru-RU" sz="400" dirty="0" err="1"/>
              <a:t>Бельгиш</a:t>
            </a:r>
            <a:r>
              <a:rPr lang="ru-RU" sz="400" dirty="0"/>
              <a:t> -Конго , НИЛКО ) был основан в 1934 году с экспериментальными полями и лабораториями в </a:t>
            </a:r>
            <a:r>
              <a:rPr lang="ru-RU" sz="400" dirty="0" err="1"/>
              <a:t>Янгамбене</a:t>
            </a:r>
            <a:r>
              <a:rPr lang="ru-RU" sz="400" dirty="0"/>
              <a:t> . Ему предстоит сыграть важную роль в сельскохозяйственных исследованиях и выборе лучшего растения [30] .)</a:t>
            </a:r>
            <a:endParaRPr lang="ru-RU" sz="400" dirty="0"/>
          </a:p>
        </p:txBody>
      </p:sp>
      <p:cxnSp>
        <p:nvCxnSpPr>
          <p:cNvPr id="306" name="Соединительная линия уступом 305"/>
          <p:cNvCxnSpPr>
            <a:stCxn id="129" idx="2"/>
            <a:endCxn id="302" idx="0"/>
          </p:cNvCxnSpPr>
          <p:nvPr/>
        </p:nvCxnSpPr>
        <p:spPr>
          <a:xfrm rot="5400000">
            <a:off x="2045605" y="17483357"/>
            <a:ext cx="1987236" cy="1173696"/>
          </a:xfrm>
          <a:prstGeom prst="bentConnector3">
            <a:avLst>
              <a:gd name="adj1" fmla="val 116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6089021" y="159965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Объединение исследовательских служб </a:t>
            </a:r>
            <a:r>
              <a:rPr lang="en-US" sz="1400" dirty="0"/>
              <a:t>INEAC </a:t>
            </a:r>
            <a:r>
              <a:rPr lang="ru-RU" sz="800" dirty="0" smtClean="0"/>
              <a:t>(</a:t>
            </a:r>
            <a:r>
              <a:rPr lang="en-US" sz="800" dirty="0" err="1"/>
              <a:t>Auguste</a:t>
            </a:r>
            <a:r>
              <a:rPr lang="en-US" sz="800" dirty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становится доступен как </a:t>
            </a:r>
            <a:r>
              <a:rPr lang="ru-RU" sz="800" dirty="0"/>
              <a:t>советник президент национальный института агрономических исследований)</a:t>
            </a:r>
            <a:endParaRPr lang="ru-RU" sz="8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6089021" y="15249750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 err="1" smtClean="0"/>
              <a:t>Auguste</a:t>
            </a:r>
            <a:r>
              <a:rPr lang="en-US" sz="800" dirty="0" smtClean="0"/>
              <a:t> </a:t>
            </a:r>
            <a:r>
              <a:rPr lang="en-US" sz="800" dirty="0" err="1"/>
              <a:t>Tilkens</a:t>
            </a:r>
            <a:r>
              <a:rPr lang="ru-RU" sz="800" dirty="0" smtClean="0"/>
              <a:t> как генерал 2 уровня 2 атака, 3 защита, 1 логистика и 2 планирование. Можно призвать решением во время войны.</a:t>
            </a:r>
            <a:endParaRPr lang="ru-RU" sz="800" dirty="0"/>
          </a:p>
        </p:txBody>
      </p:sp>
      <p:cxnSp>
        <p:nvCxnSpPr>
          <p:cNvPr id="311" name="Соединительная линия уступом 310"/>
          <p:cNvCxnSpPr>
            <a:stCxn id="129" idx="2"/>
            <a:endCxn id="304" idx="0"/>
          </p:cNvCxnSpPr>
          <p:nvPr/>
        </p:nvCxnSpPr>
        <p:spPr>
          <a:xfrm rot="16200000" flipH="1">
            <a:off x="4572780" y="16129878"/>
            <a:ext cx="453617" cy="23470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317"/>
          <p:cNvCxnSpPr>
            <a:stCxn id="307" idx="2"/>
            <a:endCxn id="304" idx="0"/>
          </p:cNvCxnSpPr>
          <p:nvPr/>
        </p:nvCxnSpPr>
        <p:spPr>
          <a:xfrm rot="5400000">
            <a:off x="6333235" y="16716458"/>
            <a:ext cx="453617" cy="11738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/>
          <p:cNvSpPr/>
          <p:nvPr/>
        </p:nvSpPr>
        <p:spPr>
          <a:xfrm>
            <a:off x="10895121" y="160138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Экспорт Урана в США </a:t>
            </a:r>
            <a:r>
              <a:rPr lang="ru-RU" sz="500" dirty="0" smtClean="0"/>
              <a:t>(Бельгийское </a:t>
            </a:r>
            <a:r>
              <a:rPr lang="ru-RU" sz="500" dirty="0"/>
              <a:t>Конго было основным экспортером урана в США во время Второй мировой войны (а также во время холодной войны ), в основном благодаря руднику </a:t>
            </a:r>
            <a:r>
              <a:rPr lang="ru-RU" sz="500" dirty="0" err="1"/>
              <a:t>Шинколобверан</a:t>
            </a:r>
            <a:r>
              <a:rPr lang="ru-RU" sz="500" dirty="0"/>
              <a:t>, необходимый для разработки Манхэттенского проекта , а также Хиросимы , поступил из </a:t>
            </a:r>
            <a:r>
              <a:rPr lang="ru-RU" sz="500" dirty="0" err="1"/>
              <a:t>колонии.и</a:t>
            </a:r>
            <a:r>
              <a:rPr lang="ru-RU" sz="500" dirty="0"/>
              <a:t> Нагасаки о бросании бомб </a:t>
            </a:r>
            <a:r>
              <a:rPr lang="ru-RU" sz="500" dirty="0" err="1"/>
              <a:t>атомикоэна</a:t>
            </a:r>
            <a:r>
              <a:rPr lang="ru-RU" sz="500" dirty="0"/>
              <a:t> в [33] [34] . Это уран из Конго, США отправили войска в Конго и для улучшения инфраструктуры рудников в порт)</a:t>
            </a:r>
            <a:endParaRPr lang="ru-RU" sz="500" dirty="0"/>
          </a:p>
        </p:txBody>
      </p:sp>
      <p:sp>
        <p:nvSpPr>
          <p:cNvPr id="328" name="Прямоугольник 327"/>
          <p:cNvSpPr/>
          <p:nvPr/>
        </p:nvSpPr>
        <p:spPr>
          <a:xfrm>
            <a:off x="11233889" y="200666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Девальвация </a:t>
            </a:r>
            <a:r>
              <a:rPr lang="ru-RU" sz="1400" dirty="0" err="1" smtClean="0"/>
              <a:t>Коглолезского</a:t>
            </a:r>
            <a:r>
              <a:rPr lang="ru-RU" sz="1400" dirty="0" smtClean="0"/>
              <a:t> франка </a:t>
            </a:r>
            <a:r>
              <a:rPr lang="ru-RU" sz="500" dirty="0"/>
              <a:t>(Лондон по просьбе Бельгийского Конго было решено принять участие в усилиях союзников [37] . Британцы проявляли особый интерес к участию Конго, главным образом потому, что теперь это была одна из немногих возможностей для получения различного сырья (особенно каучука). Бельгия приняла пакт и выполнила требования Великобритании, включая девальвацию конголезского франка .)</a:t>
            </a:r>
            <a:endParaRPr lang="ru-RU" sz="500" dirty="0"/>
          </a:p>
        </p:txBody>
      </p:sp>
      <p:sp>
        <p:nvSpPr>
          <p:cNvPr id="329" name="Прямоугольник 328"/>
          <p:cNvSpPr/>
          <p:nvPr/>
        </p:nvSpPr>
        <p:spPr>
          <a:xfrm>
            <a:off x="9971196" y="1754751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добычу в шахтах </a:t>
            </a:r>
            <a:r>
              <a:rPr lang="ru-RU" sz="1400" dirty="0" err="1" smtClean="0"/>
              <a:t>Катанги</a:t>
            </a:r>
            <a:r>
              <a:rPr lang="ru-RU" sz="1400" dirty="0" smtClean="0"/>
              <a:t> </a:t>
            </a:r>
            <a:r>
              <a:rPr lang="ru-RU" sz="500" dirty="0"/>
              <a:t>(Между 1938 и 1944 годами в </a:t>
            </a:r>
            <a:r>
              <a:rPr lang="ru-RU" sz="500" dirty="0" err="1"/>
              <a:t>Union</a:t>
            </a:r>
            <a:r>
              <a:rPr lang="ru-RU" sz="500" dirty="0"/>
              <a:t> </a:t>
            </a:r>
            <a:r>
              <a:rPr lang="ru-RU" sz="500" dirty="0" err="1"/>
              <a:t>Minière</a:t>
            </a:r>
            <a:r>
              <a:rPr lang="ru-RU" sz="500" dirty="0"/>
              <a:t> </a:t>
            </a:r>
            <a:r>
              <a:rPr lang="ru-RU" sz="500" dirty="0" err="1"/>
              <a:t>du</a:t>
            </a:r>
            <a:r>
              <a:rPr lang="ru-RU" sz="500" dirty="0"/>
              <a:t> </a:t>
            </a:r>
            <a:r>
              <a:rPr lang="ru-RU" sz="500" dirty="0" err="1"/>
              <a:t>Haut</a:t>
            </a:r>
            <a:r>
              <a:rPr lang="ru-RU" sz="500" dirty="0"/>
              <a:t> </a:t>
            </a:r>
            <a:r>
              <a:rPr lang="ru-RU" sz="500" dirty="0" err="1"/>
              <a:t>Katanga</a:t>
            </a:r>
            <a:r>
              <a:rPr lang="ru-RU" sz="500" dirty="0"/>
              <a:t> было израсходовано 25 000 49 000 сотрудников [38] . Они увеличили количество часов персонала, а также повысили скорость работы и цели. В результате протесты рабочих начались вокруг колоний)</a:t>
            </a:r>
            <a:endParaRPr lang="ru-RU" sz="500" dirty="0"/>
          </a:p>
        </p:txBody>
      </p:sp>
      <p:sp>
        <p:nvSpPr>
          <p:cNvPr id="333" name="Прямоугольник 332"/>
          <p:cNvSpPr/>
          <p:nvPr/>
        </p:nvSpPr>
        <p:spPr>
          <a:xfrm>
            <a:off x="12457221" y="1754751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Увеличить военный налог </a:t>
            </a:r>
            <a:r>
              <a:rPr lang="ru-RU" sz="500" dirty="0"/>
              <a:t>(Беспорядки среди белого населения также усилились, поскольку «военный налог» увеличился на 40%.)</a:t>
            </a:r>
            <a:endParaRPr lang="ru-RU" sz="500" dirty="0"/>
          </a:p>
        </p:txBody>
      </p:sp>
      <p:sp>
        <p:nvSpPr>
          <p:cNvPr id="339" name="Прямоугольник 338"/>
          <p:cNvSpPr/>
          <p:nvPr/>
        </p:nvSpPr>
        <p:spPr>
          <a:xfrm>
            <a:off x="11233889" y="19017676"/>
            <a:ext cx="2115918" cy="58643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Но чрезмерная работа, которую колониальное правительство требовало от конголезских рабочих, привело к нескольким забастовкам и конфликтам среди рабочих. Белые не имели права создавать союзы до начала войны , но во время войны это изменилось. Они начали требовать повышения заработной платы и улучшения условий труда, и вскоре за ними последовали черные рабочие с аналогичными требованиями. В 1941 году в колонии белых рабочих была предпринята попытка призыва к всеобщей забастовке , но безуспешно [39] . В декабре 1941 года черные горняки забастовали в </a:t>
            </a:r>
            <a:r>
              <a:rPr lang="ru-RU" sz="300" dirty="0" err="1"/>
              <a:t>Катанге</a:t>
            </a:r>
            <a:r>
              <a:rPr lang="ru-RU" sz="300" dirty="0"/>
              <a:t>, в том числе в </a:t>
            </a:r>
            <a:r>
              <a:rPr lang="ru-RU" sz="300" dirty="0" err="1"/>
              <a:t>Жадовиле</a:t>
            </a:r>
            <a:r>
              <a:rPr lang="ru-RU" sz="300" dirty="0"/>
              <a:t> и </a:t>
            </a:r>
            <a:r>
              <a:rPr lang="ru-RU" sz="300" dirty="0" err="1"/>
              <a:t>Элизабетвиле</a:t>
            </a:r>
            <a:r>
              <a:rPr lang="ru-RU" sz="300" dirty="0"/>
              <a:t> . Их требованием было повышение заработной платы с 1,5 до 2 франков [40].[41] . Забастовка началась 3 декабря, и 1400 сотрудников уволились на следующий день [39] . Антиколониальные и антирасистские вопросы также усилили </a:t>
            </a:r>
            <a:r>
              <a:rPr lang="ru-RU" sz="300" dirty="0" err="1"/>
              <a:t>забастовку.Правительство</a:t>
            </a:r>
            <a:r>
              <a:rPr lang="ru-RU" sz="300" dirty="0"/>
              <a:t> провело несколько массовых убийств, чтобы остановить забастовку: военные </a:t>
            </a:r>
            <a:r>
              <a:rPr lang="ru-RU" sz="300" dirty="0" err="1"/>
              <a:t>Жадотвиля</a:t>
            </a:r>
            <a:r>
              <a:rPr lang="ru-RU" sz="300" dirty="0"/>
              <a:t> убили 15 рабочих и пригласили лидера забастовки </a:t>
            </a:r>
            <a:r>
              <a:rPr lang="ru-RU" sz="300" dirty="0" err="1"/>
              <a:t>Элизабетвилля</a:t>
            </a:r>
            <a:r>
              <a:rPr lang="ru-RU" sz="300" dirty="0"/>
              <a:t> Леонарда </a:t>
            </a:r>
            <a:r>
              <a:rPr lang="ru-RU" sz="300" dirty="0" err="1"/>
              <a:t>Мпойи</a:t>
            </a:r>
            <a:r>
              <a:rPr lang="ru-RU" sz="300" dirty="0"/>
              <a:t> для переговоров, а когда они отклонили сделку, он был застрелен губернатором Амуром Мароном . Спустя примерно 70 или 80 рабочих были убиты на футбольном стадионе [39] [38] [42] .</a:t>
            </a:r>
            <a:endParaRPr lang="ru-RU" sz="300" dirty="0"/>
          </a:p>
        </p:txBody>
      </p:sp>
      <p:sp>
        <p:nvSpPr>
          <p:cNvPr id="340" name="Прямоугольник 339"/>
          <p:cNvSpPr/>
          <p:nvPr/>
        </p:nvSpPr>
        <p:spPr>
          <a:xfrm>
            <a:off x="7262360" y="175302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Расширить школьное образование </a:t>
            </a:r>
            <a:r>
              <a:rPr lang="ru-RU" sz="500" dirty="0"/>
              <a:t>(В 1940 году школьное обучение детей в возрасте от 6 до 14 лет составляло всего 12%, но в 1954 году оно достигло 37%, что стало одним из самых высоких показателей в Африке к югу от Сахары)</a:t>
            </a:r>
            <a:endParaRPr lang="ru-RU" sz="500" dirty="0"/>
          </a:p>
        </p:txBody>
      </p:sp>
      <p:sp>
        <p:nvSpPr>
          <p:cNvPr id="341" name="Прямоугольник 340"/>
          <p:cNvSpPr/>
          <p:nvPr/>
        </p:nvSpPr>
        <p:spPr>
          <a:xfrm>
            <a:off x="7267999" y="190638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медицинского факультета</a:t>
            </a:r>
            <a:endParaRPr lang="ru-RU" sz="500" dirty="0"/>
          </a:p>
        </p:txBody>
      </p:sp>
      <p:sp>
        <p:nvSpPr>
          <p:cNvPr id="342" name="Прямоугольник 341"/>
          <p:cNvSpPr/>
          <p:nvPr/>
        </p:nvSpPr>
        <p:spPr>
          <a:xfrm>
            <a:off x="3741629" y="206066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Больничных диспансеров </a:t>
            </a:r>
            <a:r>
              <a:rPr lang="ru-RU" sz="500" dirty="0"/>
              <a:t>(Инфраструктура здравоохранения была недостаточной в колониальную эпоху, что привело к созданию диспансеров в самых отдаленных регионах и увеличению количества больничных коек. В 1960 году он имел лучшую инфраструктуру, чем другие африканские страны, с 3000 медицинскими зданиями, из которых 380 были больницами. На 1 000 жителей приходилось 5,34 больничных коек по сравнению с 0,55 в Гане , 0,32 в Индии и 2,43 в Египте .)</a:t>
            </a:r>
            <a:endParaRPr lang="ru-RU" sz="500" dirty="0"/>
          </a:p>
        </p:txBody>
      </p:sp>
      <p:cxnSp>
        <p:nvCxnSpPr>
          <p:cNvPr id="343" name="Соединительная линия уступом 342"/>
          <p:cNvCxnSpPr>
            <a:stCxn id="307" idx="2"/>
            <a:endCxn id="340" idx="0"/>
          </p:cNvCxnSpPr>
          <p:nvPr/>
        </p:nvCxnSpPr>
        <p:spPr>
          <a:xfrm rot="16200000" flipH="1">
            <a:off x="7506841" y="16716725"/>
            <a:ext cx="453617" cy="1173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340" idx="2"/>
            <a:endCxn id="341" idx="0"/>
          </p:cNvCxnSpPr>
          <p:nvPr/>
        </p:nvCxnSpPr>
        <p:spPr>
          <a:xfrm>
            <a:off x="8320319" y="18610204"/>
            <a:ext cx="5639" cy="453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41" idx="2"/>
            <a:endCxn id="342" idx="0"/>
          </p:cNvCxnSpPr>
          <p:nvPr/>
        </p:nvCxnSpPr>
        <p:spPr>
          <a:xfrm rot="5400000">
            <a:off x="6331354" y="18612057"/>
            <a:ext cx="462839" cy="35263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Прямая со стрелкой 345"/>
          <p:cNvCxnSpPr>
            <a:stCxn id="304" idx="2"/>
            <a:endCxn id="300" idx="0"/>
          </p:cNvCxnSpPr>
          <p:nvPr/>
        </p:nvCxnSpPr>
        <p:spPr>
          <a:xfrm>
            <a:off x="5973105" y="18610204"/>
            <a:ext cx="0" cy="4536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347"/>
          <p:cNvCxnSpPr>
            <a:stCxn id="129" idx="2"/>
            <a:endCxn id="342" idx="0"/>
          </p:cNvCxnSpPr>
          <p:nvPr/>
        </p:nvCxnSpPr>
        <p:spPr>
          <a:xfrm rot="16200000" flipH="1">
            <a:off x="2447792" y="18254865"/>
            <a:ext cx="3530075" cy="1173517"/>
          </a:xfrm>
          <a:prstGeom prst="bentConnector3">
            <a:avLst>
              <a:gd name="adj1" fmla="val 655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20407</TotalTime>
  <Words>882</Words>
  <Application>Microsoft Office PowerPoint</Application>
  <PresentationFormat>Произвольный</PresentationFormat>
  <Paragraphs>20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1477</cp:revision>
  <dcterms:created xsi:type="dcterms:W3CDTF">2018-10-23T08:09:21Z</dcterms:created>
  <dcterms:modified xsi:type="dcterms:W3CDTF">2021-11-02T11:50:12Z</dcterms:modified>
</cp:coreProperties>
</file>