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13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270" autoAdjust="0"/>
  </p:normalViewPr>
  <p:slideViewPr>
    <p:cSldViewPr snapToGrid="0">
      <p:cViewPr>
        <p:scale>
          <a:sx n="210" d="100"/>
          <a:sy n="210" d="100"/>
        </p:scale>
        <p:origin x="-25908" y="-460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02.09.2021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02.09.2021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555905" y="229384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294</a:t>
            </a:r>
            <a:endParaRPr lang="ru-RU" sz="3600" b="1" dirty="0"/>
          </a:p>
        </p:txBody>
      </p:sp>
      <p:cxnSp>
        <p:nvCxnSpPr>
          <p:cNvPr id="614" name="Соединительная линия уступом 613"/>
          <p:cNvCxnSpPr>
            <a:stCxn id="801" idx="2"/>
            <a:endCxn id="828" idx="0"/>
          </p:cNvCxnSpPr>
          <p:nvPr/>
        </p:nvCxnSpPr>
        <p:spPr>
          <a:xfrm rot="5400000">
            <a:off x="21752592" y="4210409"/>
            <a:ext cx="270000" cy="6000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stCxn id="801" idx="3"/>
            <a:endCxn id="822" idx="1"/>
          </p:cNvCxnSpPr>
          <p:nvPr/>
        </p:nvCxnSpPr>
        <p:spPr>
          <a:xfrm flipV="1">
            <a:off x="22650791" y="4097051"/>
            <a:ext cx="27629284" cy="83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Соединительная линия уступом 825"/>
          <p:cNvCxnSpPr/>
          <p:nvPr/>
        </p:nvCxnSpPr>
        <p:spPr>
          <a:xfrm rot="16200000" flipH="1">
            <a:off x="16003394" y="1102284"/>
            <a:ext cx="3300637" cy="1554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1" name="Прямоугольник 800"/>
          <p:cNvSpPr/>
          <p:nvPr/>
        </p:nvSpPr>
        <p:spPr>
          <a:xfrm>
            <a:off x="21724466" y="383544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Победа Народного фронта</a:t>
            </a:r>
            <a:endParaRPr lang="ru-RU" sz="700" dirty="0"/>
          </a:p>
        </p:txBody>
      </p:sp>
      <p:sp>
        <p:nvSpPr>
          <p:cNvPr id="808" name="Прямоугольник 807"/>
          <p:cNvSpPr/>
          <p:nvPr/>
        </p:nvSpPr>
        <p:spPr>
          <a:xfrm>
            <a:off x="21723878" y="286298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Выборы 1936</a:t>
            </a:r>
            <a:endParaRPr lang="ru-RU" sz="700" dirty="0"/>
          </a:p>
        </p:txBody>
      </p:sp>
      <p:sp>
        <p:nvSpPr>
          <p:cNvPr id="822" name="Прямоугольник 821"/>
          <p:cNvSpPr/>
          <p:nvPr/>
        </p:nvSpPr>
        <p:spPr>
          <a:xfrm>
            <a:off x="50280075" y="382705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военного положения</a:t>
            </a:r>
            <a:endParaRPr lang="ru-RU" sz="700" dirty="0"/>
          </a:p>
        </p:txBody>
      </p:sp>
      <p:cxnSp>
        <p:nvCxnSpPr>
          <p:cNvPr id="824" name="Соединительная линия уступом 823"/>
          <p:cNvCxnSpPr>
            <a:stCxn id="808" idx="2"/>
            <a:endCxn id="822" idx="0"/>
          </p:cNvCxnSpPr>
          <p:nvPr/>
        </p:nvCxnSpPr>
        <p:spPr>
          <a:xfrm rot="16200000" flipH="1">
            <a:off x="36253108" y="-10663079"/>
            <a:ext cx="424062" cy="28556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Прямая со стрелкой 826"/>
          <p:cNvCxnSpPr>
            <a:stCxn id="808" idx="2"/>
            <a:endCxn id="801" idx="0"/>
          </p:cNvCxnSpPr>
          <p:nvPr/>
        </p:nvCxnSpPr>
        <p:spPr>
          <a:xfrm>
            <a:off x="22187041" y="3402989"/>
            <a:ext cx="588" cy="4324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21124391" y="464544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Жёсткая ц</a:t>
            </a:r>
            <a:r>
              <a:rPr lang="ru-RU" sz="700" dirty="0" smtClean="0"/>
              <a:t>ензура прессы</a:t>
            </a:r>
            <a:endParaRPr lang="ru-RU" sz="500" dirty="0"/>
          </a:p>
        </p:txBody>
      </p:sp>
      <p:sp>
        <p:nvSpPr>
          <p:cNvPr id="829" name="Прямоугольник 828"/>
          <p:cNvSpPr/>
          <p:nvPr/>
        </p:nvSpPr>
        <p:spPr>
          <a:xfrm>
            <a:off x="22328196" y="464544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Амнистия политзаключённых</a:t>
            </a:r>
            <a:endParaRPr lang="ru-RU" sz="500" dirty="0"/>
          </a:p>
        </p:txBody>
      </p:sp>
      <p:cxnSp>
        <p:nvCxnSpPr>
          <p:cNvPr id="831" name="Соединительная линия уступом 830"/>
          <p:cNvCxnSpPr>
            <a:stCxn id="801" idx="2"/>
            <a:endCxn id="829" idx="0"/>
          </p:cNvCxnSpPr>
          <p:nvPr/>
        </p:nvCxnSpPr>
        <p:spPr>
          <a:xfrm rot="16200000" flipH="1">
            <a:off x="22354495" y="4208580"/>
            <a:ext cx="269999" cy="60373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6" name="Прямоугольник 835"/>
          <p:cNvSpPr/>
          <p:nvPr/>
        </p:nvSpPr>
        <p:spPr>
          <a:xfrm>
            <a:off x="23390848" y="464068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Запустить работу института аграрной </a:t>
            </a:r>
            <a:r>
              <a:rPr lang="ru-RU" sz="700" dirty="0"/>
              <a:t>реформы </a:t>
            </a:r>
            <a:r>
              <a:rPr lang="ru-RU" sz="200" dirty="0"/>
              <a:t>(От 50 до 75 тысяч крестьян (главным образом в Эстремадуре) еще до конца марта под </a:t>
            </a:r>
            <a:r>
              <a:rPr lang="ru-RU" sz="200" dirty="0" err="1"/>
              <a:t>покро</a:t>
            </a:r>
            <a:r>
              <a:rPr lang="ru-RU" sz="200" dirty="0"/>
              <a:t>- </a:t>
            </a:r>
            <a:r>
              <a:rPr lang="ru-RU" sz="200" dirty="0" err="1"/>
              <a:t>вительством</a:t>
            </a:r>
            <a:r>
              <a:rPr lang="ru-RU" sz="200" dirty="0"/>
              <a:t> института обзавелись своими участками земли</a:t>
            </a:r>
            <a:r>
              <a:rPr lang="ru-RU" sz="200" dirty="0" smtClean="0"/>
              <a:t>.)</a:t>
            </a:r>
            <a:endParaRPr lang="ru-RU" sz="200" dirty="0"/>
          </a:p>
        </p:txBody>
      </p:sp>
      <p:cxnSp>
        <p:nvCxnSpPr>
          <p:cNvPr id="837" name="Соединительная линия уступом 836"/>
          <p:cNvCxnSpPr>
            <a:stCxn id="801" idx="2"/>
            <a:endCxn id="836" idx="0"/>
          </p:cNvCxnSpPr>
          <p:nvPr/>
        </p:nvCxnSpPr>
        <p:spPr>
          <a:xfrm rot="16200000" flipH="1">
            <a:off x="22888202" y="3674873"/>
            <a:ext cx="265236" cy="1666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20061739" y="464141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Введение чрезвычайного положение</a:t>
            </a:r>
            <a:endParaRPr lang="ru-RU" sz="700" dirty="0"/>
          </a:p>
        </p:txBody>
      </p:sp>
      <p:cxnSp>
        <p:nvCxnSpPr>
          <p:cNvPr id="839" name="Соединительная линия уступом 838"/>
          <p:cNvCxnSpPr>
            <a:stCxn id="801" idx="2"/>
            <a:endCxn id="838" idx="0"/>
          </p:cNvCxnSpPr>
          <p:nvPr/>
        </p:nvCxnSpPr>
        <p:spPr>
          <a:xfrm rot="5400000">
            <a:off x="21223282" y="3677067"/>
            <a:ext cx="265968" cy="1662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21728885" y="545272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Провести выборы в Каталонии (автономия для Каталонии)</a:t>
            </a:r>
            <a:endParaRPr lang="ru-RU" sz="700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22867283" y="545272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Возместить убытки </a:t>
            </a:r>
            <a:r>
              <a:rPr lang="ru-RU" sz="700" dirty="0"/>
              <a:t>Астурийским рабочим </a:t>
            </a:r>
            <a:r>
              <a:rPr lang="ru-RU" sz="100" dirty="0"/>
              <a:t>(еще до конца марта под </a:t>
            </a:r>
            <a:r>
              <a:rPr lang="ru-RU" sz="100" dirty="0" err="1"/>
              <a:t>покро</a:t>
            </a:r>
            <a:r>
              <a:rPr lang="ru-RU" sz="100" dirty="0"/>
              <a:t>- </a:t>
            </a:r>
            <a:r>
              <a:rPr lang="ru-RU" sz="100" dirty="0" err="1"/>
              <a:t>вительством</a:t>
            </a:r>
            <a:r>
              <a:rPr lang="ru-RU" sz="100" dirty="0"/>
              <a:t> института обзавелись своими участками земли. Были представлены на </a:t>
            </a:r>
            <a:r>
              <a:rPr lang="ru-RU" sz="100" dirty="0" err="1"/>
              <a:t>рассмот</a:t>
            </a:r>
            <a:r>
              <a:rPr lang="ru-RU" sz="100" dirty="0"/>
              <a:t>- </a:t>
            </a:r>
            <a:r>
              <a:rPr lang="ru-RU" sz="100" dirty="0" err="1"/>
              <a:t>рение</a:t>
            </a:r>
            <a:r>
              <a:rPr lang="ru-RU" sz="100" dirty="0"/>
              <a:t> и другие меры, связанные с указом об амнистии. Среди них, в частности, предписание хозяевам принять обратно на работу тех, кого они выгнали после стачек 1934 года, а также компенсировать им потерянную зарплату. Вместе с этим хозяевам предоставлялся выбор: взять ли человека на прежнее место или выплатить ему компенсацию. Эта непростая ситуация </a:t>
            </a:r>
            <a:r>
              <a:rPr lang="ru-RU" sz="100" dirty="0" err="1"/>
              <a:t>гово</a:t>
            </a:r>
            <a:r>
              <a:rPr lang="ru-RU" sz="100" dirty="0"/>
              <a:t>- </a:t>
            </a:r>
            <a:r>
              <a:rPr lang="ru-RU" sz="100" dirty="0" err="1"/>
              <a:t>рила</a:t>
            </a:r>
            <a:r>
              <a:rPr lang="ru-RU" sz="100" dirty="0"/>
              <a:t> об отношении нового правительства к испанской индустрии. В результате всех этих мер стоимость песеты упала, ведущие финансисты стали переводить свои средства из страны и уезжать </a:t>
            </a:r>
            <a:r>
              <a:rPr lang="ru-RU" sz="100" dirty="0" smtClean="0"/>
              <a:t>сами.)</a:t>
            </a:r>
            <a:endParaRPr lang="ru-RU" sz="100" dirty="0"/>
          </a:p>
        </p:txBody>
      </p:sp>
      <p:cxnSp>
        <p:nvCxnSpPr>
          <p:cNvPr id="50" name="Соединительная линия уступом 49"/>
          <p:cNvCxnSpPr>
            <a:stCxn id="829" idx="2"/>
            <a:endCxn id="49" idx="0"/>
          </p:cNvCxnSpPr>
          <p:nvPr/>
        </p:nvCxnSpPr>
        <p:spPr>
          <a:xfrm rot="16200000" flipH="1">
            <a:off x="22927263" y="5049540"/>
            <a:ext cx="267278" cy="5390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829" idx="2"/>
            <a:endCxn id="48" idx="0"/>
          </p:cNvCxnSpPr>
          <p:nvPr/>
        </p:nvCxnSpPr>
        <p:spPr>
          <a:xfrm rot="5400000">
            <a:off x="22358065" y="5019429"/>
            <a:ext cx="267278" cy="599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20592314" y="545272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Выборы </a:t>
            </a:r>
            <a:r>
              <a:rPr lang="ru-RU" sz="700" dirty="0"/>
              <a:t>нового президента </a:t>
            </a:r>
            <a:r>
              <a:rPr lang="ru-RU" sz="100" dirty="0"/>
              <a:t>(10 мая 1936 года </a:t>
            </a:r>
            <a:r>
              <a:rPr lang="ru-RU" sz="100" dirty="0" err="1"/>
              <a:t>Мануэль</a:t>
            </a:r>
            <a:r>
              <a:rPr lang="ru-RU" sz="100" dirty="0"/>
              <a:t> </a:t>
            </a:r>
            <a:r>
              <a:rPr lang="ru-RU" sz="100" dirty="0" err="1"/>
              <a:t>Асанья</a:t>
            </a:r>
            <a:r>
              <a:rPr lang="ru-RU" sz="100" dirty="0"/>
              <a:t> был избран президентом Испанской республики </a:t>
            </a:r>
            <a:r>
              <a:rPr lang="ru-RU" sz="100" dirty="0" err="1"/>
              <a:t>вме</a:t>
            </a:r>
            <a:r>
              <a:rPr lang="ru-RU" sz="100" dirty="0"/>
              <a:t>- сто </a:t>
            </a:r>
            <a:r>
              <a:rPr lang="ru-RU" sz="100" dirty="0" err="1"/>
              <a:t>Алькалы</a:t>
            </a:r>
            <a:r>
              <a:rPr lang="ru-RU" sz="100" dirty="0"/>
              <a:t> </a:t>
            </a:r>
            <a:r>
              <a:rPr lang="ru-RU" sz="100" dirty="0" err="1"/>
              <a:t>Саморы</a:t>
            </a:r>
            <a:r>
              <a:rPr lang="ru-RU" sz="100" dirty="0"/>
              <a:t>. В коллегии выборщиков, собравшихся во дворце </a:t>
            </a:r>
            <a:r>
              <a:rPr lang="ru-RU" sz="100" dirty="0" err="1"/>
              <a:t>Ретиро</a:t>
            </a:r>
            <a:r>
              <a:rPr lang="ru-RU" sz="100" dirty="0"/>
              <a:t>, за него про- голосовало 238 человек и лишь пять – против. Избрание прошло тихо и спокойно, если не считать драки в коридоре между </a:t>
            </a:r>
            <a:r>
              <a:rPr lang="ru-RU" sz="100" dirty="0" err="1"/>
              <a:t>Аракистайном</a:t>
            </a:r>
            <a:r>
              <a:rPr lang="ru-RU" sz="100" dirty="0"/>
              <a:t>, все еще поддерживавшим Ларго Кабальеро, и </a:t>
            </a:r>
            <a:r>
              <a:rPr lang="ru-RU" sz="100" dirty="0" err="1"/>
              <a:t>Хулианом</a:t>
            </a:r>
            <a:r>
              <a:rPr lang="ru-RU" sz="100" dirty="0"/>
              <a:t> </a:t>
            </a:r>
            <a:r>
              <a:rPr lang="ru-RU" sz="100" dirty="0" err="1"/>
              <a:t>Сугасагойтиа</a:t>
            </a:r>
            <a:r>
              <a:rPr lang="ru-RU" sz="100" dirty="0"/>
              <a:t>, издателем газеты </a:t>
            </a:r>
            <a:r>
              <a:rPr lang="ru-RU" sz="100" dirty="0" err="1"/>
              <a:t>Прието</a:t>
            </a:r>
            <a:r>
              <a:rPr lang="ru-RU" sz="100" dirty="0"/>
              <a:t> «Эль </a:t>
            </a:r>
            <a:r>
              <a:rPr lang="ru-RU" sz="100" dirty="0" err="1"/>
              <a:t>Сосьялиста</a:t>
            </a:r>
            <a:r>
              <a:rPr lang="ru-RU" sz="100" dirty="0"/>
              <a:t>». CEDA и другие правые партии не выдвигали своего кандидата и воздержались при голосовании. Через несколько дней премьер-министром стал </a:t>
            </a:r>
            <a:r>
              <a:rPr lang="ru-RU" sz="100" dirty="0" err="1"/>
              <a:t>Касарес</a:t>
            </a:r>
            <a:r>
              <a:rPr lang="ru-RU" sz="100" dirty="0"/>
              <a:t> </a:t>
            </a:r>
            <a:r>
              <a:rPr lang="ru-RU" sz="100" dirty="0" err="1"/>
              <a:t>Кирога</a:t>
            </a:r>
            <a:r>
              <a:rPr lang="ru-RU" sz="100" dirty="0"/>
              <a:t>, возглавив почти такой же, как при </a:t>
            </a:r>
            <a:r>
              <a:rPr lang="ru-RU" sz="100" dirty="0" err="1"/>
              <a:t>Асанье</a:t>
            </a:r>
            <a:r>
              <a:rPr lang="ru-RU" sz="100" dirty="0"/>
              <a:t>, </a:t>
            </a:r>
            <a:r>
              <a:rPr lang="ru-RU" sz="100" dirty="0" err="1"/>
              <a:t>каби</a:t>
            </a:r>
            <a:r>
              <a:rPr lang="ru-RU" sz="100" dirty="0"/>
              <a:t>- нет. Отношение </a:t>
            </a:r>
            <a:r>
              <a:rPr lang="ru-RU" sz="100" dirty="0" err="1"/>
              <a:t>Асаньи</a:t>
            </a:r>
            <a:r>
              <a:rPr lang="ru-RU" sz="100" dirty="0"/>
              <a:t> к своему избранию удивило многих его сторонников, поскольку было странным, что он согласился оставить пост главы правительства в такой момент, когда рядом не было ни одного государственного деятеля подобного масштаба. Все же стало ясно, что он с удовольствием воспользовался возможностью сменить тревожный хаос кортесов на уединен- </a:t>
            </a:r>
            <a:r>
              <a:rPr lang="ru-RU" sz="100" dirty="0" err="1"/>
              <a:t>ное</a:t>
            </a:r>
            <a:r>
              <a:rPr lang="ru-RU" sz="100" dirty="0"/>
              <a:t> величие Национального дворца. Скорее всего, </a:t>
            </a:r>
            <a:r>
              <a:rPr lang="ru-RU" sz="100" dirty="0" err="1"/>
              <a:t>Асанья</a:t>
            </a:r>
            <a:r>
              <a:rPr lang="ru-RU" sz="100" dirty="0"/>
              <a:t> убедил себя, что, став главой </a:t>
            </a:r>
            <a:r>
              <a:rPr lang="ru-RU" sz="100" dirty="0" err="1"/>
              <a:t>госу</a:t>
            </a:r>
            <a:r>
              <a:rPr lang="ru-RU" sz="100" dirty="0"/>
              <a:t>- </a:t>
            </a:r>
            <a:r>
              <a:rPr lang="ru-RU" sz="100" dirty="0" err="1"/>
              <a:t>дарства</a:t>
            </a:r>
            <a:r>
              <a:rPr lang="ru-RU" sz="100" dirty="0"/>
              <a:t>, он тем самым успокоит средний класс, опасающийся революции. Но устранить эти страхи было не так легко. Женщина-депутат от социалистов, эмигрировавшая из Германии, Маргарита </a:t>
            </a:r>
            <a:r>
              <a:rPr lang="ru-RU" sz="100" dirty="0" err="1"/>
              <a:t>Нелькен</a:t>
            </a:r>
            <a:r>
              <a:rPr lang="ru-RU" sz="100" dirty="0"/>
              <a:t>, объявила: «Мы хотим революции, но не такой, как русская, которая может служить нам лишь моделью, ибо мы должны разжечь огромное пламя, отсветы которого будут видны по всему миру, и от потоков крови покраснеют моря». 24 мая Ларго Кабальеро </a:t>
            </a:r>
            <a:r>
              <a:rPr lang="ru-RU" sz="100" dirty="0" err="1"/>
              <a:t>произ</a:t>
            </a:r>
            <a:r>
              <a:rPr lang="ru-RU" sz="100" dirty="0"/>
              <a:t>- нес в Кадисе большую речь. «Когда Народный фронт расколется, – заявил он, – что неизбежно последует, станет очевидным триумф пролетариата. Затем мы установим диктатуру пролета- </a:t>
            </a:r>
            <a:r>
              <a:rPr lang="ru-RU" sz="100" dirty="0" err="1"/>
              <a:t>риата</a:t>
            </a:r>
            <a:r>
              <a:rPr lang="ru-RU" sz="100" dirty="0"/>
              <a:t>, что означает репрессии в адрес капиталистов и буржуазных классов!» В то время уже составлялись заговоры и обдумывались планы их претворения в жизнь. Несмотря на тот факт, что установление коммунистического режима в Испании противоречило сдержанной внешней политике Сталина того времени, Коммунистическая партия Испании, возбужденная </a:t>
            </a:r>
            <a:r>
              <a:rPr lang="ru-RU" sz="100" dirty="0" err="1"/>
              <a:t>присо</a:t>
            </a:r>
            <a:r>
              <a:rPr lang="ru-RU" sz="100" dirty="0"/>
              <a:t>- единением «Социалистической молодежи», продолжала кормить Ларго откровенной лестью, заставляя его делать все более и более экстремистские заявления17. Тем временем в Сарагосе состоялся ежегодный конгресс CNT. Раздоры с FAI успешно разрешились. Конгресс </a:t>
            </a:r>
            <a:r>
              <a:rPr lang="ru-RU" sz="100" dirty="0" err="1"/>
              <a:t>потребо</a:t>
            </a:r>
            <a:r>
              <a:rPr lang="ru-RU" sz="100" dirty="0"/>
              <a:t>- вал продолжения предупредительных забастовок, усиления борьбы против UGT и «</a:t>
            </a:r>
            <a:r>
              <a:rPr lang="ru-RU" sz="100" dirty="0" err="1"/>
              <a:t>буржуаз</a:t>
            </a:r>
            <a:r>
              <a:rPr lang="ru-RU" sz="100" dirty="0"/>
              <a:t>- </a:t>
            </a:r>
            <a:r>
              <a:rPr lang="ru-RU" sz="100" dirty="0" err="1"/>
              <a:t>ного</a:t>
            </a:r>
            <a:r>
              <a:rPr lang="ru-RU" sz="100" dirty="0"/>
              <a:t>» правительства, 36-часовой рабочей недели, месячного оплачиваемого отпуска, повыше- </a:t>
            </a:r>
            <a:r>
              <a:rPr lang="ru-RU" sz="100" dirty="0" err="1"/>
              <a:t>ния</a:t>
            </a:r>
            <a:r>
              <a:rPr lang="ru-RU" sz="100" dirty="0"/>
              <a:t> зарплаты18 и, наконец, «</a:t>
            </a:r>
            <a:r>
              <a:rPr lang="ru-RU" sz="100" dirty="0" err="1"/>
              <a:t>либертарианского</a:t>
            </a:r>
            <a:r>
              <a:rPr lang="ru-RU" sz="100" dirty="0"/>
              <a:t> коммунизма</a:t>
            </a:r>
            <a:r>
              <a:rPr lang="ru-RU" sz="100" dirty="0" smtClean="0"/>
              <a:t>».)</a:t>
            </a:r>
            <a:endParaRPr lang="ru-RU" sz="100" dirty="0"/>
          </a:p>
        </p:txBody>
      </p:sp>
      <p:cxnSp>
        <p:nvCxnSpPr>
          <p:cNvPr id="57" name="Соединительная линия уступом 56"/>
          <p:cNvCxnSpPr>
            <a:stCxn id="828" idx="2"/>
            <a:endCxn id="56" idx="0"/>
          </p:cNvCxnSpPr>
          <p:nvPr/>
        </p:nvCxnSpPr>
        <p:spPr>
          <a:xfrm rot="5400000">
            <a:off x="21187878" y="5053046"/>
            <a:ext cx="267277" cy="5320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838" idx="2"/>
            <a:endCxn id="56" idx="0"/>
          </p:cNvCxnSpPr>
          <p:nvPr/>
        </p:nvCxnSpPr>
        <p:spPr>
          <a:xfrm rot="16200000" flipH="1">
            <a:off x="20654535" y="5051780"/>
            <a:ext cx="271309" cy="5305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20592313" y="626403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Назначить премьер-министром Ларго </a:t>
            </a:r>
            <a:r>
              <a:rPr lang="ru-RU" sz="400" dirty="0" smtClean="0"/>
              <a:t>(исторически сентябрь 1936, если он займёт пост раньше, то начнётся вторая </a:t>
            </a:r>
            <a:r>
              <a:rPr lang="ru-RU" sz="400" dirty="0" err="1" smtClean="0"/>
              <a:t>Санхурада</a:t>
            </a:r>
            <a:r>
              <a:rPr lang="ru-RU" sz="400" dirty="0" smtClean="0"/>
              <a:t>)</a:t>
            </a:r>
            <a:endParaRPr lang="ru-RU" sz="200" dirty="0"/>
          </a:p>
        </p:txBody>
      </p:sp>
      <p:cxnSp>
        <p:nvCxnSpPr>
          <p:cNvPr id="66" name="Прямая со стрелкой 65"/>
          <p:cNvCxnSpPr>
            <a:stCxn id="56" idx="2"/>
            <a:endCxn id="63" idx="0"/>
          </p:cNvCxnSpPr>
          <p:nvPr/>
        </p:nvCxnSpPr>
        <p:spPr>
          <a:xfrm flipH="1">
            <a:off x="21055476" y="5992723"/>
            <a:ext cx="1" cy="271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34844</TotalTime>
  <Words>603</Words>
  <Application>Microsoft Office PowerPoint</Application>
  <PresentationFormat>Произвольный</PresentationFormat>
  <Paragraphs>13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2043</cp:revision>
  <dcterms:created xsi:type="dcterms:W3CDTF">2018-10-23T08:09:21Z</dcterms:created>
  <dcterms:modified xsi:type="dcterms:W3CDTF">2021-09-02T06:00:09Z</dcterms:modified>
</cp:coreProperties>
</file>