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90" d="100"/>
          <a:sy n="90" d="100"/>
        </p:scale>
        <p:origin x="-792" y="-51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09.03.2022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-m-wikipedia-org.translate.goog/wiki/Ahmad_Shah_Qajar?_x_tr_sl=auto&amp;_x_tr_tl=ru&amp;_x_tr_hl=ru" TargetMode="Externa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 </a:t>
            </a:r>
            <a:r>
              <a:rPr lang="ru-RU" sz="800" dirty="0"/>
              <a:t>(Акцент на национальной идентичности и национальных интересах перед лицом международного коммунизма)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 (решение которое есть </a:t>
            </a:r>
            <a:r>
              <a:rPr lang="ru-RU" sz="1400" dirty="0" err="1"/>
              <a:t>щас</a:t>
            </a:r>
            <a:r>
              <a:rPr lang="ru-RU" sz="1400" dirty="0"/>
              <a:t>)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 </a:t>
            </a:r>
            <a:r>
              <a:rPr lang="ru-RU" sz="1100" dirty="0"/>
              <a:t>(</a:t>
            </a:r>
            <a:r>
              <a:rPr lang="ru-RU" sz="8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проведение аграрной реформы в интересах трудового крестьянства и безвозмездной передачи крестьянам государственных земель</a:t>
            </a:r>
            <a:r>
              <a:rPr lang="ru-RU" sz="1100" dirty="0"/>
              <a:t>)</a:t>
            </a:r>
            <a:endParaRPr lang="ru-RU" sz="1400" dirty="0"/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 </a:t>
            </a:r>
            <a:r>
              <a:rPr lang="ru-RU" sz="800" dirty="0"/>
              <a:t>(создана Военная организация НПИ ("</a:t>
            </a:r>
            <a:r>
              <a:rPr lang="ru-RU" sz="800" dirty="0" err="1"/>
              <a:t>Sazman</a:t>
            </a:r>
            <a:r>
              <a:rPr lang="ru-RU" sz="800" dirty="0"/>
              <a:t>-e </a:t>
            </a:r>
            <a:r>
              <a:rPr lang="ru-RU" sz="800" dirty="0" err="1"/>
              <a:t>Nezami-ye</a:t>
            </a:r>
            <a:r>
              <a:rPr lang="ru-RU" sz="800" dirty="0"/>
              <a:t> </a:t>
            </a:r>
            <a:r>
              <a:rPr lang="ru-RU" sz="800" dirty="0" err="1"/>
              <a:t>Hezb</a:t>
            </a:r>
            <a:r>
              <a:rPr lang="ru-RU" sz="800" dirty="0"/>
              <a:t>-e </a:t>
            </a:r>
            <a:r>
              <a:rPr lang="ru-RU" sz="800" dirty="0" err="1"/>
              <a:t>Tudeh-ye</a:t>
            </a:r>
            <a:r>
              <a:rPr lang="ru-RU" sz="800" dirty="0"/>
              <a:t> Iran") из числа армейских офицеров, предназначенная для защиты партии от спецслужб.[</a:t>
            </a:r>
            <a:endParaRPr lang="ru-RU" sz="1400" dirty="0"/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 </a:t>
            </a:r>
            <a:r>
              <a:rPr lang="ru-RU" sz="900" dirty="0"/>
              <a:t>(Тираж партийной газеты «</a:t>
            </a:r>
            <a:r>
              <a:rPr lang="ru-RU" sz="900" dirty="0" err="1"/>
              <a:t>Рахбар</a:t>
            </a:r>
            <a:r>
              <a:rPr lang="ru-RU" sz="900" dirty="0"/>
              <a:t>» достиг 100 тысяч экземпляров - в три раза больше, чем у правительственной газеты «</a:t>
            </a:r>
            <a:r>
              <a:rPr lang="ru-RU" sz="900" dirty="0" err="1"/>
              <a:t>Ettela’at</a:t>
            </a:r>
            <a:r>
              <a:rPr lang="ru-RU" sz="900" dirty="0"/>
              <a:t>»)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 (будут различные </a:t>
            </a:r>
            <a:r>
              <a:rPr lang="ru-RU" sz="1400" dirty="0" err="1"/>
              <a:t>бафы</a:t>
            </a:r>
            <a:r>
              <a:rPr lang="ru-RU" sz="1400" dirty="0"/>
              <a:t> </a:t>
            </a:r>
            <a:r>
              <a:rPr lang="ru-RU" sz="1400" dirty="0" err="1"/>
              <a:t>азербайджану</a:t>
            </a:r>
            <a:r>
              <a:rPr lang="ru-RU" sz="1400" dirty="0"/>
              <a:t> и </a:t>
            </a:r>
            <a:r>
              <a:rPr lang="ru-RU" sz="1400" dirty="0" err="1"/>
              <a:t>Мехабаду</a:t>
            </a:r>
            <a:r>
              <a:rPr lang="ru-RU" sz="1400" dirty="0"/>
              <a:t>)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 </a:t>
            </a:r>
            <a:r>
              <a:rPr lang="ru-RU" sz="600" dirty="0"/>
              <a:t>(</a:t>
            </a:r>
            <a:r>
              <a:rPr lang="ru-RU" sz="600" dirty="0" err="1"/>
              <a:t>Малеки</a:t>
            </a:r>
            <a:r>
              <a:rPr lang="ru-RU" sz="600" dirty="0"/>
              <a:t> и его соратники вступили в Национальный фронт во время национализации нефтяной промышленности, и благодаря своей истории партийной деятельности и политической и социальной информации и организации они расширили организацию «Стражи свободы» среди других групп интеллигенции, студентов и рабочих.)</a:t>
            </a:r>
            <a:endParaRPr lang="ru-RU" sz="1400" dirty="0"/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 </a:t>
            </a:r>
            <a:r>
              <a:rPr lang="ru-RU" sz="400" dirty="0"/>
              <a:t>(Эта сила вдохновляется не великими державами, теми, кто совершенно разочаровался в едином руководящем органе и не считает лидеров партии </a:t>
            </a:r>
            <a:r>
              <a:rPr lang="ru-RU" sz="400" dirty="0" err="1"/>
              <a:t>Туде</a:t>
            </a:r>
            <a:r>
              <a:rPr lang="ru-RU" sz="400" dirty="0"/>
              <a:t> иностранными агентами. Третья сила — это рабочий класс, стремящийся к обладанию. Достижение и ожидание этого от доктора </a:t>
            </a:r>
            <a:r>
              <a:rPr lang="ru-RU" sz="400" dirty="0" err="1"/>
              <a:t>Мосаддыка</a:t>
            </a:r>
            <a:r>
              <a:rPr lang="ru-RU" sz="400" dirty="0"/>
              <a:t>, правильно или неправильно, является третьей силой. Интеллигенция, поставившая себя на службу третьему классу и видящая решение внешних и внутренних проблем в соответствии с социалистическими гипотезами как единственное решение и силой иранской нации, считающая рост и развитие социализма необходимым, третья сила)</a:t>
            </a:r>
            <a:endParaRPr lang="ru-RU" sz="1400" dirty="0"/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 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system-ui"/>
              </a:rPr>
              <a:t> (Основная критика доктора </a:t>
            </a:r>
            <a:r>
              <a:rPr lang="ru-RU" sz="500" b="0" i="0" dirty="0" err="1">
                <a:solidFill>
                  <a:srgbClr val="202122"/>
                </a:solidFill>
                <a:effectLst/>
                <a:latin typeface="system-ui"/>
              </a:rPr>
              <a:t>Мосаддыка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system-ui"/>
              </a:rPr>
              <a:t> со стороны Третьей силы была связана с его экономической и социальной политикой. Они утверждали, что правительство, вместо того чтобы полагаться на буржуазию (капиталистов), должно справедливо распределять богатство и регулировать экономику(</a:t>
            </a:r>
            <a:endParaRPr lang="ru-RU" sz="1400" dirty="0"/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 </a:t>
            </a:r>
            <a:r>
              <a:rPr lang="ru-RU" sz="1000" dirty="0"/>
              <a:t>(</a:t>
            </a:r>
            <a:r>
              <a:rPr lang="ru-RU" sz="600" b="0" i="0" dirty="0">
                <a:solidFill>
                  <a:srgbClr val="000000"/>
                </a:solidFill>
                <a:effectLst/>
                <a:latin typeface="-apple-system"/>
              </a:rPr>
              <a:t>Он утверждал, что упадок традиционных иранских отраслей, таких как ковроткачество, стал началом «экономических и экзистенциальных побед Запада над Востоком»)</a:t>
            </a:r>
            <a:endParaRPr lang="ru-RU" sz="1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 </a:t>
            </a:r>
            <a:r>
              <a:rPr lang="ru-RU" sz="600" dirty="0"/>
              <a:t>(Движение </a:t>
            </a:r>
            <a:r>
              <a:rPr lang="ru-RU" sz="600" dirty="0" err="1"/>
              <a:t>Нахшаба</a:t>
            </a:r>
            <a:r>
              <a:rPr lang="ru-RU" sz="600" dirty="0"/>
              <a:t> было основано на принципе, что ислам и социализм не являются несовместимыми, поскольку оба стремились к достижению социального равенства и справедливости. Его теории были выражены в его дипломной работе о законах этики)</a:t>
            </a:r>
            <a:endParaRPr lang="ru-RU" sz="1400" dirty="0"/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 </a:t>
            </a:r>
            <a:r>
              <a:rPr lang="ru-RU" sz="1050" dirty="0"/>
              <a:t>(Тем не менее, несомненно, были различия, поскольку Мирза поддерживал земельные реформы, а не перераспределение земли.)</a:t>
            </a:r>
            <a:endParaRPr lang="ru-RU" sz="1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 </a:t>
            </a:r>
            <a:r>
              <a:rPr lang="ru-RU" sz="900" dirty="0"/>
              <a:t>(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Первоначально, начиная движение, Мирза и его союзники сформировали союз под названием </a:t>
            </a:r>
            <a:r>
              <a:rPr lang="ru-RU" sz="500" b="0" i="1" dirty="0" err="1">
                <a:solidFill>
                  <a:srgbClr val="202122"/>
                </a:solidFill>
                <a:effectLst/>
                <a:latin typeface="-apple-system"/>
              </a:rPr>
              <a:t>Эттехад</a:t>
            </a:r>
            <a:r>
              <a:rPr lang="ru-RU" sz="500" b="0" i="1" dirty="0">
                <a:solidFill>
                  <a:srgbClr val="202122"/>
                </a:solidFill>
                <a:effectLst/>
                <a:latin typeface="-apple-system"/>
              </a:rPr>
              <a:t>-и-Ислам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(Исламский союз). Хотя вначале они были согласны с целями движения, в конце концов движение стало свидетелем значительных трений, поскольку некоторые члены имели разные склонности к </a:t>
            </a:r>
            <a:r>
              <a:rPr lang="ru-RU" sz="500" b="0" i="0" u="none" strike="noStrike" dirty="0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Ахмад Шаху </a:t>
            </a:r>
            <a:r>
              <a:rPr lang="ru-RU" sz="500" b="0" i="0" u="none" strike="noStrike" dirty="0" err="1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Каджару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, в то время как другие, такие как Мирза, специально призывали к созданию иранской «республики».)</a:t>
            </a:r>
            <a:endParaRPr lang="ru-RU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 (</a:t>
            </a:r>
            <a:r>
              <a:rPr lang="ru-RU" sz="1400" dirty="0" err="1"/>
              <a:t>ирак</a:t>
            </a:r>
            <a:r>
              <a:rPr lang="ru-RU" sz="1400" dirty="0"/>
              <a:t>, </a:t>
            </a:r>
            <a:r>
              <a:rPr lang="ru-RU" sz="1400" dirty="0" err="1"/>
              <a:t>палестина</a:t>
            </a:r>
            <a:r>
              <a:rPr lang="ru-RU" sz="1400" dirty="0"/>
              <a:t> и Сирия)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72" idx="2"/>
            <a:endCxn id="186" idx="0"/>
          </p:cNvCxnSpPr>
          <p:nvPr/>
        </p:nvCxnSpPr>
        <p:spPr>
          <a:xfrm rot="16200000" flipH="1">
            <a:off x="21337771" y="15465044"/>
            <a:ext cx="414640" cy="1221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r>
              <a:rPr lang="ru-RU" sz="1400" dirty="0"/>
              <a:t> </a:t>
            </a:r>
            <a:r>
              <a:rPr lang="ru-RU" sz="300" dirty="0"/>
              <a:t>(Молодёжная организация </a:t>
            </a:r>
            <a:r>
              <a:rPr lang="ru-RU" sz="300" dirty="0" err="1"/>
              <a:t>Туде</a:t>
            </a:r>
            <a:r>
              <a:rPr lang="ru-RU" sz="300" dirty="0"/>
              <a:t> (перс. </a:t>
            </a:r>
            <a:r>
              <a:rPr lang="ar-AE" sz="300" dirty="0"/>
              <a:t>سازمان جوانان توده, </a:t>
            </a:r>
            <a:r>
              <a:rPr lang="ru-RU" sz="300" dirty="0"/>
              <a:t>романизировано: </a:t>
            </a:r>
            <a:r>
              <a:rPr lang="en-US" sz="300" dirty="0" err="1"/>
              <a:t>Sāzmān</a:t>
            </a:r>
            <a:r>
              <a:rPr lang="en-US" sz="300" dirty="0"/>
              <a:t>-e </a:t>
            </a:r>
            <a:r>
              <a:rPr lang="en-US" sz="300" dirty="0" err="1"/>
              <a:t>javānān</a:t>
            </a:r>
            <a:r>
              <a:rPr lang="en-US" sz="300" dirty="0"/>
              <a:t>-e </a:t>
            </a:r>
            <a:r>
              <a:rPr lang="en-US" sz="300" dirty="0" err="1"/>
              <a:t>Tuda</a:t>
            </a:r>
            <a:r>
              <a:rPr lang="en-US" sz="300" dirty="0"/>
              <a:t>) — </a:t>
            </a:r>
            <a:r>
              <a:rPr lang="ru-RU" sz="300" dirty="0"/>
              <a:t>молодёжное крыло партии </a:t>
            </a:r>
            <a:r>
              <a:rPr lang="ru-RU" sz="300" dirty="0" err="1"/>
              <a:t>Туде</a:t>
            </a:r>
            <a:r>
              <a:rPr lang="ru-RU" sz="300" dirty="0"/>
              <a:t> Ирана, основанной в 1943 году. [2] Организация входит во Всемирную федерацию демократической молодежи (ВФДМ). [3]Он издавал еженедельные газеты </a:t>
            </a:r>
            <a:r>
              <a:rPr lang="en-US" sz="300" dirty="0" err="1"/>
              <a:t>Mardom</a:t>
            </a:r>
            <a:r>
              <a:rPr lang="en-US" sz="300" dirty="0"/>
              <a:t> </a:t>
            </a:r>
            <a:r>
              <a:rPr lang="en-US" sz="300" dirty="0" err="1"/>
              <a:t>Baraye</a:t>
            </a:r>
            <a:r>
              <a:rPr lang="en-US" sz="300" dirty="0"/>
              <a:t> </a:t>
            </a:r>
            <a:r>
              <a:rPr lang="en-US" sz="300" dirty="0" err="1"/>
              <a:t>Javanan</a:t>
            </a:r>
            <a:r>
              <a:rPr lang="en-US" sz="300" dirty="0"/>
              <a:t> (</a:t>
            </a:r>
            <a:r>
              <a:rPr lang="ru-RU" sz="300" dirty="0"/>
              <a:t>букв. «Люди для молодежи»), а затем ежедневные газеты </a:t>
            </a:r>
            <a:r>
              <a:rPr lang="en-US" sz="300" dirty="0" err="1"/>
              <a:t>Razm</a:t>
            </a:r>
            <a:r>
              <a:rPr lang="en-US" sz="300" dirty="0"/>
              <a:t> (</a:t>
            </a:r>
            <a:r>
              <a:rPr lang="ru-RU" sz="300" dirty="0"/>
              <a:t>букв. «</a:t>
            </a:r>
            <a:r>
              <a:rPr lang="en-US" sz="300" dirty="0"/>
              <a:t>Combat»). [4]</a:t>
            </a:r>
            <a:r>
              <a:rPr lang="ru-RU" sz="300" dirty="0"/>
              <a:t>Организацию возглавлял Реза </a:t>
            </a:r>
            <a:r>
              <a:rPr lang="ru-RU" sz="300" dirty="0" err="1"/>
              <a:t>Радманеш</a:t>
            </a:r>
            <a:r>
              <a:rPr lang="ru-RU" sz="300" dirty="0"/>
              <a:t>[5], которого сменил </a:t>
            </a:r>
            <a:r>
              <a:rPr lang="ru-RU" sz="300" dirty="0" err="1"/>
              <a:t>Надер</a:t>
            </a:r>
            <a:r>
              <a:rPr lang="ru-RU" sz="300" dirty="0"/>
              <a:t> </a:t>
            </a:r>
            <a:r>
              <a:rPr lang="ru-RU" sz="300" dirty="0" err="1"/>
              <a:t>Шармини</a:t>
            </a:r>
            <a:r>
              <a:rPr lang="ru-RU" sz="300" dirty="0"/>
              <a:t> с 1947[6] по 1952 год. [7] Под руководством последнего организация предлагала более радикальные лозунги, встав на сторону умеренной фракции партии и нападая на фракцию сторонников жесткой линии за то, что она недостаточно революционна. [7)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 </a:t>
            </a:r>
            <a:r>
              <a:rPr lang="ru-RU" sz="900" dirty="0"/>
              <a:t>(Центральный объединённый совет профсоюзов рабочих и трудящихся Ирана») — профсоюзный центр в Иране..</a:t>
            </a:r>
            <a:endParaRPr lang="ru-RU" sz="1400" dirty="0"/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20393</TotalTime>
  <Words>894</Words>
  <Application>Microsoft Office PowerPoint</Application>
  <PresentationFormat>Произвольный</PresentationFormat>
  <Paragraphs>60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1432</cp:revision>
  <dcterms:created xsi:type="dcterms:W3CDTF">2018-10-23T08:09:21Z</dcterms:created>
  <dcterms:modified xsi:type="dcterms:W3CDTF">2022-03-09T20:33:54Z</dcterms:modified>
</cp:coreProperties>
</file>