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15672" y="7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25.01.2023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25.01.2023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m-wikipedia-org.translate.goog/wiki/Mai_1940?_x_tr_sl=auto&amp;_x_tr_tl=ru&amp;_x_tr_hl=r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15590036"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05" name="Прямая со стрелкой 504"/>
          <p:cNvCxnSpPr>
            <a:cxnSpLocks/>
            <a:stCxn id="50" idx="2"/>
            <a:endCxn id="53" idx="0"/>
          </p:cNvCxnSpPr>
          <p:nvPr/>
        </p:nvCxnSpPr>
        <p:spPr>
          <a:xfrm>
            <a:off x="7657332" y="1448490"/>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50" idx="2"/>
            <a:endCxn id="54" idx="0"/>
          </p:cNvCxnSpPr>
          <p:nvPr/>
        </p:nvCxnSpPr>
        <p:spPr>
          <a:xfrm rot="16200000" flipH="1">
            <a:off x="9432210" y="-326388"/>
            <a:ext cx="324957" cy="387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0E0B5DFF-ABEB-4917-9207-7644A0AF99FF}"/>
              </a:ext>
            </a:extLst>
          </p:cNvPr>
          <p:cNvSpPr/>
          <p:nvPr/>
        </p:nvSpPr>
        <p:spPr>
          <a:xfrm>
            <a:off x="15590036" y="31659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34" name="Прямоугольник 33">
            <a:extLst>
              <a:ext uri="{FF2B5EF4-FFF2-40B4-BE49-F238E27FC236}">
                <a16:creationId xmlns:a16="http://schemas.microsoft.com/office/drawing/2014/main" id="{51A90983-AEB8-411D-878C-CCEC94B93ACC}"/>
              </a:ext>
            </a:extLst>
          </p:cNvPr>
          <p:cNvSpPr/>
          <p:nvPr/>
        </p:nvSpPr>
        <p:spPr>
          <a:xfrm>
            <a:off x="1558985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35" name="Прямоугольник 34">
            <a:extLst>
              <a:ext uri="{FF2B5EF4-FFF2-40B4-BE49-F238E27FC236}">
                <a16:creationId xmlns:a16="http://schemas.microsoft.com/office/drawing/2014/main" id="{FDBBE88F-33FD-45C0-8BC5-DB650DA8B43D}"/>
              </a:ext>
            </a:extLst>
          </p:cNvPr>
          <p:cNvSpPr/>
          <p:nvPr/>
        </p:nvSpPr>
        <p:spPr>
          <a:xfrm>
            <a:off x="1047390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36" name="Прямоугольник 35">
            <a:extLst>
              <a:ext uri="{FF2B5EF4-FFF2-40B4-BE49-F238E27FC236}">
                <a16:creationId xmlns:a16="http://schemas.microsoft.com/office/drawing/2014/main" id="{F49CDE11-2B29-438E-9079-C65CDE3419A8}"/>
              </a:ext>
            </a:extLst>
          </p:cNvPr>
          <p:cNvSpPr/>
          <p:nvPr/>
        </p:nvSpPr>
        <p:spPr>
          <a:xfrm>
            <a:off x="15590036"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37" name="Прямоугольник 36">
            <a:extLst>
              <a:ext uri="{FF2B5EF4-FFF2-40B4-BE49-F238E27FC236}">
                <a16:creationId xmlns:a16="http://schemas.microsoft.com/office/drawing/2014/main" id="{FD5D8F22-B368-4D19-8953-D59AA342EDA5}"/>
              </a:ext>
            </a:extLst>
          </p:cNvPr>
          <p:cNvSpPr/>
          <p:nvPr/>
        </p:nvSpPr>
        <p:spPr>
          <a:xfrm>
            <a:off x="1558985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38" name="Прямоугольник 37">
            <a:extLst>
              <a:ext uri="{FF2B5EF4-FFF2-40B4-BE49-F238E27FC236}">
                <a16:creationId xmlns:a16="http://schemas.microsoft.com/office/drawing/2014/main" id="{1C828EEE-A81C-4FC3-B78B-DE37F620B918}"/>
              </a:ext>
            </a:extLst>
          </p:cNvPr>
          <p:cNvSpPr/>
          <p:nvPr/>
        </p:nvSpPr>
        <p:spPr>
          <a:xfrm>
            <a:off x="1176063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39" name="Прямоугольник 38">
            <a:extLst>
              <a:ext uri="{FF2B5EF4-FFF2-40B4-BE49-F238E27FC236}">
                <a16:creationId xmlns:a16="http://schemas.microsoft.com/office/drawing/2014/main" id="{17F6A0E1-6BEB-495C-B20A-399B8A628F4D}"/>
              </a:ext>
            </a:extLst>
          </p:cNvPr>
          <p:cNvSpPr/>
          <p:nvPr/>
        </p:nvSpPr>
        <p:spPr>
          <a:xfrm>
            <a:off x="14303130"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40" name="Прямоугольник 39">
            <a:extLst>
              <a:ext uri="{FF2B5EF4-FFF2-40B4-BE49-F238E27FC236}">
                <a16:creationId xmlns:a16="http://schemas.microsoft.com/office/drawing/2014/main" id="{08ACEFEB-E675-4D60-995C-46AB2E2C0991}"/>
              </a:ext>
            </a:extLst>
          </p:cNvPr>
          <p:cNvSpPr/>
          <p:nvPr/>
        </p:nvSpPr>
        <p:spPr>
          <a:xfrm>
            <a:off x="1303188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41" name="Прямоугольник 40">
            <a:extLst>
              <a:ext uri="{FF2B5EF4-FFF2-40B4-BE49-F238E27FC236}">
                <a16:creationId xmlns:a16="http://schemas.microsoft.com/office/drawing/2014/main" id="{4FB11C64-6A47-4C4B-B70B-5C94A624A164}"/>
              </a:ext>
            </a:extLst>
          </p:cNvPr>
          <p:cNvSpPr/>
          <p:nvPr/>
        </p:nvSpPr>
        <p:spPr>
          <a:xfrm>
            <a:off x="1303188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42" name="Прямоугольник 41">
            <a:extLst>
              <a:ext uri="{FF2B5EF4-FFF2-40B4-BE49-F238E27FC236}">
                <a16:creationId xmlns:a16="http://schemas.microsoft.com/office/drawing/2014/main" id="{E4306019-581B-4A18-87BF-3B7F8357B066}"/>
              </a:ext>
            </a:extLst>
          </p:cNvPr>
          <p:cNvSpPr/>
          <p:nvPr/>
        </p:nvSpPr>
        <p:spPr>
          <a:xfrm>
            <a:off x="11760639" y="895874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44" name="Прямоугольник 43">
            <a:extLst>
              <a:ext uri="{FF2B5EF4-FFF2-40B4-BE49-F238E27FC236}">
                <a16:creationId xmlns:a16="http://schemas.microsoft.com/office/drawing/2014/main" id="{E9E5E8BF-D995-4901-9A14-BDDD65CD7BB5}"/>
              </a:ext>
            </a:extLst>
          </p:cNvPr>
          <p:cNvSpPr/>
          <p:nvPr/>
        </p:nvSpPr>
        <p:spPr>
          <a:xfrm>
            <a:off x="918717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45" name="Прямоугольник 44">
            <a:extLst>
              <a:ext uri="{FF2B5EF4-FFF2-40B4-BE49-F238E27FC236}">
                <a16:creationId xmlns:a16="http://schemas.microsoft.com/office/drawing/2014/main" id="{2E359796-D508-420A-B340-9B6DD34480FF}"/>
              </a:ext>
            </a:extLst>
          </p:cNvPr>
          <p:cNvSpPr/>
          <p:nvPr/>
        </p:nvSpPr>
        <p:spPr>
          <a:xfrm>
            <a:off x="1687658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47" name="Прямоугольник 46">
            <a:extLst>
              <a:ext uri="{FF2B5EF4-FFF2-40B4-BE49-F238E27FC236}">
                <a16:creationId xmlns:a16="http://schemas.microsoft.com/office/drawing/2014/main" id="{56B6E708-5271-4862-8558-AB25F9A3CD4A}"/>
              </a:ext>
            </a:extLst>
          </p:cNvPr>
          <p:cNvSpPr/>
          <p:nvPr/>
        </p:nvSpPr>
        <p:spPr>
          <a:xfrm>
            <a:off x="6610533"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48" name="Прямоугольник 47">
            <a:extLst>
              <a:ext uri="{FF2B5EF4-FFF2-40B4-BE49-F238E27FC236}">
                <a16:creationId xmlns:a16="http://schemas.microsoft.com/office/drawing/2014/main" id="{2680FF36-1ECB-431C-B518-9AFCFDA654B2}"/>
              </a:ext>
            </a:extLst>
          </p:cNvPr>
          <p:cNvSpPr/>
          <p:nvPr/>
        </p:nvSpPr>
        <p:spPr>
          <a:xfrm>
            <a:off x="530353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49" name="Прямоугольник 48">
            <a:extLst>
              <a:ext uri="{FF2B5EF4-FFF2-40B4-BE49-F238E27FC236}">
                <a16:creationId xmlns:a16="http://schemas.microsoft.com/office/drawing/2014/main" id="{1BE05CA1-7E0B-485D-819A-704F80401958}"/>
              </a:ext>
            </a:extLst>
          </p:cNvPr>
          <p:cNvSpPr/>
          <p:nvPr/>
        </p:nvSpPr>
        <p:spPr>
          <a:xfrm>
            <a:off x="6610533"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5" name="Прямоугольник 24">
            <a:extLst>
              <a:ext uri="{FF2B5EF4-FFF2-40B4-BE49-F238E27FC236}">
                <a16:creationId xmlns:a16="http://schemas.microsoft.com/office/drawing/2014/main" id="{2A0E6E2C-7B78-48F8-8D54-530BEA3D0C1F}"/>
              </a:ext>
            </a:extLst>
          </p:cNvPr>
          <p:cNvSpPr/>
          <p:nvPr/>
        </p:nvSpPr>
        <p:spPr>
          <a:xfrm>
            <a:off x="7887091" y="104506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6" name="Прямоугольник 25">
            <a:extLst>
              <a:ext uri="{FF2B5EF4-FFF2-40B4-BE49-F238E27FC236}">
                <a16:creationId xmlns:a16="http://schemas.microsoft.com/office/drawing/2014/main" id="{BA93E377-6A12-4528-9AFD-05DFCD4EE6EC}"/>
              </a:ext>
            </a:extLst>
          </p:cNvPr>
          <p:cNvSpPr/>
          <p:nvPr/>
        </p:nvSpPr>
        <p:spPr>
          <a:xfrm>
            <a:off x="9187179" y="118592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7" name="Прямоугольник 26">
            <a:extLst>
              <a:ext uri="{FF2B5EF4-FFF2-40B4-BE49-F238E27FC236}">
                <a16:creationId xmlns:a16="http://schemas.microsoft.com/office/drawing/2014/main" id="{CEC72D80-A4AD-41E8-85D1-786A128A79B3}"/>
              </a:ext>
            </a:extLst>
          </p:cNvPr>
          <p:cNvSpPr/>
          <p:nvPr/>
        </p:nvSpPr>
        <p:spPr>
          <a:xfrm>
            <a:off x="9187179" y="132527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8" name="Прямоугольник 27">
            <a:extLst>
              <a:ext uri="{FF2B5EF4-FFF2-40B4-BE49-F238E27FC236}">
                <a16:creationId xmlns:a16="http://schemas.microsoft.com/office/drawing/2014/main" id="{F08AAA0F-EF8D-4C3B-9D0F-BC29CCF04137}"/>
              </a:ext>
            </a:extLst>
          </p:cNvPr>
          <p:cNvSpPr/>
          <p:nvPr/>
        </p:nvSpPr>
        <p:spPr>
          <a:xfrm>
            <a:off x="6610533" y="118501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30" name="Прямоугольник 29">
            <a:extLst>
              <a:ext uri="{FF2B5EF4-FFF2-40B4-BE49-F238E27FC236}">
                <a16:creationId xmlns:a16="http://schemas.microsoft.com/office/drawing/2014/main" id="{3B5FB243-8F52-48F2-8A87-65479D2CDCB6}"/>
              </a:ext>
            </a:extLst>
          </p:cNvPr>
          <p:cNvSpPr/>
          <p:nvPr/>
        </p:nvSpPr>
        <p:spPr>
          <a:xfrm>
            <a:off x="6610533" y="132533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cxnSp>
        <p:nvCxnSpPr>
          <p:cNvPr id="31" name="Прямая соединительная линия 30">
            <a:extLst>
              <a:ext uri="{FF2B5EF4-FFF2-40B4-BE49-F238E27FC236}">
                <a16:creationId xmlns:a16="http://schemas.microsoft.com/office/drawing/2014/main" id="{E29E2367-12B5-47E7-BE24-592F93239C5C}"/>
              </a:ext>
            </a:extLst>
          </p:cNvPr>
          <p:cNvCxnSpPr>
            <a:cxnSpLocks/>
            <a:stCxn id="30" idx="3"/>
            <a:endCxn id="27" idx="1"/>
          </p:cNvCxnSpPr>
          <p:nvPr/>
        </p:nvCxnSpPr>
        <p:spPr>
          <a:xfrm flipV="1">
            <a:off x="8726451" y="13792798"/>
            <a:ext cx="460728" cy="5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0E4FDC92-0409-4738-B9A6-9F0E90156B62}"/>
              </a:ext>
            </a:extLst>
          </p:cNvPr>
          <p:cNvSpPr/>
          <p:nvPr/>
        </p:nvSpPr>
        <p:spPr>
          <a:xfrm>
            <a:off x="14303130"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50" name="Прямоугольник 49">
            <a:extLst>
              <a:ext uri="{FF2B5EF4-FFF2-40B4-BE49-F238E27FC236}">
                <a16:creationId xmlns:a16="http://schemas.microsoft.com/office/drawing/2014/main" id="{1D07C853-B2DD-4982-BF11-511B650715D7}"/>
              </a:ext>
            </a:extLst>
          </p:cNvPr>
          <p:cNvSpPr/>
          <p:nvPr/>
        </p:nvSpPr>
        <p:spPr>
          <a:xfrm>
            <a:off x="6599373" y="3684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Renard»</a:t>
            </a:r>
            <a:r>
              <a:rPr lang="ru-RU" sz="1400" dirty="0"/>
              <a:t> (Разведчики довоенные </a:t>
            </a:r>
            <a:r>
              <a:rPr lang="en-US" sz="1400" dirty="0"/>
              <a:t>Renard R.31</a:t>
            </a:r>
            <a:r>
              <a:rPr lang="ru-RU" sz="1400" dirty="0"/>
              <a:t>)</a:t>
            </a:r>
          </a:p>
        </p:txBody>
      </p:sp>
      <p:sp>
        <p:nvSpPr>
          <p:cNvPr id="51" name="Прямоугольник 50">
            <a:extLst>
              <a:ext uri="{FF2B5EF4-FFF2-40B4-BE49-F238E27FC236}">
                <a16:creationId xmlns:a16="http://schemas.microsoft.com/office/drawing/2014/main" id="{D603320C-9192-4F3C-8114-F303A7CD6793}"/>
              </a:ext>
            </a:extLst>
          </p:cNvPr>
          <p:cNvSpPr/>
          <p:nvPr/>
        </p:nvSpPr>
        <p:spPr>
          <a:xfrm>
            <a:off x="13016576"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52" name="Прямоугольник 51">
            <a:extLst>
              <a:ext uri="{FF2B5EF4-FFF2-40B4-BE49-F238E27FC236}">
                <a16:creationId xmlns:a16="http://schemas.microsoft.com/office/drawing/2014/main" id="{F50CFCD5-56FB-451D-9C26-A4B05088EFA7}"/>
              </a:ext>
            </a:extLst>
          </p:cNvPr>
          <p:cNvSpPr/>
          <p:nvPr/>
        </p:nvSpPr>
        <p:spPr>
          <a:xfrm>
            <a:off x="170687"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53" name="Прямоугольник 52">
            <a:extLst>
              <a:ext uri="{FF2B5EF4-FFF2-40B4-BE49-F238E27FC236}">
                <a16:creationId xmlns:a16="http://schemas.microsoft.com/office/drawing/2014/main" id="{9B2453BF-815C-4325-B8B8-E6656C3248AB}"/>
              </a:ext>
            </a:extLst>
          </p:cNvPr>
          <p:cNvSpPr/>
          <p:nvPr/>
        </p:nvSpPr>
        <p:spPr>
          <a:xfrm>
            <a:off x="6599373"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54" name="Прямоугольник 53">
            <a:extLst>
              <a:ext uri="{FF2B5EF4-FFF2-40B4-BE49-F238E27FC236}">
                <a16:creationId xmlns:a16="http://schemas.microsoft.com/office/drawing/2014/main" id="{7DF6CD79-8349-4E75-89EF-5208B3487C7C}"/>
              </a:ext>
            </a:extLst>
          </p:cNvPr>
          <p:cNvSpPr/>
          <p:nvPr/>
        </p:nvSpPr>
        <p:spPr>
          <a:xfrm>
            <a:off x="10474085"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56" name="Прямоугольник 55">
            <a:extLst>
              <a:ext uri="{FF2B5EF4-FFF2-40B4-BE49-F238E27FC236}">
                <a16:creationId xmlns:a16="http://schemas.microsoft.com/office/drawing/2014/main" id="{5ECB5972-DF2F-44B1-9C1F-35B746F0DE1F}"/>
              </a:ext>
            </a:extLst>
          </p:cNvPr>
          <p:cNvSpPr/>
          <p:nvPr/>
        </p:nvSpPr>
        <p:spPr>
          <a:xfrm>
            <a:off x="7900625"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57" name="Прямоугольник 56">
            <a:extLst>
              <a:ext uri="{FF2B5EF4-FFF2-40B4-BE49-F238E27FC236}">
                <a16:creationId xmlns:a16="http://schemas.microsoft.com/office/drawing/2014/main" id="{1FB752A9-4E9A-49DC-BBFD-B10E15AF187E}"/>
              </a:ext>
            </a:extLst>
          </p:cNvPr>
          <p:cNvSpPr/>
          <p:nvPr/>
        </p:nvSpPr>
        <p:spPr>
          <a:xfrm>
            <a:off x="10474085"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58" name="Прямоугольник 57">
            <a:extLst>
              <a:ext uri="{FF2B5EF4-FFF2-40B4-BE49-F238E27FC236}">
                <a16:creationId xmlns:a16="http://schemas.microsoft.com/office/drawing/2014/main" id="{ABCFBB8E-0600-4889-AF1E-93958E5ECF80}"/>
              </a:ext>
            </a:extLst>
          </p:cNvPr>
          <p:cNvSpPr/>
          <p:nvPr/>
        </p:nvSpPr>
        <p:spPr>
          <a:xfrm>
            <a:off x="13016576"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59" name="Прямая соединительная линия 58">
            <a:extLst>
              <a:ext uri="{FF2B5EF4-FFF2-40B4-BE49-F238E27FC236}">
                <a16:creationId xmlns:a16="http://schemas.microsoft.com/office/drawing/2014/main" id="{60EBFE69-647A-429E-AC54-DA932720C39C}"/>
              </a:ext>
            </a:extLst>
          </p:cNvPr>
          <p:cNvCxnSpPr>
            <a:cxnSpLocks/>
            <a:stCxn id="56" idx="3"/>
            <a:endCxn id="57" idx="1"/>
          </p:cNvCxnSpPr>
          <p:nvPr/>
        </p:nvCxnSpPr>
        <p:spPr>
          <a:xfrm>
            <a:off x="10016543" y="3717132"/>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BC399F68-80AE-433B-AD6B-370A5EE7AE92}"/>
              </a:ext>
            </a:extLst>
          </p:cNvPr>
          <p:cNvCxnSpPr>
            <a:cxnSpLocks/>
            <a:stCxn id="57" idx="3"/>
            <a:endCxn id="58" idx="1"/>
          </p:cNvCxnSpPr>
          <p:nvPr/>
        </p:nvCxnSpPr>
        <p:spPr>
          <a:xfrm>
            <a:off x="12590003" y="3717132"/>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BC23B88D-BA3D-4683-96F7-82A71C5C9056}"/>
              </a:ext>
            </a:extLst>
          </p:cNvPr>
          <p:cNvSpPr/>
          <p:nvPr/>
        </p:nvSpPr>
        <p:spPr>
          <a:xfrm>
            <a:off x="2747333"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62" name="Прямая соединительная линия 61">
            <a:extLst>
              <a:ext uri="{FF2B5EF4-FFF2-40B4-BE49-F238E27FC236}">
                <a16:creationId xmlns:a16="http://schemas.microsoft.com/office/drawing/2014/main" id="{A57BCE41-DB05-40E8-A017-58EEF93FBE78}"/>
              </a:ext>
            </a:extLst>
          </p:cNvPr>
          <p:cNvCxnSpPr>
            <a:cxnSpLocks/>
            <a:stCxn id="61" idx="3"/>
            <a:endCxn id="54" idx="1"/>
          </p:cNvCxnSpPr>
          <p:nvPr/>
        </p:nvCxnSpPr>
        <p:spPr>
          <a:xfrm>
            <a:off x="4863251" y="2306220"/>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Прямоугольник 62">
            <a:extLst>
              <a:ext uri="{FF2B5EF4-FFF2-40B4-BE49-F238E27FC236}">
                <a16:creationId xmlns:a16="http://schemas.microsoft.com/office/drawing/2014/main" id="{616C7DF2-824D-4388-BAF2-9351B348DB26}"/>
              </a:ext>
            </a:extLst>
          </p:cNvPr>
          <p:cNvSpPr/>
          <p:nvPr/>
        </p:nvSpPr>
        <p:spPr>
          <a:xfrm>
            <a:off x="532397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64" name="Прямоугольник 63">
            <a:extLst>
              <a:ext uri="{FF2B5EF4-FFF2-40B4-BE49-F238E27FC236}">
                <a16:creationId xmlns:a16="http://schemas.microsoft.com/office/drawing/2014/main" id="{CA9664A1-8081-4A0B-847E-404600F6E371}"/>
              </a:ext>
            </a:extLst>
          </p:cNvPr>
          <p:cNvSpPr/>
          <p:nvPr/>
        </p:nvSpPr>
        <p:spPr>
          <a:xfrm>
            <a:off x="2747333"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65" name="Прямоугольник 64">
            <a:extLst>
              <a:ext uri="{FF2B5EF4-FFF2-40B4-BE49-F238E27FC236}">
                <a16:creationId xmlns:a16="http://schemas.microsoft.com/office/drawing/2014/main" id="{76A83F02-0AC8-4720-BA0D-43C55873A1F9}"/>
              </a:ext>
            </a:extLst>
          </p:cNvPr>
          <p:cNvSpPr/>
          <p:nvPr/>
        </p:nvSpPr>
        <p:spPr>
          <a:xfrm>
            <a:off x="170687"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66" name="Прямая соединительная линия 65">
            <a:extLst>
              <a:ext uri="{FF2B5EF4-FFF2-40B4-BE49-F238E27FC236}">
                <a16:creationId xmlns:a16="http://schemas.microsoft.com/office/drawing/2014/main" id="{0A35F6D0-13A2-4541-BAFB-3E0D21244ECA}"/>
              </a:ext>
            </a:extLst>
          </p:cNvPr>
          <p:cNvCxnSpPr>
            <a:cxnSpLocks/>
            <a:stCxn id="65" idx="3"/>
            <a:endCxn id="64" idx="1"/>
          </p:cNvCxnSpPr>
          <p:nvPr/>
        </p:nvCxnSpPr>
        <p:spPr>
          <a:xfrm>
            <a:off x="2286605"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878D9B60-E30F-48F7-AF3A-F9D13F7EB637}"/>
              </a:ext>
            </a:extLst>
          </p:cNvPr>
          <p:cNvCxnSpPr>
            <a:cxnSpLocks/>
            <a:stCxn id="64" idx="3"/>
            <a:endCxn id="63" idx="1"/>
          </p:cNvCxnSpPr>
          <p:nvPr/>
        </p:nvCxnSpPr>
        <p:spPr>
          <a:xfrm>
            <a:off x="4863251"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id="{9C36B8C8-DB85-4762-B3CC-B09935511617}"/>
              </a:ext>
            </a:extLst>
          </p:cNvPr>
          <p:cNvSpPr/>
          <p:nvPr/>
        </p:nvSpPr>
        <p:spPr>
          <a:xfrm>
            <a:off x="1457241"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68" name="Прямоугольник 67">
            <a:extLst>
              <a:ext uri="{FF2B5EF4-FFF2-40B4-BE49-F238E27FC236}">
                <a16:creationId xmlns:a16="http://schemas.microsoft.com/office/drawing/2014/main" id="{8EDB5027-76F8-4F26-B70B-62E851625221}"/>
              </a:ext>
            </a:extLst>
          </p:cNvPr>
          <p:cNvSpPr/>
          <p:nvPr/>
        </p:nvSpPr>
        <p:spPr>
          <a:xfrm>
            <a:off x="1457241"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69" name="Прямоугольник 68">
            <a:extLst>
              <a:ext uri="{FF2B5EF4-FFF2-40B4-BE49-F238E27FC236}">
                <a16:creationId xmlns:a16="http://schemas.microsoft.com/office/drawing/2014/main" id="{A6C53A3B-D171-4BA3-81CD-BBB29B60A2E2}"/>
              </a:ext>
            </a:extLst>
          </p:cNvPr>
          <p:cNvSpPr/>
          <p:nvPr/>
        </p:nvSpPr>
        <p:spPr>
          <a:xfrm>
            <a:off x="274556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70" name="Прямоугольник 69">
            <a:extLst>
              <a:ext uri="{FF2B5EF4-FFF2-40B4-BE49-F238E27FC236}">
                <a16:creationId xmlns:a16="http://schemas.microsoft.com/office/drawing/2014/main" id="{050C0F0F-0F5F-4137-8947-062470264E5C}"/>
              </a:ext>
            </a:extLst>
          </p:cNvPr>
          <p:cNvSpPr/>
          <p:nvPr/>
        </p:nvSpPr>
        <p:spPr>
          <a:xfrm>
            <a:off x="4033887"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71" name="Прямоугольник 70">
            <a:extLst>
              <a:ext uri="{FF2B5EF4-FFF2-40B4-BE49-F238E27FC236}">
                <a16:creationId xmlns:a16="http://schemas.microsoft.com/office/drawing/2014/main" id="{76AD3F43-559A-4E69-95CF-A58B1D4643BB}"/>
              </a:ext>
            </a:extLst>
          </p:cNvPr>
          <p:cNvSpPr/>
          <p:nvPr/>
        </p:nvSpPr>
        <p:spPr>
          <a:xfrm>
            <a:off x="4033887"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72" name="Соединительная линия уступом 523">
            <a:extLst>
              <a:ext uri="{FF2B5EF4-FFF2-40B4-BE49-F238E27FC236}">
                <a16:creationId xmlns:a16="http://schemas.microsoft.com/office/drawing/2014/main" id="{2A25F4B4-02B5-440D-93F5-CFBC12D61896}"/>
              </a:ext>
            </a:extLst>
          </p:cNvPr>
          <p:cNvCxnSpPr>
            <a:cxnSpLocks/>
            <a:stCxn id="50" idx="2"/>
            <a:endCxn id="51" idx="0"/>
          </p:cNvCxnSpPr>
          <p:nvPr/>
        </p:nvCxnSpPr>
        <p:spPr>
          <a:xfrm rot="16200000" flipH="1">
            <a:off x="10703455" y="-1597634"/>
            <a:ext cx="324957" cy="64172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id="{C303E358-F5A9-4491-95C6-7400F87B3853}"/>
              </a:ext>
            </a:extLst>
          </p:cNvPr>
          <p:cNvCxnSpPr>
            <a:cxnSpLocks/>
            <a:stCxn id="50" idx="2"/>
            <a:endCxn id="61" idx="0"/>
          </p:cNvCxnSpPr>
          <p:nvPr/>
        </p:nvCxnSpPr>
        <p:spPr>
          <a:xfrm rot="5400000">
            <a:off x="5572447" y="-318665"/>
            <a:ext cx="317730" cy="38520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Соединительная линия уступом 523">
            <a:extLst>
              <a:ext uri="{FF2B5EF4-FFF2-40B4-BE49-F238E27FC236}">
                <a16:creationId xmlns:a16="http://schemas.microsoft.com/office/drawing/2014/main" id="{E2C02A62-C523-45E8-8EB1-CC2016531DBF}"/>
              </a:ext>
            </a:extLst>
          </p:cNvPr>
          <p:cNvCxnSpPr>
            <a:cxnSpLocks/>
            <a:stCxn id="50" idx="2"/>
            <a:endCxn id="52" idx="0"/>
          </p:cNvCxnSpPr>
          <p:nvPr/>
        </p:nvCxnSpPr>
        <p:spPr>
          <a:xfrm rot="5400000">
            <a:off x="4280511" y="-1603375"/>
            <a:ext cx="324957" cy="64286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523">
            <a:extLst>
              <a:ext uri="{FF2B5EF4-FFF2-40B4-BE49-F238E27FC236}">
                <a16:creationId xmlns:a16="http://schemas.microsoft.com/office/drawing/2014/main" id="{69F338FF-D8FA-4705-9387-D860ADD66E20}"/>
              </a:ext>
            </a:extLst>
          </p:cNvPr>
          <p:cNvCxnSpPr>
            <a:cxnSpLocks/>
            <a:stCxn id="61" idx="2"/>
            <a:endCxn id="63" idx="0"/>
          </p:cNvCxnSpPr>
          <p:nvPr/>
        </p:nvCxnSpPr>
        <p:spPr>
          <a:xfrm rot="16200000" flipH="1">
            <a:off x="4928159"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Соединительная линия уступом 523">
            <a:extLst>
              <a:ext uri="{FF2B5EF4-FFF2-40B4-BE49-F238E27FC236}">
                <a16:creationId xmlns:a16="http://schemas.microsoft.com/office/drawing/2014/main" id="{F8F4E366-172F-4FC2-BE12-AEED0FAE5B6E}"/>
              </a:ext>
            </a:extLst>
          </p:cNvPr>
          <p:cNvCxnSpPr>
            <a:cxnSpLocks/>
            <a:stCxn id="61" idx="2"/>
            <a:endCxn id="65" idx="0"/>
          </p:cNvCxnSpPr>
          <p:nvPr/>
        </p:nvCxnSpPr>
        <p:spPr>
          <a:xfrm rot="5400000">
            <a:off x="2351513"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id="{D080EE49-8689-462D-BAED-5974EFA28A33}"/>
              </a:ext>
            </a:extLst>
          </p:cNvPr>
          <p:cNvSpPr/>
          <p:nvPr/>
        </p:nvSpPr>
        <p:spPr>
          <a:xfrm>
            <a:off x="274556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78" name="Прямая со стрелкой 77">
            <a:extLst>
              <a:ext uri="{FF2B5EF4-FFF2-40B4-BE49-F238E27FC236}">
                <a16:creationId xmlns:a16="http://schemas.microsoft.com/office/drawing/2014/main" id="{8FA20AE9-5B1F-4302-BE76-1B9DEE6BED1E}"/>
              </a:ext>
            </a:extLst>
          </p:cNvPr>
          <p:cNvCxnSpPr>
            <a:cxnSpLocks/>
            <a:stCxn id="478" idx="2"/>
            <a:endCxn id="33" idx="0"/>
          </p:cNvCxnSpPr>
          <p:nvPr/>
        </p:nvCxnSpPr>
        <p:spPr>
          <a:xfrm>
            <a:off x="16647995" y="2846220"/>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id="{598EEC52-FAAD-4C68-B6C4-904FD02558FE}"/>
              </a:ext>
            </a:extLst>
          </p:cNvPr>
          <p:cNvCxnSpPr>
            <a:cxnSpLocks/>
            <a:stCxn id="33" idx="2"/>
            <a:endCxn id="36" idx="0"/>
          </p:cNvCxnSpPr>
          <p:nvPr/>
        </p:nvCxnSpPr>
        <p:spPr>
          <a:xfrm>
            <a:off x="16647995" y="4245967"/>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id="{6D52E519-D038-4281-A080-101A7FB243C8}"/>
              </a:ext>
            </a:extLst>
          </p:cNvPr>
          <p:cNvCxnSpPr>
            <a:cxnSpLocks/>
            <a:stCxn id="77" idx="2"/>
            <a:endCxn id="70" idx="0"/>
          </p:cNvCxnSpPr>
          <p:nvPr/>
        </p:nvCxnSpPr>
        <p:spPr>
          <a:xfrm rot="16200000" flipH="1">
            <a:off x="4257504" y="6776125"/>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id="{E8C4D606-BFC2-4579-8ECA-38A266566981}"/>
              </a:ext>
            </a:extLst>
          </p:cNvPr>
          <p:cNvCxnSpPr>
            <a:cxnSpLocks/>
            <a:stCxn id="77" idx="2"/>
            <a:endCxn id="55" idx="0"/>
          </p:cNvCxnSpPr>
          <p:nvPr/>
        </p:nvCxnSpPr>
        <p:spPr>
          <a:xfrm rot="5400000">
            <a:off x="2969182" y="6776126"/>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E03D7C26-0A3B-4123-B72F-8456A408EDFB}"/>
              </a:ext>
            </a:extLst>
          </p:cNvPr>
          <p:cNvCxnSpPr>
            <a:cxnSpLocks/>
            <a:stCxn id="70" idx="2"/>
            <a:endCxn id="71" idx="0"/>
          </p:cNvCxnSpPr>
          <p:nvPr/>
        </p:nvCxnSpPr>
        <p:spPr>
          <a:xfrm>
            <a:off x="5091846"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740ED13F-5617-44FB-AB16-EFD3E35B5466}"/>
              </a:ext>
            </a:extLst>
          </p:cNvPr>
          <p:cNvCxnSpPr>
            <a:cxnSpLocks/>
            <a:stCxn id="55" idx="2"/>
            <a:endCxn id="68" idx="0"/>
          </p:cNvCxnSpPr>
          <p:nvPr/>
        </p:nvCxnSpPr>
        <p:spPr>
          <a:xfrm>
            <a:off x="2515200"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71961C47-19A9-4AF4-BA51-2E5E53AA0C1E}"/>
              </a:ext>
            </a:extLst>
          </p:cNvPr>
          <p:cNvCxnSpPr>
            <a:cxnSpLocks/>
            <a:stCxn id="77" idx="2"/>
            <a:endCxn id="69" idx="0"/>
          </p:cNvCxnSpPr>
          <p:nvPr/>
        </p:nvCxnSpPr>
        <p:spPr>
          <a:xfrm>
            <a:off x="380352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2DA0694A-EB41-4CE2-AA9E-B52FEE40DE0C}"/>
              </a:ext>
            </a:extLst>
          </p:cNvPr>
          <p:cNvCxnSpPr>
            <a:cxnSpLocks/>
            <a:stCxn id="47" idx="2"/>
            <a:endCxn id="49" idx="0"/>
          </p:cNvCxnSpPr>
          <p:nvPr/>
        </p:nvCxnSpPr>
        <p:spPr>
          <a:xfrm>
            <a:off x="7668492" y="7230107"/>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Соединительная линия уступом 523">
            <a:extLst>
              <a:ext uri="{FF2B5EF4-FFF2-40B4-BE49-F238E27FC236}">
                <a16:creationId xmlns:a16="http://schemas.microsoft.com/office/drawing/2014/main" id="{601DFF7D-F1EA-427A-9EC1-1385D719621D}"/>
              </a:ext>
            </a:extLst>
          </p:cNvPr>
          <p:cNvCxnSpPr>
            <a:cxnSpLocks/>
            <a:stCxn id="77" idx="2"/>
            <a:endCxn id="48" idx="0"/>
          </p:cNvCxnSpPr>
          <p:nvPr/>
        </p:nvCxnSpPr>
        <p:spPr>
          <a:xfrm rot="16200000" flipH="1">
            <a:off x="3519427" y="7514202"/>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Соединительная линия уступом 523">
            <a:extLst>
              <a:ext uri="{FF2B5EF4-FFF2-40B4-BE49-F238E27FC236}">
                <a16:creationId xmlns:a16="http://schemas.microsoft.com/office/drawing/2014/main" id="{651B23A2-86E9-4468-A171-0DBCEA5D42E8}"/>
              </a:ext>
            </a:extLst>
          </p:cNvPr>
          <p:cNvCxnSpPr>
            <a:cxnSpLocks/>
            <a:stCxn id="49" idx="2"/>
            <a:endCxn id="48" idx="0"/>
          </p:cNvCxnSpPr>
          <p:nvPr/>
        </p:nvCxnSpPr>
        <p:spPr>
          <a:xfrm rot="5400000">
            <a:off x="6182092" y="8869873"/>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523">
            <a:extLst>
              <a:ext uri="{FF2B5EF4-FFF2-40B4-BE49-F238E27FC236}">
                <a16:creationId xmlns:a16="http://schemas.microsoft.com/office/drawing/2014/main" id="{6AC3527A-8784-4D6E-9EB8-0C6A3FB498F5}"/>
              </a:ext>
            </a:extLst>
          </p:cNvPr>
          <p:cNvCxnSpPr>
            <a:cxnSpLocks/>
            <a:stCxn id="35" idx="2"/>
            <a:endCxn id="44" idx="0"/>
          </p:cNvCxnSpPr>
          <p:nvPr/>
        </p:nvCxnSpPr>
        <p:spPr>
          <a:xfrm rot="5400000">
            <a:off x="1070116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Соединительная линия уступом 523">
            <a:extLst>
              <a:ext uri="{FF2B5EF4-FFF2-40B4-BE49-F238E27FC236}">
                <a16:creationId xmlns:a16="http://schemas.microsoft.com/office/drawing/2014/main" id="{1E229524-E407-4977-93F3-A7442BE0F848}"/>
              </a:ext>
            </a:extLst>
          </p:cNvPr>
          <p:cNvCxnSpPr>
            <a:cxnSpLocks/>
            <a:stCxn id="35" idx="2"/>
            <a:endCxn id="38" idx="0"/>
          </p:cNvCxnSpPr>
          <p:nvPr/>
        </p:nvCxnSpPr>
        <p:spPr>
          <a:xfrm rot="16200000" flipH="1">
            <a:off x="1198789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Соединительная линия уступом 523">
            <a:extLst>
              <a:ext uri="{FF2B5EF4-FFF2-40B4-BE49-F238E27FC236}">
                <a16:creationId xmlns:a16="http://schemas.microsoft.com/office/drawing/2014/main" id="{02643FCE-10F1-4393-8A90-521548C1C33B}"/>
              </a:ext>
            </a:extLst>
          </p:cNvPr>
          <p:cNvCxnSpPr>
            <a:cxnSpLocks/>
            <a:stCxn id="40" idx="2"/>
            <a:endCxn id="39" idx="0"/>
          </p:cNvCxnSpPr>
          <p:nvPr/>
        </p:nvCxnSpPr>
        <p:spPr>
          <a:xfrm rot="16200000" flipH="1">
            <a:off x="14536160" y="6783790"/>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523">
            <a:extLst>
              <a:ext uri="{FF2B5EF4-FFF2-40B4-BE49-F238E27FC236}">
                <a16:creationId xmlns:a16="http://schemas.microsoft.com/office/drawing/2014/main" id="{CCB906EC-15F8-49B2-A37A-809E9B64809E}"/>
              </a:ext>
            </a:extLst>
          </p:cNvPr>
          <p:cNvCxnSpPr>
            <a:cxnSpLocks/>
            <a:stCxn id="34" idx="2"/>
            <a:endCxn id="39" idx="0"/>
          </p:cNvCxnSpPr>
          <p:nvPr/>
        </p:nvCxnSpPr>
        <p:spPr>
          <a:xfrm rot="5400000">
            <a:off x="15815148" y="6776049"/>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Соединительная линия уступом 523">
            <a:extLst>
              <a:ext uri="{FF2B5EF4-FFF2-40B4-BE49-F238E27FC236}">
                <a16:creationId xmlns:a16="http://schemas.microsoft.com/office/drawing/2014/main" id="{7875949F-463A-435C-93B4-1638CBA0C53D}"/>
              </a:ext>
            </a:extLst>
          </p:cNvPr>
          <p:cNvCxnSpPr>
            <a:cxnSpLocks/>
            <a:stCxn id="34" idx="2"/>
            <a:endCxn id="45" idx="0"/>
          </p:cNvCxnSpPr>
          <p:nvPr/>
        </p:nvCxnSpPr>
        <p:spPr>
          <a:xfrm rot="16200000" flipH="1">
            <a:off x="1710384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6A34E9ED-30A2-40B5-AA90-C4AA6758A1F1}"/>
              </a:ext>
            </a:extLst>
          </p:cNvPr>
          <p:cNvCxnSpPr>
            <a:cxnSpLocks/>
            <a:stCxn id="38" idx="2"/>
            <a:endCxn id="42" idx="0"/>
          </p:cNvCxnSpPr>
          <p:nvPr/>
        </p:nvCxnSpPr>
        <p:spPr>
          <a:xfrm>
            <a:off x="12818598" y="8684782"/>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523">
            <a:extLst>
              <a:ext uri="{FF2B5EF4-FFF2-40B4-BE49-F238E27FC236}">
                <a16:creationId xmlns:a16="http://schemas.microsoft.com/office/drawing/2014/main" id="{C356EB2D-01FA-4848-80C1-C47FAA58665E}"/>
              </a:ext>
            </a:extLst>
          </p:cNvPr>
          <p:cNvCxnSpPr>
            <a:cxnSpLocks/>
            <a:stCxn id="25" idx="2"/>
            <a:endCxn id="28" idx="0"/>
          </p:cNvCxnSpPr>
          <p:nvPr/>
        </p:nvCxnSpPr>
        <p:spPr>
          <a:xfrm rot="5400000">
            <a:off x="8147033" y="11052093"/>
            <a:ext cx="319477" cy="127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523">
            <a:extLst>
              <a:ext uri="{FF2B5EF4-FFF2-40B4-BE49-F238E27FC236}">
                <a16:creationId xmlns:a16="http://schemas.microsoft.com/office/drawing/2014/main" id="{B54539AD-0F6E-4E60-B45A-9DCBE7451733}"/>
              </a:ext>
            </a:extLst>
          </p:cNvPr>
          <p:cNvCxnSpPr>
            <a:cxnSpLocks/>
            <a:stCxn id="25" idx="2"/>
            <a:endCxn id="26" idx="0"/>
          </p:cNvCxnSpPr>
          <p:nvPr/>
        </p:nvCxnSpPr>
        <p:spPr>
          <a:xfrm rot="16200000" flipH="1">
            <a:off x="9430770" y="11044914"/>
            <a:ext cx="328648" cy="1300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id="{2EA9E2A7-A043-487B-BD5C-D3DD912B4356}"/>
              </a:ext>
            </a:extLst>
          </p:cNvPr>
          <p:cNvCxnSpPr>
            <a:cxnSpLocks/>
            <a:stCxn id="28" idx="2"/>
            <a:endCxn id="30" idx="0"/>
          </p:cNvCxnSpPr>
          <p:nvPr/>
        </p:nvCxnSpPr>
        <p:spPr>
          <a:xfrm>
            <a:off x="7668492" y="12930111"/>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a:extLst>
              <a:ext uri="{FF2B5EF4-FFF2-40B4-BE49-F238E27FC236}">
                <a16:creationId xmlns:a16="http://schemas.microsoft.com/office/drawing/2014/main" id="{2508D6D7-6D54-4C03-B717-A7AEB9F4714C}"/>
              </a:ext>
            </a:extLst>
          </p:cNvPr>
          <p:cNvCxnSpPr>
            <a:cxnSpLocks/>
            <a:stCxn id="26" idx="2"/>
            <a:endCxn id="27" idx="0"/>
          </p:cNvCxnSpPr>
          <p:nvPr/>
        </p:nvCxnSpPr>
        <p:spPr>
          <a:xfrm>
            <a:off x="10245138" y="12939282"/>
            <a:ext cx="0" cy="3135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a:extLst>
              <a:ext uri="{FF2B5EF4-FFF2-40B4-BE49-F238E27FC236}">
                <a16:creationId xmlns:a16="http://schemas.microsoft.com/office/drawing/2014/main" id="{0862DCEC-2AFC-4705-833D-2F85536D579C}"/>
              </a:ext>
            </a:extLst>
          </p:cNvPr>
          <p:cNvCxnSpPr>
            <a:cxnSpLocks/>
            <a:stCxn id="40" idx="2"/>
            <a:endCxn id="41" idx="0"/>
          </p:cNvCxnSpPr>
          <p:nvPr/>
        </p:nvCxnSpPr>
        <p:spPr>
          <a:xfrm>
            <a:off x="1408984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id="{F77D2DA5-EDEF-4E45-8230-51F2A41A8199}"/>
              </a:ext>
            </a:extLst>
          </p:cNvPr>
          <p:cNvCxnSpPr>
            <a:cxnSpLocks/>
            <a:stCxn id="34" idx="2"/>
            <a:endCxn id="37" idx="0"/>
          </p:cNvCxnSpPr>
          <p:nvPr/>
        </p:nvCxnSpPr>
        <p:spPr>
          <a:xfrm>
            <a:off x="16647818"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523">
            <a:extLst>
              <a:ext uri="{FF2B5EF4-FFF2-40B4-BE49-F238E27FC236}">
                <a16:creationId xmlns:a16="http://schemas.microsoft.com/office/drawing/2014/main" id="{5EDBD8FF-3888-4099-82F9-0F2356A22121}"/>
              </a:ext>
            </a:extLst>
          </p:cNvPr>
          <p:cNvCxnSpPr>
            <a:cxnSpLocks/>
            <a:stCxn id="43" idx="2"/>
            <a:endCxn id="41" idx="0"/>
          </p:cNvCxnSpPr>
          <p:nvPr/>
        </p:nvCxnSpPr>
        <p:spPr>
          <a:xfrm rot="5400000">
            <a:off x="14565593" y="9560777"/>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Соединительная линия уступом 523">
            <a:extLst>
              <a:ext uri="{FF2B5EF4-FFF2-40B4-BE49-F238E27FC236}">
                <a16:creationId xmlns:a16="http://schemas.microsoft.com/office/drawing/2014/main" id="{491AB98D-9B64-49BC-930A-7D12B9554A07}"/>
              </a:ext>
            </a:extLst>
          </p:cNvPr>
          <p:cNvCxnSpPr>
            <a:cxnSpLocks/>
            <a:stCxn id="43" idx="2"/>
            <a:endCxn id="37" idx="0"/>
          </p:cNvCxnSpPr>
          <p:nvPr/>
        </p:nvCxnSpPr>
        <p:spPr>
          <a:xfrm rot="16200000" flipH="1">
            <a:off x="15844580" y="9553035"/>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523">
            <a:extLst>
              <a:ext uri="{FF2B5EF4-FFF2-40B4-BE49-F238E27FC236}">
                <a16:creationId xmlns:a16="http://schemas.microsoft.com/office/drawing/2014/main" id="{2B4830C7-F7F8-4FBB-B4A6-47E46EA7B2F8}"/>
              </a:ext>
            </a:extLst>
          </p:cNvPr>
          <p:cNvCxnSpPr>
            <a:cxnSpLocks/>
            <a:stCxn id="54" idx="2"/>
            <a:endCxn id="58" idx="0"/>
          </p:cNvCxnSpPr>
          <p:nvPr/>
        </p:nvCxnSpPr>
        <p:spPr>
          <a:xfrm rot="16200000" flipH="1">
            <a:off x="12641447" y="1744043"/>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Соединительная линия уступом 523">
            <a:extLst>
              <a:ext uri="{FF2B5EF4-FFF2-40B4-BE49-F238E27FC236}">
                <a16:creationId xmlns:a16="http://schemas.microsoft.com/office/drawing/2014/main" id="{25968507-4E3A-4825-A0E5-BF572F1C5CA1}"/>
              </a:ext>
            </a:extLst>
          </p:cNvPr>
          <p:cNvCxnSpPr>
            <a:cxnSpLocks/>
            <a:stCxn id="54" idx="2"/>
            <a:endCxn id="56" idx="0"/>
          </p:cNvCxnSpPr>
          <p:nvPr/>
        </p:nvCxnSpPr>
        <p:spPr>
          <a:xfrm rot="5400000">
            <a:off x="10083472" y="1728559"/>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FEF0748A-B663-49A8-9415-C42D5F6298E4}"/>
              </a:ext>
            </a:extLst>
          </p:cNvPr>
          <p:cNvCxnSpPr>
            <a:cxnSpLocks/>
            <a:stCxn id="61" idx="2"/>
            <a:endCxn id="64" idx="0"/>
          </p:cNvCxnSpPr>
          <p:nvPr/>
        </p:nvCxnSpPr>
        <p:spPr>
          <a:xfrm>
            <a:off x="3805292" y="2846220"/>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Прямая со стрелкой 149">
            <a:extLst>
              <a:ext uri="{FF2B5EF4-FFF2-40B4-BE49-F238E27FC236}">
                <a16:creationId xmlns:a16="http://schemas.microsoft.com/office/drawing/2014/main" id="{1773E2C9-86CF-4909-BE24-C4E533596803}"/>
              </a:ext>
            </a:extLst>
          </p:cNvPr>
          <p:cNvCxnSpPr>
            <a:cxnSpLocks/>
            <a:stCxn id="54" idx="2"/>
            <a:endCxn id="57" idx="0"/>
          </p:cNvCxnSpPr>
          <p:nvPr/>
        </p:nvCxnSpPr>
        <p:spPr>
          <a:xfrm>
            <a:off x="11532044" y="2853447"/>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1" name="Соединительная линия уступом 523">
            <a:extLst>
              <a:ext uri="{FF2B5EF4-FFF2-40B4-BE49-F238E27FC236}">
                <a16:creationId xmlns:a16="http://schemas.microsoft.com/office/drawing/2014/main" id="{93FABB1C-3159-4BB7-8C74-41BC65AA4528}"/>
              </a:ext>
            </a:extLst>
          </p:cNvPr>
          <p:cNvCxnSpPr>
            <a:cxnSpLocks/>
            <a:stCxn id="49" idx="2"/>
            <a:endCxn id="25" idx="0"/>
          </p:cNvCxnSpPr>
          <p:nvPr/>
        </p:nvCxnSpPr>
        <p:spPr>
          <a:xfrm rot="16200000" flipH="1">
            <a:off x="7426688" y="8932271"/>
            <a:ext cx="1760167" cy="1276558"/>
          </a:xfrm>
          <a:prstGeom prst="bentConnector3">
            <a:avLst>
              <a:gd name="adj1" fmla="val 96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Соединительная линия уступом 523">
            <a:extLst>
              <a:ext uri="{FF2B5EF4-FFF2-40B4-BE49-F238E27FC236}">
                <a16:creationId xmlns:a16="http://schemas.microsoft.com/office/drawing/2014/main" id="{813E6CB1-3FED-48AC-A38F-C3E6B8A7343B}"/>
              </a:ext>
            </a:extLst>
          </p:cNvPr>
          <p:cNvCxnSpPr>
            <a:cxnSpLocks/>
            <a:stCxn id="44" idx="2"/>
            <a:endCxn id="25" idx="0"/>
          </p:cNvCxnSpPr>
          <p:nvPr/>
        </p:nvCxnSpPr>
        <p:spPr>
          <a:xfrm rot="5400000">
            <a:off x="8712168" y="8917664"/>
            <a:ext cx="1765852" cy="1300088"/>
          </a:xfrm>
          <a:prstGeom prst="bentConnector3">
            <a:avLst>
              <a:gd name="adj1" fmla="val 950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2" name="Прямоугольник 101">
            <a:extLst>
              <a:ext uri="{FF2B5EF4-FFF2-40B4-BE49-F238E27FC236}">
                <a16:creationId xmlns:a16="http://schemas.microsoft.com/office/drawing/2014/main" id="{104BB11C-19DA-4DA4-8899-2145048FEA67}"/>
              </a:ext>
            </a:extLst>
          </p:cNvPr>
          <p:cNvSpPr/>
          <p:nvPr/>
        </p:nvSpPr>
        <p:spPr>
          <a:xfrm>
            <a:off x="6615846" y="89584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артиллерийской доктрины</a:t>
            </a:r>
          </a:p>
        </p:txBody>
      </p:sp>
      <p:sp>
        <p:nvSpPr>
          <p:cNvPr id="103" name="Прямоугольник 102">
            <a:extLst>
              <a:ext uri="{FF2B5EF4-FFF2-40B4-BE49-F238E27FC236}">
                <a16:creationId xmlns:a16="http://schemas.microsoft.com/office/drawing/2014/main" id="{015BC524-92C7-4AD3-AAE2-C2638148AEC6}"/>
              </a:ext>
            </a:extLst>
          </p:cNvPr>
          <p:cNvSpPr/>
          <p:nvPr/>
        </p:nvSpPr>
        <p:spPr>
          <a:xfrm>
            <a:off x="9183994"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мобильной доктрины</a:t>
            </a:r>
          </a:p>
        </p:txBody>
      </p:sp>
      <p:cxnSp>
        <p:nvCxnSpPr>
          <p:cNvPr id="105" name="Прямая соединительная линия 104">
            <a:extLst>
              <a:ext uri="{FF2B5EF4-FFF2-40B4-BE49-F238E27FC236}">
                <a16:creationId xmlns:a16="http://schemas.microsoft.com/office/drawing/2014/main" id="{30601EE9-46E6-4732-A0DE-B57457679897}"/>
              </a:ext>
            </a:extLst>
          </p:cNvPr>
          <p:cNvCxnSpPr>
            <a:cxnSpLocks/>
            <a:stCxn id="102" idx="3"/>
            <a:endCxn id="103" idx="1"/>
          </p:cNvCxnSpPr>
          <p:nvPr/>
        </p:nvCxnSpPr>
        <p:spPr>
          <a:xfrm flipV="1">
            <a:off x="8731764" y="9496527"/>
            <a:ext cx="452230" cy="19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CBC4A588-3776-409A-BA21-84D57C3B0391}"/>
              </a:ext>
            </a:extLst>
          </p:cNvPr>
          <p:cNvCxnSpPr>
            <a:cxnSpLocks/>
            <a:stCxn id="49" idx="2"/>
            <a:endCxn id="102" idx="0"/>
          </p:cNvCxnSpPr>
          <p:nvPr/>
        </p:nvCxnSpPr>
        <p:spPr>
          <a:xfrm>
            <a:off x="7668492" y="8690467"/>
            <a:ext cx="5313" cy="268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40FCCF04-27A6-4B4C-8065-3A1DFBFA8F5B}"/>
              </a:ext>
            </a:extLst>
          </p:cNvPr>
          <p:cNvCxnSpPr>
            <a:cxnSpLocks/>
            <a:stCxn id="44" idx="2"/>
            <a:endCxn id="103" idx="0"/>
          </p:cNvCxnSpPr>
          <p:nvPr/>
        </p:nvCxnSpPr>
        <p:spPr>
          <a:xfrm flipH="1">
            <a:off x="10241953" y="8684782"/>
            <a:ext cx="3185" cy="271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3" name="Прямоугольник 112">
            <a:extLst>
              <a:ext uri="{FF2B5EF4-FFF2-40B4-BE49-F238E27FC236}">
                <a16:creationId xmlns:a16="http://schemas.microsoft.com/office/drawing/2014/main" id="{0F2080B8-4947-482B-8722-8B19F72F8559}"/>
              </a:ext>
            </a:extLst>
          </p:cNvPr>
          <p:cNvSpPr/>
          <p:nvPr/>
        </p:nvSpPr>
        <p:spPr>
          <a:xfrm>
            <a:off x="21029230" y="317713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Присоединиться к интернациональным бригадам в Испании </a:t>
            </a:r>
            <a:r>
              <a:rPr lang="ru-RU" sz="600" dirty="0"/>
              <a:t>(В 1936—1939 бельгийские коммунисты выступали в поддержку Испанской республики, оказывали помощь в формировании интернациональных бригад и участвовали в боевых действиях в Испании[2].)</a:t>
            </a:r>
            <a:endParaRPr lang="ru-RU" sz="1400" dirty="0"/>
          </a:p>
        </p:txBody>
      </p:sp>
      <p:sp>
        <p:nvSpPr>
          <p:cNvPr id="114" name="Прямоугольник 113">
            <a:extLst>
              <a:ext uri="{FF2B5EF4-FFF2-40B4-BE49-F238E27FC236}">
                <a16:creationId xmlns:a16="http://schemas.microsoft.com/office/drawing/2014/main" id="{C922E429-61A8-41DF-A7BF-ECB4E26FFE98}"/>
              </a:ext>
            </a:extLst>
          </p:cNvPr>
          <p:cNvSpPr/>
          <p:nvPr/>
        </p:nvSpPr>
        <p:spPr>
          <a:xfrm>
            <a:off x="32065400" y="61501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Янсена (1940) </a:t>
            </a:r>
            <a:r>
              <a:rPr lang="ru-RU" sz="500" dirty="0"/>
              <a:t>(В январе 1940 года правительством Бельгии был принят «закон Янсена», в соответствии с которым были запрещены печатные издания коммунистической партии. 10 мая 1940 г. партия была запрещена и перешла в подполье[3].])</a:t>
            </a:r>
            <a:endParaRPr lang="ru-RU" sz="1400" dirty="0"/>
          </a:p>
        </p:txBody>
      </p:sp>
      <p:sp>
        <p:nvSpPr>
          <p:cNvPr id="116" name="Прямоугольник 115">
            <a:extLst>
              <a:ext uri="{FF2B5EF4-FFF2-40B4-BE49-F238E27FC236}">
                <a16:creationId xmlns:a16="http://schemas.microsoft.com/office/drawing/2014/main" id="{F2311656-ADD2-4DB8-ACE3-3A30EA6BF282}"/>
              </a:ext>
            </a:extLst>
          </p:cNvPr>
          <p:cNvSpPr/>
          <p:nvPr/>
        </p:nvSpPr>
        <p:spPr>
          <a:xfrm>
            <a:off x="21029230"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 экономического обновления страны </a:t>
            </a:r>
            <a:r>
              <a:rPr lang="ru-RU" sz="500" dirty="0"/>
              <a:t>(В ответ, партия предложила собственную программу выхода из кризиса — разработанный под руководством Э. </a:t>
            </a:r>
            <a:r>
              <a:rPr lang="ru-RU" sz="500" dirty="0" err="1"/>
              <a:t>Лальмана</a:t>
            </a:r>
            <a:r>
              <a:rPr lang="ru-RU" sz="500" dirty="0"/>
              <a:t> «План экономического обновления страны», предусматривавший национализацию угольных шахт, электростанций и банков, переход в собственность государства залежей золота и урана в Бельгийском Конго, установление контроля за себестоимостью промышленной продукции и меры по повышению покупательной способности населения</a:t>
            </a:r>
            <a:endParaRPr lang="ru-RU" sz="1400" dirty="0"/>
          </a:p>
        </p:txBody>
      </p:sp>
      <p:sp>
        <p:nvSpPr>
          <p:cNvPr id="117" name="Прямоугольник 116">
            <a:extLst>
              <a:ext uri="{FF2B5EF4-FFF2-40B4-BE49-F238E27FC236}">
                <a16:creationId xmlns:a16="http://schemas.microsoft.com/office/drawing/2014/main" id="{72EE031F-A3D2-40E5-A429-8F3077068C2C}"/>
              </a:ext>
            </a:extLst>
          </p:cNvPr>
          <p:cNvSpPr/>
          <p:nvPr/>
        </p:nvSpPr>
        <p:spPr>
          <a:xfrm>
            <a:off x="19388925"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Стачка в 1936 и последующее создание народного фронта с </a:t>
            </a:r>
            <a:r>
              <a:rPr lang="ru-RU" sz="1400" dirty="0" err="1"/>
              <a:t>соц</a:t>
            </a:r>
            <a:r>
              <a:rPr lang="ru-RU" sz="1400" dirty="0"/>
              <a:t> </a:t>
            </a:r>
            <a:r>
              <a:rPr lang="ru-RU" sz="1400" dirty="0" err="1"/>
              <a:t>демами</a:t>
            </a:r>
            <a:endParaRPr lang="ru-RU" sz="1400" dirty="0"/>
          </a:p>
        </p:txBody>
      </p:sp>
      <p:sp>
        <p:nvSpPr>
          <p:cNvPr id="119" name="Прямоугольник 118">
            <a:extLst>
              <a:ext uri="{FF2B5EF4-FFF2-40B4-BE49-F238E27FC236}">
                <a16:creationId xmlns:a16="http://schemas.microsoft.com/office/drawing/2014/main" id="{F616D5C5-5E71-491B-B1E1-44B7AFE218A2}"/>
              </a:ext>
            </a:extLst>
          </p:cNvPr>
          <p:cNvSpPr/>
          <p:nvPr/>
        </p:nvSpPr>
        <p:spPr>
          <a:xfrm>
            <a:off x="24113702" y="316596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Основать газету «Красное знамя» ()</a:t>
            </a:r>
          </a:p>
        </p:txBody>
      </p:sp>
      <p:sp>
        <p:nvSpPr>
          <p:cNvPr id="120" name="Прямоугольник 119">
            <a:extLst>
              <a:ext uri="{FF2B5EF4-FFF2-40B4-BE49-F238E27FC236}">
                <a16:creationId xmlns:a16="http://schemas.microsoft.com/office/drawing/2014/main" id="{1289AEDA-B315-477F-8287-09F8B972C3EB}"/>
              </a:ext>
            </a:extLst>
          </p:cNvPr>
          <p:cNvSpPr/>
          <p:nvPr/>
        </p:nvSpPr>
        <p:spPr>
          <a:xfrm>
            <a:off x="21997784"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Смерть </a:t>
            </a:r>
            <a:r>
              <a:rPr lang="ru-RU" sz="1400" dirty="0" err="1"/>
              <a:t>Жакемотта</a:t>
            </a:r>
            <a:r>
              <a:rPr lang="ru-RU" sz="1400" dirty="0"/>
              <a:t> </a:t>
            </a:r>
            <a:r>
              <a:rPr lang="ru-RU" sz="600" dirty="0"/>
              <a:t>(« Красное знамя » ,18 июля 1936 г.). </a:t>
            </a:r>
            <a:r>
              <a:rPr lang="ru-RU" sz="600" dirty="0" err="1"/>
              <a:t>Жакмотт</a:t>
            </a:r>
            <a:r>
              <a:rPr lang="ru-RU" sz="600" dirty="0"/>
              <a:t> не мог идти дальше. Смерть должна была удивить его, несколько недель спустя,11 октября 1936 </a:t>
            </a:r>
            <a:r>
              <a:rPr lang="ru-RU" sz="600" dirty="0" err="1"/>
              <a:t>г.в</a:t>
            </a:r>
            <a:r>
              <a:rPr lang="ru-RU" sz="600" dirty="0"/>
              <a:t> поезде, который привез его обратно в Брюссель из типографии </a:t>
            </a:r>
            <a:r>
              <a:rPr lang="ru-RU" sz="600" dirty="0" err="1"/>
              <a:t>La</a:t>
            </a:r>
            <a:r>
              <a:rPr lang="ru-RU" sz="600" dirty="0"/>
              <a:t> </a:t>
            </a:r>
            <a:r>
              <a:rPr lang="ru-RU" sz="600" dirty="0" err="1"/>
              <a:t>Voix</a:t>
            </a:r>
            <a:r>
              <a:rPr lang="ru-RU" sz="600" dirty="0"/>
              <a:t> </a:t>
            </a:r>
            <a:r>
              <a:rPr lang="ru-RU" sz="600" dirty="0" err="1"/>
              <a:t>du</a:t>
            </a:r>
            <a:r>
              <a:rPr lang="ru-RU" sz="600" dirty="0"/>
              <a:t> </a:t>
            </a:r>
            <a:r>
              <a:rPr lang="ru-RU" sz="600" dirty="0" err="1"/>
              <a:t>Peuple</a:t>
            </a:r>
            <a:r>
              <a:rPr lang="ru-RU" sz="600" dirty="0"/>
              <a:t> , ежедневной газеты партии, которую он только что основал как преемник </a:t>
            </a:r>
            <a:r>
              <a:rPr lang="ru-RU" sz="600" dirty="0" err="1"/>
              <a:t>Red</a:t>
            </a:r>
            <a:r>
              <a:rPr lang="ru-RU" sz="600" dirty="0"/>
              <a:t> </a:t>
            </a:r>
            <a:r>
              <a:rPr lang="ru-RU" sz="600" dirty="0" err="1"/>
              <a:t>Flag</a:t>
            </a:r>
            <a:r>
              <a:rPr lang="ru-RU" sz="600" dirty="0"/>
              <a:t>)</a:t>
            </a:r>
            <a:endParaRPr lang="ru-RU" sz="1400" dirty="0"/>
          </a:p>
        </p:txBody>
      </p:sp>
      <p:sp>
        <p:nvSpPr>
          <p:cNvPr id="121" name="Прямоугольник 120">
            <a:extLst>
              <a:ext uri="{FF2B5EF4-FFF2-40B4-BE49-F238E27FC236}">
                <a16:creationId xmlns:a16="http://schemas.microsoft.com/office/drawing/2014/main" id="{36AADC54-76EE-4E99-BA06-5F0E3BC28A8E}"/>
              </a:ext>
            </a:extLst>
          </p:cNvPr>
          <p:cNvSpPr/>
          <p:nvPr/>
        </p:nvSpPr>
        <p:spPr>
          <a:xfrm>
            <a:off x="24113702" y="615010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поддержку Коминтерна</a:t>
            </a:r>
          </a:p>
        </p:txBody>
      </p:sp>
      <p:sp>
        <p:nvSpPr>
          <p:cNvPr id="123" name="Прямоугольник 122">
            <a:extLst>
              <a:ext uri="{FF2B5EF4-FFF2-40B4-BE49-F238E27FC236}">
                <a16:creationId xmlns:a16="http://schemas.microsoft.com/office/drawing/2014/main" id="{6D46541F-895F-4439-9A9A-56C5EEFB5D58}"/>
              </a:ext>
            </a:extLst>
          </p:cNvPr>
          <p:cNvSpPr/>
          <p:nvPr/>
        </p:nvSpPr>
        <p:spPr>
          <a:xfrm>
            <a:off x="19388925" y="167719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Коммунистической молодежи и Молодой социалистической гвардии в Объединенную молодую социалистическую гвардию в 1936 году</a:t>
            </a:r>
          </a:p>
        </p:txBody>
      </p:sp>
      <p:sp>
        <p:nvSpPr>
          <p:cNvPr id="124" name="Прямоугольник 123">
            <a:extLst>
              <a:ext uri="{FF2B5EF4-FFF2-40B4-BE49-F238E27FC236}">
                <a16:creationId xmlns:a16="http://schemas.microsoft.com/office/drawing/2014/main" id="{A4F99D25-6BB2-45F8-8825-8010354D120C}"/>
              </a:ext>
            </a:extLst>
          </p:cNvPr>
          <p:cNvSpPr/>
          <p:nvPr/>
        </p:nvSpPr>
        <p:spPr>
          <a:xfrm>
            <a:off x="21997784" y="163611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Народный фронт не увидеть свет в Бельгии, и эта идея была официально отвергнута6 января 1936 </a:t>
            </a:r>
            <a:r>
              <a:rPr lang="ru-RU" sz="1100" dirty="0" err="1"/>
              <a:t>г.Генеральным</a:t>
            </a:r>
            <a:r>
              <a:rPr lang="ru-RU" sz="1100" dirty="0"/>
              <a:t> советом Бельгийской рабочей партии, принимавшей участие в правительстве Ван </a:t>
            </a:r>
            <a:r>
              <a:rPr lang="ru-RU" sz="1100" dirty="0" err="1"/>
              <a:t>Зеланда</a:t>
            </a:r>
            <a:r>
              <a:rPr lang="ru-RU" sz="1100" dirty="0"/>
              <a:t> II</a:t>
            </a:r>
          </a:p>
        </p:txBody>
      </p:sp>
      <p:sp>
        <p:nvSpPr>
          <p:cNvPr id="126" name="Прямоугольник 125">
            <a:extLst>
              <a:ext uri="{FF2B5EF4-FFF2-40B4-BE49-F238E27FC236}">
                <a16:creationId xmlns:a16="http://schemas.microsoft.com/office/drawing/2014/main" id="{BFFDACAE-3D8D-4C1F-B11E-B6E1EE53BEF7}"/>
              </a:ext>
            </a:extLst>
          </p:cNvPr>
          <p:cNvSpPr/>
          <p:nvPr/>
        </p:nvSpPr>
        <p:spPr>
          <a:xfrm>
            <a:off x="24259372" y="16418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Raoul </a:t>
            </a:r>
            <a:r>
              <a:rPr lang="en-US" sz="1400" dirty="0" err="1"/>
              <a:t>Baligand</a:t>
            </a:r>
            <a:r>
              <a:rPr lang="ru-RU" sz="1400" dirty="0"/>
              <a:t> – </a:t>
            </a:r>
            <a:r>
              <a:rPr lang="ru-RU" sz="1400" dirty="0" err="1"/>
              <a:t>комми</a:t>
            </a:r>
            <a:r>
              <a:rPr lang="ru-RU" sz="1400" dirty="0"/>
              <a:t> генерал</a:t>
            </a:r>
          </a:p>
        </p:txBody>
      </p:sp>
      <p:sp>
        <p:nvSpPr>
          <p:cNvPr id="127" name="Прямоугольник 126">
            <a:extLst>
              <a:ext uri="{FF2B5EF4-FFF2-40B4-BE49-F238E27FC236}">
                <a16:creationId xmlns:a16="http://schemas.microsoft.com/office/drawing/2014/main" id="{8638B688-6CBD-4FE7-988B-02AD51073E40}"/>
              </a:ext>
            </a:extLst>
          </p:cNvPr>
          <p:cNvSpPr/>
          <p:nvPr/>
        </p:nvSpPr>
        <p:spPr>
          <a:xfrm>
            <a:off x="24439335"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Его заменил триумвират, состоящий из </a:t>
            </a:r>
            <a:r>
              <a:rPr lang="ru-RU" sz="600" dirty="0" err="1"/>
              <a:t>Ксавьера</a:t>
            </a:r>
            <a:r>
              <a:rPr lang="ru-RU" sz="600" dirty="0"/>
              <a:t> </a:t>
            </a:r>
            <a:r>
              <a:rPr lang="ru-RU" sz="600" dirty="0" err="1"/>
              <a:t>Релекома</a:t>
            </a:r>
            <a:r>
              <a:rPr lang="ru-RU" sz="600" dirty="0"/>
              <a:t> (</a:t>
            </a:r>
            <a:r>
              <a:rPr lang="en-US" sz="600" dirty="0"/>
              <a:t>Xavier </a:t>
            </a:r>
            <a:r>
              <a:rPr lang="en-US" sz="600" dirty="0" err="1"/>
              <a:t>Relecom</a:t>
            </a:r>
            <a:r>
              <a:rPr lang="ru-RU" sz="600" dirty="0"/>
              <a:t>), фламандца Жоржа Ван </a:t>
            </a:r>
            <a:r>
              <a:rPr lang="ru-RU" sz="600" dirty="0" err="1"/>
              <a:t>ден</a:t>
            </a:r>
            <a:r>
              <a:rPr lang="ru-RU" sz="600" dirty="0"/>
              <a:t> </a:t>
            </a:r>
            <a:r>
              <a:rPr lang="ru-RU" sz="600" dirty="0" err="1"/>
              <a:t>Боома</a:t>
            </a:r>
            <a:r>
              <a:rPr lang="ru-RU" sz="600" dirty="0"/>
              <a:t> и </a:t>
            </a:r>
            <a:r>
              <a:rPr lang="ru-RU" sz="600" dirty="0" err="1"/>
              <a:t>Льежуа</a:t>
            </a:r>
            <a:r>
              <a:rPr lang="ru-RU" sz="600" dirty="0"/>
              <a:t> Жюльена </a:t>
            </a:r>
            <a:r>
              <a:rPr lang="ru-RU" sz="600" dirty="0" err="1"/>
              <a:t>Лао</a:t>
            </a:r>
            <a:r>
              <a:rPr lang="ru-RU" sz="600" dirty="0"/>
              <a:t>(</a:t>
            </a:r>
            <a:r>
              <a:rPr lang="en-US" sz="600" dirty="0"/>
              <a:t>Julien </a:t>
            </a:r>
            <a:r>
              <a:rPr lang="en-US" sz="600" dirty="0" err="1"/>
              <a:t>Lahaut</a:t>
            </a:r>
            <a:r>
              <a:rPr lang="ru-RU" sz="600" dirty="0"/>
              <a:t>) . Он будет одним из главных действующих лиц многогранной помощи, оказываемой Испанской республике рабочими Бельгии, несмотря на препятствия, чинимые правительством. Упомянем здесь о приверженности молодых коммунистов и социалистов из Бельгии в рядах Интернациональных бригад</a:t>
            </a:r>
          </a:p>
        </p:txBody>
      </p:sp>
      <p:sp>
        <p:nvSpPr>
          <p:cNvPr id="128" name="Прямоугольник 127">
            <a:extLst>
              <a:ext uri="{FF2B5EF4-FFF2-40B4-BE49-F238E27FC236}">
                <a16:creationId xmlns:a16="http://schemas.microsoft.com/office/drawing/2014/main" id="{AC33A04A-31A1-4C7C-B118-E7E9145786AB}"/>
              </a:ext>
            </a:extLst>
          </p:cNvPr>
          <p:cNvSpPr/>
          <p:nvPr/>
        </p:nvSpPr>
        <p:spPr>
          <a:xfrm>
            <a:off x="24113702"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номера 1 </a:t>
            </a:r>
            <a:r>
              <a:rPr lang="ru-RU" sz="900" dirty="0"/>
              <a:t>(Став в 1939 г. подлинным номером один в партии на посту генерального секретаря, </a:t>
            </a:r>
            <a:r>
              <a:rPr lang="ru-RU" sz="900" dirty="0" err="1"/>
              <a:t>Релеком</a:t>
            </a:r>
            <a:r>
              <a:rPr lang="ru-RU" sz="900" dirty="0"/>
              <a:t> избежал арестов мая 1940 </a:t>
            </a:r>
            <a:r>
              <a:rPr lang="ru-RU" sz="900" dirty="0" err="1"/>
              <a:t>г.июнь</a:t>
            </a:r>
            <a:r>
              <a:rPr lang="ru-RU" sz="900" dirty="0"/>
              <a:t> 1941 </a:t>
            </a:r>
            <a:r>
              <a:rPr lang="ru-RU" sz="900" dirty="0" err="1"/>
              <a:t>г.и</a:t>
            </a:r>
            <a:r>
              <a:rPr lang="ru-RU" sz="900" dirty="0"/>
              <a:t> удалось легализовать партию)</a:t>
            </a:r>
            <a:endParaRPr lang="ru-RU" sz="1400" dirty="0"/>
          </a:p>
        </p:txBody>
      </p:sp>
      <p:sp>
        <p:nvSpPr>
          <p:cNvPr id="131" name="Прямоугольник 130">
            <a:extLst>
              <a:ext uri="{FF2B5EF4-FFF2-40B4-BE49-F238E27FC236}">
                <a16:creationId xmlns:a16="http://schemas.microsoft.com/office/drawing/2014/main" id="{D6695341-5B54-4DE3-83C4-5FB4D345FC4B}"/>
              </a:ext>
            </a:extLst>
          </p:cNvPr>
          <p:cNvSpPr/>
          <p:nvPr/>
        </p:nvSpPr>
        <p:spPr>
          <a:xfrm>
            <a:off x="18550724"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Потребовать отречения Леопольда </a:t>
            </a:r>
            <a:r>
              <a:rPr lang="en-US" sz="1400" dirty="0"/>
              <a:t>III</a:t>
            </a:r>
            <a:endParaRPr lang="ru-RU" sz="1400" dirty="0"/>
          </a:p>
        </p:txBody>
      </p:sp>
      <p:sp>
        <p:nvSpPr>
          <p:cNvPr id="108" name="Прямоугольник 107">
            <a:extLst>
              <a:ext uri="{FF2B5EF4-FFF2-40B4-BE49-F238E27FC236}">
                <a16:creationId xmlns:a16="http://schemas.microsoft.com/office/drawing/2014/main" id="{2E7BAEEE-3678-43D6-B838-7DDAAC7A27FA}"/>
              </a:ext>
            </a:extLst>
          </p:cNvPr>
          <p:cNvSpPr/>
          <p:nvPr/>
        </p:nvSpPr>
        <p:spPr>
          <a:xfrm>
            <a:off x="186882"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Выделить Фламандские полки (1938) </a:t>
            </a:r>
            <a:r>
              <a:rPr lang="ru-RU" sz="500" dirty="0"/>
              <a:t>(Бельгийская армия разделилась на валлонский и фламандский </a:t>
            </a:r>
            <a:r>
              <a:rPr lang="ru-RU" sz="500" dirty="0" err="1"/>
              <a:t>полки.МодифицироватьЗаконы</a:t>
            </a:r>
            <a:r>
              <a:rPr lang="ru-RU" sz="500" dirty="0"/>
              <a:t> 1938 г., принятые фламандским большинством в парламенте против практически всех валлонских депутатов, устанавливают валлонские и фламандские полки. Следствием этого закона является то, что мы сможем четко различать два типа единиц. Хотя съезды аббата </a:t>
            </a:r>
            <a:r>
              <a:rPr lang="ru-RU" sz="500" dirty="0" err="1"/>
              <a:t>Махье</a:t>
            </a:r>
            <a:r>
              <a:rPr lang="ru-RU" sz="500" dirty="0"/>
              <a:t> «Валлонская концентрация» собирали очень радикальных людей, в их речах ясно выражалось валлонское недомогание до 1940 г.)</a:t>
            </a:r>
            <a:endParaRPr lang="ru-RU" sz="1400" dirty="0"/>
          </a:p>
        </p:txBody>
      </p:sp>
      <p:cxnSp>
        <p:nvCxnSpPr>
          <p:cNvPr id="110" name="Соединительная линия уступом 523">
            <a:extLst>
              <a:ext uri="{FF2B5EF4-FFF2-40B4-BE49-F238E27FC236}">
                <a16:creationId xmlns:a16="http://schemas.microsoft.com/office/drawing/2014/main" id="{6A288F7E-6546-4FC6-BEDC-8C5ECA54E8E4}"/>
              </a:ext>
            </a:extLst>
          </p:cNvPr>
          <p:cNvCxnSpPr>
            <a:cxnSpLocks/>
            <a:stCxn id="77" idx="2"/>
            <a:endCxn id="108" idx="0"/>
          </p:cNvCxnSpPr>
          <p:nvPr/>
        </p:nvCxnSpPr>
        <p:spPr>
          <a:xfrm rot="5400000">
            <a:off x="961099" y="7513849"/>
            <a:ext cx="3126167" cy="2558682"/>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Прямоугольник 110">
            <a:extLst>
              <a:ext uri="{FF2B5EF4-FFF2-40B4-BE49-F238E27FC236}">
                <a16:creationId xmlns:a16="http://schemas.microsoft.com/office/drawing/2014/main" id="{2BAA2D08-0381-43BE-BEC0-53C96B2E1978}"/>
              </a:ext>
            </a:extLst>
          </p:cNvPr>
          <p:cNvSpPr/>
          <p:nvPr/>
        </p:nvSpPr>
        <p:spPr>
          <a:xfrm>
            <a:off x="32065400"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Возобновление нейтралитета (1937) </a:t>
            </a:r>
            <a:r>
              <a:rPr lang="ru-RU" sz="300" dirty="0"/>
              <a:t>(Чтобы избежать втягивания в войну, которой они не хотят, король и бельгийское правительство пересматривают внешнюю политику Бельгии, ведя переговоры с Англией и Францией о признании права Бельгии не вмешиваться, если это не будет спровоцировано, и перевооружив страну в таким образом, чтобы обескуражить любого возможного агрессора. Это возобновление нейтралитета должно сохранить Германии пренебрегать независимостью Бельгии, как в 1914 году, но в той мере, в какой Бельгия представляет собой достаточно внушительную военную силу, чтобы навязать ее германскому генеральному штабу. Пацифисты, в особенности социалисты и валлоны (Жорж </a:t>
            </a:r>
            <a:r>
              <a:rPr lang="ru-RU" sz="300" dirty="0" err="1"/>
              <a:t>Трюффо</a:t>
            </a:r>
            <a:r>
              <a:rPr lang="ru-RU" sz="300" dirty="0"/>
              <a:t> , Франсуа </a:t>
            </a:r>
            <a:r>
              <a:rPr lang="ru-RU" sz="300" dirty="0" err="1"/>
              <a:t>Бовес</a:t>
            </a:r>
            <a:r>
              <a:rPr lang="ru-RU" sz="300" dirty="0"/>
              <a:t> , аббат </a:t>
            </a:r>
            <a:r>
              <a:rPr lang="ru-RU" sz="300" dirty="0" err="1"/>
              <a:t>Махье</a:t>
            </a:r>
            <a:r>
              <a:rPr lang="ru-RU" sz="300" dirty="0"/>
              <a:t> и др. выступают против этой политики. Этот, который защищает, в частности, франкоязычный житель Брюсселя Поль-Анри </a:t>
            </a:r>
            <a:r>
              <a:rPr lang="ru-RU" sz="300" dirty="0" err="1"/>
              <a:t>Спаак</a:t>
            </a:r>
            <a:r>
              <a:rPr lang="ru-RU" sz="300" dirty="0"/>
              <a:t> , осуществляется под давлением Фландрии [ 19 ] , [ 20 ] .Эта бельгийская политика была ратифицирована Францией и Англией, когда Декларация24 апреля 1937 </a:t>
            </a:r>
            <a:r>
              <a:rPr lang="ru-RU" sz="300" dirty="0" err="1"/>
              <a:t>г.и</a:t>
            </a:r>
            <a:r>
              <a:rPr lang="ru-RU" sz="300" dirty="0"/>
              <a:t> зарегистрирован Лигой Наций , что придает ему договорную силу. Более того, обе державы обещают свою помощь в случае нападения на Бельгию.])</a:t>
            </a:r>
            <a:endParaRPr lang="ru-RU" sz="1400" dirty="0"/>
          </a:p>
        </p:txBody>
      </p:sp>
      <p:sp>
        <p:nvSpPr>
          <p:cNvPr id="130" name="Прямоугольник 129">
            <a:extLst>
              <a:ext uri="{FF2B5EF4-FFF2-40B4-BE49-F238E27FC236}">
                <a16:creationId xmlns:a16="http://schemas.microsoft.com/office/drawing/2014/main" id="{CE65226A-D7B6-4323-ADB7-8698A02C50F6}"/>
              </a:ext>
            </a:extLst>
          </p:cNvPr>
          <p:cNvSpPr/>
          <p:nvPr/>
        </p:nvSpPr>
        <p:spPr>
          <a:xfrm>
            <a:off x="27092700" y="17725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В </a:t>
            </a:r>
            <a:r>
              <a:rPr lang="ru-RU" sz="1200" dirty="0">
                <a:hlinkClick r:id="rId3" tooltip="май 1940 г."/>
              </a:rPr>
              <a:t>мае 1940</a:t>
            </a:r>
            <a:r>
              <a:rPr lang="ru-RU" sz="1200" dirty="0"/>
              <a:t> года Германия снова вторглась в Бельгию. Бельгийская армия насчитывает 650 000 человек,</a:t>
            </a:r>
            <a:endParaRPr lang="ru-RU" sz="700" dirty="0"/>
          </a:p>
        </p:txBody>
      </p:sp>
      <p:sp>
        <p:nvSpPr>
          <p:cNvPr id="133" name="Прямоугольник 132">
            <a:extLst>
              <a:ext uri="{FF2B5EF4-FFF2-40B4-BE49-F238E27FC236}">
                <a16:creationId xmlns:a16="http://schemas.microsoft.com/office/drawing/2014/main" id="{0FD1B242-348C-4691-BD1A-EAC1A01409C8}"/>
              </a:ext>
            </a:extLst>
          </p:cNvPr>
          <p:cNvSpPr/>
          <p:nvPr/>
        </p:nvSpPr>
        <p:spPr>
          <a:xfrm>
            <a:off x="32065400"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Денонсация </a:t>
            </a:r>
            <a:r>
              <a:rPr lang="ru-RU" sz="1400" dirty="0" err="1"/>
              <a:t>Локарнского</a:t>
            </a:r>
            <a:r>
              <a:rPr lang="ru-RU" sz="1400" dirty="0"/>
              <a:t> соглашения(1936) </a:t>
            </a:r>
            <a:r>
              <a:rPr lang="ru-RU" sz="600" dirty="0"/>
              <a:t>(1936.10.14 Правительство Бельгии денонсировало военный союз с Францией и заявило об отказе от своих обязательств по </a:t>
            </a:r>
            <a:r>
              <a:rPr lang="ru-RU" sz="600" dirty="0" err="1"/>
              <a:t>Локарнским</a:t>
            </a:r>
            <a:r>
              <a:rPr lang="ru-RU" sz="600" dirty="0"/>
              <a:t> соглашениям 1925 года. Король Леопольд III объявил о возвращении к политике нейтралитета.</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23734</TotalTime>
  <Words>3694</Words>
  <Application>Microsoft Office PowerPoint</Application>
  <PresentationFormat>Произвольный</PresentationFormat>
  <Paragraphs>60</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Calibri</vt:lpstr>
      <vt:lpstr>Calibri Light</vt:lpstr>
      <vt:lpstr>Times New Roman</vt:lpstr>
      <vt:lpstr>Verdana</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1446</cp:revision>
  <dcterms:created xsi:type="dcterms:W3CDTF">2018-10-23T08:09:21Z</dcterms:created>
  <dcterms:modified xsi:type="dcterms:W3CDTF">2023-01-25T11:03:09Z</dcterms:modified>
</cp:coreProperties>
</file>