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878"/>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343" autoAdjust="0"/>
  </p:normalViewPr>
  <p:slideViewPr>
    <p:cSldViewPr snapToGrid="0">
      <p:cViewPr>
        <p:scale>
          <a:sx n="50" d="100"/>
          <a:sy n="50" d="100"/>
        </p:scale>
        <p:origin x="-2190" y="-2400"/>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01.04.2022</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01.04.2022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01.04.2022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01.04.2022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01.04.2022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01.04.2022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01.04.2022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01.04.2022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01.04.2022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01.04.2022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01.04.2022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01.04.2022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01.04.2022</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Овал 453"/>
          <p:cNvSpPr/>
          <p:nvPr/>
        </p:nvSpPr>
        <p:spPr>
          <a:xfrm>
            <a:off x="3359708" y="1026878"/>
            <a:ext cx="2806675" cy="355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СОБЫТИЕ</a:t>
            </a:r>
          </a:p>
        </p:txBody>
      </p:sp>
      <p:sp>
        <p:nvSpPr>
          <p:cNvPr id="126" name="Прямоугольник 125"/>
          <p:cNvSpPr/>
          <p:nvPr/>
        </p:nvSpPr>
        <p:spPr>
          <a:xfrm>
            <a:off x="16075101" y="1086033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Революционная социалистическая партия </a:t>
            </a:r>
            <a:r>
              <a:rPr lang="ru-RU" sz="300" dirty="0"/>
              <a:t>(Революционная социалистическая партия ( голландский : </a:t>
            </a:r>
            <a:r>
              <a:rPr lang="ru-RU" sz="300" dirty="0" err="1"/>
              <a:t>Revolutionair</a:t>
            </a:r>
            <a:r>
              <a:rPr lang="ru-RU" sz="300" dirty="0"/>
              <a:t> </a:t>
            </a:r>
            <a:r>
              <a:rPr lang="ru-RU" sz="300" dirty="0" err="1"/>
              <a:t>Socialistische</a:t>
            </a:r>
            <a:r>
              <a:rPr lang="ru-RU" sz="300" dirty="0"/>
              <a:t> </a:t>
            </a:r>
            <a:r>
              <a:rPr lang="ru-RU" sz="300" dirty="0" err="1"/>
              <a:t>Partij</a:t>
            </a:r>
            <a:r>
              <a:rPr lang="ru-RU" sz="300" dirty="0"/>
              <a:t> или RSP ) была голландской социалистической политической партией , которую по-разному характеризовали как троцкистскую и синдикалистскую . [1] : 151 В 1935 году она объединилась с Независимой социалистической партией (OSP) и образовала Революционную социалистическую рабочую партию ( голландский : </a:t>
            </a:r>
            <a:r>
              <a:rPr lang="ru-RU" sz="300" dirty="0" err="1"/>
              <a:t>Revolutionair</a:t>
            </a:r>
            <a:r>
              <a:rPr lang="ru-RU" sz="300" dirty="0"/>
              <a:t> </a:t>
            </a:r>
            <a:r>
              <a:rPr lang="ru-RU" sz="300" dirty="0" err="1"/>
              <a:t>Socialistische</a:t>
            </a:r>
            <a:r>
              <a:rPr lang="ru-RU" sz="300" dirty="0"/>
              <a:t> </a:t>
            </a:r>
            <a:r>
              <a:rPr lang="ru-RU" sz="300" dirty="0" err="1"/>
              <a:t>Arbeiderspartij</a:t>
            </a:r>
            <a:r>
              <a:rPr lang="ru-RU" sz="300" dirty="0"/>
              <a:t> , RSAP), но большинство бывших членов OSP покинули объединенную партию в том же году. [1] : 159–160 </a:t>
            </a:r>
            <a:r>
              <a:rPr lang="ru-RU" sz="300" dirty="0" err="1"/>
              <a:t>Хенк</a:t>
            </a:r>
            <a:r>
              <a:rPr lang="ru-RU" sz="300" dirty="0"/>
              <a:t> </a:t>
            </a:r>
            <a:r>
              <a:rPr lang="ru-RU" sz="300" dirty="0" err="1"/>
              <a:t>Сневлит</a:t>
            </a:r>
            <a:r>
              <a:rPr lang="ru-RU" sz="300" dirty="0"/>
              <a:t> был бесспорным лидером RSP/RSAP на протяжении всего его существования, [1] : 151–152 , а также его единственным представителем .)</a:t>
            </a:r>
            <a:endParaRPr lang="ru-RU" sz="1400" dirty="0"/>
          </a:p>
        </p:txBody>
      </p:sp>
      <p:cxnSp>
        <p:nvCxnSpPr>
          <p:cNvPr id="157" name="Прямая соединительная линия 156"/>
          <p:cNvCxnSpPr>
            <a:cxnSpLocks/>
            <a:stCxn id="204" idx="1"/>
            <a:endCxn id="149" idx="3"/>
          </p:cNvCxnSpPr>
          <p:nvPr/>
        </p:nvCxnSpPr>
        <p:spPr>
          <a:xfrm flipH="1">
            <a:off x="20670825" y="17267023"/>
            <a:ext cx="38074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1" name="Прямоугольник 200">
            <a:extLst>
              <a:ext uri="{FF2B5EF4-FFF2-40B4-BE49-F238E27FC236}">
                <a16:creationId xmlns:a16="http://schemas.microsoft.com/office/drawing/2014/main" id="{53544899-0EE6-4BB7-B778-205C69B53277}"/>
              </a:ext>
            </a:extLst>
          </p:cNvPr>
          <p:cNvSpPr/>
          <p:nvPr/>
        </p:nvSpPr>
        <p:spPr>
          <a:xfrm>
            <a:off x="13595290" y="1235958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Борьба с безработицей </a:t>
            </a:r>
            <a:r>
              <a:rPr lang="ru-RU" sz="1000" dirty="0"/>
              <a:t>(Государственное вмешательство в борьбу с безработицей и государственные субсидии безработным;)</a:t>
            </a:r>
            <a:endParaRPr lang="ru-RU" sz="1400" dirty="0"/>
          </a:p>
        </p:txBody>
      </p:sp>
      <p:sp>
        <p:nvSpPr>
          <p:cNvPr id="204" name="Прямоугольник 203">
            <a:extLst>
              <a:ext uri="{FF2B5EF4-FFF2-40B4-BE49-F238E27FC236}">
                <a16:creationId xmlns:a16="http://schemas.microsoft.com/office/drawing/2014/main" id="{E1D56071-D672-4436-9189-8D4BC6086459}"/>
              </a:ext>
            </a:extLst>
          </p:cNvPr>
          <p:cNvSpPr/>
          <p:nvPr/>
        </p:nvSpPr>
        <p:spPr>
          <a:xfrm>
            <a:off x="21051571"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Маркс-Ленин-Люксембургский фронт </a:t>
            </a:r>
            <a:r>
              <a:rPr lang="ru-RU" sz="200" dirty="0"/>
              <a:t>(В 1938 году уже тайно было решено, что в случае вторжения немцев РСАП распадется и уйдет в подполье. Партия была преобразована в организацию сопротивления Маркс-Ленин-Люксембургский фронт . Авраамом </a:t>
            </a:r>
            <a:r>
              <a:rPr lang="ru-RU" sz="200" dirty="0" err="1"/>
              <a:t>Менистом</a:t>
            </a:r>
            <a:r>
              <a:rPr lang="ru-RU" sz="200" dirty="0"/>
              <a:t> через несколько месяцев после немецкого вторжения в Нидерланды 10 мая 1940 года. Оно просуществовало до апреля 1942 года, когда все руководство было арестовано немцы, казнившие их 12 апреля того же года. Маркс-Ленин-Люксембург-Фронт, или MLL-Фронт, был тайным преемником политической партии </a:t>
            </a:r>
            <a:r>
              <a:rPr lang="ru-RU" sz="200" dirty="0" err="1"/>
              <a:t>Сневлита</a:t>
            </a:r>
            <a:r>
              <a:rPr lang="ru-RU" sz="200" dirty="0"/>
              <a:t>, Революционно-социалистической военной партии (РСАП), которая была распущена сразу после немецкого вторжения, когда </a:t>
            </a:r>
            <a:r>
              <a:rPr lang="ru-RU" sz="200" dirty="0" err="1"/>
              <a:t>Сневлиту</a:t>
            </a:r>
            <a:r>
              <a:rPr lang="ru-RU" sz="200" dirty="0"/>
              <a:t> пришлось скрываться, чтобы избежать </a:t>
            </a:r>
            <a:r>
              <a:rPr lang="ru-RU" sz="200" dirty="0" err="1"/>
              <a:t>ареста.MLL-Front</a:t>
            </a:r>
            <a:r>
              <a:rPr lang="ru-RU" sz="200" dirty="0"/>
              <a:t> был в значительной степени активен как пропагандистская группа и имел свой собственный журнал </a:t>
            </a:r>
            <a:r>
              <a:rPr lang="ru-RU" sz="200" dirty="0" err="1"/>
              <a:t>Spartacus</a:t>
            </a:r>
            <a:r>
              <a:rPr lang="ru-RU" sz="200" dirty="0"/>
              <a:t> , тираж которого составлял 5000 экземпляров и выходил раз в две недели. Он был особенно активен против антиеврейских мер, предпринятых нацистами , и участвовал в февральской забастовке 1941 г. против этих </a:t>
            </a:r>
            <a:r>
              <a:rPr lang="ru-RU" sz="200" dirty="0" err="1"/>
              <a:t>мер.С</a:t>
            </a:r>
            <a:r>
              <a:rPr lang="ru-RU" sz="200" dirty="0"/>
              <a:t> арестом и казнью его руководства в апреле 1942 года MLL-фронт раскололся на два по политическим разногласиям, на </a:t>
            </a:r>
            <a:r>
              <a:rPr lang="ru-RU" sz="200" dirty="0" err="1"/>
              <a:t>Comité</a:t>
            </a:r>
            <a:r>
              <a:rPr lang="ru-RU" sz="200" dirty="0"/>
              <a:t> </a:t>
            </a:r>
            <a:r>
              <a:rPr lang="ru-RU" sz="200" dirty="0" err="1"/>
              <a:t>van</a:t>
            </a:r>
            <a:r>
              <a:rPr lang="ru-RU" sz="200" dirty="0"/>
              <a:t> </a:t>
            </a:r>
            <a:r>
              <a:rPr lang="ru-RU" sz="200" dirty="0" err="1"/>
              <a:t>Revolutionaire</a:t>
            </a:r>
            <a:r>
              <a:rPr lang="ru-RU" sz="200" dirty="0"/>
              <a:t> </a:t>
            </a:r>
            <a:r>
              <a:rPr lang="ru-RU" sz="200" dirty="0" err="1"/>
              <a:t>Marxisten</a:t>
            </a:r>
            <a:r>
              <a:rPr lang="ru-RU" sz="200" dirty="0"/>
              <a:t> ( Комитет революционных марксистов ) и </a:t>
            </a:r>
            <a:r>
              <a:rPr lang="ru-RU" sz="200" dirty="0" err="1"/>
              <a:t>Communienbond</a:t>
            </a:r>
            <a:r>
              <a:rPr lang="ru-RU" sz="200" dirty="0"/>
              <a:t> </a:t>
            </a:r>
            <a:r>
              <a:rPr lang="ru-RU" sz="200" dirty="0" err="1"/>
              <a:t>Spartacus</a:t>
            </a:r>
            <a:r>
              <a:rPr lang="ru-RU" sz="200" dirty="0"/>
              <a:t> ( Коммунистическая лига Спартака ). Они были гораздо менее влиятельны, чем MLL-</a:t>
            </a:r>
            <a:r>
              <a:rPr lang="ru-RU" sz="200" dirty="0" err="1"/>
              <a:t>Front.Фронт</a:t>
            </a:r>
            <a:r>
              <a:rPr lang="ru-RU" sz="200" dirty="0"/>
              <a:t> MLL был одной из первых, если не первой крупной группой сопротивления, созданной в Нидерландах во время Второй мировой войны . На пике своего развития в нем могло быть около 500 членов. Его двухнедельное издание « Спартак » тиражом 5000 экземпляров было одной из самых влиятельных подпольных газет первой части войны; общий тираж подпольной прессы в это время оценивается примерно в 55 000 экземпляров.)</a:t>
            </a:r>
            <a:endParaRPr lang="ru-RU" sz="1400" dirty="0"/>
          </a:p>
        </p:txBody>
      </p:sp>
      <p:cxnSp>
        <p:nvCxnSpPr>
          <p:cNvPr id="210" name="Соединительная линия уступом 175">
            <a:extLst>
              <a:ext uri="{FF2B5EF4-FFF2-40B4-BE49-F238E27FC236}">
                <a16:creationId xmlns:a16="http://schemas.microsoft.com/office/drawing/2014/main" id="{4392744C-DFD9-4B55-99AA-618573D88360}"/>
              </a:ext>
            </a:extLst>
          </p:cNvPr>
          <p:cNvCxnSpPr>
            <a:cxnSpLocks/>
          </p:cNvCxnSpPr>
          <p:nvPr/>
        </p:nvCxnSpPr>
        <p:spPr>
          <a:xfrm rot="5400000" flipH="1" flipV="1">
            <a:off x="14179375" y="-472713"/>
            <a:ext cx="6348" cy="1791000"/>
          </a:xfrm>
          <a:prstGeom prst="bentConnector4">
            <a:avLst>
              <a:gd name="adj1" fmla="val -3601134"/>
              <a:gd name="adj2" fmla="val 79535"/>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18" name="Прямоугольник 317">
            <a:extLst>
              <a:ext uri="{FF2B5EF4-FFF2-40B4-BE49-F238E27FC236}">
                <a16:creationId xmlns:a16="http://schemas.microsoft.com/office/drawing/2014/main" id="{1EFE5386-8F48-4331-B975-9356E5E55F01}"/>
              </a:ext>
            </a:extLst>
          </p:cNvPr>
          <p:cNvSpPr/>
          <p:nvPr/>
        </p:nvSpPr>
        <p:spPr>
          <a:xfrm>
            <a:off x="18554908" y="1521039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Пролетарская</a:t>
            </a:r>
            <a:r>
              <a:rPr lang="ru-RU" sz="700" dirty="0"/>
              <a:t> </a:t>
            </a:r>
            <a:r>
              <a:rPr lang="ru-RU" sz="1400" dirty="0"/>
              <a:t>мировая революция </a:t>
            </a:r>
            <a:r>
              <a:rPr lang="ru-RU" sz="700" dirty="0"/>
              <a:t>(Голландско-немецкие левые откололись от Владимира Ленина .до правления Сталина и поддерживает твердо советскую коммунистическую и </a:t>
            </a:r>
            <a:r>
              <a:rPr lang="ru-RU" sz="700" dirty="0" err="1"/>
              <a:t>либертарианскую</a:t>
            </a:r>
            <a:r>
              <a:rPr lang="ru-RU" sz="700" dirty="0"/>
              <a:t> марксистскую точку зрения, в отличие от итальянских левых, которые подчеркивали необходимость международной революционной партии.)</a:t>
            </a:r>
            <a:endParaRPr lang="ru-RU" sz="1400" dirty="0"/>
          </a:p>
        </p:txBody>
      </p:sp>
      <p:sp>
        <p:nvSpPr>
          <p:cNvPr id="131" name="Прямоугольник 130">
            <a:extLst>
              <a:ext uri="{FF2B5EF4-FFF2-40B4-BE49-F238E27FC236}">
                <a16:creationId xmlns:a16="http://schemas.microsoft.com/office/drawing/2014/main" id="{F58FDCDF-41C4-4AB2-B4DF-922F7CDBAA5D}"/>
              </a:ext>
            </a:extLst>
          </p:cNvPr>
          <p:cNvSpPr/>
          <p:nvPr/>
        </p:nvSpPr>
        <p:spPr>
          <a:xfrm>
            <a:off x="6518121" y="124806"/>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t>Поэтому в 1935 г. было принято решение о слиянии партии </a:t>
            </a:r>
            <a:r>
              <a:rPr lang="ru-RU" sz="300" dirty="0" err="1"/>
              <a:t>Сневлита</a:t>
            </a:r>
            <a:r>
              <a:rPr lang="ru-RU" sz="300" dirty="0"/>
              <a:t> с РСП, из которой возникла Революционная социалистическая рабочая партия (РСАП). Шмидт стал председателем этой партии и был избран в провинциальный совет Северной Голландии и в городской совет Амстердама. Когда он был исключен из РСАП вместе с адвокатом </a:t>
            </a:r>
            <a:r>
              <a:rPr lang="ru-RU" sz="300" dirty="0" err="1"/>
              <a:t>Штиеном</a:t>
            </a:r>
            <a:r>
              <a:rPr lang="ru-RU" sz="300" dirty="0"/>
              <a:t> де </a:t>
            </a:r>
            <a:r>
              <a:rPr lang="ru-RU" sz="300" dirty="0" err="1"/>
              <a:t>Зеувом</a:t>
            </a:r>
            <a:r>
              <a:rPr lang="ru-RU" sz="300" dirty="0"/>
              <a:t> в сентябре 1936 года из-за его критики Сталина и сталинского режима в Советском Союзе, [3]он вышел из провинциального совета и городского совета. Он снова стал членом SDAP и был избран в городской совет Амстердама в 1939 году от этой партии. Он оставался членом совета, пока он не был распущен немецкими оккупантами в 1941 году.</a:t>
            </a:r>
            <a:br>
              <a:rPr lang="ru-RU" sz="300" dirty="0"/>
            </a:br>
            <a:r>
              <a:rPr lang="ru-RU" sz="300" dirty="0"/>
              <a:t>В 1936 году Шмидт был исключен за то, что публично раскритиковал Московские процессы как показательные . [1] : 159 </a:t>
            </a:r>
            <a:r>
              <a:rPr lang="ru-RU" sz="300" dirty="0" err="1"/>
              <a:t>Сневлит</a:t>
            </a:r>
            <a:r>
              <a:rPr lang="ru-RU" sz="300" dirty="0"/>
              <a:t> занял место председателя. Симпатия Шмидта к демократии и его страх перед тоталитарной диктатурой были непосредственной причиной этого раскола. На выборах 1937 </a:t>
            </a:r>
            <a:r>
              <a:rPr lang="ru-RU" sz="300" dirty="0" err="1"/>
              <a:t>г.партия</a:t>
            </a:r>
            <a:r>
              <a:rPr lang="ru-RU" sz="300" dirty="0"/>
              <a:t> не смогла получить ни одного места. После этих выборов партия получила больше противодействия со стороны правительства Нидерландов: государственным служащим было запрещено быть членом NAS или RSAP, а видные члены RSAP преследовались за оскорбление «дружественных глав государств», таких как Гитлер . Коммунистическая КПН, набравшая силу после нескольких чисток, также активно выступала против «троцкистской контрреволюционной секты». [1] : 160 отрядов сильной руки КПН атаковали нескольких видных членов РСАП. В конце концов Троцкий и </a:t>
            </a:r>
            <a:r>
              <a:rPr lang="ru-RU" sz="300" dirty="0" err="1"/>
              <a:t>Сневлит</a:t>
            </a:r>
            <a:r>
              <a:rPr lang="ru-RU" sz="300" dirty="0"/>
              <a:t> вступили в идеологический конфликт, отрезав РСАП от международных контактов.</a:t>
            </a:r>
          </a:p>
        </p:txBody>
      </p:sp>
      <p:sp>
        <p:nvSpPr>
          <p:cNvPr id="134" name="Прямоугольник 133">
            <a:extLst>
              <a:ext uri="{FF2B5EF4-FFF2-40B4-BE49-F238E27FC236}">
                <a16:creationId xmlns:a16="http://schemas.microsoft.com/office/drawing/2014/main" id="{A6501717-9895-440F-BF34-D3AA54D6E376}"/>
              </a:ext>
            </a:extLst>
          </p:cNvPr>
          <p:cNvSpPr/>
          <p:nvPr/>
        </p:nvSpPr>
        <p:spPr>
          <a:xfrm>
            <a:off x="8985777" y="124806"/>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 конце концов Троцкий и </a:t>
            </a:r>
            <a:r>
              <a:rPr lang="ru-RU" sz="1400" dirty="0" err="1"/>
              <a:t>Сневлит</a:t>
            </a:r>
            <a:r>
              <a:rPr lang="ru-RU" sz="1400" dirty="0"/>
              <a:t> вступили в идеологический конфликт, отрезав РСАП от международных контактов.</a:t>
            </a:r>
          </a:p>
        </p:txBody>
      </p:sp>
      <p:sp>
        <p:nvSpPr>
          <p:cNvPr id="137" name="Прямоугольник 136">
            <a:extLst>
              <a:ext uri="{FF2B5EF4-FFF2-40B4-BE49-F238E27FC236}">
                <a16:creationId xmlns:a16="http://schemas.microsoft.com/office/drawing/2014/main" id="{93C62C15-B0D7-4FF5-8AC8-0D49F8D19AE5}"/>
              </a:ext>
            </a:extLst>
          </p:cNvPr>
          <p:cNvSpPr/>
          <p:nvPr/>
        </p:nvSpPr>
        <p:spPr>
          <a:xfrm>
            <a:off x="18563949" y="12368881"/>
            <a:ext cx="2115918" cy="1080000"/>
          </a:xfrm>
          <a:prstGeom prst="rect">
            <a:avLst/>
          </a:prstGeom>
          <a:gradFill>
            <a:gsLst>
              <a:gs pos="0">
                <a:schemeClr val="accent4"/>
              </a:gs>
              <a:gs pos="100000">
                <a:srgbClr val="FF0000"/>
              </a:gs>
            </a:gsLst>
            <a:lin ang="5400000" scaled="1"/>
          </a:gra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Отмена закона о борьбе с забастовками</a:t>
            </a:r>
          </a:p>
        </p:txBody>
      </p:sp>
      <p:sp>
        <p:nvSpPr>
          <p:cNvPr id="138" name="Прямоугольник 137">
            <a:extLst>
              <a:ext uri="{FF2B5EF4-FFF2-40B4-BE49-F238E27FC236}">
                <a16:creationId xmlns:a16="http://schemas.microsoft.com/office/drawing/2014/main" id="{8D01AC0B-ADDB-4504-98C9-19828B188B48}"/>
              </a:ext>
            </a:extLst>
          </p:cNvPr>
          <p:cNvSpPr/>
          <p:nvPr/>
        </p:nvSpPr>
        <p:spPr>
          <a:xfrm>
            <a:off x="16075097" y="1521968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Система рабочих советов </a:t>
            </a:r>
            <a:r>
              <a:rPr lang="ru-RU" sz="600" dirty="0"/>
              <a:t>(Главной целью партии была пролетарская мировая революция , которая заменит капиталистическую систему системой рабочих советов . В конце концов это привело бы к коммунистическому обществу, где эксплуатация и класс будет ликвидирован.)</a:t>
            </a:r>
            <a:endParaRPr lang="ru-RU" sz="1400" dirty="0"/>
          </a:p>
        </p:txBody>
      </p:sp>
      <p:sp>
        <p:nvSpPr>
          <p:cNvPr id="143" name="Прямоугольник 142">
            <a:extLst>
              <a:ext uri="{FF2B5EF4-FFF2-40B4-BE49-F238E27FC236}">
                <a16:creationId xmlns:a16="http://schemas.microsoft.com/office/drawing/2014/main" id="{04D70944-041B-435E-B04F-5BA316C5F5A6}"/>
              </a:ext>
            </a:extLst>
          </p:cNvPr>
          <p:cNvSpPr/>
          <p:nvPr/>
        </p:nvSpPr>
        <p:spPr>
          <a:xfrm>
            <a:off x="21034718" y="1521038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Замена армии системой рабочей милиции</a:t>
            </a:r>
          </a:p>
        </p:txBody>
      </p:sp>
      <p:sp>
        <p:nvSpPr>
          <p:cNvPr id="144" name="Прямоугольник 143">
            <a:extLst>
              <a:ext uri="{FF2B5EF4-FFF2-40B4-BE49-F238E27FC236}">
                <a16:creationId xmlns:a16="http://schemas.microsoft.com/office/drawing/2014/main" id="{84D94725-5A52-4F85-BD08-096154350000}"/>
              </a:ext>
            </a:extLst>
          </p:cNvPr>
          <p:cNvSpPr/>
          <p:nvPr/>
        </p:nvSpPr>
        <p:spPr>
          <a:xfrm>
            <a:off x="14825015" y="1379367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Новые условия труда </a:t>
            </a:r>
            <a:r>
              <a:rPr lang="ru-RU" sz="1000" dirty="0"/>
              <a:t>(Установление условий труда для рабочих: 6-часовой рабочий день, особая защита работниц и молодежи, запрет на работу в ночное время и обязательный отпуск;)</a:t>
            </a:r>
            <a:endParaRPr lang="ru-RU" sz="1400" dirty="0"/>
          </a:p>
        </p:txBody>
      </p:sp>
      <p:sp>
        <p:nvSpPr>
          <p:cNvPr id="146" name="Прямоугольник 145">
            <a:extLst>
              <a:ext uri="{FF2B5EF4-FFF2-40B4-BE49-F238E27FC236}">
                <a16:creationId xmlns:a16="http://schemas.microsoft.com/office/drawing/2014/main" id="{C5289642-8620-4E45-AD1F-76E35F95EC48}"/>
              </a:ext>
            </a:extLst>
          </p:cNvPr>
          <p:cNvSpPr/>
          <p:nvPr/>
        </p:nvSpPr>
        <p:spPr>
          <a:xfrm>
            <a:off x="12348755" y="1379367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Минимальная заработная плата</a:t>
            </a:r>
          </a:p>
        </p:txBody>
      </p:sp>
      <p:sp>
        <p:nvSpPr>
          <p:cNvPr id="147" name="Прямоугольник 146">
            <a:extLst>
              <a:ext uri="{FF2B5EF4-FFF2-40B4-BE49-F238E27FC236}">
                <a16:creationId xmlns:a16="http://schemas.microsoft.com/office/drawing/2014/main" id="{8F3703E0-B68B-4964-A99B-9C3A4EA59680}"/>
              </a:ext>
            </a:extLst>
          </p:cNvPr>
          <p:cNvSpPr/>
          <p:nvPr/>
        </p:nvSpPr>
        <p:spPr>
          <a:xfrm>
            <a:off x="13595290" y="1521039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Пенсии по старости с 55 лет</a:t>
            </a:r>
          </a:p>
        </p:txBody>
      </p:sp>
      <p:sp>
        <p:nvSpPr>
          <p:cNvPr id="149" name="Прямоугольник 148">
            <a:extLst>
              <a:ext uri="{FF2B5EF4-FFF2-40B4-BE49-F238E27FC236}">
                <a16:creationId xmlns:a16="http://schemas.microsoft.com/office/drawing/2014/main" id="{40A430D9-D46E-4862-824C-EC3401744507}"/>
              </a:ext>
            </a:extLst>
          </p:cNvPr>
          <p:cNvSpPr/>
          <p:nvPr/>
        </p:nvSpPr>
        <p:spPr>
          <a:xfrm>
            <a:off x="18554907"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Вступить в 4 интернационал</a:t>
            </a:r>
          </a:p>
        </p:txBody>
      </p:sp>
      <p:cxnSp>
        <p:nvCxnSpPr>
          <p:cNvPr id="150" name="Соединительная линия уступом 175">
            <a:extLst>
              <a:ext uri="{FF2B5EF4-FFF2-40B4-BE49-F238E27FC236}">
                <a16:creationId xmlns:a16="http://schemas.microsoft.com/office/drawing/2014/main" id="{1DCC0943-0954-403F-A2C2-B37263991614}"/>
              </a:ext>
            </a:extLst>
          </p:cNvPr>
          <p:cNvCxnSpPr>
            <a:cxnSpLocks/>
            <a:stCxn id="126" idx="2"/>
            <a:endCxn id="201" idx="0"/>
          </p:cNvCxnSpPr>
          <p:nvPr/>
        </p:nvCxnSpPr>
        <p:spPr>
          <a:xfrm rot="5400000">
            <a:off x="15683528" y="10910055"/>
            <a:ext cx="419254" cy="24798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Соединительная линия уступом 175">
            <a:extLst>
              <a:ext uri="{FF2B5EF4-FFF2-40B4-BE49-F238E27FC236}">
                <a16:creationId xmlns:a16="http://schemas.microsoft.com/office/drawing/2014/main" id="{11DE3EBA-FF10-4C26-9A7D-B345D11A992E}"/>
              </a:ext>
            </a:extLst>
          </p:cNvPr>
          <p:cNvCxnSpPr>
            <a:cxnSpLocks/>
            <a:stCxn id="201" idx="2"/>
            <a:endCxn id="144" idx="0"/>
          </p:cNvCxnSpPr>
          <p:nvPr/>
        </p:nvCxnSpPr>
        <p:spPr>
          <a:xfrm rot="16200000" flipH="1">
            <a:off x="15091066" y="13001769"/>
            <a:ext cx="354090" cy="12297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6" name="Соединительная линия уступом 175">
            <a:extLst>
              <a:ext uri="{FF2B5EF4-FFF2-40B4-BE49-F238E27FC236}">
                <a16:creationId xmlns:a16="http://schemas.microsoft.com/office/drawing/2014/main" id="{5DD35F2F-B601-4D62-B070-13132331D9B2}"/>
              </a:ext>
            </a:extLst>
          </p:cNvPr>
          <p:cNvCxnSpPr>
            <a:cxnSpLocks/>
            <a:stCxn id="201" idx="2"/>
            <a:endCxn id="146" idx="0"/>
          </p:cNvCxnSpPr>
          <p:nvPr/>
        </p:nvCxnSpPr>
        <p:spPr>
          <a:xfrm rot="5400000">
            <a:off x="13852937" y="12993365"/>
            <a:ext cx="354090" cy="124653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0" name="Соединительная линия уступом 175">
            <a:extLst>
              <a:ext uri="{FF2B5EF4-FFF2-40B4-BE49-F238E27FC236}">
                <a16:creationId xmlns:a16="http://schemas.microsoft.com/office/drawing/2014/main" id="{C10BFE03-03D5-4C54-A202-0DC9B891B68F}"/>
              </a:ext>
            </a:extLst>
          </p:cNvPr>
          <p:cNvCxnSpPr>
            <a:cxnSpLocks/>
            <a:stCxn id="190" idx="2"/>
            <a:endCxn id="143" idx="0"/>
          </p:cNvCxnSpPr>
          <p:nvPr/>
        </p:nvCxnSpPr>
        <p:spPr>
          <a:xfrm rot="16200000" flipH="1">
            <a:off x="20687512" y="13805222"/>
            <a:ext cx="334070" cy="2476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3" name="Соединительная линия уступом 175">
            <a:extLst>
              <a:ext uri="{FF2B5EF4-FFF2-40B4-BE49-F238E27FC236}">
                <a16:creationId xmlns:a16="http://schemas.microsoft.com/office/drawing/2014/main" id="{07C2B2BC-73F1-4979-89EB-460499B0051B}"/>
              </a:ext>
            </a:extLst>
          </p:cNvPr>
          <p:cNvCxnSpPr>
            <a:cxnSpLocks/>
            <a:stCxn id="190" idx="2"/>
            <a:endCxn id="138" idx="0"/>
          </p:cNvCxnSpPr>
          <p:nvPr/>
        </p:nvCxnSpPr>
        <p:spPr>
          <a:xfrm rot="5400000">
            <a:off x="18203056" y="13806318"/>
            <a:ext cx="343363" cy="24833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75">
            <a:extLst>
              <a:ext uri="{FF2B5EF4-FFF2-40B4-BE49-F238E27FC236}">
                <a16:creationId xmlns:a16="http://schemas.microsoft.com/office/drawing/2014/main" id="{E35B5EDC-28F8-4E20-BE87-B6124C94E37D}"/>
              </a:ext>
            </a:extLst>
          </p:cNvPr>
          <p:cNvCxnSpPr>
            <a:cxnSpLocks/>
            <a:stCxn id="318" idx="2"/>
            <a:endCxn id="149" idx="0"/>
          </p:cNvCxnSpPr>
          <p:nvPr/>
        </p:nvCxnSpPr>
        <p:spPr>
          <a:xfrm rot="5400000">
            <a:off x="19394551" y="16508707"/>
            <a:ext cx="436632"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5">
            <a:extLst>
              <a:ext uri="{FF2B5EF4-FFF2-40B4-BE49-F238E27FC236}">
                <a16:creationId xmlns:a16="http://schemas.microsoft.com/office/drawing/2014/main" id="{ED51EF43-ACA2-48AE-9458-9E116E711DB8}"/>
              </a:ext>
            </a:extLst>
          </p:cNvPr>
          <p:cNvCxnSpPr>
            <a:cxnSpLocks/>
            <a:stCxn id="318" idx="2"/>
            <a:endCxn id="204" idx="0"/>
          </p:cNvCxnSpPr>
          <p:nvPr/>
        </p:nvCxnSpPr>
        <p:spPr>
          <a:xfrm rot="16200000" flipH="1">
            <a:off x="20642882" y="15260375"/>
            <a:ext cx="436632" cy="24966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Соединительная линия уступом 175">
            <a:extLst>
              <a:ext uri="{FF2B5EF4-FFF2-40B4-BE49-F238E27FC236}">
                <a16:creationId xmlns:a16="http://schemas.microsoft.com/office/drawing/2014/main" id="{FB60B473-47C6-4277-BD95-DB94C7852F16}"/>
              </a:ext>
            </a:extLst>
          </p:cNvPr>
          <p:cNvCxnSpPr>
            <a:cxnSpLocks/>
            <a:stCxn id="144" idx="2"/>
            <a:endCxn id="147" idx="0"/>
          </p:cNvCxnSpPr>
          <p:nvPr/>
        </p:nvCxnSpPr>
        <p:spPr>
          <a:xfrm rot="5400000">
            <a:off x="15099755" y="14427172"/>
            <a:ext cx="336714" cy="12297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5">
            <a:extLst>
              <a:ext uri="{FF2B5EF4-FFF2-40B4-BE49-F238E27FC236}">
                <a16:creationId xmlns:a16="http://schemas.microsoft.com/office/drawing/2014/main" id="{334F020F-24CF-42A4-A386-AEA5ADAC0BA7}"/>
              </a:ext>
            </a:extLst>
          </p:cNvPr>
          <p:cNvCxnSpPr>
            <a:cxnSpLocks/>
            <a:stCxn id="146" idx="2"/>
            <a:endCxn id="147" idx="0"/>
          </p:cNvCxnSpPr>
          <p:nvPr/>
        </p:nvCxnSpPr>
        <p:spPr>
          <a:xfrm rot="16200000" flipH="1">
            <a:off x="13861624" y="14418766"/>
            <a:ext cx="336714" cy="124653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3" name="Прямая со стрелкой 182">
            <a:extLst>
              <a:ext uri="{FF2B5EF4-FFF2-40B4-BE49-F238E27FC236}">
                <a16:creationId xmlns:a16="http://schemas.microsoft.com/office/drawing/2014/main" id="{51282F8C-73A2-4F54-9AE5-A2363CD446C3}"/>
              </a:ext>
            </a:extLst>
          </p:cNvPr>
          <p:cNvCxnSpPr>
            <a:cxnSpLocks/>
            <a:stCxn id="187" idx="2"/>
            <a:endCxn id="191" idx="0"/>
          </p:cNvCxnSpPr>
          <p:nvPr/>
        </p:nvCxnSpPr>
        <p:spPr>
          <a:xfrm flipH="1">
            <a:off x="22082665" y="13448876"/>
            <a:ext cx="5490" cy="34743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8" name="Прямоугольник 187">
            <a:extLst>
              <a:ext uri="{FF2B5EF4-FFF2-40B4-BE49-F238E27FC236}">
                <a16:creationId xmlns:a16="http://schemas.microsoft.com/office/drawing/2014/main" id="{343CB489-868B-4D8C-9E5C-526852CAEBE4}"/>
              </a:ext>
            </a:extLst>
          </p:cNvPr>
          <p:cNvSpPr/>
          <p:nvPr/>
        </p:nvSpPr>
        <p:spPr>
          <a:xfrm>
            <a:off x="11101277" y="1237696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Ленинская молодая гвардия </a:t>
            </a:r>
            <a:r>
              <a:rPr lang="ru-RU" sz="600" dirty="0"/>
              <a:t>(( голландский: </a:t>
            </a:r>
            <a:r>
              <a:rPr lang="ru-RU" sz="600" dirty="0" err="1"/>
              <a:t>ленинистический</a:t>
            </a:r>
            <a:r>
              <a:rPr lang="ru-RU" sz="600" dirty="0"/>
              <a:t> </a:t>
            </a:r>
            <a:r>
              <a:rPr lang="ru-RU" sz="600" dirty="0" err="1"/>
              <a:t>Jeugd</a:t>
            </a:r>
            <a:r>
              <a:rPr lang="ru-RU" sz="600" dirty="0"/>
              <a:t> </a:t>
            </a:r>
            <a:r>
              <a:rPr lang="ru-RU" sz="600" dirty="0" err="1"/>
              <a:t>Garde</a:t>
            </a:r>
            <a:r>
              <a:rPr lang="ru-RU" sz="600" dirty="0"/>
              <a:t>; LJG) была независимой молодежной организацией, связанной с РСАП. LJG опубликовала </a:t>
            </a:r>
            <a:r>
              <a:rPr lang="ru-RU" sz="600" dirty="0" err="1"/>
              <a:t>Arbeidersjeugd</a:t>
            </a:r>
            <a:r>
              <a:rPr lang="ru-RU" sz="600" dirty="0"/>
              <a:t> 1937–1940. Сал </a:t>
            </a:r>
            <a:r>
              <a:rPr lang="ru-RU" sz="600" dirty="0" err="1"/>
              <a:t>Сантен</a:t>
            </a:r>
            <a:r>
              <a:rPr lang="ru-RU" sz="600" dirty="0"/>
              <a:t> стал секретарем LJG в 1936 году.)</a:t>
            </a:r>
            <a:endParaRPr lang="ru-RU" sz="1400" dirty="0"/>
          </a:p>
        </p:txBody>
      </p:sp>
      <p:cxnSp>
        <p:nvCxnSpPr>
          <p:cNvPr id="189" name="Прямая со стрелкой 188">
            <a:extLst>
              <a:ext uri="{FF2B5EF4-FFF2-40B4-BE49-F238E27FC236}">
                <a16:creationId xmlns:a16="http://schemas.microsoft.com/office/drawing/2014/main" id="{499DCAE2-234B-427D-8B4B-B48885DAAC45}"/>
              </a:ext>
            </a:extLst>
          </p:cNvPr>
          <p:cNvCxnSpPr>
            <a:cxnSpLocks/>
            <a:stCxn id="126" idx="2"/>
            <a:endCxn id="168" idx="0"/>
          </p:cNvCxnSpPr>
          <p:nvPr/>
        </p:nvCxnSpPr>
        <p:spPr>
          <a:xfrm>
            <a:off x="17133060" y="11940333"/>
            <a:ext cx="14546" cy="41925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Прямоугольник 39">
            <a:extLst>
              <a:ext uri="{FF2B5EF4-FFF2-40B4-BE49-F238E27FC236}">
                <a16:creationId xmlns:a16="http://schemas.microsoft.com/office/drawing/2014/main" id="{CE31B362-7751-4446-9F65-2394038CD544}"/>
              </a:ext>
            </a:extLst>
          </p:cNvPr>
          <p:cNvSpPr/>
          <p:nvPr/>
        </p:nvSpPr>
        <p:spPr>
          <a:xfrm>
            <a:off x="16075097"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Международный революционный марксистский центр </a:t>
            </a:r>
            <a:r>
              <a:rPr lang="ru-RU" sz="400" dirty="0"/>
              <a:t>(Однако в 1938 году </a:t>
            </a:r>
            <a:r>
              <a:rPr lang="ru-RU" sz="400" dirty="0" err="1"/>
              <a:t>Сневлит</a:t>
            </a:r>
            <a:r>
              <a:rPr lang="ru-RU" sz="400" dirty="0"/>
              <a:t> и РСП в конечном итоге отказались присоединиться к этой новой международной организации, тем самым порвав с троцкистским движением. [3] Вместо этого РСП стала частью Международного бюро революционного социалистического единства вместе с Независимой рабочей партией (Великобритания) и Рабочей партией марксистского объединения ( ПОУМ ) Испании.)</a:t>
            </a:r>
            <a:endParaRPr lang="ru-RU" sz="1400" dirty="0"/>
          </a:p>
        </p:txBody>
      </p:sp>
      <p:cxnSp>
        <p:nvCxnSpPr>
          <p:cNvPr id="41" name="Прямая соединительная линия 40">
            <a:extLst>
              <a:ext uri="{FF2B5EF4-FFF2-40B4-BE49-F238E27FC236}">
                <a16:creationId xmlns:a16="http://schemas.microsoft.com/office/drawing/2014/main" id="{96C997B5-CCBE-461B-8DF3-2E188284653E}"/>
              </a:ext>
            </a:extLst>
          </p:cNvPr>
          <p:cNvCxnSpPr>
            <a:cxnSpLocks/>
            <a:stCxn id="149" idx="1"/>
            <a:endCxn id="40" idx="3"/>
          </p:cNvCxnSpPr>
          <p:nvPr/>
        </p:nvCxnSpPr>
        <p:spPr>
          <a:xfrm flipH="1">
            <a:off x="18191015" y="17267023"/>
            <a:ext cx="36389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Соединительная линия уступом 175">
            <a:extLst>
              <a:ext uri="{FF2B5EF4-FFF2-40B4-BE49-F238E27FC236}">
                <a16:creationId xmlns:a16="http://schemas.microsoft.com/office/drawing/2014/main" id="{3A69AF3C-F791-4E1E-8438-9CC2EAE2CE03}"/>
              </a:ext>
            </a:extLst>
          </p:cNvPr>
          <p:cNvCxnSpPr>
            <a:cxnSpLocks/>
            <a:stCxn id="318" idx="2"/>
            <a:endCxn id="40" idx="0"/>
          </p:cNvCxnSpPr>
          <p:nvPr/>
        </p:nvCxnSpPr>
        <p:spPr>
          <a:xfrm rot="5400000">
            <a:off x="18154646" y="15268802"/>
            <a:ext cx="436632" cy="24798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 name="Прямоугольник 46">
            <a:extLst>
              <a:ext uri="{FF2B5EF4-FFF2-40B4-BE49-F238E27FC236}">
                <a16:creationId xmlns:a16="http://schemas.microsoft.com/office/drawing/2014/main" id="{D76DCFD2-1733-49F9-971B-AE49D10768F2}"/>
              </a:ext>
            </a:extLst>
          </p:cNvPr>
          <p:cNvSpPr/>
          <p:nvPr/>
        </p:nvSpPr>
        <p:spPr>
          <a:xfrm>
            <a:off x="30936256"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solidFill>
                  <a:schemeClr val="bg1"/>
                </a:solidFill>
              </a:rPr>
              <a:t>De</a:t>
            </a:r>
            <a:r>
              <a:rPr lang="ru-RU" sz="1400" dirty="0">
                <a:solidFill>
                  <a:schemeClr val="bg1"/>
                </a:solidFill>
              </a:rPr>
              <a:t> </a:t>
            </a:r>
            <a:r>
              <a:rPr lang="ru-RU" sz="1400" dirty="0" err="1">
                <a:solidFill>
                  <a:schemeClr val="bg1"/>
                </a:solidFill>
              </a:rPr>
              <a:t>Syndicalist</a:t>
            </a:r>
            <a:r>
              <a:rPr lang="ru-RU" sz="1400" dirty="0">
                <a:solidFill>
                  <a:schemeClr val="bg1"/>
                </a:solidFill>
              </a:rPr>
              <a:t> </a:t>
            </a:r>
            <a:r>
              <a:rPr lang="ru-RU" sz="1050" dirty="0">
                <a:solidFill>
                  <a:schemeClr val="bg1"/>
                </a:solidFill>
              </a:rPr>
              <a:t>(</a:t>
            </a:r>
            <a:r>
              <a:rPr lang="ru-RU" sz="1000" dirty="0">
                <a:solidFill>
                  <a:schemeClr val="bg1"/>
                </a:solidFill>
              </a:rPr>
              <a:t>У NSV был собственный журнал под названием </a:t>
            </a:r>
            <a:r>
              <a:rPr lang="ru-RU" sz="1000" dirty="0" err="1">
                <a:solidFill>
                  <a:schemeClr val="bg1"/>
                </a:solidFill>
              </a:rPr>
              <a:t>De</a:t>
            </a:r>
            <a:r>
              <a:rPr lang="ru-RU" sz="1000" dirty="0">
                <a:solidFill>
                  <a:schemeClr val="bg1"/>
                </a:solidFill>
              </a:rPr>
              <a:t> </a:t>
            </a:r>
            <a:r>
              <a:rPr lang="ru-RU" sz="1000" dirty="0" err="1">
                <a:solidFill>
                  <a:schemeClr val="bg1"/>
                </a:solidFill>
              </a:rPr>
              <a:t>Syndicalist</a:t>
            </a:r>
            <a:r>
              <a:rPr lang="ru-RU" sz="1000" dirty="0">
                <a:solidFill>
                  <a:schemeClr val="bg1"/>
                </a:solidFill>
              </a:rPr>
              <a:t> , который выходил еженедельно с 1923 по 1940 год,</a:t>
            </a:r>
            <a:r>
              <a:rPr lang="en-US" sz="1000" dirty="0">
                <a:solidFill>
                  <a:schemeClr val="bg1"/>
                </a:solidFill>
              </a:rPr>
              <a:t> Albert de Jong –</a:t>
            </a:r>
            <a:r>
              <a:rPr lang="ru-RU" sz="1000" dirty="0">
                <a:solidFill>
                  <a:schemeClr val="bg1"/>
                </a:solidFill>
              </a:rPr>
              <a:t> советник, </a:t>
            </a:r>
            <a:r>
              <a:rPr lang="en-US" sz="1000" dirty="0">
                <a:solidFill>
                  <a:schemeClr val="bg1"/>
                </a:solidFill>
              </a:rPr>
              <a:t>Paul Arthur Müller-</a:t>
            </a:r>
            <a:r>
              <a:rPr lang="en-US" sz="1000" dirty="0" err="1">
                <a:solidFill>
                  <a:schemeClr val="bg1"/>
                </a:solidFill>
              </a:rPr>
              <a:t>Lehning</a:t>
            </a:r>
            <a:r>
              <a:rPr lang="ru-RU" sz="1000" dirty="0">
                <a:solidFill>
                  <a:schemeClr val="bg1"/>
                </a:solidFill>
              </a:rPr>
              <a:t> – советник 2 и </a:t>
            </a:r>
            <a:r>
              <a:rPr lang="ru-RU" sz="1000" dirty="0" err="1">
                <a:solidFill>
                  <a:schemeClr val="bg1"/>
                </a:solidFill>
              </a:rPr>
              <a:t>енерал</a:t>
            </a:r>
            <a:r>
              <a:rPr lang="ru-RU" sz="1000" dirty="0">
                <a:solidFill>
                  <a:schemeClr val="bg1"/>
                </a:solidFill>
              </a:rPr>
              <a:t>)</a:t>
            </a:r>
            <a:endParaRPr lang="ru-RU" sz="1400" dirty="0">
              <a:solidFill>
                <a:schemeClr val="bg1"/>
              </a:solidFill>
            </a:endParaRPr>
          </a:p>
        </p:txBody>
      </p:sp>
      <p:sp>
        <p:nvSpPr>
          <p:cNvPr id="49" name="Прямоугольник 48">
            <a:extLst>
              <a:ext uri="{FF2B5EF4-FFF2-40B4-BE49-F238E27FC236}">
                <a16:creationId xmlns:a16="http://schemas.microsoft.com/office/drawing/2014/main" id="{0279FD8D-0F03-4F3F-80DA-9057201BCC22}"/>
              </a:ext>
            </a:extLst>
          </p:cNvPr>
          <p:cNvSpPr/>
          <p:nvPr/>
        </p:nvSpPr>
        <p:spPr>
          <a:xfrm>
            <a:off x="16343406" y="2215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t>Вербаархейдсафделинг</a:t>
            </a:r>
            <a:r>
              <a:rPr lang="ru-RU" sz="1400" dirty="0"/>
              <a:t> </a:t>
            </a:r>
            <a:r>
              <a:rPr lang="ru-RU" sz="300" dirty="0"/>
              <a:t>(( WA ; « Отдел устойчивости») — военизированное подразделение Национал-социалистического движения в Нидерландах (NSB), фашистской политической партии, сотрудничавшей с немецкими оккупантами Нидерландов во время Второй мировой войны . Организация, примерно эквивалентная немецкой СА , [1] была основана в 1932 году Антоном </a:t>
            </a:r>
            <a:r>
              <a:rPr lang="ru-RU" sz="300" dirty="0" err="1"/>
              <a:t>Мюссертом</a:t>
            </a:r>
            <a:r>
              <a:rPr lang="ru-RU" sz="300" dirty="0"/>
              <a:t> , [2] соучредителем NSB в 1931 году и ее руководителем до конца войны. Участники носили и маршировали в черной униформе [3] , поэтому их называли «чернорубашечниками». [4] В 1933 году правительство Нидерландов запретило ношение униформы (гражданскими лицами),[5] и WA была распущена в 1935 году, чтобы предотвратить ее запрет правительством Нидерландов. В 1940 году, после немецкого вторжения, WA снова стала открыто действовать и стала более безжалостной, чем раньше. Они специализировались на жестоких нападениях, особенно на голландское еврейское население. [2])</a:t>
            </a:r>
            <a:endParaRPr lang="ru-RU" sz="1400" dirty="0"/>
          </a:p>
        </p:txBody>
      </p:sp>
      <p:sp>
        <p:nvSpPr>
          <p:cNvPr id="50" name="Прямоугольник 49">
            <a:extLst>
              <a:ext uri="{FF2B5EF4-FFF2-40B4-BE49-F238E27FC236}">
                <a16:creationId xmlns:a16="http://schemas.microsoft.com/office/drawing/2014/main" id="{F1B439BE-3E91-43A2-B596-14476D4ABEE1}"/>
              </a:ext>
            </a:extLst>
          </p:cNvPr>
          <p:cNvSpPr/>
          <p:nvPr/>
        </p:nvSpPr>
        <p:spPr>
          <a:xfrm>
            <a:off x="18482920" y="26310"/>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Изгнать евреев </a:t>
            </a:r>
            <a:r>
              <a:rPr lang="ru-RU" sz="300" dirty="0"/>
              <a:t>(После оккупации WA использовали почти так же, как и SA, заставляя владельцев ресторанов и кафе вывешивать таблички с надписью </a:t>
            </a:r>
            <a:r>
              <a:rPr lang="ru-RU" sz="300" dirty="0" err="1"/>
              <a:t>Jooden</a:t>
            </a:r>
            <a:r>
              <a:rPr lang="ru-RU" sz="300" dirty="0"/>
              <a:t> </a:t>
            </a:r>
            <a:r>
              <a:rPr lang="ru-RU" sz="300" dirty="0" err="1"/>
              <a:t>niet</a:t>
            </a:r>
            <a:r>
              <a:rPr lang="ru-RU" sz="300" dirty="0"/>
              <a:t> </a:t>
            </a:r>
            <a:r>
              <a:rPr lang="ru-RU" sz="300" dirty="0" err="1"/>
              <a:t>gewenscht</a:t>
            </a:r>
            <a:r>
              <a:rPr lang="ru-RU" sz="300" dirty="0"/>
              <a:t> («Евреи не приветствуются») и преследуя и провоцируя жителей кварталов с большим количеством евреев. жителей. Это привело к формированию «</a:t>
            </a:r>
            <a:r>
              <a:rPr lang="ru-RU" sz="300" dirty="0" err="1"/>
              <a:t>knokploegen</a:t>
            </a:r>
            <a:r>
              <a:rPr lang="ru-RU" sz="300" dirty="0"/>
              <a:t>» , неформальных ополчений, и вспыхнувшим столкновениям между WA и еврейскими и нееврейскими жителями. 9 февраля 1941 года на площади Рембрандта произошли беспорядки между WA и еврейской молодежью. [6] 11 февраля группа из 40–50 членов WA прошла маршем через Амстердам к площади Ватерлоо в самом сердце еврейского квартала. [7]Это привело к ожесточенной битве с евреями и жителями Иордана , в которой член WA Кут был тяжело ранен. Он умер через несколько дней; он был похоронен с большой помпой и стилизован под мученика, почти так же, как Хорст </a:t>
            </a:r>
            <a:r>
              <a:rPr lang="ru-RU" sz="300" dirty="0" err="1"/>
              <a:t>Вессель</a:t>
            </a:r>
            <a:r>
              <a:rPr lang="ru-RU" sz="300" dirty="0"/>
              <a:t> в нацистской Германии. События привели к первым </a:t>
            </a:r>
            <a:r>
              <a:rPr lang="ru-RU" sz="300" dirty="0" err="1"/>
              <a:t>razzias</a:t>
            </a:r>
            <a:r>
              <a:rPr lang="ru-RU" sz="300" dirty="0"/>
              <a:t> , депортации евреев и образованию гетто в Амстердаме, а оттуда к февральской забастовке .)</a:t>
            </a:r>
            <a:endParaRPr lang="ru-RU" sz="1400" dirty="0"/>
          </a:p>
        </p:txBody>
      </p:sp>
      <p:sp>
        <p:nvSpPr>
          <p:cNvPr id="70" name="Прямоугольник 69">
            <a:extLst>
              <a:ext uri="{FF2B5EF4-FFF2-40B4-BE49-F238E27FC236}">
                <a16:creationId xmlns:a16="http://schemas.microsoft.com/office/drawing/2014/main" id="{342C4259-AF63-4059-9BE1-7698FC73D941}"/>
              </a:ext>
            </a:extLst>
          </p:cNvPr>
          <p:cNvSpPr/>
          <p:nvPr/>
        </p:nvSpPr>
        <p:spPr>
          <a:xfrm>
            <a:off x="23528292" y="1086033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Последствия «</a:t>
            </a:r>
            <a:r>
              <a:rPr lang="ru-RU" sz="1400" dirty="0" err="1"/>
              <a:t>Зеван</a:t>
            </a:r>
            <a:r>
              <a:rPr lang="ru-RU" sz="1400" dirty="0"/>
              <a:t> </a:t>
            </a:r>
            <a:r>
              <a:rPr lang="ru-RU" sz="1400" dirty="0" err="1"/>
              <a:t>Провинсиан</a:t>
            </a:r>
            <a:r>
              <a:rPr lang="ru-RU" sz="1400" dirty="0"/>
              <a:t>» (ваниль)</a:t>
            </a:r>
          </a:p>
        </p:txBody>
      </p:sp>
      <p:cxnSp>
        <p:nvCxnSpPr>
          <p:cNvPr id="71" name="Прямая соединительная линия 70">
            <a:extLst>
              <a:ext uri="{FF2B5EF4-FFF2-40B4-BE49-F238E27FC236}">
                <a16:creationId xmlns:a16="http://schemas.microsoft.com/office/drawing/2014/main" id="{1065DBDE-0343-4DDE-A250-71F107EDEA35}"/>
              </a:ext>
            </a:extLst>
          </p:cNvPr>
          <p:cNvCxnSpPr>
            <a:cxnSpLocks/>
            <a:stCxn id="70" idx="1"/>
            <a:endCxn id="126" idx="3"/>
          </p:cNvCxnSpPr>
          <p:nvPr/>
        </p:nvCxnSpPr>
        <p:spPr>
          <a:xfrm flipH="1">
            <a:off x="18191019" y="11400333"/>
            <a:ext cx="533727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5" name="Прямоугольник 74">
            <a:extLst>
              <a:ext uri="{FF2B5EF4-FFF2-40B4-BE49-F238E27FC236}">
                <a16:creationId xmlns:a16="http://schemas.microsoft.com/office/drawing/2014/main" id="{CD288A3F-0B5C-40EF-A73C-D00523418548}"/>
              </a:ext>
            </a:extLst>
          </p:cNvPr>
          <p:cNvSpPr/>
          <p:nvPr/>
        </p:nvSpPr>
        <p:spPr>
          <a:xfrm>
            <a:off x="23528292" y="1379855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Красный – это новый оранжевый (ваниль)</a:t>
            </a:r>
          </a:p>
        </p:txBody>
      </p:sp>
      <p:sp>
        <p:nvSpPr>
          <p:cNvPr id="76" name="Прямоугольник 75">
            <a:extLst>
              <a:ext uri="{FF2B5EF4-FFF2-40B4-BE49-F238E27FC236}">
                <a16:creationId xmlns:a16="http://schemas.microsoft.com/office/drawing/2014/main" id="{366F5F6C-483B-4ACD-91D6-A9E691839C70}"/>
              </a:ext>
            </a:extLst>
          </p:cNvPr>
          <p:cNvSpPr/>
          <p:nvPr/>
        </p:nvSpPr>
        <p:spPr>
          <a:xfrm>
            <a:off x="23531381" y="1672868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Оплот истинного коммунизма (ваниль)</a:t>
            </a:r>
          </a:p>
        </p:txBody>
      </p:sp>
      <p:sp>
        <p:nvSpPr>
          <p:cNvPr id="77" name="Прямоугольник 76">
            <a:extLst>
              <a:ext uri="{FF2B5EF4-FFF2-40B4-BE49-F238E27FC236}">
                <a16:creationId xmlns:a16="http://schemas.microsoft.com/office/drawing/2014/main" id="{10125C76-08EB-440D-8A53-FC23906A3025}"/>
              </a:ext>
            </a:extLst>
          </p:cNvPr>
          <p:cNvSpPr/>
          <p:nvPr/>
        </p:nvSpPr>
        <p:spPr>
          <a:xfrm>
            <a:off x="26052710" y="1672868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Союз с Францией (ваниль)</a:t>
            </a:r>
          </a:p>
        </p:txBody>
      </p:sp>
      <p:sp>
        <p:nvSpPr>
          <p:cNvPr id="79" name="Прямоугольник 78">
            <a:extLst>
              <a:ext uri="{FF2B5EF4-FFF2-40B4-BE49-F238E27FC236}">
                <a16:creationId xmlns:a16="http://schemas.microsoft.com/office/drawing/2014/main" id="{A1833F58-8C31-4146-8F2D-3CA644C1D16F}"/>
              </a:ext>
            </a:extLst>
          </p:cNvPr>
          <p:cNvSpPr/>
          <p:nvPr/>
        </p:nvSpPr>
        <p:spPr>
          <a:xfrm>
            <a:off x="28500041" y="1672868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Подтвердить лояльность городу Москва (ваниль)</a:t>
            </a:r>
          </a:p>
        </p:txBody>
      </p:sp>
      <p:cxnSp>
        <p:nvCxnSpPr>
          <p:cNvPr id="80" name="Прямая соединительная линия 79">
            <a:extLst>
              <a:ext uri="{FF2B5EF4-FFF2-40B4-BE49-F238E27FC236}">
                <a16:creationId xmlns:a16="http://schemas.microsoft.com/office/drawing/2014/main" id="{B7BBD189-7659-4584-B271-7DF8F92634C3}"/>
              </a:ext>
            </a:extLst>
          </p:cNvPr>
          <p:cNvCxnSpPr>
            <a:cxnSpLocks/>
            <a:stCxn id="77" idx="1"/>
            <a:endCxn id="76" idx="3"/>
          </p:cNvCxnSpPr>
          <p:nvPr/>
        </p:nvCxnSpPr>
        <p:spPr>
          <a:xfrm flipH="1">
            <a:off x="25647299" y="17268687"/>
            <a:ext cx="405411"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Прямая соединительная линия 82">
            <a:extLst>
              <a:ext uri="{FF2B5EF4-FFF2-40B4-BE49-F238E27FC236}">
                <a16:creationId xmlns:a16="http://schemas.microsoft.com/office/drawing/2014/main" id="{E177FD22-3AD3-43C9-AD14-4346EE9A3F04}"/>
              </a:ext>
            </a:extLst>
          </p:cNvPr>
          <p:cNvCxnSpPr>
            <a:cxnSpLocks/>
            <a:stCxn id="79" idx="1"/>
            <a:endCxn id="77" idx="3"/>
          </p:cNvCxnSpPr>
          <p:nvPr/>
        </p:nvCxnSpPr>
        <p:spPr>
          <a:xfrm flipH="1" flipV="1">
            <a:off x="28168628" y="17268687"/>
            <a:ext cx="331413"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Прямоугольник 85">
            <a:extLst>
              <a:ext uri="{FF2B5EF4-FFF2-40B4-BE49-F238E27FC236}">
                <a16:creationId xmlns:a16="http://schemas.microsoft.com/office/drawing/2014/main" id="{AD767D07-12A0-482F-AED3-8FB784E027A3}"/>
              </a:ext>
            </a:extLst>
          </p:cNvPr>
          <p:cNvSpPr/>
          <p:nvPr/>
        </p:nvSpPr>
        <p:spPr>
          <a:xfrm>
            <a:off x="23531381" y="196652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 кольце врагов (ваниль)</a:t>
            </a:r>
          </a:p>
        </p:txBody>
      </p:sp>
      <p:sp>
        <p:nvSpPr>
          <p:cNvPr id="87" name="Прямоугольник 86">
            <a:extLst>
              <a:ext uri="{FF2B5EF4-FFF2-40B4-BE49-F238E27FC236}">
                <a16:creationId xmlns:a16="http://schemas.microsoft.com/office/drawing/2014/main" id="{CC4BBF75-07C6-4CA5-A8D7-44A4699C08DC}"/>
              </a:ext>
            </a:extLst>
          </p:cNvPr>
          <p:cNvSpPr/>
          <p:nvPr/>
        </p:nvSpPr>
        <p:spPr>
          <a:xfrm>
            <a:off x="23531381" y="2269849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Гостеприимная страна (ваниль)</a:t>
            </a:r>
          </a:p>
        </p:txBody>
      </p:sp>
      <p:sp>
        <p:nvSpPr>
          <p:cNvPr id="88" name="Прямоугольник 87">
            <a:extLst>
              <a:ext uri="{FF2B5EF4-FFF2-40B4-BE49-F238E27FC236}">
                <a16:creationId xmlns:a16="http://schemas.microsoft.com/office/drawing/2014/main" id="{2D86051A-B657-4518-A31A-E3425E7B1BF9}"/>
              </a:ext>
            </a:extLst>
          </p:cNvPr>
          <p:cNvSpPr/>
          <p:nvPr/>
        </p:nvSpPr>
        <p:spPr>
          <a:xfrm>
            <a:off x="24773546" y="181485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Движение социализма на юг (ваниль)</a:t>
            </a:r>
          </a:p>
        </p:txBody>
      </p:sp>
      <p:cxnSp>
        <p:nvCxnSpPr>
          <p:cNvPr id="89" name="Соединительная линия уступом 175">
            <a:extLst>
              <a:ext uri="{FF2B5EF4-FFF2-40B4-BE49-F238E27FC236}">
                <a16:creationId xmlns:a16="http://schemas.microsoft.com/office/drawing/2014/main" id="{5CB48EFB-136F-4070-8340-0A522C2F6809}"/>
              </a:ext>
            </a:extLst>
          </p:cNvPr>
          <p:cNvCxnSpPr>
            <a:cxnSpLocks/>
            <a:stCxn id="76" idx="2"/>
            <a:endCxn id="88" idx="0"/>
          </p:cNvCxnSpPr>
          <p:nvPr/>
        </p:nvCxnSpPr>
        <p:spPr>
          <a:xfrm rot="16200000" flipH="1">
            <a:off x="25040475" y="17357553"/>
            <a:ext cx="33989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2" name="Соединительная линия уступом 175">
            <a:extLst>
              <a:ext uri="{FF2B5EF4-FFF2-40B4-BE49-F238E27FC236}">
                <a16:creationId xmlns:a16="http://schemas.microsoft.com/office/drawing/2014/main" id="{63CBBFDA-3735-4B9C-9329-96E9ABFAE985}"/>
              </a:ext>
            </a:extLst>
          </p:cNvPr>
          <p:cNvCxnSpPr>
            <a:cxnSpLocks/>
            <a:stCxn id="77" idx="2"/>
            <a:endCxn id="88" idx="0"/>
          </p:cNvCxnSpPr>
          <p:nvPr/>
        </p:nvCxnSpPr>
        <p:spPr>
          <a:xfrm rot="5400000">
            <a:off x="26301139" y="17339053"/>
            <a:ext cx="339897" cy="12791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5" name="Соединительная линия уступом 175">
            <a:extLst>
              <a:ext uri="{FF2B5EF4-FFF2-40B4-BE49-F238E27FC236}">
                <a16:creationId xmlns:a16="http://schemas.microsoft.com/office/drawing/2014/main" id="{18E581A8-013C-43A7-B480-F75FA8B9D989}"/>
              </a:ext>
            </a:extLst>
          </p:cNvPr>
          <p:cNvCxnSpPr>
            <a:cxnSpLocks/>
            <a:stCxn id="79" idx="2"/>
            <a:endCxn id="88" idx="0"/>
          </p:cNvCxnSpPr>
          <p:nvPr/>
        </p:nvCxnSpPr>
        <p:spPr>
          <a:xfrm rot="5400000">
            <a:off x="27524806" y="16115389"/>
            <a:ext cx="339895" cy="372649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8" name="Прямоугольник 97">
            <a:extLst>
              <a:ext uri="{FF2B5EF4-FFF2-40B4-BE49-F238E27FC236}">
                <a16:creationId xmlns:a16="http://schemas.microsoft.com/office/drawing/2014/main" id="{A4C4E412-1DCD-4818-BE7B-DE5FD7B5D281}"/>
              </a:ext>
            </a:extLst>
          </p:cNvPr>
          <p:cNvSpPr/>
          <p:nvPr/>
        </p:nvSpPr>
        <p:spPr>
          <a:xfrm>
            <a:off x="27257876" y="1814858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промышленности (ваниль)</a:t>
            </a:r>
          </a:p>
        </p:txBody>
      </p:sp>
      <p:cxnSp>
        <p:nvCxnSpPr>
          <p:cNvPr id="99" name="Соединительная линия уступом 175">
            <a:extLst>
              <a:ext uri="{FF2B5EF4-FFF2-40B4-BE49-F238E27FC236}">
                <a16:creationId xmlns:a16="http://schemas.microsoft.com/office/drawing/2014/main" id="{DCD1F1C6-3983-4635-A883-D83D7C10A114}"/>
              </a:ext>
            </a:extLst>
          </p:cNvPr>
          <p:cNvCxnSpPr>
            <a:cxnSpLocks/>
            <a:stCxn id="79" idx="2"/>
            <a:endCxn id="98" idx="0"/>
          </p:cNvCxnSpPr>
          <p:nvPr/>
        </p:nvCxnSpPr>
        <p:spPr>
          <a:xfrm rot="5400000">
            <a:off x="28766971" y="17357554"/>
            <a:ext cx="339894"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02" name="Соединительная линия уступом 175">
            <a:extLst>
              <a:ext uri="{FF2B5EF4-FFF2-40B4-BE49-F238E27FC236}">
                <a16:creationId xmlns:a16="http://schemas.microsoft.com/office/drawing/2014/main" id="{65F9EC03-108B-4E8B-A78B-BA5EF524FF04}"/>
              </a:ext>
            </a:extLst>
          </p:cNvPr>
          <p:cNvCxnSpPr>
            <a:cxnSpLocks/>
            <a:stCxn id="77" idx="2"/>
            <a:endCxn id="98" idx="0"/>
          </p:cNvCxnSpPr>
          <p:nvPr/>
        </p:nvCxnSpPr>
        <p:spPr>
          <a:xfrm rot="16200000" flipH="1">
            <a:off x="27543304" y="17376052"/>
            <a:ext cx="339896" cy="12051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a:extLst>
              <a:ext uri="{FF2B5EF4-FFF2-40B4-BE49-F238E27FC236}">
                <a16:creationId xmlns:a16="http://schemas.microsoft.com/office/drawing/2014/main" id="{593EF44A-A889-40AB-8198-12E4B4E7C45B}"/>
              </a:ext>
            </a:extLst>
          </p:cNvPr>
          <p:cNvSpPr/>
          <p:nvPr/>
        </p:nvSpPr>
        <p:spPr>
          <a:xfrm>
            <a:off x="29742205" y="1814858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Советские эксперты (ваниль)</a:t>
            </a:r>
          </a:p>
        </p:txBody>
      </p:sp>
      <p:cxnSp>
        <p:nvCxnSpPr>
          <p:cNvPr id="106" name="Соединительная линия уступом 175">
            <a:extLst>
              <a:ext uri="{FF2B5EF4-FFF2-40B4-BE49-F238E27FC236}">
                <a16:creationId xmlns:a16="http://schemas.microsoft.com/office/drawing/2014/main" id="{A669113C-1557-4107-B1E0-921FFE48A035}"/>
              </a:ext>
            </a:extLst>
          </p:cNvPr>
          <p:cNvCxnSpPr>
            <a:cxnSpLocks/>
            <a:stCxn id="79" idx="2"/>
            <a:endCxn id="105" idx="0"/>
          </p:cNvCxnSpPr>
          <p:nvPr/>
        </p:nvCxnSpPr>
        <p:spPr>
          <a:xfrm rot="16200000" flipH="1">
            <a:off x="30009135" y="17357554"/>
            <a:ext cx="339894" cy="12421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9" name="Прямоугольник 108">
            <a:extLst>
              <a:ext uri="{FF2B5EF4-FFF2-40B4-BE49-F238E27FC236}">
                <a16:creationId xmlns:a16="http://schemas.microsoft.com/office/drawing/2014/main" id="{0EA34B49-5C15-4F93-A433-B54A1B90022D}"/>
              </a:ext>
            </a:extLst>
          </p:cNvPr>
          <p:cNvSpPr/>
          <p:nvPr/>
        </p:nvSpPr>
        <p:spPr>
          <a:xfrm>
            <a:off x="26052710" y="196652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Французское военное представительство (ваниль)</a:t>
            </a:r>
          </a:p>
        </p:txBody>
      </p:sp>
      <p:cxnSp>
        <p:nvCxnSpPr>
          <p:cNvPr id="110" name="Соединительная линия уступом 175">
            <a:extLst>
              <a:ext uri="{FF2B5EF4-FFF2-40B4-BE49-F238E27FC236}">
                <a16:creationId xmlns:a16="http://schemas.microsoft.com/office/drawing/2014/main" id="{B8731ED6-88B8-43A2-81AD-67D3831583CB}"/>
              </a:ext>
            </a:extLst>
          </p:cNvPr>
          <p:cNvCxnSpPr>
            <a:cxnSpLocks/>
            <a:stCxn id="77" idx="2"/>
            <a:endCxn id="109" idx="0"/>
          </p:cNvCxnSpPr>
          <p:nvPr/>
        </p:nvCxnSpPr>
        <p:spPr>
          <a:xfrm rot="5400000">
            <a:off x="26182403" y="18736953"/>
            <a:ext cx="1856533"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 name="Прямая со стрелкой 117">
            <a:extLst>
              <a:ext uri="{FF2B5EF4-FFF2-40B4-BE49-F238E27FC236}">
                <a16:creationId xmlns:a16="http://schemas.microsoft.com/office/drawing/2014/main" id="{DDD852FB-296B-4E94-971C-21F09E42C0A4}"/>
              </a:ext>
            </a:extLst>
          </p:cNvPr>
          <p:cNvCxnSpPr>
            <a:cxnSpLocks/>
            <a:stCxn id="76" idx="2"/>
            <a:endCxn id="86" idx="0"/>
          </p:cNvCxnSpPr>
          <p:nvPr/>
        </p:nvCxnSpPr>
        <p:spPr>
          <a:xfrm>
            <a:off x="24589340" y="17808689"/>
            <a:ext cx="0" cy="185653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 name="Прямоугольник 121">
            <a:extLst>
              <a:ext uri="{FF2B5EF4-FFF2-40B4-BE49-F238E27FC236}">
                <a16:creationId xmlns:a16="http://schemas.microsoft.com/office/drawing/2014/main" id="{00B82B20-01B6-46D1-B449-47EF83B3CEB6}"/>
              </a:ext>
            </a:extLst>
          </p:cNvPr>
          <p:cNvSpPr/>
          <p:nvPr/>
        </p:nvSpPr>
        <p:spPr>
          <a:xfrm>
            <a:off x="28500703" y="196652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Ради общего блага (ваниль)</a:t>
            </a:r>
          </a:p>
        </p:txBody>
      </p:sp>
      <p:cxnSp>
        <p:nvCxnSpPr>
          <p:cNvPr id="123" name="Соединительная линия уступом 175">
            <a:extLst>
              <a:ext uri="{FF2B5EF4-FFF2-40B4-BE49-F238E27FC236}">
                <a16:creationId xmlns:a16="http://schemas.microsoft.com/office/drawing/2014/main" id="{6F355A47-8469-4F71-96DD-B911272B628E}"/>
              </a:ext>
            </a:extLst>
          </p:cNvPr>
          <p:cNvCxnSpPr>
            <a:cxnSpLocks/>
            <a:stCxn id="98" idx="2"/>
            <a:endCxn id="122" idx="0"/>
          </p:cNvCxnSpPr>
          <p:nvPr/>
        </p:nvCxnSpPr>
        <p:spPr>
          <a:xfrm rot="16200000" flipH="1">
            <a:off x="28718930" y="18825487"/>
            <a:ext cx="436637"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a:extLst>
              <a:ext uri="{FF2B5EF4-FFF2-40B4-BE49-F238E27FC236}">
                <a16:creationId xmlns:a16="http://schemas.microsoft.com/office/drawing/2014/main" id="{2C8AA921-F932-4A1A-9545-B8BDDC7EA695}"/>
              </a:ext>
            </a:extLst>
          </p:cNvPr>
          <p:cNvSpPr/>
          <p:nvPr/>
        </p:nvSpPr>
        <p:spPr>
          <a:xfrm>
            <a:off x="29742205" y="2118185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Охват Европы (ваниль)</a:t>
            </a:r>
          </a:p>
        </p:txBody>
      </p:sp>
      <p:sp>
        <p:nvSpPr>
          <p:cNvPr id="128" name="Прямоугольник 127">
            <a:extLst>
              <a:ext uri="{FF2B5EF4-FFF2-40B4-BE49-F238E27FC236}">
                <a16:creationId xmlns:a16="http://schemas.microsoft.com/office/drawing/2014/main" id="{178DB374-FAC3-4ABA-8346-6E2F0A705F12}"/>
              </a:ext>
            </a:extLst>
          </p:cNvPr>
          <p:cNvSpPr/>
          <p:nvPr/>
        </p:nvSpPr>
        <p:spPr>
          <a:xfrm>
            <a:off x="27257876" y="2118185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Мобилизация населения (ваниль)</a:t>
            </a:r>
          </a:p>
        </p:txBody>
      </p:sp>
      <p:sp>
        <p:nvSpPr>
          <p:cNvPr id="129" name="Прямоугольник 128">
            <a:extLst>
              <a:ext uri="{FF2B5EF4-FFF2-40B4-BE49-F238E27FC236}">
                <a16:creationId xmlns:a16="http://schemas.microsoft.com/office/drawing/2014/main" id="{82A82A01-8FF6-4A47-B321-65E8CC8B6E04}"/>
              </a:ext>
            </a:extLst>
          </p:cNvPr>
          <p:cNvSpPr/>
          <p:nvPr/>
        </p:nvSpPr>
        <p:spPr>
          <a:xfrm>
            <a:off x="24773546" y="2118185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Предотвращение вторжения с запада (ваниль)</a:t>
            </a:r>
          </a:p>
        </p:txBody>
      </p:sp>
      <p:cxnSp>
        <p:nvCxnSpPr>
          <p:cNvPr id="130" name="Прямая со стрелкой 129">
            <a:extLst>
              <a:ext uri="{FF2B5EF4-FFF2-40B4-BE49-F238E27FC236}">
                <a16:creationId xmlns:a16="http://schemas.microsoft.com/office/drawing/2014/main" id="{A2D855F9-0C43-4A65-BB15-CBC55839DB42}"/>
              </a:ext>
            </a:extLst>
          </p:cNvPr>
          <p:cNvCxnSpPr>
            <a:cxnSpLocks/>
            <a:stCxn id="86" idx="2"/>
            <a:endCxn id="87" idx="0"/>
          </p:cNvCxnSpPr>
          <p:nvPr/>
        </p:nvCxnSpPr>
        <p:spPr>
          <a:xfrm>
            <a:off x="24589340" y="20745220"/>
            <a:ext cx="0" cy="19532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Соединительная линия уступом 175">
            <a:extLst>
              <a:ext uri="{FF2B5EF4-FFF2-40B4-BE49-F238E27FC236}">
                <a16:creationId xmlns:a16="http://schemas.microsoft.com/office/drawing/2014/main" id="{44788654-1266-46F8-AAB6-811F47CF57D4}"/>
              </a:ext>
            </a:extLst>
          </p:cNvPr>
          <p:cNvCxnSpPr>
            <a:cxnSpLocks/>
            <a:stCxn id="86" idx="2"/>
            <a:endCxn id="129" idx="0"/>
          </p:cNvCxnSpPr>
          <p:nvPr/>
        </p:nvCxnSpPr>
        <p:spPr>
          <a:xfrm rot="16200000" flipH="1">
            <a:off x="24992105" y="20342454"/>
            <a:ext cx="43663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9" name="Соединительная линия уступом 175">
            <a:extLst>
              <a:ext uri="{FF2B5EF4-FFF2-40B4-BE49-F238E27FC236}">
                <a16:creationId xmlns:a16="http://schemas.microsoft.com/office/drawing/2014/main" id="{85069044-19C7-46CB-9A0B-488541687834}"/>
              </a:ext>
            </a:extLst>
          </p:cNvPr>
          <p:cNvCxnSpPr>
            <a:cxnSpLocks/>
            <a:stCxn id="109" idx="2"/>
            <a:endCxn id="129" idx="0"/>
          </p:cNvCxnSpPr>
          <p:nvPr/>
        </p:nvCxnSpPr>
        <p:spPr>
          <a:xfrm rot="5400000">
            <a:off x="26252770" y="20323955"/>
            <a:ext cx="436635" cy="12791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2" name="Прямая со стрелкой 141">
            <a:extLst>
              <a:ext uri="{FF2B5EF4-FFF2-40B4-BE49-F238E27FC236}">
                <a16:creationId xmlns:a16="http://schemas.microsoft.com/office/drawing/2014/main" id="{6536D1FA-7528-4172-9601-036B7E2C3738}"/>
              </a:ext>
            </a:extLst>
          </p:cNvPr>
          <p:cNvCxnSpPr>
            <a:cxnSpLocks/>
            <a:stCxn id="98" idx="2"/>
            <a:endCxn id="128" idx="0"/>
          </p:cNvCxnSpPr>
          <p:nvPr/>
        </p:nvCxnSpPr>
        <p:spPr>
          <a:xfrm>
            <a:off x="28315835" y="19228583"/>
            <a:ext cx="0" cy="19532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 name="Прямая со стрелкой 144">
            <a:extLst>
              <a:ext uri="{FF2B5EF4-FFF2-40B4-BE49-F238E27FC236}">
                <a16:creationId xmlns:a16="http://schemas.microsoft.com/office/drawing/2014/main" id="{FB6F681C-043A-494C-9EAB-17EDF7B8E150}"/>
              </a:ext>
            </a:extLst>
          </p:cNvPr>
          <p:cNvCxnSpPr>
            <a:cxnSpLocks/>
            <a:stCxn id="105" idx="2"/>
            <a:endCxn id="127" idx="0"/>
          </p:cNvCxnSpPr>
          <p:nvPr/>
        </p:nvCxnSpPr>
        <p:spPr>
          <a:xfrm>
            <a:off x="30800164" y="19228583"/>
            <a:ext cx="0" cy="19532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1" name="Прямая со стрелкой 150">
            <a:extLst>
              <a:ext uri="{FF2B5EF4-FFF2-40B4-BE49-F238E27FC236}">
                <a16:creationId xmlns:a16="http://schemas.microsoft.com/office/drawing/2014/main" id="{CB990A1F-0C6E-4CF4-8211-8F83EB0CD0B9}"/>
              </a:ext>
            </a:extLst>
          </p:cNvPr>
          <p:cNvCxnSpPr>
            <a:cxnSpLocks/>
            <a:stCxn id="172" idx="2"/>
            <a:endCxn id="76" idx="0"/>
          </p:cNvCxnSpPr>
          <p:nvPr/>
        </p:nvCxnSpPr>
        <p:spPr>
          <a:xfrm>
            <a:off x="24586251" y="16292819"/>
            <a:ext cx="3089" cy="4358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4" name="Прямая со стрелкой 153">
            <a:extLst>
              <a:ext uri="{FF2B5EF4-FFF2-40B4-BE49-F238E27FC236}">
                <a16:creationId xmlns:a16="http://schemas.microsoft.com/office/drawing/2014/main" id="{5DCB8012-FFB7-4026-9209-C91A7E1D849E}"/>
              </a:ext>
            </a:extLst>
          </p:cNvPr>
          <p:cNvCxnSpPr>
            <a:cxnSpLocks/>
            <a:stCxn id="75" idx="2"/>
            <a:endCxn id="172" idx="0"/>
          </p:cNvCxnSpPr>
          <p:nvPr/>
        </p:nvCxnSpPr>
        <p:spPr>
          <a:xfrm>
            <a:off x="24586251" y="14878558"/>
            <a:ext cx="0" cy="33426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75">
            <a:extLst>
              <a:ext uri="{FF2B5EF4-FFF2-40B4-BE49-F238E27FC236}">
                <a16:creationId xmlns:a16="http://schemas.microsoft.com/office/drawing/2014/main" id="{E8157327-8648-49F3-8DE4-19E4F490A684}"/>
              </a:ext>
            </a:extLst>
          </p:cNvPr>
          <p:cNvCxnSpPr>
            <a:cxnSpLocks/>
            <a:stCxn id="172" idx="2"/>
            <a:endCxn id="77" idx="0"/>
          </p:cNvCxnSpPr>
          <p:nvPr/>
        </p:nvCxnSpPr>
        <p:spPr>
          <a:xfrm rot="16200000" flipH="1">
            <a:off x="25630526" y="15248544"/>
            <a:ext cx="435868" cy="25244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1" name="Соединительная линия уступом 175">
            <a:extLst>
              <a:ext uri="{FF2B5EF4-FFF2-40B4-BE49-F238E27FC236}">
                <a16:creationId xmlns:a16="http://schemas.microsoft.com/office/drawing/2014/main" id="{531D3F99-DB21-4AC6-9713-341BAC625A42}"/>
              </a:ext>
            </a:extLst>
          </p:cNvPr>
          <p:cNvCxnSpPr>
            <a:cxnSpLocks/>
            <a:stCxn id="172" idx="2"/>
            <a:endCxn id="79" idx="0"/>
          </p:cNvCxnSpPr>
          <p:nvPr/>
        </p:nvCxnSpPr>
        <p:spPr>
          <a:xfrm rot="16200000" flipH="1">
            <a:off x="26854190" y="14024879"/>
            <a:ext cx="435870" cy="497174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4" name="Соединительная линия уступом 175">
            <a:extLst>
              <a:ext uri="{FF2B5EF4-FFF2-40B4-BE49-F238E27FC236}">
                <a16:creationId xmlns:a16="http://schemas.microsoft.com/office/drawing/2014/main" id="{C94FFDB8-49C1-4D0C-8FB5-C22769AFBC43}"/>
              </a:ext>
            </a:extLst>
          </p:cNvPr>
          <p:cNvCxnSpPr>
            <a:cxnSpLocks/>
            <a:stCxn id="126" idx="2"/>
            <a:endCxn id="187" idx="0"/>
          </p:cNvCxnSpPr>
          <p:nvPr/>
        </p:nvCxnSpPr>
        <p:spPr>
          <a:xfrm rot="16200000" flipH="1">
            <a:off x="19396336" y="9677056"/>
            <a:ext cx="428543" cy="495509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66" name="Соединительная линия уступом 175">
            <a:extLst>
              <a:ext uri="{FF2B5EF4-FFF2-40B4-BE49-F238E27FC236}">
                <a16:creationId xmlns:a16="http://schemas.microsoft.com/office/drawing/2014/main" id="{A5F57189-2A0A-4F3C-841E-77B4637A3176}"/>
              </a:ext>
            </a:extLst>
          </p:cNvPr>
          <p:cNvCxnSpPr>
            <a:cxnSpLocks/>
            <a:stCxn id="70" idx="2"/>
            <a:endCxn id="187" idx="0"/>
          </p:cNvCxnSpPr>
          <p:nvPr/>
        </p:nvCxnSpPr>
        <p:spPr>
          <a:xfrm rot="5400000">
            <a:off x="23122932" y="10905556"/>
            <a:ext cx="428543" cy="249809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72" name="Прямоугольник 171">
            <a:extLst>
              <a:ext uri="{FF2B5EF4-FFF2-40B4-BE49-F238E27FC236}">
                <a16:creationId xmlns:a16="http://schemas.microsoft.com/office/drawing/2014/main" id="{206E6E16-51FB-496F-AC8C-3FAC2ED0C8F8}"/>
              </a:ext>
            </a:extLst>
          </p:cNvPr>
          <p:cNvSpPr/>
          <p:nvPr/>
        </p:nvSpPr>
        <p:spPr>
          <a:xfrm>
            <a:off x="23528292" y="1521281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 авангард социализма </a:t>
            </a:r>
            <a:r>
              <a:rPr lang="ru-RU" sz="900" dirty="0"/>
              <a:t>(выступало за свержение государства авангардной партией, которая привела бы страну к социализму.)</a:t>
            </a:r>
            <a:endParaRPr lang="ru-RU" sz="1400" dirty="0"/>
          </a:p>
        </p:txBody>
      </p:sp>
      <p:sp>
        <p:nvSpPr>
          <p:cNvPr id="175" name="Прямоугольник 174">
            <a:extLst>
              <a:ext uri="{FF2B5EF4-FFF2-40B4-BE49-F238E27FC236}">
                <a16:creationId xmlns:a16="http://schemas.microsoft.com/office/drawing/2014/main" id="{BE21280F-D58C-4382-A068-7A1656288725}"/>
              </a:ext>
            </a:extLst>
          </p:cNvPr>
          <p:cNvSpPr/>
          <p:nvPr/>
        </p:nvSpPr>
        <p:spPr>
          <a:xfrm>
            <a:off x="26057242" y="1521968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Повышение заработных плат</a:t>
            </a:r>
          </a:p>
        </p:txBody>
      </p:sp>
      <p:sp>
        <p:nvSpPr>
          <p:cNvPr id="178" name="Прямоугольник 177">
            <a:extLst>
              <a:ext uri="{FF2B5EF4-FFF2-40B4-BE49-F238E27FC236}">
                <a16:creationId xmlns:a16="http://schemas.microsoft.com/office/drawing/2014/main" id="{ED7AFBD4-6267-44B4-BE82-F4761361604E}"/>
              </a:ext>
            </a:extLst>
          </p:cNvPr>
          <p:cNvSpPr/>
          <p:nvPr/>
        </p:nvSpPr>
        <p:spPr>
          <a:xfrm>
            <a:off x="26057242" y="1379049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Снижение цен</a:t>
            </a:r>
          </a:p>
        </p:txBody>
      </p:sp>
      <p:sp>
        <p:nvSpPr>
          <p:cNvPr id="179" name="Прямоугольник 178">
            <a:extLst>
              <a:ext uri="{FF2B5EF4-FFF2-40B4-BE49-F238E27FC236}">
                <a16:creationId xmlns:a16="http://schemas.microsoft.com/office/drawing/2014/main" id="{421A3645-29DB-433F-9139-7708C3C42019}"/>
              </a:ext>
            </a:extLst>
          </p:cNvPr>
          <p:cNvSpPr/>
          <p:nvPr/>
        </p:nvSpPr>
        <p:spPr>
          <a:xfrm>
            <a:off x="28500041" y="1521038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Улучшение условий труда на фабриках</a:t>
            </a:r>
          </a:p>
        </p:txBody>
      </p:sp>
      <p:sp>
        <p:nvSpPr>
          <p:cNvPr id="182" name="Прямоугольник 181">
            <a:extLst>
              <a:ext uri="{FF2B5EF4-FFF2-40B4-BE49-F238E27FC236}">
                <a16:creationId xmlns:a16="http://schemas.microsoft.com/office/drawing/2014/main" id="{3C9089C5-6431-449E-BB4E-FDF5381B5E8D}"/>
              </a:ext>
            </a:extLst>
          </p:cNvPr>
          <p:cNvSpPr/>
          <p:nvPr/>
        </p:nvSpPr>
        <p:spPr>
          <a:xfrm>
            <a:off x="28496749" y="1236887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важных отраслей </a:t>
            </a:r>
            <a:r>
              <a:rPr lang="ru-RU" sz="1000" dirty="0"/>
              <a:t>(По их мнению, важные отрасли промышленности должны быть национализированы в краткосрочной перспективе)</a:t>
            </a:r>
            <a:endParaRPr lang="ru-RU" sz="1400" dirty="0"/>
          </a:p>
        </p:txBody>
      </p:sp>
      <p:sp>
        <p:nvSpPr>
          <p:cNvPr id="184" name="Прямоугольник 183">
            <a:extLst>
              <a:ext uri="{FF2B5EF4-FFF2-40B4-BE49-F238E27FC236}">
                <a16:creationId xmlns:a16="http://schemas.microsoft.com/office/drawing/2014/main" id="{FAB57595-DAD8-4228-A243-2E6968097139}"/>
              </a:ext>
            </a:extLst>
          </p:cNvPr>
          <p:cNvSpPr/>
          <p:nvPr/>
        </p:nvSpPr>
        <p:spPr>
          <a:xfrm>
            <a:off x="28496749" y="1379855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всей экономики </a:t>
            </a:r>
            <a:r>
              <a:rPr lang="ru-RU" sz="1000" dirty="0"/>
              <a:t>(в долгосрочной перспективе должна быть запланирована вся экономика)</a:t>
            </a:r>
            <a:endParaRPr lang="ru-RU" sz="1400" dirty="0"/>
          </a:p>
        </p:txBody>
      </p:sp>
      <p:sp>
        <p:nvSpPr>
          <p:cNvPr id="185" name="Прямоугольник 184">
            <a:extLst>
              <a:ext uri="{FF2B5EF4-FFF2-40B4-BE49-F238E27FC236}">
                <a16:creationId xmlns:a16="http://schemas.microsoft.com/office/drawing/2014/main" id="{8F480920-8A54-4143-A95C-30EA5F89481C}"/>
              </a:ext>
            </a:extLst>
          </p:cNvPr>
          <p:cNvSpPr/>
          <p:nvPr/>
        </p:nvSpPr>
        <p:spPr>
          <a:xfrm>
            <a:off x="26057242" y="1236816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Льготы для безработных (те, кто не имеет работы, должны получать льготы.)</a:t>
            </a:r>
          </a:p>
        </p:txBody>
      </p:sp>
      <p:sp>
        <p:nvSpPr>
          <p:cNvPr id="186" name="Прямоугольник 185">
            <a:extLst>
              <a:ext uri="{FF2B5EF4-FFF2-40B4-BE49-F238E27FC236}">
                <a16:creationId xmlns:a16="http://schemas.microsoft.com/office/drawing/2014/main" id="{6CA7BA3E-2FAC-4063-9344-BCF93A78DE96}"/>
              </a:ext>
            </a:extLst>
          </p:cNvPr>
          <p:cNvSpPr/>
          <p:nvPr/>
        </p:nvSpPr>
        <p:spPr>
          <a:xfrm>
            <a:off x="23531381" y="123613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Прогрессивное налогообложение</a:t>
            </a:r>
          </a:p>
        </p:txBody>
      </p:sp>
      <p:sp>
        <p:nvSpPr>
          <p:cNvPr id="187" name="Прямоугольник 186">
            <a:extLst>
              <a:ext uri="{FF2B5EF4-FFF2-40B4-BE49-F238E27FC236}">
                <a16:creationId xmlns:a16="http://schemas.microsoft.com/office/drawing/2014/main" id="{2E505257-2A24-481B-916C-1BCAD83B77BC}"/>
              </a:ext>
            </a:extLst>
          </p:cNvPr>
          <p:cNvSpPr/>
          <p:nvPr/>
        </p:nvSpPr>
        <p:spPr>
          <a:xfrm>
            <a:off x="21030196" y="12368876"/>
            <a:ext cx="2115918" cy="1080000"/>
          </a:xfrm>
          <a:prstGeom prst="rect">
            <a:avLst/>
          </a:prstGeom>
          <a:gradFill>
            <a:gsLst>
              <a:gs pos="50000">
                <a:srgbClr val="FF0000"/>
              </a:gs>
              <a:gs pos="0">
                <a:schemeClr val="accent4"/>
              </a:gs>
              <a:gs pos="100000">
                <a:schemeClr val="tx1"/>
              </a:gs>
            </a:gsLst>
            <a:lin ang="5400000" scaled="1"/>
          </a:gra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Упразднение голландской монархии и Сената</a:t>
            </a:r>
          </a:p>
        </p:txBody>
      </p:sp>
      <p:sp>
        <p:nvSpPr>
          <p:cNvPr id="190" name="Прямоугольник 189">
            <a:extLst>
              <a:ext uri="{FF2B5EF4-FFF2-40B4-BE49-F238E27FC236}">
                <a16:creationId xmlns:a16="http://schemas.microsoft.com/office/drawing/2014/main" id="{10F9435B-2C7C-46FA-8521-6288C3935E26}"/>
              </a:ext>
            </a:extLst>
          </p:cNvPr>
          <p:cNvSpPr/>
          <p:nvPr/>
        </p:nvSpPr>
        <p:spPr>
          <a:xfrm>
            <a:off x="18558458" y="1379631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Третий путь </a:t>
            </a:r>
            <a:r>
              <a:rPr lang="ru-RU" sz="600" dirty="0"/>
              <a:t>(Третий путь партии между авторитарным сталинизмом и социал-демократией позже отразится в </a:t>
            </a:r>
            <a:r>
              <a:rPr lang="ru-RU" sz="600" dirty="0" err="1"/>
              <a:t>левосоциалистической</a:t>
            </a:r>
            <a:r>
              <a:rPr lang="ru-RU" sz="600" dirty="0"/>
              <a:t> Пацифистской социалистической партии , которая также была основана бывшими членами коммунистической КПН и социал-демократической ПВДА .)</a:t>
            </a:r>
            <a:endParaRPr lang="ru-RU" sz="1400" dirty="0"/>
          </a:p>
        </p:txBody>
      </p:sp>
      <p:cxnSp>
        <p:nvCxnSpPr>
          <p:cNvPr id="208" name="Соединительная линия уступом 175">
            <a:extLst>
              <a:ext uri="{FF2B5EF4-FFF2-40B4-BE49-F238E27FC236}">
                <a16:creationId xmlns:a16="http://schemas.microsoft.com/office/drawing/2014/main" id="{859EA9B0-3FC9-4F98-9CB9-85925607F9EA}"/>
              </a:ext>
            </a:extLst>
          </p:cNvPr>
          <p:cNvCxnSpPr>
            <a:cxnSpLocks/>
            <a:stCxn id="187" idx="2"/>
            <a:endCxn id="190" idx="0"/>
          </p:cNvCxnSpPr>
          <p:nvPr/>
        </p:nvCxnSpPr>
        <p:spPr>
          <a:xfrm rot="5400000">
            <a:off x="20678566" y="12386727"/>
            <a:ext cx="347441" cy="247173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1" name="Соединительная линия уступом 175">
            <a:extLst>
              <a:ext uri="{FF2B5EF4-FFF2-40B4-BE49-F238E27FC236}">
                <a16:creationId xmlns:a16="http://schemas.microsoft.com/office/drawing/2014/main" id="{BE6B1415-3E4A-4C0F-A9F0-CB859D9DB45B}"/>
              </a:ext>
            </a:extLst>
          </p:cNvPr>
          <p:cNvCxnSpPr>
            <a:cxnSpLocks/>
            <a:stCxn id="187" idx="2"/>
            <a:endCxn id="75" idx="0"/>
          </p:cNvCxnSpPr>
          <p:nvPr/>
        </p:nvCxnSpPr>
        <p:spPr>
          <a:xfrm rot="16200000" flipH="1">
            <a:off x="23162362" y="12374669"/>
            <a:ext cx="349682" cy="24980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1" name="Соединительная линия уступом 175">
            <a:extLst>
              <a:ext uri="{FF2B5EF4-FFF2-40B4-BE49-F238E27FC236}">
                <a16:creationId xmlns:a16="http://schemas.microsoft.com/office/drawing/2014/main" id="{3E3757A1-9F1A-4D27-B1A6-07FBC50A3BA9}"/>
              </a:ext>
            </a:extLst>
          </p:cNvPr>
          <p:cNvCxnSpPr>
            <a:cxnSpLocks/>
            <a:stCxn id="126" idx="2"/>
            <a:endCxn id="137" idx="0"/>
          </p:cNvCxnSpPr>
          <p:nvPr/>
        </p:nvCxnSpPr>
        <p:spPr>
          <a:xfrm rot="16200000" flipH="1">
            <a:off x="18163210" y="10910183"/>
            <a:ext cx="428548" cy="248884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4" name="Соединительная линия уступом 175">
            <a:extLst>
              <a:ext uri="{FF2B5EF4-FFF2-40B4-BE49-F238E27FC236}">
                <a16:creationId xmlns:a16="http://schemas.microsoft.com/office/drawing/2014/main" id="{5025056A-E21A-4CD1-83E8-9C6C53C9DE9F}"/>
              </a:ext>
            </a:extLst>
          </p:cNvPr>
          <p:cNvCxnSpPr>
            <a:cxnSpLocks/>
            <a:stCxn id="70" idx="2"/>
            <a:endCxn id="137" idx="0"/>
          </p:cNvCxnSpPr>
          <p:nvPr/>
        </p:nvCxnSpPr>
        <p:spPr>
          <a:xfrm rot="5400000">
            <a:off x="21889806" y="9672436"/>
            <a:ext cx="428548" cy="496434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7" name="Прямая со стрелкой 226">
            <a:extLst>
              <a:ext uri="{FF2B5EF4-FFF2-40B4-BE49-F238E27FC236}">
                <a16:creationId xmlns:a16="http://schemas.microsoft.com/office/drawing/2014/main" id="{DFA53624-9205-410F-8D69-B89CB4304D30}"/>
              </a:ext>
            </a:extLst>
          </p:cNvPr>
          <p:cNvCxnSpPr>
            <a:cxnSpLocks/>
            <a:stCxn id="70" idx="2"/>
            <a:endCxn id="186" idx="0"/>
          </p:cNvCxnSpPr>
          <p:nvPr/>
        </p:nvCxnSpPr>
        <p:spPr>
          <a:xfrm>
            <a:off x="24586251" y="11940333"/>
            <a:ext cx="3089" cy="4210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Соединительная линия уступом 175">
            <a:extLst>
              <a:ext uri="{FF2B5EF4-FFF2-40B4-BE49-F238E27FC236}">
                <a16:creationId xmlns:a16="http://schemas.microsoft.com/office/drawing/2014/main" id="{0501B700-CD01-4C62-8B56-67B908D139FC}"/>
              </a:ext>
            </a:extLst>
          </p:cNvPr>
          <p:cNvCxnSpPr>
            <a:cxnSpLocks/>
            <a:stCxn id="70" idx="2"/>
            <a:endCxn id="185" idx="0"/>
          </p:cNvCxnSpPr>
          <p:nvPr/>
        </p:nvCxnSpPr>
        <p:spPr>
          <a:xfrm rot="16200000" flipH="1">
            <a:off x="25636810" y="10889774"/>
            <a:ext cx="427833" cy="25289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3" name="Соединительная линия уступом 175">
            <a:extLst>
              <a:ext uri="{FF2B5EF4-FFF2-40B4-BE49-F238E27FC236}">
                <a16:creationId xmlns:a16="http://schemas.microsoft.com/office/drawing/2014/main" id="{5AAD928D-CA64-440E-B4F3-D156C509371B}"/>
              </a:ext>
            </a:extLst>
          </p:cNvPr>
          <p:cNvCxnSpPr>
            <a:cxnSpLocks/>
            <a:stCxn id="70" idx="2"/>
            <a:endCxn id="182" idx="0"/>
          </p:cNvCxnSpPr>
          <p:nvPr/>
        </p:nvCxnSpPr>
        <p:spPr>
          <a:xfrm rot="16200000" flipH="1">
            <a:off x="26856208" y="9670375"/>
            <a:ext cx="428543" cy="49684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6" name="Прямая со стрелкой 235">
            <a:extLst>
              <a:ext uri="{FF2B5EF4-FFF2-40B4-BE49-F238E27FC236}">
                <a16:creationId xmlns:a16="http://schemas.microsoft.com/office/drawing/2014/main" id="{AA112E98-02FD-470C-A678-3E396F0415DA}"/>
              </a:ext>
            </a:extLst>
          </p:cNvPr>
          <p:cNvCxnSpPr>
            <a:cxnSpLocks/>
            <a:stCxn id="182" idx="2"/>
            <a:endCxn id="184" idx="0"/>
          </p:cNvCxnSpPr>
          <p:nvPr/>
        </p:nvCxnSpPr>
        <p:spPr>
          <a:xfrm>
            <a:off x="29554708" y="13448876"/>
            <a:ext cx="0" cy="349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9" name="Прямая со стрелкой 238">
            <a:extLst>
              <a:ext uri="{FF2B5EF4-FFF2-40B4-BE49-F238E27FC236}">
                <a16:creationId xmlns:a16="http://schemas.microsoft.com/office/drawing/2014/main" id="{7570A332-205A-4A56-9FD4-10366758BE5C}"/>
              </a:ext>
            </a:extLst>
          </p:cNvPr>
          <p:cNvCxnSpPr>
            <a:cxnSpLocks/>
            <a:stCxn id="184" idx="2"/>
            <a:endCxn id="179" idx="0"/>
          </p:cNvCxnSpPr>
          <p:nvPr/>
        </p:nvCxnSpPr>
        <p:spPr>
          <a:xfrm>
            <a:off x="29554708" y="14878558"/>
            <a:ext cx="3292" cy="33182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75">
            <a:extLst>
              <a:ext uri="{FF2B5EF4-FFF2-40B4-BE49-F238E27FC236}">
                <a16:creationId xmlns:a16="http://schemas.microsoft.com/office/drawing/2014/main" id="{DFEF16FF-A8E6-47E9-9D00-D915543BA443}"/>
              </a:ext>
            </a:extLst>
          </p:cNvPr>
          <p:cNvCxnSpPr>
            <a:cxnSpLocks/>
            <a:stCxn id="184" idx="2"/>
            <a:endCxn id="175" idx="0"/>
          </p:cNvCxnSpPr>
          <p:nvPr/>
        </p:nvCxnSpPr>
        <p:spPr>
          <a:xfrm rot="5400000">
            <a:off x="28164394" y="13829366"/>
            <a:ext cx="341122"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5" name="Соединительная линия уступом 175">
            <a:extLst>
              <a:ext uri="{FF2B5EF4-FFF2-40B4-BE49-F238E27FC236}">
                <a16:creationId xmlns:a16="http://schemas.microsoft.com/office/drawing/2014/main" id="{85D03E22-5BDA-4220-AA5E-050D19FD2FF6}"/>
              </a:ext>
            </a:extLst>
          </p:cNvPr>
          <p:cNvCxnSpPr>
            <a:cxnSpLocks/>
            <a:stCxn id="182" idx="2"/>
            <a:endCxn id="178" idx="0"/>
          </p:cNvCxnSpPr>
          <p:nvPr/>
        </p:nvCxnSpPr>
        <p:spPr>
          <a:xfrm rot="5400000">
            <a:off x="28164147" y="12399931"/>
            <a:ext cx="341616"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75">
            <a:extLst>
              <a:ext uri="{FF2B5EF4-FFF2-40B4-BE49-F238E27FC236}">
                <a16:creationId xmlns:a16="http://schemas.microsoft.com/office/drawing/2014/main" id="{EA5CDDA5-0F5E-44E9-8C4B-894B8DF88EB7}"/>
              </a:ext>
            </a:extLst>
          </p:cNvPr>
          <p:cNvCxnSpPr>
            <a:cxnSpLocks/>
            <a:stCxn id="186" idx="2"/>
            <a:endCxn id="178" idx="0"/>
          </p:cNvCxnSpPr>
          <p:nvPr/>
        </p:nvCxnSpPr>
        <p:spPr>
          <a:xfrm rot="16200000" flipH="1">
            <a:off x="25677695" y="12352985"/>
            <a:ext cx="349151" cy="2525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1" name="Прямая со стрелкой 250">
            <a:extLst>
              <a:ext uri="{FF2B5EF4-FFF2-40B4-BE49-F238E27FC236}">
                <a16:creationId xmlns:a16="http://schemas.microsoft.com/office/drawing/2014/main" id="{99969D16-AB62-4CE3-8459-1D3201356369}"/>
              </a:ext>
            </a:extLst>
          </p:cNvPr>
          <p:cNvCxnSpPr>
            <a:cxnSpLocks/>
            <a:stCxn id="190" idx="2"/>
            <a:endCxn id="318" idx="0"/>
          </p:cNvCxnSpPr>
          <p:nvPr/>
        </p:nvCxnSpPr>
        <p:spPr>
          <a:xfrm flipH="1">
            <a:off x="19612867" y="14876317"/>
            <a:ext cx="3550" cy="3340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a:extLst>
              <a:ext uri="{FF2B5EF4-FFF2-40B4-BE49-F238E27FC236}">
                <a16:creationId xmlns:a16="http://schemas.microsoft.com/office/drawing/2014/main" id="{B24C7D8D-9041-4D7A-ACFE-4D49C55501A0}"/>
              </a:ext>
            </a:extLst>
          </p:cNvPr>
          <p:cNvSpPr/>
          <p:nvPr/>
        </p:nvSpPr>
        <p:spPr>
          <a:xfrm>
            <a:off x="33375762" y="1086033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Освобождение рабочих – дело самих рабочих! </a:t>
            </a:r>
            <a:r>
              <a:rPr lang="ru-RU" sz="300" dirty="0">
                <a:solidFill>
                  <a:schemeClr val="bg1"/>
                </a:solidFill>
              </a:rPr>
              <a:t>(эта фраза лучше всего характеризует принципы </a:t>
            </a:r>
            <a:r>
              <a:rPr lang="ru-RU" sz="300" dirty="0" err="1">
                <a:solidFill>
                  <a:schemeClr val="bg1"/>
                </a:solidFill>
              </a:rPr>
              <a:t>синдикализма.Синдикализм</a:t>
            </a:r>
            <a:r>
              <a:rPr lang="ru-RU" sz="300" dirty="0">
                <a:solidFill>
                  <a:schemeClr val="bg1"/>
                </a:solidFill>
              </a:rPr>
              <a:t>, писала Клара Мейер-</a:t>
            </a:r>
            <a:r>
              <a:rPr lang="ru-RU" sz="300" dirty="0" err="1">
                <a:solidFill>
                  <a:schemeClr val="bg1"/>
                </a:solidFill>
              </a:rPr>
              <a:t>Вихман</a:t>
            </a:r>
            <a:r>
              <a:rPr lang="ru-RU" sz="300" dirty="0">
                <a:solidFill>
                  <a:schemeClr val="bg1"/>
                </a:solidFill>
              </a:rPr>
              <a:t> около 1920 года в брошюре «Теория синдикализма», — это больше, чем просто организационная форма, это реакция на </a:t>
            </a:r>
            <a:r>
              <a:rPr lang="ru-RU" sz="300" dirty="0" err="1">
                <a:solidFill>
                  <a:schemeClr val="bg1"/>
                </a:solidFill>
              </a:rPr>
              <a:t>обуржуазивание</a:t>
            </a:r>
            <a:r>
              <a:rPr lang="ru-RU" sz="300" dirty="0">
                <a:solidFill>
                  <a:schemeClr val="bg1"/>
                </a:solidFill>
              </a:rPr>
              <a:t> социал-демократии, от которой он отклоняется в трех отношениях. Прежде всего о цели: синдикализм хочет покончить с государственной властью, а социал-демократия хочет завоевать эту государственную власть. Во-вторых, что касается средств достижения этой цели: социал-демократы хотят добиться своей цели парламентскими средствами, а синдикалисты выбирают прямое действие как средство осуществления социализма. Это прямое действие должно происходить, если возможно, наряду, а если необходимо, и против парламентского действия рабочих депутатов в представительных органах, таких как парламент и муниципальный совет. Если бы рабочие опирались в своей борьбе на депутатов представительных органов, то долгосрочным результатом было бы лишь поднятие нескольких человек. Более того, прямое действие демонстрирует революционный задор.¬)</a:t>
            </a:r>
            <a:endParaRPr lang="ru-RU" sz="1400" dirty="0">
              <a:solidFill>
                <a:schemeClr val="bg1"/>
              </a:solidFill>
            </a:endParaRPr>
          </a:p>
        </p:txBody>
      </p:sp>
      <p:sp>
        <p:nvSpPr>
          <p:cNvPr id="101" name="Прямоугольник 100">
            <a:extLst>
              <a:ext uri="{FF2B5EF4-FFF2-40B4-BE49-F238E27FC236}">
                <a16:creationId xmlns:a16="http://schemas.microsoft.com/office/drawing/2014/main" id="{09CAA6C9-629F-48D6-ABAA-DF457DA207FA}"/>
              </a:ext>
            </a:extLst>
          </p:cNvPr>
          <p:cNvSpPr/>
          <p:nvPr/>
        </p:nvSpPr>
        <p:spPr>
          <a:xfrm>
            <a:off x="35811978" y="1521968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Регулирование труда рабочими </a:t>
            </a:r>
            <a:r>
              <a:rPr lang="ru-RU" sz="700" dirty="0">
                <a:solidFill>
                  <a:schemeClr val="bg1"/>
                </a:solidFill>
              </a:rPr>
              <a:t>(Регулирование труда в соответствии с волей большинства рабочих будет, следовательно, осуществимо в долгосрочной перспективе лишь в том случае, если ничто не мешает меньшинству перегруппироваться самостоятельно)</a:t>
            </a:r>
            <a:endParaRPr lang="ru-RU" sz="1400" dirty="0">
              <a:solidFill>
                <a:schemeClr val="bg1"/>
              </a:solidFill>
            </a:endParaRPr>
          </a:p>
        </p:txBody>
      </p:sp>
      <p:cxnSp>
        <p:nvCxnSpPr>
          <p:cNvPr id="103" name="Прямая соединительная линия 102">
            <a:extLst>
              <a:ext uri="{FF2B5EF4-FFF2-40B4-BE49-F238E27FC236}">
                <a16:creationId xmlns:a16="http://schemas.microsoft.com/office/drawing/2014/main" id="{07402EE0-D121-4569-BC7E-EA44B35D0E6A}"/>
              </a:ext>
            </a:extLst>
          </p:cNvPr>
          <p:cNvCxnSpPr>
            <a:cxnSpLocks/>
            <a:stCxn id="100" idx="1"/>
            <a:endCxn id="70" idx="3"/>
          </p:cNvCxnSpPr>
          <p:nvPr/>
        </p:nvCxnSpPr>
        <p:spPr>
          <a:xfrm flipH="1">
            <a:off x="25644210" y="11400333"/>
            <a:ext cx="77315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4" name="Соединительная линия уступом 175">
            <a:extLst>
              <a:ext uri="{FF2B5EF4-FFF2-40B4-BE49-F238E27FC236}">
                <a16:creationId xmlns:a16="http://schemas.microsoft.com/office/drawing/2014/main" id="{2D29E791-5C7A-4FB0-98E1-4A1E011A415A}"/>
              </a:ext>
            </a:extLst>
          </p:cNvPr>
          <p:cNvCxnSpPr>
            <a:cxnSpLocks/>
            <a:stCxn id="100" idx="2"/>
            <a:endCxn id="187" idx="0"/>
          </p:cNvCxnSpPr>
          <p:nvPr/>
        </p:nvCxnSpPr>
        <p:spPr>
          <a:xfrm rot="5400000">
            <a:off x="28046667" y="5981821"/>
            <a:ext cx="428543" cy="123455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08" name="Прямоугольник 107">
            <a:extLst>
              <a:ext uri="{FF2B5EF4-FFF2-40B4-BE49-F238E27FC236}">
                <a16:creationId xmlns:a16="http://schemas.microsoft.com/office/drawing/2014/main" id="{0174761C-6878-4C71-89CF-BBA62EC748C4}"/>
              </a:ext>
            </a:extLst>
          </p:cNvPr>
          <p:cNvSpPr/>
          <p:nvPr/>
        </p:nvSpPr>
        <p:spPr>
          <a:xfrm>
            <a:off x="46176565" y="264414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Первым средством борьбы синдикалистов была забастовка. Забастовка рассматривалась не только как средство разрешения заработной платы и других конфликтов, но и забастовки солидарности высоко ценились. Забастовка также способствовала боеспособности и взаимной солидарности рабочих.¬¬Были также бойкоты и ярлыки: плохих работодателей нужно было бойкотировать, если это возможно, и нужно было составить белые списки хороших работодателей. С концентрацией капитала ярлык стал менее подходящим средством. Однако бойкот по-прежнему считался актуальным, например, бойкот реакционных стран. Затем был саботаж, который мог принимать разные формы, такие как пунктуальные действия, медленные действия или даже уничтожение машин. Основным средством борьбы, пропагандируемым синдикалистами, была всеобщая забастовка, как средство достижения социализма. «Обычная» забастовка считалась важной из-за ее воспитательной ценности в борьбе и потому, что она ослабляла капитализм. Однако всеобщая забастовка была средством борьбы на службе социальной революции, ибо превращала ослабление капитализма в паралич. Заговорили о всеобщей забастовке, когда забастовала такая большая часть рабочих, что фактически был достигнут паралич. Таким образом, не было необходимости, чтобы все рабочие в определенной области или отрасли бастовали.¬¬¬¬но что их число было достаточно большим, чтобы быть эффективным. </a:t>
            </a:r>
            <a:r>
              <a:rPr lang="ru-RU" sz="300" dirty="0" err="1">
                <a:solidFill>
                  <a:schemeClr val="bg1"/>
                </a:solidFill>
              </a:rPr>
              <a:t>Корнелиссен</a:t>
            </a:r>
            <a:r>
              <a:rPr lang="ru-RU" sz="300" dirty="0">
                <a:solidFill>
                  <a:schemeClr val="bg1"/>
                </a:solidFill>
              </a:rPr>
              <a:t> оценил период в 48 часов как достаточный, чтобы передать власть в руки рабочих:¬«За двадцать четыре часа в два раза больше будет сделано для развития нашего человеческого рода, чем за два раза в двадцать четыре года болтовни на подушках парламентов». Синдикализм был антимилитаристским, потому что военный аппарат был важным препятствием для прямых действий рабочих. В конце концов, внутри капитализма против бастующих и командированных рабочих была развернута армия. Таким образом, чтобы добиться экономического освобождения рабочего класса, пропаганда антимилитаризма должна была сочетаться с пропагандой всеобщей забастовки. Например, Б. </a:t>
            </a:r>
            <a:r>
              <a:rPr lang="ru-RU" sz="300" dirty="0" err="1">
                <a:solidFill>
                  <a:schemeClr val="bg1"/>
                </a:solidFill>
              </a:rPr>
              <a:t>Рейндорп</a:t>
            </a:r>
            <a:r>
              <a:rPr lang="ru-RU" sz="300" dirty="0">
                <a:solidFill>
                  <a:schemeClr val="bg1"/>
                </a:solidFill>
              </a:rPr>
              <a:t> писал в «Анархистском социализме и экономическом действии», что это:¬¬¬«...от проникновения антимилитаристских идей в рабочие массы будет зависеть главным образом, встретит ли всеобщая забастовка непреодолимые препятствия на своем пути».</a:t>
            </a:r>
          </a:p>
        </p:txBody>
      </p:sp>
      <p:sp>
        <p:nvSpPr>
          <p:cNvPr id="111" name="Прямоугольник 110">
            <a:extLst>
              <a:ext uri="{FF2B5EF4-FFF2-40B4-BE49-F238E27FC236}">
                <a16:creationId xmlns:a16="http://schemas.microsoft.com/office/drawing/2014/main" id="{16FBA02F-5548-4084-AE24-F6B4B5AED19F}"/>
              </a:ext>
            </a:extLst>
          </p:cNvPr>
          <p:cNvSpPr/>
          <p:nvPr/>
        </p:nvSpPr>
        <p:spPr>
          <a:xfrm>
            <a:off x="33375763" y="137985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Производственные ассоциации </a:t>
            </a:r>
            <a:r>
              <a:rPr lang="ru-RU" sz="700" dirty="0">
                <a:solidFill>
                  <a:schemeClr val="bg1"/>
                </a:solidFill>
              </a:rPr>
              <a:t>(</a:t>
            </a:r>
            <a:r>
              <a:rPr lang="ru-RU" sz="300" dirty="0">
                <a:solidFill>
                  <a:schemeClr val="bg1"/>
                </a:solidFill>
              </a:rPr>
              <a:t>Во время социалистической революции союзы городских и сельских рабочих должны были быть преобразованы в производственные ассоциации, которым должны были быть переданы руководство и управление производством и распределением. В течение этого периода предметы первой необходимости, такие как еда и одежда, должны были предоставляться бесплатно. Насилие в защиту революции считалось законным, но оно должно быть временным. Это должны были сделать вооруженные граждане во главе с временно назначенными вождями. Все бывшие чиновники, такие как министры, члены парламента, начальники полиции и армии, должны были быть арестованы. Почта, телефон и телеграф должны быть заняты, а печатная пресса должна быть под контролем.)</a:t>
            </a:r>
            <a:endParaRPr lang="ru-RU" sz="1400" dirty="0">
              <a:solidFill>
                <a:schemeClr val="bg1"/>
              </a:solidFill>
            </a:endParaRPr>
          </a:p>
        </p:txBody>
      </p:sp>
      <p:sp>
        <p:nvSpPr>
          <p:cNvPr id="107" name="Прямоугольник 106">
            <a:extLst>
              <a:ext uri="{FF2B5EF4-FFF2-40B4-BE49-F238E27FC236}">
                <a16:creationId xmlns:a16="http://schemas.microsoft.com/office/drawing/2014/main" id="{E539C547-A17A-486F-9B7C-6F44EBBA5CB0}"/>
              </a:ext>
            </a:extLst>
          </p:cNvPr>
          <p:cNvSpPr/>
          <p:nvPr/>
        </p:nvSpPr>
        <p:spPr>
          <a:xfrm>
            <a:off x="30936256" y="1521038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Советы рабочих </a:t>
            </a:r>
            <a:r>
              <a:rPr lang="ru-RU" sz="700" dirty="0">
                <a:solidFill>
                  <a:schemeClr val="bg1"/>
                </a:solidFill>
              </a:rPr>
              <a:t>(</a:t>
            </a:r>
            <a:r>
              <a:rPr lang="ru-RU" sz="300" dirty="0">
                <a:solidFill>
                  <a:schemeClr val="bg1"/>
                </a:solidFill>
              </a:rPr>
              <a:t>Специальная исследовательская комиссия опубликовала отчет о рабочих советах в 1932 году. Согласно этому отчету, советы возникали стихийно во всех местах, где люди работали вместе и где можно было организовать работу или представить определенные интересы. Организация совета не ограничивалась экономической жизнью, но охватывала общество в целом. Как организационные институты советы должны были работать снизу вверх:¬¬«Они есть полное отрицание политического централизма и всякой государственной организации. Советы </a:t>
            </a:r>
            <a:r>
              <a:rPr lang="ru-RU" sz="300" dirty="0" err="1">
                <a:solidFill>
                  <a:schemeClr val="bg1"/>
                </a:solidFill>
              </a:rPr>
              <a:t>антипарламентские</a:t>
            </a:r>
            <a:r>
              <a:rPr lang="ru-RU" sz="300" dirty="0">
                <a:solidFill>
                  <a:schemeClr val="bg1"/>
                </a:solidFill>
              </a:rPr>
              <a:t>: это не представительные, а управляющие организации. (...) Советы децентрализованы и </a:t>
            </a:r>
            <a:r>
              <a:rPr lang="ru-RU" sz="300" dirty="0" err="1">
                <a:solidFill>
                  <a:schemeClr val="bg1"/>
                </a:solidFill>
              </a:rPr>
              <a:t>федеративны</a:t>
            </a:r>
            <a:r>
              <a:rPr lang="ru-RU" sz="300" dirty="0">
                <a:solidFill>
                  <a:schemeClr val="bg1"/>
                </a:solidFill>
              </a:rPr>
              <a:t>. (...) Партийная система и система советов несовместимы». 1)¬¬¬.)</a:t>
            </a:r>
            <a:endParaRPr lang="ru-RU" sz="1400" dirty="0">
              <a:solidFill>
                <a:schemeClr val="bg1"/>
              </a:solidFill>
            </a:endParaRPr>
          </a:p>
        </p:txBody>
      </p:sp>
      <p:sp>
        <p:nvSpPr>
          <p:cNvPr id="112" name="Прямоугольник 111">
            <a:extLst>
              <a:ext uri="{FF2B5EF4-FFF2-40B4-BE49-F238E27FC236}">
                <a16:creationId xmlns:a16="http://schemas.microsoft.com/office/drawing/2014/main" id="{206B89BC-1DE9-4669-87C1-18D7346ECB65}"/>
              </a:ext>
            </a:extLst>
          </p:cNvPr>
          <p:cNvSpPr/>
          <p:nvPr/>
        </p:nvSpPr>
        <p:spPr>
          <a:xfrm>
            <a:off x="33375763" y="1520743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Производство по потребностям </a:t>
            </a:r>
            <a:r>
              <a:rPr lang="ru-RU" sz="400" dirty="0">
                <a:solidFill>
                  <a:schemeClr val="bg1"/>
                </a:solidFill>
              </a:rPr>
              <a:t>(Кроме того,</a:t>
            </a:r>
            <a:r>
              <a:rPr lang="ru-RU" sz="1050" dirty="0">
                <a:solidFill>
                  <a:schemeClr val="bg1"/>
                </a:solidFill>
              </a:rPr>
              <a:t> </a:t>
            </a:r>
            <a:r>
              <a:rPr lang="ru-RU" sz="400" dirty="0">
                <a:solidFill>
                  <a:schemeClr val="bg1"/>
                </a:solidFill>
              </a:rPr>
              <a:t>подробно обсуждалась структура будущей советской республики. Советы должны быть организованы по компаниям, а не по профессиям. Фактором, определяющим производство, должна была стать потребность. Эта потребность проявилась бы в органах распределения, таких как универмаги и магазины; поэтому здесь необходимо иметь распределительные советы на местном, региональном, национальном и международном уровнях. Эти распределительные советы должны быть связаны совнархозами с производственными или заводскими советами. В периоды относительного дефицита распределение должно осуществляться советами потребителей, состоящими из всех потребителей; здесь снова вышеупомянутая региональная градация.¬¬¬¬)</a:t>
            </a:r>
            <a:endParaRPr lang="ru-RU" sz="1400" dirty="0">
              <a:solidFill>
                <a:schemeClr val="bg1"/>
              </a:solidFill>
            </a:endParaRPr>
          </a:p>
        </p:txBody>
      </p:sp>
      <p:sp>
        <p:nvSpPr>
          <p:cNvPr id="113" name="Прямоугольник 112">
            <a:extLst>
              <a:ext uri="{FF2B5EF4-FFF2-40B4-BE49-F238E27FC236}">
                <a16:creationId xmlns:a16="http://schemas.microsoft.com/office/drawing/2014/main" id="{3165B2B3-EEF4-4877-8519-BF526B88B6C9}"/>
              </a:ext>
            </a:extLst>
          </p:cNvPr>
          <p:cNvSpPr/>
          <p:nvPr/>
        </p:nvSpPr>
        <p:spPr>
          <a:xfrm>
            <a:off x="33375763"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Преобразованию в федерацию бизнес-групп </a:t>
            </a:r>
            <a:r>
              <a:rPr lang="ru-RU" sz="400" dirty="0">
                <a:solidFill>
                  <a:schemeClr val="bg1"/>
                </a:solidFill>
              </a:rPr>
              <a:t>(Готовясь к этой будущей социальной структуре, профсоюз, в данном случае NSV, должен был организоваться по модели будущей </a:t>
            </a:r>
            <a:r>
              <a:rPr lang="ru-RU" sz="400" dirty="0" err="1">
                <a:solidFill>
                  <a:schemeClr val="bg1"/>
                </a:solidFill>
              </a:rPr>
              <a:t>советной</a:t>
            </a:r>
            <a:r>
              <a:rPr lang="ru-RU" sz="400" dirty="0">
                <a:solidFill>
                  <a:schemeClr val="bg1"/>
                </a:solidFill>
              </a:rPr>
              <a:t> республики, что фактически означало преобразование в федерацию бизнес-групп. Перед этими бизнес-группами должны быть поставлены три задачи:¬¬— внушайте другим рабочим мысль, что социализм может быть осуществлен только их собственной борьбой;— сбор технических и экономических данных, которые могли бы облегчить труд организации бизнеса;— побуждение сотрудников к непримиримой классовой борьбе.)</a:t>
            </a:r>
            <a:endParaRPr lang="ru-RU" sz="1400" dirty="0">
              <a:solidFill>
                <a:schemeClr val="bg1"/>
              </a:solidFill>
            </a:endParaRPr>
          </a:p>
        </p:txBody>
      </p:sp>
      <p:sp>
        <p:nvSpPr>
          <p:cNvPr id="114" name="Прямоугольник 113">
            <a:extLst>
              <a:ext uri="{FF2B5EF4-FFF2-40B4-BE49-F238E27FC236}">
                <a16:creationId xmlns:a16="http://schemas.microsoft.com/office/drawing/2014/main" id="{3AB9C53C-EEA4-4A31-9645-644F12CB0F66}"/>
              </a:ext>
            </a:extLst>
          </p:cNvPr>
          <p:cNvSpPr/>
          <p:nvPr/>
        </p:nvSpPr>
        <p:spPr>
          <a:xfrm>
            <a:off x="46176565" y="130657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28-29 ноября 1936 г. состоялся специальный съезд, на котором обсуждалась идея совета. Здесь был принят документ о Советах, содержание которого во многом соответствовало отчету Совета от 1932 года. В дальнейшем в соответствии с этим был принят ряд практических решений:¬¬- преобразование NSV в организацию в коммерческих организациях и промышленных федерациях, и рассматривать эти органы как подготовительные органы для социальной реконструкции;¬- усиление осознания голландским пролетариатом того, что решение всех его проблем можно искать только в том, чтобы взять компании в свое собственное управление;¬¬- подготовка рабочих к поглощению компаний, среди прочего путем изучения администрации, технологии и т.п. их компании;¬- сбор статистического материала о наличной рабочей силе, объемах производства, потребления и потребности;- направление всей борьбы на корпоративное поглощение;- обострение и расширение борьбы, чтобы увеличить шанс социальной революции.</a:t>
            </a:r>
          </a:p>
        </p:txBody>
      </p:sp>
      <p:sp>
        <p:nvSpPr>
          <p:cNvPr id="115" name="Прямоугольник 114">
            <a:extLst>
              <a:ext uri="{FF2B5EF4-FFF2-40B4-BE49-F238E27FC236}">
                <a16:creationId xmlns:a16="http://schemas.microsoft.com/office/drawing/2014/main" id="{5AB7C30A-201B-4B15-889F-0961863E1653}"/>
              </a:ext>
            </a:extLst>
          </p:cNvPr>
          <p:cNvSpPr/>
          <p:nvPr/>
        </p:nvSpPr>
        <p:spPr>
          <a:xfrm>
            <a:off x="30936256" y="1379631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Социальная реконструкция </a:t>
            </a:r>
            <a:r>
              <a:rPr lang="ru-RU" sz="700" dirty="0">
                <a:solidFill>
                  <a:schemeClr val="bg1"/>
                </a:solidFill>
              </a:rPr>
              <a:t>(преобразование NSV в организацию в коммерческих организациях и промышленных федерациях, и рассматривать эти органы как подготовительные органы для социальной реконструкции;¬)</a:t>
            </a:r>
            <a:endParaRPr lang="ru-RU" sz="1400" dirty="0">
              <a:solidFill>
                <a:schemeClr val="bg1"/>
              </a:solidFill>
            </a:endParaRPr>
          </a:p>
        </p:txBody>
      </p:sp>
      <p:cxnSp>
        <p:nvCxnSpPr>
          <p:cNvPr id="116" name="Прямая со стрелкой 115">
            <a:extLst>
              <a:ext uri="{FF2B5EF4-FFF2-40B4-BE49-F238E27FC236}">
                <a16:creationId xmlns:a16="http://schemas.microsoft.com/office/drawing/2014/main" id="{EBD3A6F3-AB1C-47D3-A4C9-E367E9B43AB2}"/>
              </a:ext>
            </a:extLst>
          </p:cNvPr>
          <p:cNvCxnSpPr>
            <a:cxnSpLocks/>
            <a:stCxn id="185" idx="2"/>
            <a:endCxn id="178" idx="0"/>
          </p:cNvCxnSpPr>
          <p:nvPr/>
        </p:nvCxnSpPr>
        <p:spPr>
          <a:xfrm>
            <a:off x="27115201" y="13448166"/>
            <a:ext cx="0" cy="34232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 name="Прямая со стрелкой 116">
            <a:extLst>
              <a:ext uri="{FF2B5EF4-FFF2-40B4-BE49-F238E27FC236}">
                <a16:creationId xmlns:a16="http://schemas.microsoft.com/office/drawing/2014/main" id="{1CA48A8C-7918-4ACD-8584-930D3FA93CAA}"/>
              </a:ext>
            </a:extLst>
          </p:cNvPr>
          <p:cNvCxnSpPr>
            <a:cxnSpLocks/>
            <a:stCxn id="178" idx="2"/>
            <a:endCxn id="175" idx="0"/>
          </p:cNvCxnSpPr>
          <p:nvPr/>
        </p:nvCxnSpPr>
        <p:spPr>
          <a:xfrm>
            <a:off x="27115201" y="14870492"/>
            <a:ext cx="0" cy="349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a:extLst>
              <a:ext uri="{FF2B5EF4-FFF2-40B4-BE49-F238E27FC236}">
                <a16:creationId xmlns:a16="http://schemas.microsoft.com/office/drawing/2014/main" id="{A65B4601-A6C9-4318-A2AC-F51BDF31465E}"/>
              </a:ext>
            </a:extLst>
          </p:cNvPr>
          <p:cNvSpPr/>
          <p:nvPr/>
        </p:nvSpPr>
        <p:spPr>
          <a:xfrm>
            <a:off x="35811978" y="1379049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Поглощение компаний рабочими </a:t>
            </a:r>
            <a:r>
              <a:rPr lang="ru-RU" sz="400" dirty="0">
                <a:solidFill>
                  <a:schemeClr val="bg1"/>
                </a:solidFill>
              </a:rPr>
              <a:t>(- усиление осознания голландским пролетариатом того, что решение всех его проблем можно искать только в том, чтобы взять компании в свое собственное управление;¬¬- подготовка рабочих к поглощению компаний, среди прочего путем изучения администрации, технологии и т.п. их компании;¬- сбор статистического материала о наличной рабочей силе, объемах производства, потребления и потребности;- направление всей борьбы на корпоративное поглощение;)</a:t>
            </a:r>
            <a:endParaRPr lang="ru-RU" sz="1400" dirty="0">
              <a:solidFill>
                <a:schemeClr val="bg1"/>
              </a:solidFill>
            </a:endParaRPr>
          </a:p>
        </p:txBody>
      </p:sp>
      <p:sp>
        <p:nvSpPr>
          <p:cNvPr id="133" name="Прямоугольник 132">
            <a:extLst>
              <a:ext uri="{FF2B5EF4-FFF2-40B4-BE49-F238E27FC236}">
                <a16:creationId xmlns:a16="http://schemas.microsoft.com/office/drawing/2014/main" id="{188F2F02-A522-4318-BA14-9C3D61F1BDD1}"/>
              </a:ext>
            </a:extLst>
          </p:cNvPr>
          <p:cNvSpPr/>
          <p:nvPr/>
        </p:nvSpPr>
        <p:spPr>
          <a:xfrm>
            <a:off x="49090482" y="130657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Еще раньше, в 1936 г., а именно на январском съезде, НСВ решило ужесточить свою </a:t>
            </a:r>
            <a:r>
              <a:rPr lang="ru-RU" sz="300" dirty="0" err="1">
                <a:solidFill>
                  <a:schemeClr val="bg1"/>
                </a:solidFill>
              </a:rPr>
              <a:t>антипарламентскую</a:t>
            </a:r>
            <a:r>
              <a:rPr lang="ru-RU" sz="300" dirty="0">
                <a:solidFill>
                  <a:schemeClr val="bg1"/>
                </a:solidFill>
              </a:rPr>
              <a:t> позицию. Оговорка «независимо от» теперь также официально исключена. Это было заменено следующим положением:¬- Члены парламентских политических партий не могут оставаться членами НСВ;B Члены НСВ, ведущие пропаганду в нарушение </a:t>
            </a:r>
            <a:r>
              <a:rPr lang="ru-RU" sz="300" dirty="0" err="1">
                <a:solidFill>
                  <a:schemeClr val="bg1"/>
                </a:solidFill>
              </a:rPr>
              <a:t>принциповЛен</a:t>
            </a:r>
            <a:r>
              <a:rPr lang="ru-RU" sz="300" dirty="0">
                <a:solidFill>
                  <a:schemeClr val="bg1"/>
                </a:solidFill>
              </a:rPr>
              <a:t> НСВ, должен быть </a:t>
            </a:r>
            <a:r>
              <a:rPr lang="ru-RU" sz="300" dirty="0" err="1">
                <a:solidFill>
                  <a:schemeClr val="bg1"/>
                </a:solidFill>
              </a:rPr>
              <a:t>исключен».На</a:t>
            </a:r>
            <a:r>
              <a:rPr lang="ru-RU" sz="300" dirty="0">
                <a:solidFill>
                  <a:schemeClr val="bg1"/>
                </a:solidFill>
              </a:rPr>
              <a:t> той же конференции еще раз выяснилось, что люди не склонны отказываться от анархо-синдикализма. Предложение SAS-</a:t>
            </a:r>
            <a:r>
              <a:rPr lang="ru-RU" sz="300" dirty="0" err="1">
                <a:solidFill>
                  <a:schemeClr val="bg1"/>
                </a:solidFill>
              </a:rPr>
              <a:t>Wormerveer</a:t>
            </a:r>
            <a:r>
              <a:rPr lang="ru-RU" sz="300" dirty="0">
                <a:solidFill>
                  <a:schemeClr val="bg1"/>
                </a:solidFill>
              </a:rPr>
              <a:t>-</a:t>
            </a:r>
            <a:r>
              <a:rPr lang="ru-RU" sz="300" dirty="0" err="1">
                <a:solidFill>
                  <a:schemeClr val="bg1"/>
                </a:solidFill>
              </a:rPr>
              <a:t>Krommenie</a:t>
            </a:r>
            <a:r>
              <a:rPr lang="ru-RU" sz="300" dirty="0">
                <a:solidFill>
                  <a:schemeClr val="bg1"/>
                </a:solidFill>
              </a:rPr>
              <a:t> сосредоточить пропаганду в первую очередь на заявлении принципов NSV ради лучшего сотрудничества с анархистами было отклонено. Альберт де </a:t>
            </a:r>
            <a:r>
              <a:rPr lang="ru-RU" sz="300" dirty="0" err="1">
                <a:solidFill>
                  <a:schemeClr val="bg1"/>
                </a:solidFill>
              </a:rPr>
              <a:t>Йонг</a:t>
            </a:r>
            <a:r>
              <a:rPr lang="ru-RU" sz="300" dirty="0">
                <a:solidFill>
                  <a:schemeClr val="bg1"/>
                </a:solidFill>
              </a:rPr>
              <a:t>, противник этого предложения, утверждал, что никогда нельзя создать сильное боевое рабочее движение с помощью пропаганды только одного принципа. 6)В рамках этого параграфа заслуживают упоминания два направления деятельности НСВ. Во-первых, это деятельность во время выборов. В эти периоды НСВ обычно проводила </a:t>
            </a:r>
            <a:r>
              <a:rPr lang="ru-RU" sz="300" dirty="0" err="1">
                <a:solidFill>
                  <a:schemeClr val="bg1"/>
                </a:solidFill>
              </a:rPr>
              <a:t>антивыборные</a:t>
            </a:r>
            <a:r>
              <a:rPr lang="ru-RU" sz="300" dirty="0">
                <a:solidFill>
                  <a:schemeClr val="bg1"/>
                </a:solidFill>
              </a:rPr>
              <a:t> кампании.</a:t>
            </a:r>
          </a:p>
        </p:txBody>
      </p:sp>
      <p:sp>
        <p:nvSpPr>
          <p:cNvPr id="136" name="Прямоугольник 135">
            <a:extLst>
              <a:ext uri="{FF2B5EF4-FFF2-40B4-BE49-F238E27FC236}">
                <a16:creationId xmlns:a16="http://schemas.microsoft.com/office/drawing/2014/main" id="{C6387565-D0F6-4C07-BB98-33EE69C60E92}"/>
              </a:ext>
            </a:extLst>
          </p:cNvPr>
          <p:cNvSpPr/>
          <p:nvPr/>
        </p:nvSpPr>
        <p:spPr>
          <a:xfrm>
            <a:off x="49090482" y="264414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Только в середине тридцатых годов произошла сколько-нибудь значительная внутренняя ссора. Причиной стала смена руководства в Фонде международной солидарности (FIS), организации, в которой NSV участвовала вместе с IAMV и Ассоциацией анархо-социалистов (BAS). В конце 1935 года конгресс FIS избрал председателем </a:t>
            </a:r>
            <a:r>
              <a:rPr lang="ru-RU" sz="300" dirty="0" err="1">
                <a:solidFill>
                  <a:schemeClr val="bg1"/>
                </a:solidFill>
              </a:rPr>
              <a:t>Хенка</a:t>
            </a:r>
            <a:r>
              <a:rPr lang="ru-RU" sz="300" dirty="0">
                <a:solidFill>
                  <a:schemeClr val="bg1"/>
                </a:solidFill>
              </a:rPr>
              <a:t> </a:t>
            </a:r>
            <a:r>
              <a:rPr lang="ru-RU" sz="300" dirty="0" err="1">
                <a:solidFill>
                  <a:schemeClr val="bg1"/>
                </a:solidFill>
              </a:rPr>
              <a:t>Эйкебума</a:t>
            </a:r>
            <a:r>
              <a:rPr lang="ru-RU" sz="300" dirty="0">
                <a:solidFill>
                  <a:schemeClr val="bg1"/>
                </a:solidFill>
              </a:rPr>
              <a:t>. Конгресс NSV в январе 1936 года возражал против выбора </a:t>
            </a:r>
            <a:r>
              <a:rPr lang="ru-RU" sz="300" dirty="0" err="1">
                <a:solidFill>
                  <a:schemeClr val="bg1"/>
                </a:solidFill>
              </a:rPr>
              <a:t>Эйкебума</a:t>
            </a:r>
            <a:r>
              <a:rPr lang="ru-RU" sz="300" dirty="0">
                <a:solidFill>
                  <a:schemeClr val="bg1"/>
                </a:solidFill>
              </a:rPr>
              <a:t> из-за его менее надежных финансовых показателей в предыдущие годы. </a:t>
            </a:r>
            <a:r>
              <a:rPr lang="ru-RU" sz="300" dirty="0" err="1">
                <a:solidFill>
                  <a:schemeClr val="bg1"/>
                </a:solidFill>
              </a:rPr>
              <a:t>Эйкебум</a:t>
            </a:r>
            <a:r>
              <a:rPr lang="ru-RU" sz="300" dirty="0">
                <a:solidFill>
                  <a:schemeClr val="bg1"/>
                </a:solidFill>
              </a:rPr>
              <a:t> отреагировал на это решение конференции яростной кампанией против NSV в Де </a:t>
            </a:r>
            <a:r>
              <a:rPr lang="ru-RU" sz="300" dirty="0" err="1">
                <a:solidFill>
                  <a:schemeClr val="bg1"/>
                </a:solidFill>
              </a:rPr>
              <a:t>Арбайдере</a:t>
            </a:r>
            <a:r>
              <a:rPr lang="ru-RU" sz="300" dirty="0">
                <a:solidFill>
                  <a:schemeClr val="bg1"/>
                </a:solidFill>
              </a:rPr>
              <a:t>. В этом его поддержал член NSV Де </a:t>
            </a:r>
            <a:r>
              <a:rPr lang="ru-RU" sz="300" dirty="0" err="1">
                <a:solidFill>
                  <a:schemeClr val="bg1"/>
                </a:solidFill>
              </a:rPr>
              <a:t>Брюин</a:t>
            </a:r>
            <a:r>
              <a:rPr lang="ru-RU" sz="300" dirty="0">
                <a:solidFill>
                  <a:schemeClr val="bg1"/>
                </a:solidFill>
              </a:rPr>
              <a:t>, раскритиковавший решение съезда NSV в том же журнале. Из этой статьи явствует, что де </a:t>
            </a:r>
            <a:r>
              <a:rPr lang="ru-RU" sz="300" dirty="0" err="1">
                <a:solidFill>
                  <a:schemeClr val="bg1"/>
                </a:solidFill>
              </a:rPr>
              <a:t>Брюин</a:t>
            </a:r>
            <a:r>
              <a:rPr lang="ru-RU" sz="300" dirty="0">
                <a:solidFill>
                  <a:schemeClr val="bg1"/>
                </a:solidFill>
              </a:rPr>
              <a:t> располагал конфиденциальной информацией о ходе событий на этой конференции, хотя сам на ней не присутствовал. Дальнейшее расследование показало, что Де </a:t>
            </a:r>
            <a:r>
              <a:rPr lang="ru-RU" sz="300" dirty="0" err="1">
                <a:solidFill>
                  <a:schemeClr val="bg1"/>
                </a:solidFill>
              </a:rPr>
              <a:t>Брюин</a:t>
            </a:r>
            <a:r>
              <a:rPr lang="ru-RU" sz="300" dirty="0">
                <a:solidFill>
                  <a:schemeClr val="bg1"/>
                </a:solidFill>
              </a:rPr>
              <a:t> получил эту информацию от члена NSV </a:t>
            </a:r>
            <a:r>
              <a:rPr lang="ru-RU" sz="300" dirty="0" err="1">
                <a:solidFill>
                  <a:schemeClr val="bg1"/>
                </a:solidFill>
              </a:rPr>
              <a:t>Deutekom</a:t>
            </a:r>
            <a:r>
              <a:rPr lang="ru-RU" sz="300" dirty="0">
                <a:solidFill>
                  <a:schemeClr val="bg1"/>
                </a:solidFill>
              </a:rPr>
              <a:t>. Теперь NSV решила исключить этих двух членов, после чего они присоединились к NAS. Проблемы вокруг правления FIS были решены на общем собрании FIS, созванном NSV 10 апреля 1936 года. </a:t>
            </a:r>
            <a:r>
              <a:rPr lang="ru-RU" sz="300" dirty="0" err="1">
                <a:solidFill>
                  <a:schemeClr val="bg1"/>
                </a:solidFill>
              </a:rPr>
              <a:t>Эйкебум</a:t>
            </a:r>
            <a:r>
              <a:rPr lang="ru-RU" sz="300" dirty="0">
                <a:solidFill>
                  <a:schemeClr val="bg1"/>
                </a:solidFill>
              </a:rPr>
              <a:t> был исключен из правления FIS, и было принято решение вернуть правление FIS на прежнее место жительства, в </a:t>
            </a:r>
            <a:r>
              <a:rPr lang="ru-RU" sz="300" dirty="0" err="1">
                <a:solidFill>
                  <a:schemeClr val="bg1"/>
                </a:solidFill>
              </a:rPr>
              <a:t>Гронинген</a:t>
            </a:r>
            <a:r>
              <a:rPr lang="ru-RU" sz="300" dirty="0">
                <a:solidFill>
                  <a:schemeClr val="bg1"/>
                </a:solidFill>
              </a:rPr>
              <a:t>. принять.</a:t>
            </a:r>
          </a:p>
        </p:txBody>
      </p:sp>
      <p:sp>
        <p:nvSpPr>
          <p:cNvPr id="140" name="Прямоугольник 139">
            <a:extLst>
              <a:ext uri="{FF2B5EF4-FFF2-40B4-BE49-F238E27FC236}">
                <a16:creationId xmlns:a16="http://schemas.microsoft.com/office/drawing/2014/main" id="{3483C48C-1710-41B3-BD19-E0886F436CC4}"/>
              </a:ext>
            </a:extLst>
          </p:cNvPr>
          <p:cNvSpPr/>
          <p:nvPr/>
        </p:nvSpPr>
        <p:spPr>
          <a:xfrm>
            <a:off x="46176565" y="398171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Едва эти проблемы вокруг FIS были решены, как в молодежном движении вспыхнул конфликт. Предметом разногласий был вопрос о том, должны ли советы Школ юного пролетариата (OJP) назначаться родителями или советами SAS. Конгресс в ноябре 1936 г. должен был принять решение по этому поводу. Перед этой конференцией центральный и северный отделы OJP в Амстердаме заявили, что решение конференции не будет соблюдаться. Также выяснилось, что эти ведомства до сих пор поддерживают отношения с </a:t>
            </a:r>
            <a:r>
              <a:rPr lang="ru-RU" sz="300" dirty="0" err="1">
                <a:solidFill>
                  <a:schemeClr val="bg1"/>
                </a:solidFill>
              </a:rPr>
              <a:t>De</a:t>
            </a:r>
            <a:r>
              <a:rPr lang="ru-RU" sz="300" dirty="0">
                <a:solidFill>
                  <a:schemeClr val="bg1"/>
                </a:solidFill>
              </a:rPr>
              <a:t> </a:t>
            </a:r>
            <a:r>
              <a:rPr lang="ru-RU" sz="300" dirty="0" err="1">
                <a:solidFill>
                  <a:schemeClr val="bg1"/>
                </a:solidFill>
              </a:rPr>
              <a:t>Bruin</a:t>
            </a:r>
            <a:r>
              <a:rPr lang="ru-RU" sz="300" dirty="0">
                <a:solidFill>
                  <a:schemeClr val="bg1"/>
                </a:solidFill>
              </a:rPr>
              <a:t> и </a:t>
            </a:r>
            <a:r>
              <a:rPr lang="ru-RU" sz="300" dirty="0" err="1">
                <a:solidFill>
                  <a:schemeClr val="bg1"/>
                </a:solidFill>
              </a:rPr>
              <a:t>Deutekom</a:t>
            </a:r>
            <a:r>
              <a:rPr lang="ru-RU" sz="300" dirty="0">
                <a:solidFill>
                  <a:schemeClr val="bg1"/>
                </a:solidFill>
              </a:rPr>
              <a:t>, которые они отказались прекращать. Ноябрьский съезд постановил принципиально исключить этих противников, если они будут упорствовать на своей позиции. Последнее оказалось действительно так, так что соответствующие ведомства решили фактически исключить: десять членов металлического Амстердама, три из металлургического Роттердама и еще несколько из амстердамской строительной отрасли. 10)¬¬¬</a:t>
            </a:r>
          </a:p>
        </p:txBody>
      </p:sp>
      <p:graphicFrame>
        <p:nvGraphicFramePr>
          <p:cNvPr id="19" name="Таблица 18">
            <a:extLst>
              <a:ext uri="{FF2B5EF4-FFF2-40B4-BE49-F238E27FC236}">
                <a16:creationId xmlns:a16="http://schemas.microsoft.com/office/drawing/2014/main" id="{E22581ED-E764-4FCA-B41E-4071C1C99800}"/>
              </a:ext>
            </a:extLst>
          </p:cNvPr>
          <p:cNvGraphicFramePr>
            <a:graphicFrameLocks noGrp="1"/>
          </p:cNvGraphicFramePr>
          <p:nvPr>
            <p:extLst>
              <p:ext uri="{D42A27DB-BD31-4B8C-83A1-F6EECF244321}">
                <p14:modId xmlns:p14="http://schemas.microsoft.com/office/powerpoint/2010/main" val="2494164523"/>
              </p:ext>
            </p:extLst>
          </p:nvPr>
        </p:nvGraphicFramePr>
        <p:xfrm>
          <a:off x="46176565" y="29594"/>
          <a:ext cx="5029835" cy="1276985"/>
        </p:xfrm>
        <a:graphic>
          <a:graphicData uri="http://schemas.openxmlformats.org/drawingml/2006/table">
            <a:tbl>
              <a:tblPr firstRow="1" firstCol="1" bandRow="1">
                <a:tableStyleId>{5C22544A-7EE6-4342-B048-85BDC9FD1C3A}</a:tableStyleId>
              </a:tblPr>
              <a:tblGrid>
                <a:gridCol w="871855">
                  <a:extLst>
                    <a:ext uri="{9D8B030D-6E8A-4147-A177-3AD203B41FA5}">
                      <a16:colId xmlns:a16="http://schemas.microsoft.com/office/drawing/2014/main" val="1340066321"/>
                    </a:ext>
                  </a:extLst>
                </a:gridCol>
                <a:gridCol w="1972310">
                  <a:extLst>
                    <a:ext uri="{9D8B030D-6E8A-4147-A177-3AD203B41FA5}">
                      <a16:colId xmlns:a16="http://schemas.microsoft.com/office/drawing/2014/main" val="3289238804"/>
                    </a:ext>
                  </a:extLst>
                </a:gridCol>
                <a:gridCol w="1234440">
                  <a:extLst>
                    <a:ext uri="{9D8B030D-6E8A-4147-A177-3AD203B41FA5}">
                      <a16:colId xmlns:a16="http://schemas.microsoft.com/office/drawing/2014/main" val="1455402127"/>
                    </a:ext>
                  </a:extLst>
                </a:gridCol>
                <a:gridCol w="951230">
                  <a:extLst>
                    <a:ext uri="{9D8B030D-6E8A-4147-A177-3AD203B41FA5}">
                      <a16:colId xmlns:a16="http://schemas.microsoft.com/office/drawing/2014/main" val="150090897"/>
                    </a:ext>
                  </a:extLst>
                </a:gridCol>
              </a:tblGrid>
              <a:tr h="271145">
                <a:tc>
                  <a:txBody>
                    <a:bodyPr/>
                    <a:lstStyle/>
                    <a:p>
                      <a:pPr>
                        <a:spcAft>
                          <a:spcPts val="0"/>
                        </a:spcAft>
                      </a:pPr>
                      <a:r>
                        <a:rPr lang="nl-NL" sz="1200" dirty="0">
                          <a:effectLst/>
                        </a:rPr>
                        <a:t>Дата</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419100" algn="just">
                        <a:spcAft>
                          <a:spcPts val="0"/>
                        </a:spcAft>
                      </a:pPr>
                      <a:r>
                        <a:rPr lang="ru-RU" sz="1200" dirty="0">
                          <a:effectLst/>
                        </a:rPr>
                        <a:t>Кол-во рабочих общее</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algn="ctr">
                        <a:spcAft>
                          <a:spcPts val="0"/>
                        </a:spcAft>
                      </a:pPr>
                      <a:r>
                        <a:rPr lang="ru-RU" sz="1200" dirty="0" err="1">
                          <a:effectLst/>
                        </a:rPr>
                        <a:t>ансиды</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241300">
                        <a:spcAft>
                          <a:spcPts val="0"/>
                        </a:spcAft>
                      </a:pPr>
                      <a:r>
                        <a:rPr lang="nl-NL" sz="1200">
                          <a:effectLst/>
                        </a:rPr>
                        <a:t>процент</a:t>
                      </a:r>
                      <a:endParaRPr lang="ru-RU" sz="120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2620928766"/>
                  </a:ext>
                </a:extLst>
              </a:tr>
              <a:tr h="255905">
                <a:tc>
                  <a:txBody>
                    <a:bodyPr/>
                    <a:lstStyle/>
                    <a:p>
                      <a:pPr>
                        <a:spcAft>
                          <a:spcPts val="0"/>
                        </a:spcAft>
                      </a:pPr>
                      <a:r>
                        <a:rPr lang="nl-NL" sz="1200">
                          <a:effectLst/>
                        </a:rPr>
                        <a:t>01.01.1936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dirty="0">
                          <a:effectLst/>
                        </a:rPr>
                        <a:t>626.333</a:t>
                      </a:r>
                      <a:endParaRPr lang="ru-RU" sz="1200" dirty="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1995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0,319</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997133043"/>
                  </a:ext>
                </a:extLst>
              </a:tr>
              <a:tr h="173990">
                <a:tc>
                  <a:txBody>
                    <a:bodyPr/>
                    <a:lstStyle/>
                    <a:p>
                      <a:pPr>
                        <a:spcAft>
                          <a:spcPts val="0"/>
                        </a:spcAft>
                      </a:pPr>
                      <a:r>
                        <a:rPr lang="nl-NL" sz="1200">
                          <a:effectLst/>
                        </a:rPr>
                        <a:t>01.01.1937</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617,511</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1872</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0,303</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986342501"/>
                  </a:ext>
                </a:extLst>
              </a:tr>
              <a:tr h="176530">
                <a:tc>
                  <a:txBody>
                    <a:bodyPr/>
                    <a:lstStyle/>
                    <a:p>
                      <a:pPr>
                        <a:spcAft>
                          <a:spcPts val="0"/>
                        </a:spcAft>
                      </a:pPr>
                      <a:r>
                        <a:rPr lang="nl-NL" sz="1200">
                          <a:effectLst/>
                        </a:rPr>
                        <a:t>01.01.1938</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632.716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2005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0,317</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781629343"/>
                  </a:ext>
                </a:extLst>
              </a:tr>
              <a:tr h="176530">
                <a:tc>
                  <a:txBody>
                    <a:bodyPr/>
                    <a:lstStyle/>
                    <a:p>
                      <a:pPr>
                        <a:spcAft>
                          <a:spcPts val="0"/>
                        </a:spcAft>
                      </a:pPr>
                      <a:r>
                        <a:rPr lang="nl-NL" sz="1200">
                          <a:effectLst/>
                        </a:rPr>
                        <a:t>01.01.1939</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655,864</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1600</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0,244</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540080779"/>
                  </a:ext>
                </a:extLst>
              </a:tr>
              <a:tr h="201295">
                <a:tc>
                  <a:txBody>
                    <a:bodyPr/>
                    <a:lstStyle/>
                    <a:p>
                      <a:pPr>
                        <a:spcAft>
                          <a:spcPts val="0"/>
                        </a:spcAft>
                      </a:pPr>
                      <a:r>
                        <a:rPr lang="nl-NL" sz="1200" dirty="0">
                          <a:effectLst/>
                        </a:rPr>
                        <a:t>01.01.1940</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584200">
                        <a:spcAft>
                          <a:spcPts val="0"/>
                        </a:spcAft>
                      </a:pPr>
                      <a:r>
                        <a:rPr lang="nl-NL" sz="1200">
                          <a:effectLst/>
                        </a:rPr>
                        <a:t>686 830</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a:effectLst/>
                        </a:rPr>
                        <a:t>1,614</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dirty="0">
                          <a:effectLst/>
                        </a:rPr>
                        <a:t>0,235</a:t>
                      </a:r>
                      <a:endParaRPr lang="ru-RU" sz="1200" dirty="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3491628292"/>
                  </a:ext>
                </a:extLst>
              </a:tr>
            </a:tbl>
          </a:graphicData>
        </a:graphic>
      </p:graphicFrame>
      <p:sp>
        <p:nvSpPr>
          <p:cNvPr id="141" name="Прямоугольник 140">
            <a:extLst>
              <a:ext uri="{FF2B5EF4-FFF2-40B4-BE49-F238E27FC236}">
                <a16:creationId xmlns:a16="http://schemas.microsoft.com/office/drawing/2014/main" id="{7124B428-62EC-4668-AA42-A9E765922B83}"/>
              </a:ext>
            </a:extLst>
          </p:cNvPr>
          <p:cNvSpPr/>
          <p:nvPr/>
        </p:nvSpPr>
        <p:spPr>
          <a:xfrm>
            <a:off x="35850108" y="1236134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Создать федерацию сельскохозяйственных рабочих </a:t>
            </a:r>
            <a:r>
              <a:rPr lang="ru-RU" sz="700" dirty="0">
                <a:solidFill>
                  <a:schemeClr val="bg1"/>
                </a:solidFill>
              </a:rPr>
              <a:t>(</a:t>
            </a:r>
            <a:r>
              <a:rPr lang="ru-RU" sz="500" dirty="0">
                <a:solidFill>
                  <a:schemeClr val="bg1"/>
                </a:solidFill>
              </a:rPr>
              <a:t>Сельскохозяйственные рабочие в период 1929-1940 гг. фактически не играли значительной роли. Как мы уже видели, федерация была распущена 1 февраля 1935 года. Последующие попытки NSV создать федерацию сельскохозяйственных рабочих снова потерпели неудачу. Что касается разброса, то у нас сложилось впечатление, что отдел был только один, а именно в </a:t>
            </a:r>
            <a:r>
              <a:rPr lang="ru-RU" sz="500" dirty="0" err="1">
                <a:solidFill>
                  <a:schemeClr val="bg1"/>
                </a:solidFill>
              </a:rPr>
              <a:t>Вольдендорпе</a:t>
            </a:r>
            <a:r>
              <a:rPr lang="ru-RU" sz="500" dirty="0">
                <a:solidFill>
                  <a:schemeClr val="bg1"/>
                </a:solidFill>
              </a:rPr>
              <a:t> (</a:t>
            </a:r>
            <a:r>
              <a:rPr lang="ru-RU" sz="500" dirty="0" err="1">
                <a:solidFill>
                  <a:schemeClr val="bg1"/>
                </a:solidFill>
              </a:rPr>
              <a:t>Гронинген</a:t>
            </a:r>
            <a:r>
              <a:rPr lang="ru-RU" sz="500" dirty="0">
                <a:solidFill>
                  <a:schemeClr val="bg1"/>
                </a:solidFill>
              </a:rPr>
              <a:t>).)</a:t>
            </a:r>
            <a:endParaRPr lang="ru-RU" sz="1400" dirty="0">
              <a:solidFill>
                <a:schemeClr val="bg1"/>
              </a:solidFill>
            </a:endParaRPr>
          </a:p>
        </p:txBody>
      </p:sp>
      <p:sp>
        <p:nvSpPr>
          <p:cNvPr id="148" name="Прямоугольник 147">
            <a:extLst>
              <a:ext uri="{FF2B5EF4-FFF2-40B4-BE49-F238E27FC236}">
                <a16:creationId xmlns:a16="http://schemas.microsoft.com/office/drawing/2014/main" id="{BE852B2E-CE51-4DA1-892E-D2065BCEDFBE}"/>
              </a:ext>
            </a:extLst>
          </p:cNvPr>
          <p:cNvSpPr/>
          <p:nvPr/>
        </p:nvSpPr>
        <p:spPr>
          <a:xfrm>
            <a:off x="49090482" y="398171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Конгресс в октябре 1938 года принял резолюцию, которая сильно повлияет на состав будущих правлений НСВ:¬Октябрьский съезд НСВ, полагая, что в интересах организации и пропаганды в целом отвечает замена уходящих в отставку администраторов новыми, считает необходимым реализовать предусмотренную статьей 9 Устава возможность немедленного переизбрания уходящие в отставку директора будут использоваться только в том случае, если это было невозможно, для надлежащего заполнения вакансии директора другим способом». были созданы три новых комитета, а именно комитеты, которые должны были последовательно заниматься управленческой подготовкой, социальными консультациями (включая закон о болезни и несчастных случаях, трудовое и гражданское право, программу помощи, социальное страхование и налоги) и изучение социального законодательства. Ни один из этих трех последних комитетов никогда не функционировал оптимально. Особенно это касалось последнего комитета из-за постоянной вакансии.</a:t>
            </a:r>
          </a:p>
        </p:txBody>
      </p:sp>
      <p:sp>
        <p:nvSpPr>
          <p:cNvPr id="119" name="Прямоугольник 118">
            <a:extLst>
              <a:ext uri="{FF2B5EF4-FFF2-40B4-BE49-F238E27FC236}">
                <a16:creationId xmlns:a16="http://schemas.microsoft.com/office/drawing/2014/main" id="{DB6E3B10-7836-48E8-94E4-4375B8A4B407}"/>
              </a:ext>
            </a:extLst>
          </p:cNvPr>
          <p:cNvSpPr/>
          <p:nvPr/>
        </p:nvSpPr>
        <p:spPr>
          <a:xfrm>
            <a:off x="34625265" y="1966393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Международная организация молодежного синдиката </a:t>
            </a:r>
            <a:r>
              <a:rPr lang="ru-RU" sz="300" dirty="0">
                <a:solidFill>
                  <a:schemeClr val="bg1"/>
                </a:solidFill>
              </a:rPr>
              <a:t>(</a:t>
            </a:r>
            <a:r>
              <a:rPr lang="ru-RU" sz="100" dirty="0">
                <a:solidFill>
                  <a:schemeClr val="bg1"/>
                </a:solidFill>
              </a:rPr>
              <a:t>Наконец, существовало женское движение LSVB, основанное 1 мая 1932 года, и молодежное движение SAJO и OJP. Их отношения с НСВ были урегулированы на съезде в ноябре 1936 года. С этого времени LSVB было предоставлено право слова и совещательного голоса на конференциях и общих собраниях правления. Местным женским союзам были предоставлены такие же права на заседаниях соответствующих советов SAS и местных органов власти. Предложение со стороны ЛСВБ предоставить этой организации точно такие же права, как и всем другим федерациям, было отложено съездом без принятия решения. В последующие годы эта тема уже не обсуждалась.¬¬В отношении SAJO и OJP было предусмотрено, среди прочего, что NSV будет представлен в национальном молодежном движении через Национальную комиссию по делам молодежи, назначаемую из трех ее членов. Члены правления SAJO и OJP были исключены из этого комитета. В местах с отделениями SAJO и OJP мог быть назначен местный молодежный совет; снова с вышеупомянутым исключением членов правления SAJO и OJP. В отношении OJP был принят ряд других статей. Статья 38 дала ведомственным советам NSV право финансового контроля над OJP. Статья 5 регулирует назначение местных </a:t>
            </a:r>
            <a:r>
              <a:rPr lang="ru-RU" sz="100" dirty="0" err="1">
                <a:solidFill>
                  <a:schemeClr val="bg1"/>
                </a:solidFill>
              </a:rPr>
              <a:t>отделов:«Правление</a:t>
            </a:r>
            <a:r>
              <a:rPr lang="ru-RU" sz="100" dirty="0">
                <a:solidFill>
                  <a:schemeClr val="bg1"/>
                </a:solidFill>
              </a:rPr>
              <a:t> местного отделения, если отделение не разделено на секции, назначается правлением местной АТС НСВ на месте (САС)». 53)На самом деле молодежное движение имело какое-то значение только в Амстердаме, в основном из-за деятельности </a:t>
            </a:r>
            <a:r>
              <a:rPr lang="ru-RU" sz="100" dirty="0" err="1">
                <a:solidFill>
                  <a:schemeClr val="bg1"/>
                </a:solidFill>
              </a:rPr>
              <a:t>Россо</a:t>
            </a:r>
            <a:r>
              <a:rPr lang="ru-RU" sz="100" dirty="0">
                <a:solidFill>
                  <a:schemeClr val="bg1"/>
                </a:solidFill>
              </a:rPr>
              <a:t>. В других местах отделения САЖО не было, или это отделение состояло всего из нескольких человек. Последнее имело место, например, в </a:t>
            </a:r>
            <a:r>
              <a:rPr lang="ru-RU" sz="100" dirty="0" err="1">
                <a:solidFill>
                  <a:schemeClr val="bg1"/>
                </a:solidFill>
              </a:rPr>
              <a:t>Энсхеде</a:t>
            </a:r>
            <a:r>
              <a:rPr lang="ru-RU" sz="100" dirty="0">
                <a:solidFill>
                  <a:schemeClr val="bg1"/>
                </a:solidFill>
              </a:rPr>
              <a:t>, где действовало всего несколько человек. Это также было связано с тем, что в </a:t>
            </a:r>
            <a:r>
              <a:rPr lang="ru-RU" sz="100" dirty="0" err="1">
                <a:solidFill>
                  <a:schemeClr val="bg1"/>
                </a:solidFill>
              </a:rPr>
              <a:t>Энсхеде</a:t>
            </a:r>
            <a:r>
              <a:rPr lang="ru-RU" sz="100" dirty="0">
                <a:solidFill>
                  <a:schemeClr val="bg1"/>
                </a:solidFill>
              </a:rPr>
              <a:t> уже существовало подразделение Молодежной ассоциации полных трезвенников (JGOB), которое в целом руководствовалось теми же принципами, что и SAJO, основанная позже. В конце 30-х годов молодежное движение НСВ почти не существовало. </a:t>
            </a:r>
            <a:r>
              <a:rPr lang="ru-RU" sz="100" dirty="0" err="1">
                <a:solidFill>
                  <a:schemeClr val="bg1"/>
                </a:solidFill>
              </a:rPr>
              <a:t>Мадленер</a:t>
            </a:r>
            <a:r>
              <a:rPr lang="ru-RU" sz="100" dirty="0">
                <a:solidFill>
                  <a:schemeClr val="bg1"/>
                </a:solidFill>
              </a:rPr>
              <a:t>, например, заявил на конференции 1940 года, что SAJO умерла и что дела у OJP тоже не ладятся.).)</a:t>
            </a:r>
            <a:endParaRPr lang="ru-RU" sz="1400" dirty="0">
              <a:solidFill>
                <a:schemeClr val="bg1"/>
              </a:solidFill>
            </a:endParaRPr>
          </a:p>
        </p:txBody>
      </p:sp>
      <p:sp>
        <p:nvSpPr>
          <p:cNvPr id="121" name="Прямоугольник 120">
            <a:extLst>
              <a:ext uri="{FF2B5EF4-FFF2-40B4-BE49-F238E27FC236}">
                <a16:creationId xmlns:a16="http://schemas.microsoft.com/office/drawing/2014/main" id="{3FC5758D-35D9-4373-85F1-566117947433}"/>
              </a:ext>
            </a:extLst>
          </p:cNvPr>
          <p:cNvSpPr/>
          <p:nvPr/>
        </p:nvSpPr>
        <p:spPr>
          <a:xfrm>
            <a:off x="21110971" y="302735"/>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200" dirty="0"/>
              <a:t>Механика с безработицей</a:t>
            </a:r>
          </a:p>
          <a:p>
            <a:pPr algn="ctr"/>
            <a:r>
              <a:rPr lang="ru-RU" sz="300" dirty="0"/>
              <a:t>Безработица была одной из областей, где кризис был наиболее заметен для рабочего класса. Правительство искало решение этой проблемы в обеспечении занятости. NSV резко раскритиковал это. В связи с этим говорили даже о «принудительном труде», потому что рабочим навязывались и заработная плата, и род труда; подготовка и способности соответствующих лиц не играли никакой роли. Еще один момент критики создания рабочих мест заключался в том, что они все чаще включали обычные работы, такие как строительство дорог, канализационных систем и рытье каналов. Само по себе это не вызывало бы столь возражений, если бы не тот факт, что рабочие здесь должны были довольствоваться более низкой заработной платой, чем это было принято в данной отрасли. NSV возразил, что они хотели продуктивной работы, например, строительство домов для рабочих и пошив одежды для рабочих с полной оплатой труда. По данным NSV, девальвация гульдена в 1936 году благоприятствовала владельцам земли и средств производства и ставила в невыгодное положение тех, кто жил на нормальную заработную плату или пособия по социальной помощи. В то же время девальвация повлияла на рост цен, а в октябре 1936 года выплаты помощи были снова сокращены. На этом основании НСВ пришел к отрицательному мнению о девальвации.</a:t>
            </a:r>
            <a:endParaRPr lang="ru-RU" sz="1400" dirty="0"/>
          </a:p>
        </p:txBody>
      </p:sp>
      <p:sp>
        <p:nvSpPr>
          <p:cNvPr id="124" name="Прямоугольник 123">
            <a:extLst>
              <a:ext uri="{FF2B5EF4-FFF2-40B4-BE49-F238E27FC236}">
                <a16:creationId xmlns:a16="http://schemas.microsoft.com/office/drawing/2014/main" id="{F0FA1455-27A7-4E2D-80C9-A49CCE9ED6CB}"/>
              </a:ext>
            </a:extLst>
          </p:cNvPr>
          <p:cNvSpPr/>
          <p:nvPr/>
        </p:nvSpPr>
        <p:spPr>
          <a:xfrm>
            <a:off x="49090482" y="53195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Забастовка строителей в Амстердаме в октябре 1939 года была последней забастовкой, в которой активно участвовало NSV. Мобилизация привела к резкому удорожанию жизни. Это послужило причиной того, что строители потребовали увеличения пособия. Когда их требования не были выполнены, они объявили забастовку. Контрактные профсоюзы NVV, RKWV и CNV не участвовали; Ведь в Коллективном договоре было положение о том, что во время действующего Коллективного договора нельзя проводить забастовки. NSV, как и NAS, не подписало этот CLA. У НСВ был ряд принципиальных возражений против коллективных трудовых договоров. Она видела в этом договор между двумя экономически неуравновешенными сторонами, который мог иметь только один результат: невыгоду самой слабой стороне, рабочим. Она также рассматривала коллективные трудовые договоры как фактор, сдерживающий прямые действия. Наконец, в конце 1930-х годов все более широкое распространение получили положения о запрете забастовок; для НСВ это было совершенно неприемлемо. Забастовку строителей в Амстердаме возглавил забастовочный комитет, что было обычной тактикой забастовок в те годы. Если профсоюз поддерживал забастовку слишком открыто, государство угрожало прекратить субсидирование фонда безработных соответствующей организации. Однако НАН и НСВ приняли активное участие в движении поддержки забастовщиков. Например, NSV собрала в общей сложности 393,24 NLG. Кроме того, член NSV </a:t>
            </a:r>
            <a:r>
              <a:rPr lang="ru-RU" sz="300" dirty="0" err="1">
                <a:solidFill>
                  <a:schemeClr val="bg1"/>
                </a:solidFill>
              </a:rPr>
              <a:t>Боеллаар</a:t>
            </a:r>
            <a:r>
              <a:rPr lang="ru-RU" sz="300" dirty="0">
                <a:solidFill>
                  <a:schemeClr val="bg1"/>
                </a:solidFill>
              </a:rPr>
              <a:t> возглавлял забастовочный комитет. Однако министр-социал-демократ Ван </a:t>
            </a:r>
            <a:r>
              <a:rPr lang="ru-RU" sz="300" dirty="0" err="1">
                <a:solidFill>
                  <a:schemeClr val="bg1"/>
                </a:solidFill>
              </a:rPr>
              <a:t>ден</a:t>
            </a:r>
            <a:r>
              <a:rPr lang="ru-RU" sz="300" dirty="0">
                <a:solidFill>
                  <a:schemeClr val="bg1"/>
                </a:solidFill>
              </a:rPr>
              <a:t> </a:t>
            </a:r>
            <a:r>
              <a:rPr lang="ru-RU" sz="300" dirty="0" err="1">
                <a:solidFill>
                  <a:schemeClr val="bg1"/>
                </a:solidFill>
              </a:rPr>
              <a:t>Темпель</a:t>
            </a:r>
            <a:r>
              <a:rPr lang="ru-RU" sz="300" dirty="0">
                <a:solidFill>
                  <a:schemeClr val="bg1"/>
                </a:solidFill>
              </a:rPr>
              <a:t> добился прекращения забастовки. Он вынудил забастовщиков возобновить работу, пригрозив лишить поддержки строителей NSV и NAS в Амстердаме и его окрестностях. Люди из сектора занятости также были привлечены к работе в строительной отрасли Амстердама. Этот форс-мажор оказался слишком сильным для забастовщиков; забастовка была снята безрезультатно. Синдикалист говорил о фашистских явлениях в отношении действий правительства</a:t>
            </a:r>
          </a:p>
        </p:txBody>
      </p:sp>
      <p:sp>
        <p:nvSpPr>
          <p:cNvPr id="125" name="Прямоугольник 124">
            <a:extLst>
              <a:ext uri="{FF2B5EF4-FFF2-40B4-BE49-F238E27FC236}">
                <a16:creationId xmlns:a16="http://schemas.microsoft.com/office/drawing/2014/main" id="{1142282C-23CC-4957-A3F1-012BEB0AE1DF}"/>
              </a:ext>
            </a:extLst>
          </p:cNvPr>
          <p:cNvSpPr/>
          <p:nvPr/>
        </p:nvSpPr>
        <p:spPr>
          <a:xfrm>
            <a:off x="46176565" y="531928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Еще одним показателем деятельности НСВ во время забастовок является уровень выплат поддержки. Нам попадались лишь некоторые данные по этому поводу, которые тоже не всегда были ясны. У нас есть только обзор общей суммы помощи, выплаченной NSV за 1936-38 годы:¬с 1 января 1936 г. по 31 декабря 1936 г. 633,45 с 1 января 1937 г. по 31 декабря 1937 г. 1178,59 с 1 января 1938 г. по 31 августа 1938 г. 152,96NSV прокомментировал эти суммы, что эти суммы не были такими высокими, как в предыдущие годы. NSV увидело в этом результат снижения желания забастовок среди голландских рабочих; явление, которое также повлияло на их собственную деятельность. Среди этих забастовочных пособий выделяется помощь в размере 220 гульденов, которая была предоставлена неорганизованной части бастующих рыбаков в </a:t>
            </a:r>
            <a:r>
              <a:rPr lang="ru-RU" sz="300" dirty="0" err="1">
                <a:solidFill>
                  <a:schemeClr val="bg1"/>
                </a:solidFill>
              </a:rPr>
              <a:t>Эймёйдене</a:t>
            </a:r>
            <a:r>
              <a:rPr lang="ru-RU" sz="300" dirty="0">
                <a:solidFill>
                  <a:schemeClr val="bg1"/>
                </a:solidFill>
              </a:rPr>
              <a:t> в 1938 году.</a:t>
            </a:r>
          </a:p>
        </p:txBody>
      </p:sp>
      <p:sp>
        <p:nvSpPr>
          <p:cNvPr id="152" name="Прямоугольник 151">
            <a:extLst>
              <a:ext uri="{FF2B5EF4-FFF2-40B4-BE49-F238E27FC236}">
                <a16:creationId xmlns:a16="http://schemas.microsoft.com/office/drawing/2014/main" id="{0C75A97F-271A-4B6C-A58F-10B5AEEE5143}"/>
              </a:ext>
            </a:extLst>
          </p:cNvPr>
          <p:cNvSpPr/>
          <p:nvPr/>
        </p:nvSpPr>
        <p:spPr>
          <a:xfrm>
            <a:off x="46176565" y="665685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Несколько раз NSV поддерживала забастовку в предоставлении работы. Это поразительно, потому что три основные федерации профсоюзов дистанцировались от любых форм борьбы рабочих в службах занятости. В апреле 1936 года в центре занятости в </a:t>
            </a:r>
            <a:r>
              <a:rPr lang="ru-RU" sz="300" dirty="0" err="1">
                <a:solidFill>
                  <a:schemeClr val="bg1"/>
                </a:solidFill>
              </a:rPr>
              <a:t>Вирингермеере</a:t>
            </a:r>
            <a:r>
              <a:rPr lang="ru-RU" sz="300" dirty="0">
                <a:solidFill>
                  <a:schemeClr val="bg1"/>
                </a:solidFill>
              </a:rPr>
              <a:t> вспыхнула забастовка. Причиной этого было введение вахтовой системы, т. е. системы, при которой безработные принимались на работу попеременно. На практике это означало сокращение доходов. Забастовка сопровождалась жестокостью полиции. Забастовщиков поддерживали с разных сторон. Например, местные пекари давали дешевый хлеб. NSV с f 117,90 и NAS были единственными организациями, поддержавшими эту забастовку финансово. Через несколько недель забастовка была прекращена безрезультатно.</a:t>
            </a:r>
          </a:p>
        </p:txBody>
      </p:sp>
      <p:sp>
        <p:nvSpPr>
          <p:cNvPr id="155" name="Прямоугольник 154">
            <a:extLst>
              <a:ext uri="{FF2B5EF4-FFF2-40B4-BE49-F238E27FC236}">
                <a16:creationId xmlns:a16="http://schemas.microsoft.com/office/drawing/2014/main" id="{8CE366A8-AF07-4C1A-8AE1-F8FAD5C4CAC8}"/>
              </a:ext>
            </a:extLst>
          </p:cNvPr>
          <p:cNvSpPr/>
          <p:nvPr/>
        </p:nvSpPr>
        <p:spPr>
          <a:xfrm>
            <a:off x="49090482" y="665685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В середине 1937 г. в </a:t>
            </a:r>
            <a:r>
              <a:rPr lang="ru-RU" sz="300" dirty="0" err="1">
                <a:solidFill>
                  <a:schemeClr val="bg1"/>
                </a:solidFill>
              </a:rPr>
              <a:t>Девентере</a:t>
            </a:r>
            <a:r>
              <a:rPr lang="ru-RU" sz="300" dirty="0">
                <a:solidFill>
                  <a:schemeClr val="bg1"/>
                </a:solidFill>
              </a:rPr>
              <a:t> несколько рабочих, занятых на предприятии по трудоустройству на канале Твенте-Рейн, объявили забастовку. Это было связано с плохими условиями труда. С забастовщиками жестоко расправились сверху. Первоначально они все еще получали 70% от обычной суммы помощи, но сборы и тому подобное для забастовщиков были запрещены. Муниципальный совет неоднократно пытался отправить других безработных в канал Твенте-Рейн. Когда большинство этих безработных отказались, министр </a:t>
            </a:r>
            <a:r>
              <a:rPr lang="ru-RU" sz="300" dirty="0" err="1">
                <a:solidFill>
                  <a:schemeClr val="bg1"/>
                </a:solidFill>
              </a:rPr>
              <a:t>Ромме</a:t>
            </a:r>
            <a:r>
              <a:rPr lang="ru-RU" sz="300" dirty="0">
                <a:solidFill>
                  <a:schemeClr val="bg1"/>
                </a:solidFill>
              </a:rPr>
              <a:t> издал из Гааги декрет о прекращении всякой поддержки забастовщиков. Кроме того, B&amp;W </a:t>
            </a:r>
            <a:r>
              <a:rPr lang="ru-RU" sz="300" dirty="0" err="1">
                <a:solidFill>
                  <a:schemeClr val="bg1"/>
                </a:solidFill>
              </a:rPr>
              <a:t>van</a:t>
            </a:r>
            <a:r>
              <a:rPr lang="ru-RU" sz="300" dirty="0">
                <a:solidFill>
                  <a:schemeClr val="bg1"/>
                </a:solidFill>
              </a:rPr>
              <a:t> </a:t>
            </a:r>
            <a:r>
              <a:rPr lang="ru-RU" sz="300" dirty="0" err="1">
                <a:solidFill>
                  <a:schemeClr val="bg1"/>
                </a:solidFill>
              </a:rPr>
              <a:t>Deventer</a:t>
            </a:r>
            <a:r>
              <a:rPr lang="ru-RU" sz="300" dirty="0">
                <a:solidFill>
                  <a:schemeClr val="bg1"/>
                </a:solidFill>
              </a:rPr>
              <a:t> больше не разрешалось вести переговоры с забастовочным комитетом. Среди населения развернулась большая кампания поддержки; каждую неделю собиралось около 700 гульденов. Также теперь НАС и НСВ (ф 425, —) единственные организации, реально оказывавшие поддержку. НСВ также распространил брошюру тиражом 4000 экземпляров. Забастовку бойкотировали современные и конфессиональные союзы. «Рабочая пресса» отказалась даже от рекламы, призывающей поддержать забастовку. Наконец, в результате забастовки была несколько повышена заработная плата, а радикальные меры приняты не были.</a:t>
            </a:r>
          </a:p>
        </p:txBody>
      </p:sp>
      <p:sp>
        <p:nvSpPr>
          <p:cNvPr id="165" name="Прямоугольник 164">
            <a:extLst>
              <a:ext uri="{FF2B5EF4-FFF2-40B4-BE49-F238E27FC236}">
                <a16:creationId xmlns:a16="http://schemas.microsoft.com/office/drawing/2014/main" id="{83FD783A-DD1F-4C23-8CD1-77D1643FC673}"/>
              </a:ext>
            </a:extLst>
          </p:cNvPr>
          <p:cNvSpPr/>
          <p:nvPr/>
        </p:nvSpPr>
        <p:spPr>
          <a:xfrm>
            <a:off x="32183735" y="1672702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«Помощь </a:t>
            </a:r>
            <a:r>
              <a:rPr lang="ru-RU" sz="1400" dirty="0" err="1">
                <a:solidFill>
                  <a:schemeClr val="bg1"/>
                </a:solidFill>
              </a:rPr>
              <a:t>Шпанье</a:t>
            </a:r>
            <a:r>
              <a:rPr lang="ru-RU" sz="1400" dirty="0">
                <a:solidFill>
                  <a:schemeClr val="bg1"/>
                </a:solidFill>
              </a:rPr>
              <a:t>»</a:t>
            </a:r>
            <a:r>
              <a:rPr lang="ru-RU" sz="1050" dirty="0">
                <a:solidFill>
                  <a:schemeClr val="bg1"/>
                </a:solidFill>
              </a:rPr>
              <a:t>(</a:t>
            </a:r>
            <a:r>
              <a:rPr lang="ru-RU" sz="300" dirty="0">
                <a:solidFill>
                  <a:schemeClr val="bg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bg1"/>
                </a:solidFill>
              </a:rPr>
              <a:t>Шпанье</a:t>
            </a:r>
            <a:r>
              <a:rPr lang="ru-RU" sz="300" dirty="0">
                <a:solidFill>
                  <a:schemeClr val="bg1"/>
                </a:solidFill>
              </a:rPr>
              <a:t>» и перешло к новому комитету «Помощь </a:t>
            </a:r>
            <a:r>
              <a:rPr lang="ru-RU" sz="300" dirty="0" err="1">
                <a:solidFill>
                  <a:schemeClr val="bg1"/>
                </a:solidFill>
              </a:rPr>
              <a:t>Шпанье</a:t>
            </a:r>
            <a:r>
              <a:rPr lang="ru-RU" sz="300" dirty="0">
                <a:solidFill>
                  <a:schemeClr val="bg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bg1"/>
                </a:solidFill>
              </a:rPr>
              <a:t>Federación</a:t>
            </a:r>
            <a:r>
              <a:rPr lang="ru-RU" sz="300" dirty="0">
                <a:solidFill>
                  <a:schemeClr val="bg1"/>
                </a:solidFill>
              </a:rPr>
              <a:t> </a:t>
            </a:r>
            <a:r>
              <a:rPr lang="ru-RU" sz="300" dirty="0" err="1">
                <a:solidFill>
                  <a:schemeClr val="bg1"/>
                </a:solidFill>
              </a:rPr>
              <a:t>Anarquista</a:t>
            </a:r>
            <a:r>
              <a:rPr lang="ru-RU" sz="300" dirty="0">
                <a:solidFill>
                  <a:schemeClr val="bg1"/>
                </a:solidFill>
              </a:rPr>
              <a:t> </a:t>
            </a:r>
            <a:r>
              <a:rPr lang="ru-RU" sz="300" dirty="0" err="1">
                <a:solidFill>
                  <a:schemeClr val="bg1"/>
                </a:solidFill>
              </a:rPr>
              <a:t>Ibérica</a:t>
            </a:r>
            <a:r>
              <a:rPr lang="ru-RU" sz="300" dirty="0">
                <a:solidFill>
                  <a:schemeClr val="bg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400" dirty="0">
              <a:solidFill>
                <a:schemeClr val="bg1"/>
              </a:solidFill>
            </a:endParaRPr>
          </a:p>
        </p:txBody>
      </p:sp>
      <p:sp>
        <p:nvSpPr>
          <p:cNvPr id="168" name="Прямоугольник 167">
            <a:extLst>
              <a:ext uri="{FF2B5EF4-FFF2-40B4-BE49-F238E27FC236}">
                <a16:creationId xmlns:a16="http://schemas.microsoft.com/office/drawing/2014/main" id="{068B4ABC-E26F-4FB0-B0F8-F5F845757B6E}"/>
              </a:ext>
            </a:extLst>
          </p:cNvPr>
          <p:cNvSpPr/>
          <p:nvPr/>
        </p:nvSpPr>
        <p:spPr>
          <a:xfrm>
            <a:off x="16089647" y="12359587"/>
            <a:ext cx="2115918" cy="1080000"/>
          </a:xfrm>
          <a:prstGeom prst="rect">
            <a:avLst/>
          </a:prstGeom>
          <a:gradFill>
            <a:gsLst>
              <a:gs pos="0">
                <a:schemeClr val="accent4"/>
              </a:gs>
              <a:gs pos="100000">
                <a:srgbClr val="FF0000"/>
              </a:gs>
            </a:gsLst>
            <a:lin ang="5400000" scaled="1"/>
          </a:gra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600" dirty="0">
                <a:solidFill>
                  <a:schemeClr val="tx1"/>
                </a:solidFill>
              </a:rPr>
              <a:t>«Красное </a:t>
            </a:r>
            <a:r>
              <a:rPr lang="ru-RU" sz="1600" dirty="0" err="1">
                <a:solidFill>
                  <a:schemeClr val="tx1"/>
                </a:solidFill>
              </a:rPr>
              <a:t>Шпанье</a:t>
            </a:r>
            <a:r>
              <a:rPr lang="ru-RU" sz="1600" dirty="0">
                <a:solidFill>
                  <a:schemeClr val="tx1"/>
                </a:solidFill>
              </a:rPr>
              <a:t>» </a:t>
            </a:r>
            <a:r>
              <a:rPr lang="ru-RU" sz="1100" dirty="0">
                <a:solidFill>
                  <a:schemeClr val="tx1"/>
                </a:solidFill>
              </a:rPr>
              <a:t>(</a:t>
            </a:r>
            <a:r>
              <a:rPr lang="ru-RU" sz="300" dirty="0">
                <a:solidFill>
                  <a:schemeClr val="tx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tx1"/>
                </a:solidFill>
              </a:rPr>
              <a:t>Шпанье</a:t>
            </a:r>
            <a:r>
              <a:rPr lang="ru-RU" sz="300" dirty="0">
                <a:solidFill>
                  <a:schemeClr val="tx1"/>
                </a:solidFill>
              </a:rPr>
              <a:t>» и перешло к новому комитету «Помощь </a:t>
            </a:r>
            <a:r>
              <a:rPr lang="ru-RU" sz="300" dirty="0" err="1">
                <a:solidFill>
                  <a:schemeClr val="tx1"/>
                </a:solidFill>
              </a:rPr>
              <a:t>Шпанье</a:t>
            </a:r>
            <a:r>
              <a:rPr lang="ru-RU" sz="300" dirty="0">
                <a:solidFill>
                  <a:schemeClr val="tx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tx1"/>
                </a:solidFill>
              </a:rPr>
              <a:t>Federación</a:t>
            </a:r>
            <a:r>
              <a:rPr lang="ru-RU" sz="300" dirty="0">
                <a:solidFill>
                  <a:schemeClr val="tx1"/>
                </a:solidFill>
              </a:rPr>
              <a:t> </a:t>
            </a:r>
            <a:r>
              <a:rPr lang="ru-RU" sz="300" dirty="0" err="1">
                <a:solidFill>
                  <a:schemeClr val="tx1"/>
                </a:solidFill>
              </a:rPr>
              <a:t>Anarquista</a:t>
            </a:r>
            <a:r>
              <a:rPr lang="ru-RU" sz="300" dirty="0">
                <a:solidFill>
                  <a:schemeClr val="tx1"/>
                </a:solidFill>
              </a:rPr>
              <a:t> </a:t>
            </a:r>
            <a:r>
              <a:rPr lang="ru-RU" sz="300" dirty="0" err="1">
                <a:solidFill>
                  <a:schemeClr val="tx1"/>
                </a:solidFill>
              </a:rPr>
              <a:t>Ibérica</a:t>
            </a:r>
            <a:r>
              <a:rPr lang="ru-RU" sz="300" dirty="0">
                <a:solidFill>
                  <a:schemeClr val="tx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600" dirty="0">
              <a:solidFill>
                <a:schemeClr val="tx1"/>
              </a:solidFill>
            </a:endParaRPr>
          </a:p>
        </p:txBody>
      </p:sp>
      <p:sp>
        <p:nvSpPr>
          <p:cNvPr id="170" name="Прямоугольник 169">
            <a:extLst>
              <a:ext uri="{FF2B5EF4-FFF2-40B4-BE49-F238E27FC236}">
                <a16:creationId xmlns:a16="http://schemas.microsoft.com/office/drawing/2014/main" id="{A2CBF703-EA25-46A0-AFBD-8020F54CDBD4}"/>
              </a:ext>
            </a:extLst>
          </p:cNvPr>
          <p:cNvSpPr/>
          <p:nvPr/>
        </p:nvSpPr>
        <p:spPr>
          <a:xfrm>
            <a:off x="46176565" y="799441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«2. - Убедить рабочих оружейных заводов и заводов, которые могут быть переоборудованы для военных целей, в том, что задача сознательных рабочих состоит в том, чтобы с началом войны объявить забастовку, захватить запасы военных материалов и сырьевую войну. материала и вырвать управление фабриками из рук капиталистов». 146) (Курсив VB/</a:t>
            </a:r>
            <a:r>
              <a:rPr lang="ru-RU" sz="300" dirty="0" err="1">
                <a:solidFill>
                  <a:schemeClr val="bg1"/>
                </a:solidFill>
              </a:rPr>
              <a:t>EvdT</a:t>
            </a:r>
            <a:r>
              <a:rPr lang="ru-RU" sz="300" dirty="0">
                <a:solidFill>
                  <a:schemeClr val="bg1"/>
                </a:solidFill>
              </a:rPr>
              <a:t>)¬Принятый текст заканчивался следующим </a:t>
            </a:r>
            <a:r>
              <a:rPr lang="ru-RU" sz="300" dirty="0" err="1">
                <a:solidFill>
                  <a:schemeClr val="bg1"/>
                </a:solidFill>
              </a:rPr>
              <a:t>предложением:Словом</a:t>
            </a:r>
            <a:r>
              <a:rPr lang="ru-RU" sz="300" dirty="0">
                <a:solidFill>
                  <a:schemeClr val="bg1"/>
                </a:solidFill>
              </a:rPr>
              <a:t>, надо использовать все средства, чтобы всеобщая забастовка превратилась в победоносную революцию.</a:t>
            </a:r>
          </a:p>
        </p:txBody>
      </p:sp>
      <p:sp>
        <p:nvSpPr>
          <p:cNvPr id="171" name="Прямоугольник 170">
            <a:extLst>
              <a:ext uri="{FF2B5EF4-FFF2-40B4-BE49-F238E27FC236}">
                <a16:creationId xmlns:a16="http://schemas.microsoft.com/office/drawing/2014/main" id="{7F78B5E7-887C-411A-B36D-1F94FB6CBB50}"/>
              </a:ext>
            </a:extLst>
          </p:cNvPr>
          <p:cNvSpPr/>
          <p:nvPr/>
        </p:nvSpPr>
        <p:spPr>
          <a:xfrm>
            <a:off x="34625265" y="1672609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Передать оружие рабочим </a:t>
            </a:r>
            <a:r>
              <a:rPr lang="ru-RU" sz="200" dirty="0">
                <a:solidFill>
                  <a:schemeClr val="bg1"/>
                </a:solidFill>
              </a:rPr>
              <a:t>(Таким образом, можно сказать, что и де </a:t>
            </a:r>
            <a:r>
              <a:rPr lang="ru-RU" sz="200" dirty="0" err="1">
                <a:solidFill>
                  <a:schemeClr val="bg1"/>
                </a:solidFill>
              </a:rPr>
              <a:t>Йонг</a:t>
            </a:r>
            <a:r>
              <a:rPr lang="ru-RU" sz="200" dirty="0">
                <a:solidFill>
                  <a:schemeClr val="bg1"/>
                </a:solidFill>
              </a:rPr>
              <a:t>, и </a:t>
            </a:r>
            <a:r>
              <a:rPr lang="ru-RU" sz="200" dirty="0" err="1">
                <a:solidFill>
                  <a:schemeClr val="bg1"/>
                </a:solidFill>
              </a:rPr>
              <a:t>Уарт</a:t>
            </a:r>
            <a:r>
              <a:rPr lang="ru-RU" sz="200" dirty="0">
                <a:solidFill>
                  <a:schemeClr val="bg1"/>
                </a:solidFill>
              </a:rPr>
              <a:t> выступали за забастовку в начале войны. Однако они расходились во мнениях относительно стратегии, которой следует следовать ниже. Де </a:t>
            </a:r>
            <a:r>
              <a:rPr lang="ru-RU" sz="200" dirty="0" err="1">
                <a:solidFill>
                  <a:schemeClr val="bg1"/>
                </a:solidFill>
              </a:rPr>
              <a:t>Йонг</a:t>
            </a:r>
            <a:r>
              <a:rPr lang="ru-RU" sz="200" dirty="0">
                <a:solidFill>
                  <a:schemeClr val="bg1"/>
                </a:solidFill>
              </a:rPr>
              <a:t> хотел уничтожить все оружие, в то время как </a:t>
            </a:r>
            <a:r>
              <a:rPr lang="ru-RU" sz="200" dirty="0" err="1">
                <a:solidFill>
                  <a:schemeClr val="bg1"/>
                </a:solidFill>
              </a:rPr>
              <a:t>Уарт</a:t>
            </a:r>
            <a:r>
              <a:rPr lang="ru-RU" sz="200" dirty="0">
                <a:solidFill>
                  <a:schemeClr val="bg1"/>
                </a:solidFill>
              </a:rPr>
              <a:t> выступал за завоевание всего оружия рабочими, чтобы довести социальную революцию до успешного </a:t>
            </a:r>
            <a:r>
              <a:rPr lang="ru-RU" sz="200" dirty="0" err="1">
                <a:solidFill>
                  <a:schemeClr val="bg1"/>
                </a:solidFill>
              </a:rPr>
              <a:t>завершения.¬В</a:t>
            </a:r>
            <a:r>
              <a:rPr lang="ru-RU" sz="200" dirty="0">
                <a:solidFill>
                  <a:schemeClr val="bg1"/>
                </a:solidFill>
              </a:rPr>
              <a:t> годы после </a:t>
            </a:r>
            <a:r>
              <a:rPr lang="ru-RU" sz="200" dirty="0" err="1">
                <a:solidFill>
                  <a:schemeClr val="bg1"/>
                </a:solidFill>
              </a:rPr>
              <a:t>Льежского</a:t>
            </a:r>
            <a:r>
              <a:rPr lang="ru-RU" sz="200" dirty="0">
                <a:solidFill>
                  <a:schemeClr val="bg1"/>
                </a:solidFill>
              </a:rPr>
              <a:t> конгресса дискуссия об указанном противоречии продолжалась. В ходе этой дискуссии идеи </a:t>
            </a:r>
            <a:r>
              <a:rPr lang="ru-RU" sz="200" dirty="0" err="1">
                <a:solidFill>
                  <a:schemeClr val="bg1"/>
                </a:solidFill>
              </a:rPr>
              <a:t>Юарта</a:t>
            </a:r>
            <a:r>
              <a:rPr lang="ru-RU" sz="200" dirty="0">
                <a:solidFill>
                  <a:schemeClr val="bg1"/>
                </a:solidFill>
              </a:rPr>
              <a:t>, с одной стороны, и Де </a:t>
            </a:r>
            <a:r>
              <a:rPr lang="ru-RU" sz="200" dirty="0" err="1">
                <a:solidFill>
                  <a:schemeClr val="bg1"/>
                </a:solidFill>
              </a:rPr>
              <a:t>Йонга</a:t>
            </a:r>
            <a:r>
              <a:rPr lang="ru-RU" sz="200" dirty="0">
                <a:solidFill>
                  <a:schemeClr val="bg1"/>
                </a:solidFill>
              </a:rPr>
              <a:t> и Мюллера-</a:t>
            </a:r>
            <a:r>
              <a:rPr lang="ru-RU" sz="200" dirty="0" err="1">
                <a:solidFill>
                  <a:schemeClr val="bg1"/>
                </a:solidFill>
              </a:rPr>
              <a:t>Ленинга</a:t>
            </a:r>
            <a:r>
              <a:rPr lang="ru-RU" sz="200" dirty="0">
                <a:solidFill>
                  <a:schemeClr val="bg1"/>
                </a:solidFill>
              </a:rPr>
              <a:t>, с другой, становились все более ясными. Основные положения обеих точек зрения будут представлены ниже.¬¬¬Де </a:t>
            </a:r>
            <a:r>
              <a:rPr lang="ru-RU" sz="200" dirty="0" err="1">
                <a:solidFill>
                  <a:schemeClr val="bg1"/>
                </a:solidFill>
              </a:rPr>
              <a:t>Йонг</a:t>
            </a:r>
            <a:r>
              <a:rPr lang="ru-RU" sz="200" dirty="0">
                <a:solidFill>
                  <a:schemeClr val="bg1"/>
                </a:solidFill>
              </a:rPr>
              <a:t> и Мюллер-</a:t>
            </a:r>
            <a:r>
              <a:rPr lang="ru-RU" sz="200" dirty="0" err="1">
                <a:solidFill>
                  <a:schemeClr val="bg1"/>
                </a:solidFill>
              </a:rPr>
              <a:t>Ленинг</a:t>
            </a:r>
            <a:r>
              <a:rPr lang="ru-RU" sz="200" dirty="0">
                <a:solidFill>
                  <a:schemeClr val="bg1"/>
                </a:solidFill>
              </a:rPr>
              <a:t> не видели смысла в вооруженной защите социальной революции. По их мнению, это имело бы контрреволюционный эффект. Во времена всевозможных современных военных средств, таких как самолеты и </a:t>
            </a:r>
            <a:r>
              <a:rPr lang="ru-RU" sz="200" dirty="0" err="1">
                <a:solidFill>
                  <a:schemeClr val="bg1"/>
                </a:solidFill>
              </a:rPr>
              <a:t>газы</a:t>
            </a:r>
            <a:r>
              <a:rPr lang="ru-RU" sz="200" dirty="0">
                <a:solidFill>
                  <a:schemeClr val="bg1"/>
                </a:solidFill>
              </a:rPr>
              <a:t>, контрреволюционные армии использовали бы все эти средства в своей борьбе с революцией. В вооруженной защите социальной революции, если кто-то хотел добиться успеха, нужно было использовать эти современные методы войны. Это привело бы к тому, что революционерам пришлось бы формировать полную армию, в которой централистское наращивание было бы неизбежным. Именно эта централизация, диаметрально противоположная принципам МАА, была контрреволюционной. Вот почему Альберт де </a:t>
            </a:r>
            <a:r>
              <a:rPr lang="ru-RU" sz="200" dirty="0" err="1">
                <a:solidFill>
                  <a:schemeClr val="bg1"/>
                </a:solidFill>
              </a:rPr>
              <a:t>Йонг</a:t>
            </a:r>
            <a:r>
              <a:rPr lang="ru-RU" sz="200" dirty="0">
                <a:solidFill>
                  <a:schemeClr val="bg1"/>
                </a:solidFill>
              </a:rPr>
              <a:t> и Артур Мюллер-</a:t>
            </a:r>
            <a:r>
              <a:rPr lang="ru-RU" sz="200" dirty="0" err="1">
                <a:solidFill>
                  <a:schemeClr val="bg1"/>
                </a:solidFill>
              </a:rPr>
              <a:t>Ленинг</a:t>
            </a:r>
            <a:r>
              <a:rPr lang="ru-RU" sz="200" dirty="0">
                <a:solidFill>
                  <a:schemeClr val="bg1"/>
                </a:solidFill>
              </a:rPr>
              <a:t> не хотели доводить дело до вооруженного переворота. Это требовало очень обдуманного отношения рабочего класса. Она должна была предотвратить развязывание войны; это путем оккупации компаний и распределительных органов, а также уничтожения арсенала. Тогда социальную революцию должны были защищать экономические организации, созданные во время революции самими рабочими. Таким образом, они остались верны федералистским принципам.)</a:t>
            </a:r>
            <a:endParaRPr lang="ru-RU" sz="1400" dirty="0">
              <a:solidFill>
                <a:schemeClr val="bg1"/>
              </a:solidFill>
            </a:endParaRPr>
          </a:p>
        </p:txBody>
      </p:sp>
      <p:sp>
        <p:nvSpPr>
          <p:cNvPr id="159" name="Прямоугольник 158">
            <a:extLst>
              <a:ext uri="{FF2B5EF4-FFF2-40B4-BE49-F238E27FC236}">
                <a16:creationId xmlns:a16="http://schemas.microsoft.com/office/drawing/2014/main" id="{F58DDB0D-9379-4609-9AFC-C95DC2652ADD}"/>
              </a:ext>
            </a:extLst>
          </p:cNvPr>
          <p:cNvSpPr/>
          <p:nvPr/>
        </p:nvSpPr>
        <p:spPr>
          <a:xfrm>
            <a:off x="35850108" y="1814391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Насильственная защита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67" name="Прямоугольник 166">
            <a:extLst>
              <a:ext uri="{FF2B5EF4-FFF2-40B4-BE49-F238E27FC236}">
                <a16:creationId xmlns:a16="http://schemas.microsoft.com/office/drawing/2014/main" id="{41F12621-CDA4-4BAC-A0F5-91C9E8E1CC23}"/>
              </a:ext>
            </a:extLst>
          </p:cNvPr>
          <p:cNvSpPr/>
          <p:nvPr/>
        </p:nvSpPr>
        <p:spPr>
          <a:xfrm>
            <a:off x="33375763" y="1814858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Формирование красных армий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81" name="Прямоугольник 180">
            <a:extLst>
              <a:ext uri="{FF2B5EF4-FFF2-40B4-BE49-F238E27FC236}">
                <a16:creationId xmlns:a16="http://schemas.microsoft.com/office/drawing/2014/main" id="{3A749979-2D3C-460C-8BBB-A6FDFEC222A8}"/>
              </a:ext>
            </a:extLst>
          </p:cNvPr>
          <p:cNvSpPr/>
          <p:nvPr/>
        </p:nvSpPr>
        <p:spPr>
          <a:xfrm>
            <a:off x="37035400" y="16724403"/>
            <a:ext cx="2115918" cy="1080000"/>
          </a:xfrm>
          <a:prstGeom prst="rect">
            <a:avLst/>
          </a:prstGeom>
          <a:solidFill>
            <a:schemeClr val="tx1"/>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Бойкотировать нацизм </a:t>
            </a:r>
            <a:r>
              <a:rPr lang="ru-RU" sz="400" dirty="0">
                <a:solidFill>
                  <a:schemeClr val="bg1"/>
                </a:solidFill>
              </a:rPr>
              <a:t>(Заседание совета директоров 18-19 марта 1933 г. еще раз подчеркнуло отвращение к гитлеровскому режиму. Движение сначала осуждало нацистский террор, в том числе преследование евреев, а затем призывало к протестам и бойкоту немецких товаров до тех пор, пока нацистский террор не прекратится. 160) НСВ сделал ряд выводов из событий в Германии. По ее словам, сегодня в очередной раз доказана бессилие и никчемность парламентаризма. Профсоюзная политика, направленная на сотрудничество с государством и капиталом, провалилась. Теперь должно быть ясно, что методы борьбы и позиция, отстаиваемые НСВ, были единственно правильными. Голландские рабочие должны массово следовать этим принципам.)</a:t>
            </a:r>
            <a:endParaRPr lang="ru-RU" sz="1400" dirty="0">
              <a:solidFill>
                <a:schemeClr val="bg1"/>
              </a:solidFill>
            </a:endParaRPr>
          </a:p>
        </p:txBody>
      </p:sp>
      <p:sp>
        <p:nvSpPr>
          <p:cNvPr id="191" name="Прямоугольник 190">
            <a:extLst>
              <a:ext uri="{FF2B5EF4-FFF2-40B4-BE49-F238E27FC236}">
                <a16:creationId xmlns:a16="http://schemas.microsoft.com/office/drawing/2014/main" id="{CEB19DF5-6201-4639-910F-72B4779F8C50}"/>
              </a:ext>
            </a:extLst>
          </p:cNvPr>
          <p:cNvSpPr/>
          <p:nvPr/>
        </p:nvSpPr>
        <p:spPr>
          <a:xfrm>
            <a:off x="21024706" y="13796310"/>
            <a:ext cx="2115918" cy="1080000"/>
          </a:xfrm>
          <a:prstGeom prst="rect">
            <a:avLst/>
          </a:prstGeom>
          <a:gradFill>
            <a:gsLst>
              <a:gs pos="50000">
                <a:srgbClr val="FF0000"/>
              </a:gs>
              <a:gs pos="0">
                <a:schemeClr val="accent4"/>
              </a:gs>
              <a:gs pos="100000">
                <a:schemeClr val="tx1"/>
              </a:gs>
            </a:gsLst>
            <a:lin ang="5400000" scaled="1"/>
          </a:gra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Деколонизация Голландской Индии (ваниль)</a:t>
            </a:r>
          </a:p>
        </p:txBody>
      </p:sp>
      <p:cxnSp>
        <p:nvCxnSpPr>
          <p:cNvPr id="162" name="Соединительная линия уступом 175">
            <a:extLst>
              <a:ext uri="{FF2B5EF4-FFF2-40B4-BE49-F238E27FC236}">
                <a16:creationId xmlns:a16="http://schemas.microsoft.com/office/drawing/2014/main" id="{A17EDA92-3134-4C9C-900C-B040D6FB3FC1}"/>
              </a:ext>
            </a:extLst>
          </p:cNvPr>
          <p:cNvCxnSpPr>
            <a:cxnSpLocks/>
            <a:stCxn id="113" idx="2"/>
            <a:endCxn id="115" idx="0"/>
          </p:cNvCxnSpPr>
          <p:nvPr/>
        </p:nvCxnSpPr>
        <p:spPr>
          <a:xfrm rot="5400000">
            <a:off x="33039894" y="12402488"/>
            <a:ext cx="348151"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2" name="Прямая со стрелкой 191">
            <a:extLst>
              <a:ext uri="{FF2B5EF4-FFF2-40B4-BE49-F238E27FC236}">
                <a16:creationId xmlns:a16="http://schemas.microsoft.com/office/drawing/2014/main" id="{C5B54234-D2BA-47FE-80DC-BB53D83FCEF6}"/>
              </a:ext>
            </a:extLst>
          </p:cNvPr>
          <p:cNvCxnSpPr>
            <a:cxnSpLocks/>
            <a:stCxn id="47" idx="2"/>
            <a:endCxn id="115" idx="0"/>
          </p:cNvCxnSpPr>
          <p:nvPr/>
        </p:nvCxnSpPr>
        <p:spPr>
          <a:xfrm>
            <a:off x="31994215" y="13448166"/>
            <a:ext cx="0" cy="34815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3" name="Соединительная линия уступом 175">
            <a:extLst>
              <a:ext uri="{FF2B5EF4-FFF2-40B4-BE49-F238E27FC236}">
                <a16:creationId xmlns:a16="http://schemas.microsoft.com/office/drawing/2014/main" id="{8D09C9BF-66B2-46DE-AB93-A44355AD51C3}"/>
              </a:ext>
            </a:extLst>
          </p:cNvPr>
          <p:cNvCxnSpPr>
            <a:cxnSpLocks/>
            <a:stCxn id="111" idx="2"/>
            <a:endCxn id="107" idx="0"/>
          </p:cNvCxnSpPr>
          <p:nvPr/>
        </p:nvCxnSpPr>
        <p:spPr>
          <a:xfrm rot="5400000">
            <a:off x="33048055" y="13824719"/>
            <a:ext cx="331829"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4" name="Прямая со стрелкой 193">
            <a:extLst>
              <a:ext uri="{FF2B5EF4-FFF2-40B4-BE49-F238E27FC236}">
                <a16:creationId xmlns:a16="http://schemas.microsoft.com/office/drawing/2014/main" id="{B71715EB-7CCA-4466-A3CA-883CB2098A7E}"/>
              </a:ext>
            </a:extLst>
          </p:cNvPr>
          <p:cNvCxnSpPr>
            <a:cxnSpLocks/>
            <a:stCxn id="113" idx="2"/>
            <a:endCxn id="111" idx="0"/>
          </p:cNvCxnSpPr>
          <p:nvPr/>
        </p:nvCxnSpPr>
        <p:spPr>
          <a:xfrm>
            <a:off x="34433722" y="13448166"/>
            <a:ext cx="0" cy="350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5" name="Соединительная линия уступом 175">
            <a:extLst>
              <a:ext uri="{FF2B5EF4-FFF2-40B4-BE49-F238E27FC236}">
                <a16:creationId xmlns:a16="http://schemas.microsoft.com/office/drawing/2014/main" id="{962D0293-33CE-4234-B28D-EE8984C231FA}"/>
              </a:ext>
            </a:extLst>
          </p:cNvPr>
          <p:cNvCxnSpPr>
            <a:cxnSpLocks/>
            <a:stCxn id="113" idx="2"/>
            <a:endCxn id="132" idx="0"/>
          </p:cNvCxnSpPr>
          <p:nvPr/>
        </p:nvCxnSpPr>
        <p:spPr>
          <a:xfrm rot="16200000" flipH="1">
            <a:off x="35480666" y="12401221"/>
            <a:ext cx="342326" cy="24362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6" name="Прямая со стрелкой 195">
            <a:extLst>
              <a:ext uri="{FF2B5EF4-FFF2-40B4-BE49-F238E27FC236}">
                <a16:creationId xmlns:a16="http://schemas.microsoft.com/office/drawing/2014/main" id="{5EFCC639-ED22-470D-8416-0BA6820714C0}"/>
              </a:ext>
            </a:extLst>
          </p:cNvPr>
          <p:cNvCxnSpPr>
            <a:cxnSpLocks/>
            <a:stCxn id="132" idx="2"/>
            <a:endCxn id="101" idx="0"/>
          </p:cNvCxnSpPr>
          <p:nvPr/>
        </p:nvCxnSpPr>
        <p:spPr>
          <a:xfrm>
            <a:off x="36869937" y="14870492"/>
            <a:ext cx="0" cy="349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7" name="Прямая со стрелкой 196">
            <a:extLst>
              <a:ext uri="{FF2B5EF4-FFF2-40B4-BE49-F238E27FC236}">
                <a16:creationId xmlns:a16="http://schemas.microsoft.com/office/drawing/2014/main" id="{082AC64B-C5AA-4EFF-B24A-59F8FA6DB71C}"/>
              </a:ext>
            </a:extLst>
          </p:cNvPr>
          <p:cNvCxnSpPr>
            <a:cxnSpLocks/>
            <a:stCxn id="111" idx="2"/>
            <a:endCxn id="112" idx="0"/>
          </p:cNvCxnSpPr>
          <p:nvPr/>
        </p:nvCxnSpPr>
        <p:spPr>
          <a:xfrm>
            <a:off x="34433722" y="14878558"/>
            <a:ext cx="0" cy="3288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8" name="Прямая со стрелкой 197">
            <a:extLst>
              <a:ext uri="{FF2B5EF4-FFF2-40B4-BE49-F238E27FC236}">
                <a16:creationId xmlns:a16="http://schemas.microsoft.com/office/drawing/2014/main" id="{E4A7A246-F7EF-4790-A35B-513A579A61A5}"/>
              </a:ext>
            </a:extLst>
          </p:cNvPr>
          <p:cNvCxnSpPr>
            <a:cxnSpLocks/>
            <a:stCxn id="100" idx="2"/>
            <a:endCxn id="113" idx="0"/>
          </p:cNvCxnSpPr>
          <p:nvPr/>
        </p:nvCxnSpPr>
        <p:spPr>
          <a:xfrm>
            <a:off x="34433721" y="11940333"/>
            <a:ext cx="1" cy="42783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75">
            <a:extLst>
              <a:ext uri="{FF2B5EF4-FFF2-40B4-BE49-F238E27FC236}">
                <a16:creationId xmlns:a16="http://schemas.microsoft.com/office/drawing/2014/main" id="{2D2DDFCB-B571-4E4D-81E1-DBE0064AF235}"/>
              </a:ext>
            </a:extLst>
          </p:cNvPr>
          <p:cNvCxnSpPr>
            <a:cxnSpLocks/>
            <a:stCxn id="100" idx="2"/>
            <a:endCxn id="47" idx="0"/>
          </p:cNvCxnSpPr>
          <p:nvPr/>
        </p:nvCxnSpPr>
        <p:spPr>
          <a:xfrm rot="5400000">
            <a:off x="33000052" y="10934496"/>
            <a:ext cx="427833" cy="24395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75">
            <a:extLst>
              <a:ext uri="{FF2B5EF4-FFF2-40B4-BE49-F238E27FC236}">
                <a16:creationId xmlns:a16="http://schemas.microsoft.com/office/drawing/2014/main" id="{FE00F0FE-E4EF-4A2A-8C2D-7202EFCE999F}"/>
              </a:ext>
            </a:extLst>
          </p:cNvPr>
          <p:cNvCxnSpPr>
            <a:cxnSpLocks/>
            <a:stCxn id="100" idx="2"/>
            <a:endCxn id="141" idx="0"/>
          </p:cNvCxnSpPr>
          <p:nvPr/>
        </p:nvCxnSpPr>
        <p:spPr>
          <a:xfrm rot="16200000" flipH="1">
            <a:off x="35460390" y="10913664"/>
            <a:ext cx="421008" cy="247434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2" name="Соединительная линия уступом 175">
            <a:extLst>
              <a:ext uri="{FF2B5EF4-FFF2-40B4-BE49-F238E27FC236}">
                <a16:creationId xmlns:a16="http://schemas.microsoft.com/office/drawing/2014/main" id="{F415FF90-187C-4268-B601-EF2D6AC5D6A7}"/>
              </a:ext>
            </a:extLst>
          </p:cNvPr>
          <p:cNvCxnSpPr>
            <a:cxnSpLocks/>
            <a:stCxn id="100" idx="2"/>
            <a:endCxn id="165" idx="0"/>
          </p:cNvCxnSpPr>
          <p:nvPr/>
        </p:nvCxnSpPr>
        <p:spPr>
          <a:xfrm rot="5400000">
            <a:off x="31444363" y="13737665"/>
            <a:ext cx="4786690" cy="1192027"/>
          </a:xfrm>
          <a:prstGeom prst="bentConnector3">
            <a:avLst>
              <a:gd name="adj1" fmla="val 446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75">
            <a:extLst>
              <a:ext uri="{FF2B5EF4-FFF2-40B4-BE49-F238E27FC236}">
                <a16:creationId xmlns:a16="http://schemas.microsoft.com/office/drawing/2014/main" id="{0CD8030A-096E-4599-85F3-D392F82380E8}"/>
              </a:ext>
            </a:extLst>
          </p:cNvPr>
          <p:cNvCxnSpPr>
            <a:cxnSpLocks/>
            <a:stCxn id="100" idx="2"/>
            <a:endCxn id="171" idx="0"/>
          </p:cNvCxnSpPr>
          <p:nvPr/>
        </p:nvCxnSpPr>
        <p:spPr>
          <a:xfrm rot="16200000" flipH="1">
            <a:off x="32665591" y="13708462"/>
            <a:ext cx="4785763" cy="1249503"/>
          </a:xfrm>
          <a:prstGeom prst="bentConnector3">
            <a:avLst>
              <a:gd name="adj1" fmla="val 4455"/>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5" name="Соединительная линия уступом 175">
            <a:extLst>
              <a:ext uri="{FF2B5EF4-FFF2-40B4-BE49-F238E27FC236}">
                <a16:creationId xmlns:a16="http://schemas.microsoft.com/office/drawing/2014/main" id="{8F64074F-3A63-40CD-87E3-FDF077A26359}"/>
              </a:ext>
            </a:extLst>
          </p:cNvPr>
          <p:cNvCxnSpPr>
            <a:cxnSpLocks/>
            <a:stCxn id="100" idx="2"/>
            <a:endCxn id="181" idx="0"/>
          </p:cNvCxnSpPr>
          <p:nvPr/>
        </p:nvCxnSpPr>
        <p:spPr>
          <a:xfrm rot="16200000" flipH="1">
            <a:off x="33871505" y="12502549"/>
            <a:ext cx="4784070" cy="3659638"/>
          </a:xfrm>
          <a:prstGeom prst="bentConnector3">
            <a:avLst>
              <a:gd name="adj1" fmla="val 443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6" name="Соединительная линия уступом 175">
            <a:extLst>
              <a:ext uri="{FF2B5EF4-FFF2-40B4-BE49-F238E27FC236}">
                <a16:creationId xmlns:a16="http://schemas.microsoft.com/office/drawing/2014/main" id="{DF2A2191-45FA-48F6-B831-47BE8D196E3E}"/>
              </a:ext>
            </a:extLst>
          </p:cNvPr>
          <p:cNvCxnSpPr>
            <a:cxnSpLocks/>
            <a:stCxn id="181" idx="2"/>
            <a:endCxn id="159" idx="0"/>
          </p:cNvCxnSpPr>
          <p:nvPr/>
        </p:nvCxnSpPr>
        <p:spPr>
          <a:xfrm rot="5400000">
            <a:off x="37330960" y="17381510"/>
            <a:ext cx="339507" cy="118529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7" name="Соединительная линия уступом 175">
            <a:extLst>
              <a:ext uri="{FF2B5EF4-FFF2-40B4-BE49-F238E27FC236}">
                <a16:creationId xmlns:a16="http://schemas.microsoft.com/office/drawing/2014/main" id="{35726147-DC60-4D70-B02E-C01B21A69715}"/>
              </a:ext>
            </a:extLst>
          </p:cNvPr>
          <p:cNvCxnSpPr>
            <a:cxnSpLocks/>
            <a:stCxn id="171" idx="2"/>
            <a:endCxn id="159" idx="0"/>
          </p:cNvCxnSpPr>
          <p:nvPr/>
        </p:nvCxnSpPr>
        <p:spPr>
          <a:xfrm rot="16200000" flipH="1">
            <a:off x="36126738" y="17362581"/>
            <a:ext cx="337814" cy="12248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9" name="Соединительная линия уступом 175">
            <a:extLst>
              <a:ext uri="{FF2B5EF4-FFF2-40B4-BE49-F238E27FC236}">
                <a16:creationId xmlns:a16="http://schemas.microsoft.com/office/drawing/2014/main" id="{4C7CA055-2024-4B84-BC09-8B3312C29ED4}"/>
              </a:ext>
            </a:extLst>
          </p:cNvPr>
          <p:cNvCxnSpPr>
            <a:cxnSpLocks/>
            <a:stCxn id="171" idx="2"/>
            <a:endCxn id="167" idx="0"/>
          </p:cNvCxnSpPr>
          <p:nvPr/>
        </p:nvCxnSpPr>
        <p:spPr>
          <a:xfrm rot="5400000">
            <a:off x="34887231" y="17352587"/>
            <a:ext cx="342485" cy="12495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2" name="Прямая со стрелкой 211">
            <a:extLst>
              <a:ext uri="{FF2B5EF4-FFF2-40B4-BE49-F238E27FC236}">
                <a16:creationId xmlns:a16="http://schemas.microsoft.com/office/drawing/2014/main" id="{AD8247C2-DD53-4340-9C44-268E3487703F}"/>
              </a:ext>
            </a:extLst>
          </p:cNvPr>
          <p:cNvCxnSpPr>
            <a:cxnSpLocks/>
            <a:stCxn id="171" idx="2"/>
            <a:endCxn id="119" idx="0"/>
          </p:cNvCxnSpPr>
          <p:nvPr/>
        </p:nvCxnSpPr>
        <p:spPr>
          <a:xfrm>
            <a:off x="35683224" y="17806096"/>
            <a:ext cx="0" cy="185784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3" name="Соединительная линия уступом 175">
            <a:extLst>
              <a:ext uri="{FF2B5EF4-FFF2-40B4-BE49-F238E27FC236}">
                <a16:creationId xmlns:a16="http://schemas.microsoft.com/office/drawing/2014/main" id="{5A900795-40CE-49A8-88FD-4F629DF6587B}"/>
              </a:ext>
            </a:extLst>
          </p:cNvPr>
          <p:cNvCxnSpPr>
            <a:cxnSpLocks/>
            <a:stCxn id="126" idx="2"/>
            <a:endCxn id="188" idx="0"/>
          </p:cNvCxnSpPr>
          <p:nvPr/>
        </p:nvCxnSpPr>
        <p:spPr>
          <a:xfrm rot="5400000">
            <a:off x="14427833" y="9671736"/>
            <a:ext cx="436630" cy="497382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22339</TotalTime>
  <Words>5709</Words>
  <Application>Microsoft Office PowerPoint</Application>
  <PresentationFormat>Произвольный</PresentationFormat>
  <Paragraphs>99</Paragraphs>
  <Slides>1</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vt:i4>
      </vt:variant>
    </vt:vector>
  </HeadingPairs>
  <TitlesOfParts>
    <vt:vector size="6" baseType="lpstr">
      <vt:lpstr>Arial</vt:lpstr>
      <vt:lpstr>Calibri</vt:lpstr>
      <vt:lpstr>Calibri Light</vt:lpstr>
      <vt:lpstr>Times New Roman</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User</cp:lastModifiedBy>
  <cp:revision>1489</cp:revision>
  <dcterms:created xsi:type="dcterms:W3CDTF">2018-10-23T08:09:21Z</dcterms:created>
  <dcterms:modified xsi:type="dcterms:W3CDTF">2022-04-01T11:35:36Z</dcterms:modified>
</cp:coreProperties>
</file>